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9"/>
  </p:notesMasterIdLst>
  <p:sldIdLst>
    <p:sldId id="727" r:id="rId3"/>
    <p:sldId id="1002" r:id="rId4"/>
    <p:sldId id="902" r:id="rId5"/>
    <p:sldId id="958" r:id="rId6"/>
    <p:sldId id="1194" r:id="rId7"/>
    <p:sldId id="1383" r:id="rId8"/>
    <p:sldId id="1384" r:id="rId9"/>
    <p:sldId id="1385" r:id="rId10"/>
    <p:sldId id="1386" r:id="rId11"/>
    <p:sldId id="1387" r:id="rId12"/>
    <p:sldId id="1018" r:id="rId13"/>
    <p:sldId id="1380" r:id="rId14"/>
    <p:sldId id="814" r:id="rId15"/>
    <p:sldId id="1367" r:id="rId16"/>
    <p:sldId id="1072" r:id="rId17"/>
    <p:sldId id="93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63331C"/>
    <a:srgbClr val="C82C4E"/>
    <a:srgbClr val="EBF1DE"/>
    <a:srgbClr val="2B351C"/>
    <a:srgbClr val="75D4E8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1560" y="96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06/10/2026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e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64AFFF2-DB31-C8BB-5AA7-8289CD6A8C0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/>
          <a:stretch>
            <a:fillRect/>
          </a:stretch>
        </p:blipFill>
        <p:spPr>
          <a:xfrm>
            <a:off x="9525" y="666750"/>
            <a:ext cx="9144000" cy="617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075ED5-61AE-B8B5-CD70-08C705658053}"/>
              </a:ext>
            </a:extLst>
          </p:cNvPr>
          <p:cNvSpPr/>
          <p:nvPr userDrawn="1"/>
        </p:nvSpPr>
        <p:spPr>
          <a:xfrm>
            <a:off x="9248" y="692876"/>
            <a:ext cx="9173369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4DFDFCF-B9E8-7114-9926-76A181EC7A1C}"/>
              </a:ext>
            </a:extLst>
          </p:cNvPr>
          <p:cNvSpPr/>
          <p:nvPr userDrawn="1"/>
        </p:nvSpPr>
        <p:spPr>
          <a:xfrm>
            <a:off x="0" y="666750"/>
            <a:ext cx="9173369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5B13997-1E20-B501-75AE-C253FA3FD6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"/>
          <a:stretch>
            <a:fillRect/>
          </a:stretch>
        </p:blipFill>
        <p:spPr>
          <a:xfrm>
            <a:off x="4067566" y="1955712"/>
            <a:ext cx="4987040" cy="3370810"/>
          </a:xfrm>
          <a:prstGeom prst="rect">
            <a:avLst/>
          </a:prstGeom>
          <a:ln w="25400">
            <a:solidFill>
              <a:srgbClr val="00B050"/>
            </a:solidFill>
          </a:ln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2884FF2-E814-347B-5016-B85362CDC4D9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spaço Reservado para Texto 8">
            <a:extLst>
              <a:ext uri="{FF2B5EF4-FFF2-40B4-BE49-F238E27FC236}">
                <a16:creationId xmlns:a16="http://schemas.microsoft.com/office/drawing/2014/main" id="{5D9ACEBF-783C-40DB-011A-20D88F21005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7D01577C-8C03-20DE-7CB4-7B3240B992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017" y="774700"/>
            <a:ext cx="8875589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8" name="Espaço Reservado para Imagem 17">
            <a:extLst>
              <a:ext uri="{FF2B5EF4-FFF2-40B4-BE49-F238E27FC236}">
                <a16:creationId xmlns:a16="http://schemas.microsoft.com/office/drawing/2014/main" id="{43E5466A-90D2-D0D1-94BC-15C82BF4D78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67566" y="5777366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9" name="Espaço Reservado para Imagem 19">
            <a:extLst>
              <a:ext uri="{FF2B5EF4-FFF2-40B4-BE49-F238E27FC236}">
                <a16:creationId xmlns:a16="http://schemas.microsoft.com/office/drawing/2014/main" id="{B6514F19-A020-1FB8-521E-E91B7D8C407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901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10" name="Espaço Reservado para Texto 21">
            <a:extLst>
              <a:ext uri="{FF2B5EF4-FFF2-40B4-BE49-F238E27FC236}">
                <a16:creationId xmlns:a16="http://schemas.microsoft.com/office/drawing/2014/main" id="{680D24D4-BA6B-A0FD-8F21-7E565A53BC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9017" y="5743071"/>
            <a:ext cx="3816919" cy="5360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1" name="Espaço Reservado para Texto 23">
            <a:extLst>
              <a:ext uri="{FF2B5EF4-FFF2-40B4-BE49-F238E27FC236}">
                <a16:creationId xmlns:a16="http://schemas.microsoft.com/office/drawing/2014/main" id="{930AB40B-646A-3A23-EDEC-1BFCDD5A428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43725" y="6279149"/>
            <a:ext cx="3006259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DADF89A-DD62-AF35-36AB-7ECCF115F89F}"/>
              </a:ext>
            </a:extLst>
          </p:cNvPr>
          <p:cNvSpPr txBox="1"/>
          <p:nvPr userDrawn="1"/>
        </p:nvSpPr>
        <p:spPr>
          <a:xfrm>
            <a:off x="4068000" y="1610994"/>
            <a:ext cx="5004000" cy="338554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chemeClr val="tx1"/>
                </a:solidFill>
              </a:rPr>
              <a:t>4° trimestre 2026</a:t>
            </a: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C46F45A-4FED-410E-8F74-290E4B3ECB89}"/>
              </a:ext>
            </a:extLst>
          </p:cNvPr>
          <p:cNvSpPr txBox="1"/>
          <p:nvPr userDrawn="1"/>
        </p:nvSpPr>
        <p:spPr>
          <a:xfrm>
            <a:off x="4068000" y="5331339"/>
            <a:ext cx="5004000" cy="4001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Transeuropeia</a:t>
            </a: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85D97F68-93BE-D5CE-2868-E28CE7B7A2F7}"/>
              </a:ext>
            </a:extLst>
          </p:cNvPr>
          <p:cNvSpPr/>
          <p:nvPr userDrawn="1"/>
        </p:nvSpPr>
        <p:spPr>
          <a:xfrm>
            <a:off x="7740352" y="3260118"/>
            <a:ext cx="936104" cy="117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</a:t>
            </a:r>
            <a:r>
              <a:rPr lang="pt-BR" sz="3200" b="1" kern="1200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Transereuropeia</a:t>
            </a:r>
            <a:endParaRPr lang="pt-BR" sz="32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9158B74-7AAA-A97F-99E4-6FE3B2A6D134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D78AEC-BEBF-630A-E233-74AB9D06FD51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BB12539-14F7-F9E8-850D-56DC732E6CF2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Transeuropeia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DF9BCC4E-9417-553A-40C8-B98009EDD6E9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01261D17-4828-7C16-C910-7ADBA2279A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Reino Unido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3814FC48-848C-4716-0B5A-BC42B4C1BA0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Finlândia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0F202824-1CFD-99AA-CD01-DC2802564B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Croácia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F38F3130-82F2-FF84-2A88-D591E1B4346B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Polônia</a:t>
            </a:r>
          </a:p>
        </p:txBody>
      </p:sp>
      <p:sp>
        <p:nvSpPr>
          <p:cNvPr id="18" name="CaixaDeTexto 3">
            <a:extLst>
              <a:ext uri="{FF2B5EF4-FFF2-40B4-BE49-F238E27FC236}">
                <a16:creationId xmlns:a16="http://schemas.microsoft.com/office/drawing/2014/main" id="{B316340F-021E-7597-B82D-52BE030CC54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Suécia</a:t>
            </a:r>
          </a:p>
        </p:txBody>
      </p:sp>
      <p:sp>
        <p:nvSpPr>
          <p:cNvPr id="19" name="CaixaDeTexto 3">
            <a:extLst>
              <a:ext uri="{FF2B5EF4-FFF2-40B4-BE49-F238E27FC236}">
                <a16:creationId xmlns:a16="http://schemas.microsoft.com/office/drawing/2014/main" id="{103A89C2-F088-0D44-A3B6-7AF72F921D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Noruega</a:t>
            </a:r>
          </a:p>
        </p:txBody>
      </p:sp>
      <p:sp>
        <p:nvSpPr>
          <p:cNvPr id="20" name="CaixaDeTexto 3">
            <a:extLst>
              <a:ext uri="{FF2B5EF4-FFF2-40B4-BE49-F238E27FC236}">
                <a16:creationId xmlns:a16="http://schemas.microsoft.com/office/drawing/2014/main" id="{B976BA6B-768F-C466-3BCE-762F7ABD65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Países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Baixos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38" name="CaixaDeTexto 3">
            <a:extLst>
              <a:ext uri="{FF2B5EF4-FFF2-40B4-BE49-F238E27FC236}">
                <a16:creationId xmlns:a16="http://schemas.microsoft.com/office/drawing/2014/main" id="{C306C7F7-002A-A726-3EB1-16DC2451DC0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Hungria</a:t>
            </a:r>
          </a:p>
        </p:txBody>
      </p:sp>
      <p:sp>
        <p:nvSpPr>
          <p:cNvPr id="39" name="CaixaDeTexto 3">
            <a:extLst>
              <a:ext uri="{FF2B5EF4-FFF2-40B4-BE49-F238E27FC236}">
                <a16:creationId xmlns:a16="http://schemas.microsoft.com/office/drawing/2014/main" id="{4BA5AB3D-367E-3856-6C31-B5DF9AF6010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Letônia</a:t>
            </a:r>
          </a:p>
        </p:txBody>
      </p:sp>
      <p:sp>
        <p:nvSpPr>
          <p:cNvPr id="40" name="CaixaDeTexto 3">
            <a:extLst>
              <a:ext uri="{FF2B5EF4-FFF2-40B4-BE49-F238E27FC236}">
                <a16:creationId xmlns:a16="http://schemas.microsoft.com/office/drawing/2014/main" id="{7E195266-9DDB-2515-83BD-AA5398EC88B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Dinamarca</a:t>
            </a:r>
          </a:p>
        </p:txBody>
      </p:sp>
      <p:sp>
        <p:nvSpPr>
          <p:cNvPr id="41" name="CaixaDeTexto 3">
            <a:extLst>
              <a:ext uri="{FF2B5EF4-FFF2-40B4-BE49-F238E27FC236}">
                <a16:creationId xmlns:a16="http://schemas.microsoft.com/office/drawing/2014/main" id="{E491C591-8DF9-3AB7-DEC2-BD96E2A4F0A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Albânia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2" name="CaixaDeTexto 3">
            <a:extLst>
              <a:ext uri="{FF2B5EF4-FFF2-40B4-BE49-F238E27FC236}">
                <a16:creationId xmlns:a16="http://schemas.microsoft.com/office/drawing/2014/main" id="{ED8D8F55-BD49-15CE-C697-DD4A858CCA4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Grécia</a:t>
            </a:r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2C9A8C88-D06A-A19C-AD85-1F5B64E8E3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1876467"/>
            <a:ext cx="1440000" cy="1080000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92E39A49-9477-720F-D9BE-891C6AA39DF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1876467"/>
            <a:ext cx="1440000" cy="1080000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B788B726-30F5-9288-75B9-1723F01ADF5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1876467"/>
            <a:ext cx="1440000" cy="1080000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B29C8175-AF53-2239-DA23-F6FAFAD7434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1876467"/>
            <a:ext cx="1440000" cy="1080000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1A5EBA73-4B41-713D-368D-83772088DA7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4024764"/>
            <a:ext cx="1440000" cy="1080000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FA5AF3EA-5DF2-973C-F9E7-95C87C81A021}"/>
              </a:ext>
            </a:extLst>
          </p:cNvPr>
          <p:cNvPicPr preferRelativeResize="0">
            <a:picLocks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4024764"/>
            <a:ext cx="1440000" cy="1080000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AF0C1574-DA8E-403A-A90D-3E4F0C7BD07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4024764"/>
            <a:ext cx="1440000" cy="1080000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5E6ED463-C4D3-D006-79F1-1BD76E1DC5C2}"/>
              </a:ext>
            </a:extLst>
          </p:cNvPr>
          <p:cNvPicPr preferRelativeResize="0">
            <a:picLocks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4024764"/>
            <a:ext cx="1440000" cy="1080000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90C549FB-6187-E067-3439-A8285546E198}"/>
              </a:ext>
            </a:extLst>
          </p:cNvPr>
          <p:cNvPicPr preferRelativeResize="0">
            <a:picLocks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5690575"/>
            <a:ext cx="1440000" cy="1080000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02BCE6E1-5203-6B5D-5D06-63CE112AECA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5690575"/>
            <a:ext cx="1440000" cy="1080000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id="{7E28C6EF-E2C8-E8CF-5DCD-E556A6243DB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5690575"/>
            <a:ext cx="1440000" cy="1080000"/>
          </a:xfrm>
          <a:prstGeom prst="rect">
            <a:avLst/>
          </a:prstGeom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C19E0BFB-0CCF-89F3-3695-037F1BBCC55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5690575"/>
            <a:ext cx="144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499750F1-08BE-EA34-2AF0-A32E3B17DA4C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4" name="Imagem 2">
            <a:extLst>
              <a:ext uri="{FF2B5EF4-FFF2-40B4-BE49-F238E27FC236}">
                <a16:creationId xmlns:a16="http://schemas.microsoft.com/office/drawing/2014/main" id="{F97C9BC8-4139-B0C6-7682-2A04AFBB9DD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A860479-DF9C-CAAE-A2B0-0EF9FE042F6B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BA2CB16-47AF-40C4-F600-576A558A0AE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F51BC0D-E20B-FFA5-4CEA-83D619D492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FA5EDC5-141E-00DE-6362-34AB25D73905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201DF15-2CCC-37C6-7093-8D015D940BF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49DE7DE-B63C-8B10-62D5-158FF96AE1C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CaixaDeTexto 18">
            <a:extLst>
              <a:ext uri="{FF2B5EF4-FFF2-40B4-BE49-F238E27FC236}">
                <a16:creationId xmlns:a16="http://schemas.microsoft.com/office/drawing/2014/main" id="{FBB55FE3-9C23-D12B-3403-6C3F2DE400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F59EDB6-D6CF-BA46-1D47-3FD575E7D7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E2AA8BC6-3496-9AE7-D94E-5F5FD9E0F95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0874A33-5CDE-E15D-B27C-89AB0D9B66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15" name="Espaço Reservado para Texto 29">
            <a:extLst>
              <a:ext uri="{FF2B5EF4-FFF2-40B4-BE49-F238E27FC236}">
                <a16:creationId xmlns:a16="http://schemas.microsoft.com/office/drawing/2014/main" id="{4B50B2AD-AC8C-1C8C-AB71-A882D814B5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16" name="Espaço Reservado para Texto 21">
            <a:extLst>
              <a:ext uri="{FF2B5EF4-FFF2-40B4-BE49-F238E27FC236}">
                <a16:creationId xmlns:a16="http://schemas.microsoft.com/office/drawing/2014/main" id="{EB8E0877-C16C-284C-202D-9FF1B1DE96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17" name="Espaço Reservado para Texto 23">
            <a:extLst>
              <a:ext uri="{FF2B5EF4-FFF2-40B4-BE49-F238E27FC236}">
                <a16:creationId xmlns:a16="http://schemas.microsoft.com/office/drawing/2014/main" id="{829CC4B0-E168-8C5F-D465-25E8DFF504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2325B361-13B2-A385-6BF0-4C5FB95E80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669F755-3EDB-D22D-0B23-1503357EC1FE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4EF54014-9F3E-AAC4-7687-F4F1A9EE8625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F81D0246-FB6B-4C06-E98D-3B836AEF011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29D0EE05-2279-CC24-B6F6-B77DBD362B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83D5F823-3D2F-FA5F-544A-31F65409EC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C20AE9C-ED91-95E6-5A85-A2CC3A2D5F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7E160E79-75E4-04AE-08DF-4EC4FD2380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6633404D-22F9-5417-465E-2F93D06E4F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hyperlink" Target="https://pt.wikipedia.org/wiki/Carotenoide" TargetMode="External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hyperlink" Target="https://pt.wikipedia.org/wiki/Camar%C3%A3o" TargetMode="External"/><Relationship Id="rId10" Type="http://schemas.openxmlformats.org/officeDocument/2006/relationships/image" Target="../media/image42.jpg"/><Relationship Id="rId4" Type="http://schemas.openxmlformats.org/officeDocument/2006/relationships/hyperlink" Target="https://pt.wikipedia.org/wiki/Alga" TargetMode="External"/><Relationship Id="rId9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4°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S03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17/out/26</a:t>
            </a:r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Espaço Reservado para Imagem 12">
            <a:extLst>
              <a:ext uri="{FF2B5EF4-FFF2-40B4-BE49-F238E27FC236}">
                <a16:creationId xmlns:a16="http://schemas.microsoft.com/office/drawing/2014/main" id="{EDDCDC44-8CD4-7836-CCBF-9F8AC1C389B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" r="7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6">
            <a:extLst>
              <a:ext uri="{FF2B5EF4-FFF2-40B4-BE49-F238E27FC236}">
                <a16:creationId xmlns:a16="http://schemas.microsoft.com/office/drawing/2014/main" id="{336D568C-A3BB-C27E-DE28-07637185C1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S03 – Missões – 17 de outubro</a:t>
            </a:r>
          </a:p>
        </p:txBody>
      </p:sp>
      <p:sp>
        <p:nvSpPr>
          <p:cNvPr id="15" name="Espaço Reservado para Texto 17">
            <a:extLst>
              <a:ext uri="{FF2B5EF4-FFF2-40B4-BE49-F238E27FC236}">
                <a16:creationId xmlns:a16="http://schemas.microsoft.com/office/drawing/2014/main" id="{2C5DD764-F83F-FF70-F806-41710B35A1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9017" y="774700"/>
            <a:ext cx="8875589" cy="806769"/>
          </a:xfrm>
        </p:spPr>
        <p:txBody>
          <a:bodyPr/>
          <a:lstStyle/>
          <a:p>
            <a:r>
              <a:rPr lang="pt-BR" i="0" dirty="0"/>
              <a:t>Mala cheia de bíblias</a:t>
            </a:r>
          </a:p>
        </p:txBody>
      </p:sp>
      <p:pic>
        <p:nvPicPr>
          <p:cNvPr id="16" name="Espaço Reservado para Imagem 7">
            <a:extLst>
              <a:ext uri="{FF2B5EF4-FFF2-40B4-BE49-F238E27FC236}">
                <a16:creationId xmlns:a16="http://schemas.microsoft.com/office/drawing/2014/main" id="{5C47DEE6-E8A9-C28F-C29A-C7134D35A7A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r="4630"/>
          <a:stretch>
            <a:fillRect/>
          </a:stretch>
        </p:blipFill>
        <p:spPr>
          <a:xfrm>
            <a:off x="4067566" y="5777366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sp>
        <p:nvSpPr>
          <p:cNvPr id="17" name="Espaço Reservado para Texto 21">
            <a:extLst>
              <a:ext uri="{FF2B5EF4-FFF2-40B4-BE49-F238E27FC236}">
                <a16:creationId xmlns:a16="http://schemas.microsoft.com/office/drawing/2014/main" id="{1C49A6FB-1210-457D-1436-6B0C0E09610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9017" y="5743071"/>
            <a:ext cx="3816919" cy="536078"/>
          </a:xfrm>
        </p:spPr>
        <p:txBody>
          <a:bodyPr/>
          <a:lstStyle/>
          <a:p>
            <a:r>
              <a:rPr lang="pt-BR" dirty="0"/>
              <a:t>Nana</a:t>
            </a:r>
          </a:p>
        </p:txBody>
      </p:sp>
      <p:sp>
        <p:nvSpPr>
          <p:cNvPr id="18" name="Espaço Reservado para Texto 11">
            <a:extLst>
              <a:ext uri="{FF2B5EF4-FFF2-40B4-BE49-F238E27FC236}">
                <a16:creationId xmlns:a16="http://schemas.microsoft.com/office/drawing/2014/main" id="{EE037B3E-16D8-764F-FD2F-8A9FA73CD1F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43725" y="6279149"/>
            <a:ext cx="3006259" cy="459601"/>
          </a:xfrm>
        </p:spPr>
        <p:txBody>
          <a:bodyPr/>
          <a:lstStyle/>
          <a:p>
            <a:r>
              <a:rPr lang="pt-BR" dirty="0"/>
              <a:t>Croácia</a:t>
            </a:r>
          </a:p>
        </p:txBody>
      </p:sp>
      <p:pic>
        <p:nvPicPr>
          <p:cNvPr id="19" name="Espaço Reservado para Imagem 5">
            <a:extLst>
              <a:ext uri="{FF2B5EF4-FFF2-40B4-BE49-F238E27FC236}">
                <a16:creationId xmlns:a16="http://schemas.microsoft.com/office/drawing/2014/main" id="{E80C5046-3D3A-A806-0544-F587EDD24A9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r="3555"/>
          <a:stretch>
            <a:fillRect/>
          </a:stretch>
        </p:blipFill>
        <p:spPr>
          <a:xfrm>
            <a:off x="17901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499C42CA-CCAD-21A3-DEE8-78B2D18D6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224" y="157196"/>
            <a:ext cx="4549140" cy="3672840"/>
          </a:xfrm>
          <a:prstGeom prst="rect">
            <a:avLst/>
          </a:prstGeom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4326060" cy="2358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                                Onde fica a Croácia?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A capital da </a:t>
            </a:r>
            <a:r>
              <a:rPr lang="pt-BR" b="1" dirty="0">
                <a:solidFill>
                  <a:schemeClr val="accent1"/>
                </a:solidFill>
              </a:rPr>
              <a:t>Croácia</a:t>
            </a:r>
            <a:r>
              <a:rPr lang="pt-BR" b="1" dirty="0">
                <a:solidFill>
                  <a:srgbClr val="FF0000"/>
                </a:solidFill>
              </a:rPr>
              <a:t> é Zagreb, e é de lá que vem a história de hoje de Lucjica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Na Croácia parte das ofertas deste trimestre ajudará na </a:t>
            </a:r>
            <a:r>
              <a:rPr lang="pt-BR" b="1" dirty="0"/>
              <a:t>reconstrução da igreja de </a:t>
            </a:r>
            <a:r>
              <a:rPr lang="pt-BR" b="1" dirty="0" err="1"/>
              <a:t>Prilaz</a:t>
            </a:r>
            <a:r>
              <a:rPr lang="pt-BR" b="1" dirty="0"/>
              <a:t> em Zagreb destruída por um terremoto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32FEFAF-8AB5-E047-3102-DF646B36BD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6444208" y="1444714"/>
            <a:ext cx="177146" cy="328102"/>
          </a:xfrm>
          <a:prstGeom prst="rect">
            <a:avLst/>
          </a:prstGeom>
          <a:ln w="38100">
            <a:noFill/>
          </a:ln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B4725B6-327A-A701-E693-0F09EAC14F55}"/>
              </a:ext>
            </a:extLst>
          </p:cNvPr>
          <p:cNvSpPr txBox="1"/>
          <p:nvPr/>
        </p:nvSpPr>
        <p:spPr>
          <a:xfrm>
            <a:off x="6156176" y="1171420"/>
            <a:ext cx="12080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400" b="1" dirty="0" err="1">
                <a:solidFill>
                  <a:srgbClr val="FF0000"/>
                </a:solidFill>
              </a:rPr>
              <a:t>Zagrebe</a:t>
            </a:r>
            <a:endParaRPr lang="pt-BR" sz="1400" dirty="0"/>
          </a:p>
        </p:txBody>
      </p:sp>
      <p:cxnSp>
        <p:nvCxnSpPr>
          <p:cNvPr id="30" name="Conector de Seta Reta 29">
            <a:extLst>
              <a:ext uri="{FF2B5EF4-FFF2-40B4-BE49-F238E27FC236}">
                <a16:creationId xmlns:a16="http://schemas.microsoft.com/office/drawing/2014/main" id="{C0993779-C707-86D3-DC30-1A9F526BEA52}"/>
              </a:ext>
            </a:extLst>
          </p:cNvPr>
          <p:cNvCxnSpPr>
            <a:cxnSpLocks/>
          </p:cNvCxnSpPr>
          <p:nvPr/>
        </p:nvCxnSpPr>
        <p:spPr>
          <a:xfrm flipH="1">
            <a:off x="251520" y="2338537"/>
            <a:ext cx="5862590" cy="4419267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>
            <a:extLst>
              <a:ext uri="{FF2B5EF4-FFF2-40B4-BE49-F238E27FC236}">
                <a16:creationId xmlns:a16="http://schemas.microsoft.com/office/drawing/2014/main" id="{48F2AAD1-1170-A31B-13E6-CC07C9C2D687}"/>
              </a:ext>
            </a:extLst>
          </p:cNvPr>
          <p:cNvCxnSpPr>
            <a:cxnSpLocks/>
          </p:cNvCxnSpPr>
          <p:nvPr/>
        </p:nvCxnSpPr>
        <p:spPr>
          <a:xfrm>
            <a:off x="3779912" y="260648"/>
            <a:ext cx="2376264" cy="15121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 26">
            <a:extLst>
              <a:ext uri="{FF2B5EF4-FFF2-40B4-BE49-F238E27FC236}">
                <a16:creationId xmlns:a16="http://schemas.microsoft.com/office/drawing/2014/main" id="{7A66771C-8071-2D4B-D3DD-66B293C36A94}"/>
              </a:ext>
            </a:extLst>
          </p:cNvPr>
          <p:cNvSpPr/>
          <p:nvPr/>
        </p:nvSpPr>
        <p:spPr>
          <a:xfrm>
            <a:off x="6084168" y="1444714"/>
            <a:ext cx="1008112" cy="9041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29" name="Conector de Seta Reta 28">
            <a:extLst>
              <a:ext uri="{FF2B5EF4-FFF2-40B4-BE49-F238E27FC236}">
                <a16:creationId xmlns:a16="http://schemas.microsoft.com/office/drawing/2014/main" id="{4AC71BF4-FF5D-7A4D-B42B-796521ACD65E}"/>
              </a:ext>
            </a:extLst>
          </p:cNvPr>
          <p:cNvCxnSpPr/>
          <p:nvPr/>
        </p:nvCxnSpPr>
        <p:spPr>
          <a:xfrm flipH="1">
            <a:off x="251520" y="1444714"/>
            <a:ext cx="5832648" cy="148023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>
            <a:extLst>
              <a:ext uri="{FF2B5EF4-FFF2-40B4-BE49-F238E27FC236}">
                <a16:creationId xmlns:a16="http://schemas.microsoft.com/office/drawing/2014/main" id="{1124942B-9526-E4BD-99AA-B69B9080540E}"/>
              </a:ext>
            </a:extLst>
          </p:cNvPr>
          <p:cNvCxnSpPr>
            <a:cxnSpLocks/>
          </p:cNvCxnSpPr>
          <p:nvPr/>
        </p:nvCxnSpPr>
        <p:spPr>
          <a:xfrm flipH="1">
            <a:off x="5135940" y="1444714"/>
            <a:ext cx="1956340" cy="1518903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de Seta Reta 31">
            <a:extLst>
              <a:ext uri="{FF2B5EF4-FFF2-40B4-BE49-F238E27FC236}">
                <a16:creationId xmlns:a16="http://schemas.microsoft.com/office/drawing/2014/main" id="{A3906363-243C-4436-AFFE-F190F18168ED}"/>
              </a:ext>
            </a:extLst>
          </p:cNvPr>
          <p:cNvCxnSpPr>
            <a:cxnSpLocks/>
          </p:cNvCxnSpPr>
          <p:nvPr/>
        </p:nvCxnSpPr>
        <p:spPr>
          <a:xfrm flipH="1">
            <a:off x="5135940" y="2359223"/>
            <a:ext cx="1956340" cy="4398581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agem 16">
            <a:extLst>
              <a:ext uri="{FF2B5EF4-FFF2-40B4-BE49-F238E27FC236}">
                <a16:creationId xmlns:a16="http://schemas.microsoft.com/office/drawing/2014/main" id="{4302E5AF-F88C-9B12-6C23-B216A44013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24944"/>
            <a:ext cx="4884420" cy="383286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08780135-E798-8896-03FB-B5C4AEE50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2267744" y="3273731"/>
            <a:ext cx="177146" cy="328102"/>
          </a:xfrm>
          <a:prstGeom prst="rect">
            <a:avLst/>
          </a:prstGeom>
          <a:ln w="38100">
            <a:noFill/>
          </a:ln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6F63EE99-AA4C-1167-BA52-6DF892C7EDF2}"/>
              </a:ext>
            </a:extLst>
          </p:cNvPr>
          <p:cNvSpPr txBox="1"/>
          <p:nvPr/>
        </p:nvSpPr>
        <p:spPr>
          <a:xfrm>
            <a:off x="1907704" y="2957601"/>
            <a:ext cx="12080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 err="1">
                <a:solidFill>
                  <a:srgbClr val="FF0000"/>
                </a:solidFill>
              </a:rPr>
              <a:t>Zagrebe</a:t>
            </a:r>
            <a:endParaRPr lang="pt-BR" sz="1600" dirty="0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59B737C-687A-3C70-5902-129162AB65D1}"/>
              </a:ext>
            </a:extLst>
          </p:cNvPr>
          <p:cNvSpPr txBox="1"/>
          <p:nvPr/>
        </p:nvSpPr>
        <p:spPr>
          <a:xfrm>
            <a:off x="1486914" y="3873014"/>
            <a:ext cx="9579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chemeClr val="accent1"/>
                </a:solidFill>
              </a:rPr>
              <a:t>Croácia </a:t>
            </a:r>
            <a:endParaRPr lang="pt-BR" dirty="0">
              <a:solidFill>
                <a:schemeClr val="accent1"/>
              </a:solidFill>
            </a:endParaRPr>
          </a:p>
        </p:txBody>
      </p:sp>
      <p:cxnSp>
        <p:nvCxnSpPr>
          <p:cNvPr id="40" name="Conector de Seta Reta 39">
            <a:extLst>
              <a:ext uri="{FF2B5EF4-FFF2-40B4-BE49-F238E27FC236}">
                <a16:creationId xmlns:a16="http://schemas.microsoft.com/office/drawing/2014/main" id="{5572EA8B-6C8C-CF70-8A20-8FE0B5133AA7}"/>
              </a:ext>
            </a:extLst>
          </p:cNvPr>
          <p:cNvCxnSpPr>
            <a:cxnSpLocks/>
          </p:cNvCxnSpPr>
          <p:nvPr/>
        </p:nvCxnSpPr>
        <p:spPr>
          <a:xfrm flipH="1">
            <a:off x="254624" y="2339549"/>
            <a:ext cx="5862590" cy="4419267"/>
          </a:xfrm>
          <a:prstGeom prst="straightConnector1">
            <a:avLst/>
          </a:prstGeom>
          <a:ln w="317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 animBg="1"/>
      <p:bldP spid="23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E6CD6-0C7C-C559-05F2-9AA9EE15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881A849-3293-9DD9-6F8F-5BD73D7FCD0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Nana tem 12 anos e está no 6º ano. Ela mora na Croácia e ama arte, inglês e alemão. Ela também ama muito Jesus.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Em uma tarde, Nana estava lendo as mensagens no grupo da turma. Era um grupo de pais para conversar sobre os alunos, chamado “Nossos Alunos”. Uma mãe escreveu uma mensagem urgente: 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Croácia, a maioria das aulas de religião nas escolas públicas é organizada pela Igreja Católica. Muitas famílias não têm uma Bíblia em casa. Elas aprendem apenas o que o padre lhes diz.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Quando Nana viu a mensagem, correu para a mãe.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Mãe, meus colegas precisam de Bíblias!</a:t>
            </a:r>
          </a:p>
        </p:txBody>
      </p:sp>
      <p:pic>
        <p:nvPicPr>
          <p:cNvPr id="2" name="Imagem 1" descr="Imagens de Desenho telefone celular: download gratuito no ...">
            <a:extLst>
              <a:ext uri="{FF2B5EF4-FFF2-40B4-BE49-F238E27FC236}">
                <a16:creationId xmlns:a16="http://schemas.microsoft.com/office/drawing/2014/main" id="{9DB7E54B-B1CA-7CA3-7DAD-9140EF8ABDF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1412776"/>
            <a:ext cx="3528392" cy="352839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755B5CB-B569-2715-22FF-A8C8716233D2}"/>
              </a:ext>
            </a:extLst>
          </p:cNvPr>
          <p:cNvSpPr txBox="1"/>
          <p:nvPr/>
        </p:nvSpPr>
        <p:spPr>
          <a:xfrm>
            <a:off x="3455876" y="2161309"/>
            <a:ext cx="129614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400" b="1" dirty="0"/>
              <a:t>“Amanhã as crianças precisam levar uma Bíblia para a aula de religião. Mas não temos nenhuma em casa.”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289592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86D5F-4EAC-628D-0BDC-C89D5411B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187CE11-4518-10D4-72FF-31252EA8192A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dela conhecia uma amiga que tinha recebido uma doação de Bíblias da Alemanha.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Talvez possamos compartilhar algumas – disse ela.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mesma hora, Nana enviou uma mensagem no grupo da turma usando o celular da mãe: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Podemos fornecer uma Bíblia para cada aluno da turma.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Rapidamente, cerca de 12 mães responderam: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Sim! Gostaríamos de uma.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Então Nana acrescentou outra mensagem: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As mães também podem ganhar uma.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Muitas responderam “sim” outra vez.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49D9CEF-C9C4-B889-D7C1-1DBF9112F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789040"/>
            <a:ext cx="4142606" cy="276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69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68715-3FD3-6B44-E6D9-A71955845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16E56C2-F817-BC90-EF9F-8246ADCE3E6F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Naquela tarde, Nana e a mãe pegaram uma mala emprestada e foram buscar as Bíblias. Encheram a mala até ela ficar bem pesada. Outra mãe ajudou a carregar a mala até a escola, porque a família da Nana não tinha carro.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manhã seguinte, Nana ficou do lado de fora do prédio da escola com os colegas. Os alunos vieram um por um pegar sua Bíblia. No total, foram entregues 42 Bíblias: 30 para os alunos e 12 para as famílias.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professora de religião, uma freira católica, viu as Bíblias e disse: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Essas Bíblias são muito boas. Você pode trazer mais?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Logo, mais Bíblias foram entregues para os alunos das salas de aula do 5º ao 8º ano. Uma colega colocou sua Bíblia na mesa durante a aula de inglês e disse, com orgulho: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Aqui está a minha Bíblia, com os </a:t>
            </a:r>
          </a:p>
          <a:p>
            <a:pPr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meus outros livros.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717DE64-A5D0-94A7-F9C6-E7FF8C6B5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24744"/>
            <a:ext cx="27432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61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E09DD-50AC-6D08-EA62-445C0B11A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CB44E2A-3DA6-A4DE-7061-9A7EFB6CF655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Os alunos ficaram surpresos porque as Bíblias eram de graça. Nas lojas locais, uma Bíblia pode custar cerca de 50 euros. Agora eles podiam ler a Palavra de Deus por conta própria.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Mas a história não terminou aí.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 No fim do ano letivo, Nana percebeu algo diferente em um dos meninos da turma. Ele costumava falar palavrões e brigar com frequência, mas agora estava mais calmo, tinha parado de xingar e, às vezes, até orava na sala de aula.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Um dia, esse menino comentou com os amigos que estava lendo a Bíblia. Nana sorriu. Ela se lembrou da mala cheia de Bíblias.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Outra menina da turma também costumava xingar muito. Nana disse gentilmente a ela: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Nós acreditamos em Jesus. Quando você xinga, isso não agrada a Deus.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F25070D-43C9-FC75-69F2-9A314CFD1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441651"/>
            <a:ext cx="35623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59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07243-1137-34D2-72C1-3C1E3DC2E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685F42C1-1036-A603-F7CF-EBBEF1AE2DD1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menina começou a pensar nisso. Nana orou com ela. Com o tempo, a menina também parou de xingar.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Por que Nana fez tudo isso?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Nana sabe que é apenas uma pequena parte de uma história maior.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As Bíblias foram doadas por cristãos na Alemanha. Um amigo na Croácia ajudou a distribuí-las, e Nana carregou a mala.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Deus usou uma menina de 12 anos para começar algo grande. Tudo começou com uma mensagem no celular e um coração disposto a dizer “sim”.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 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BB3E157-EA25-4560-9707-E4DA04CD76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864" y="980728"/>
            <a:ext cx="2636912" cy="2636912"/>
          </a:xfrm>
          <a:prstGeom prst="rect">
            <a:avLst/>
          </a:prstGeom>
        </p:spPr>
      </p:pic>
      <p:sp>
        <p:nvSpPr>
          <p:cNvPr id="4" name="Balão de Fala: Retângulo com Cantos Arredondados 3">
            <a:extLst>
              <a:ext uri="{FF2B5EF4-FFF2-40B4-BE49-F238E27FC236}">
                <a16:creationId xmlns:a16="http://schemas.microsoft.com/office/drawing/2014/main" id="{84428EB9-885C-96C3-5865-E78DB205B8D5}"/>
              </a:ext>
            </a:extLst>
          </p:cNvPr>
          <p:cNvSpPr/>
          <p:nvPr/>
        </p:nvSpPr>
        <p:spPr>
          <a:xfrm>
            <a:off x="1691680" y="1268760"/>
            <a:ext cx="3528392" cy="1152128"/>
          </a:xfrm>
          <a:prstGeom prst="wedgeRoundRectCallout">
            <a:avLst>
              <a:gd name="adj1" fmla="val 99454"/>
              <a:gd name="adj2" fmla="val 40753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– Quero compartilhar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o amor de Jesus.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– Muitas pessoas têm interesse em aprender mais sobre Deus.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083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5"/>
            <a:ext cx="8785225" cy="1656184"/>
          </a:xfrm>
        </p:spPr>
        <p:txBody>
          <a:bodyPr anchor="ctr" anchorCtr="0"/>
          <a:lstStyle/>
          <a:p>
            <a:pPr indent="360000">
              <a:spcBef>
                <a:spcPts val="0"/>
              </a:spcBef>
            </a:pPr>
            <a:r>
              <a:rPr lang="pt-BR" dirty="0"/>
              <a:t>As ofertas deste trimestre ajudarão a reconstruir uma igreja em Zagreb, na Croácia, que foi destruída por um terremoto. O novo prédio dará a crianças como Nana um lugar para crescerem fortes na fé, participando da Escola Sabatina, dos Desbravadores e de outras atividades de fortalecimento da fé. 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6" name="Espaço Reservado para Imagem 15">
            <a:extLst>
              <a:ext uri="{FF2B5EF4-FFF2-40B4-BE49-F238E27FC236}">
                <a16:creationId xmlns:a16="http://schemas.microsoft.com/office/drawing/2014/main" id="{90A548C9-9728-62EF-0F6C-E80FC6C53BC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8" b="8268"/>
          <a:stretch>
            <a:fillRect/>
          </a:stretch>
        </p:blipFill>
        <p:spPr>
          <a:xfrm>
            <a:off x="179388" y="1700213"/>
            <a:ext cx="8785225" cy="496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2">
            <a:extLst>
              <a:ext uri="{FF2B5EF4-FFF2-40B4-BE49-F238E27FC236}">
                <a16:creationId xmlns:a16="http://schemas.microsoft.com/office/drawing/2014/main" id="{B6745B84-487C-0157-1FCE-C3C5CA9AF1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347876" cy="6120000"/>
          </a:xfrm>
        </p:spPr>
        <p:txBody>
          <a:bodyPr/>
          <a:lstStyle/>
          <a:p>
            <a:r>
              <a:rPr lang="pt-BR" dirty="0"/>
              <a:t>No Reino Unido, e em muitos outros países dessa região, o cristianismo já não é a religião predominante. A maioria das pessoas não acredita que a Bíblia seja sagrada ou inspirada por Deus. Mas, embora muitos não tenham interesse em frequentar uma igreja tradicional, alguns se interessam por Deus e por fazer parte de uma comunidade acolhedora. Então os adventistas compartilham Jesus nessas regiões por meio de amizades, pequenos grupos baseados em interesses em comum e pelas redes sociais. Uma igreja encontrou uma forma criativa de compartilhar Jesus: ela apresenta uma encenação sobre Sua morte e ressurreição. Crianças e famílias podem vivenciar a história por meio de um percurso interativo e de uma feira.</a:t>
            </a:r>
          </a:p>
        </p:txBody>
      </p:sp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A302BE3B-8AD4-0471-5B92-EF49C8EDB41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S03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0CF84AF9-5C39-BCC8-4D64-FFF3631FD1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678" y="1936576"/>
            <a:ext cx="1149189" cy="689513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B01D16EB-36C1-9A0A-22EE-5D2BD226AC3C}"/>
              </a:ext>
            </a:extLst>
          </p:cNvPr>
          <p:cNvSpPr txBox="1"/>
          <p:nvPr/>
        </p:nvSpPr>
        <p:spPr>
          <a:xfrm>
            <a:off x="6948264" y="1628800"/>
            <a:ext cx="118260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400" b="1" dirty="0"/>
              <a:t>Reino Unido</a:t>
            </a:r>
          </a:p>
        </p:txBody>
      </p:sp>
      <p:pic>
        <p:nvPicPr>
          <p:cNvPr id="18" name="Imagem 17" descr="ESV, The Holy Bible (Blue, The Church Edition) by Crossway Bibles - Book Outlet">
            <a:extLst>
              <a:ext uri="{FF2B5EF4-FFF2-40B4-BE49-F238E27FC236}">
                <a16:creationId xmlns:a16="http://schemas.microsoft.com/office/drawing/2014/main" id="{11F3799B-5B6A-30B6-2C48-4005858600B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6346" y="861501"/>
            <a:ext cx="2289180" cy="311877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620C23EB-B97A-A23B-1191-E46F10A89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42" y="4509120"/>
            <a:ext cx="55626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1">
            <a:extLst>
              <a:ext uri="{FF2B5EF4-FFF2-40B4-BE49-F238E27FC236}">
                <a16:creationId xmlns:a16="http://schemas.microsoft.com/office/drawing/2014/main" id="{40485478-426B-C164-E308-97D3F83C81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15828" cy="2749422"/>
          </a:xfrm>
        </p:spPr>
        <p:txBody>
          <a:bodyPr/>
          <a:lstStyle/>
          <a:p>
            <a:r>
              <a:rPr lang="pt-BR" noProof="0" dirty="0"/>
              <a:t>Um dos monumentos mais famosos da Croácia é o anfiteatro de Pula. Situado na cidade de Pula, este antigo anfiteatro romano foi construído ha quase dois mil anos. É o único anfiteatro romano do mundo que conserva intacta toda sua muralha exterior circular.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E132E4D-77B2-F50F-75C1-F79093AAE7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26" y="3933056"/>
            <a:ext cx="2365470" cy="118273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8A5B89B-36F1-200B-9BE3-CBECEAFD9559}"/>
              </a:ext>
            </a:extLst>
          </p:cNvPr>
          <p:cNvSpPr txBox="1"/>
          <p:nvPr/>
        </p:nvSpPr>
        <p:spPr>
          <a:xfrm>
            <a:off x="843760" y="5214221"/>
            <a:ext cx="1260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/>
              <a:t>Croácia</a:t>
            </a:r>
            <a:endParaRPr lang="pt-BR" sz="28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26D455D-38EA-71B5-6AFA-B0D1A179E4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004" y="794913"/>
            <a:ext cx="5969000" cy="33528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DD86741-1A32-89F8-0EF5-7F7CF827B6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304" y="4293590"/>
            <a:ext cx="3187700" cy="23876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B8B5234-5F4A-56FD-13B1-E70E691DDD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075" y="4345630"/>
            <a:ext cx="295275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91AD4D5-6F9D-2C7F-FD83-82C8CA891DB0}"/>
              </a:ext>
            </a:extLst>
          </p:cNvPr>
          <p:cNvSpPr txBox="1"/>
          <p:nvPr/>
        </p:nvSpPr>
        <p:spPr>
          <a:xfrm>
            <a:off x="561075" y="6481305"/>
            <a:ext cx="19604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atin typeface="Comic Sans MS" panose="030F0702030302020204" pitchFamily="66" charset="0"/>
              </a:rPr>
              <a:t>Bandeira de Montenegro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EAB74F00-E2DA-983D-B171-F40F780B4B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436" y="687637"/>
            <a:ext cx="2796380" cy="4469555"/>
          </a:xfrm>
        </p:spPr>
        <p:txBody>
          <a:bodyPr/>
          <a:lstStyle/>
          <a:p>
            <a:pPr algn="ctr" eaLnBrk="1" hangingPunct="1"/>
            <a:r>
              <a:rPr lang="pt-BR" sz="1600" dirty="0">
                <a:solidFill>
                  <a:srgbClr val="FF0000"/>
                </a:solidFill>
              </a:rPr>
              <a:t>Flamingos</a:t>
            </a:r>
            <a:endParaRPr lang="pt-BR" dirty="0"/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Os flamingos são aves pernaltas, de bico encurvado, que medem entre 90 e 150 cm. Sua coloração vem da alimentação rica em </a:t>
            </a:r>
            <a:r>
              <a:rPr lang="pt-BR" sz="1300" dirty="0">
                <a:latin typeface="Comic Sans MS" panose="030F0702030302020204" pitchFamily="66" charset="0"/>
                <a:hlinkClick r:id="rId3" tooltip="Carotenoid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carotenos</a:t>
            </a:r>
            <a:r>
              <a:rPr lang="pt-BR" sz="1300" dirty="0">
                <a:latin typeface="Comic Sans MS" panose="030F0702030302020204" pitchFamily="66" charset="0"/>
              </a:rPr>
              <a:t>, que são pigmentos que eles conseguem através de </a:t>
            </a:r>
            <a:r>
              <a:rPr lang="pt-BR" sz="1300" dirty="0">
                <a:latin typeface="Comic Sans MS" panose="030F0702030302020204" pitchFamily="66" charset="0"/>
                <a:hlinkClick r:id="rId4" tooltip="Alg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algas</a:t>
            </a:r>
            <a:r>
              <a:rPr lang="pt-BR" sz="1300" dirty="0">
                <a:latin typeface="Comic Sans MS" panose="030F0702030302020204" pitchFamily="66" charset="0"/>
              </a:rPr>
              <a:t> e </a:t>
            </a:r>
            <a:r>
              <a:rPr lang="pt-BR" sz="1300" dirty="0">
                <a:latin typeface="Comic Sans MS" panose="030F0702030302020204" pitchFamily="66" charset="0"/>
                <a:hlinkClick r:id="rId5" tooltip="Camarão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camarões</a:t>
            </a:r>
            <a:r>
              <a:rPr lang="pt-BR" sz="1300" dirty="0">
                <a:latin typeface="Comic Sans MS" panose="030F0702030302020204" pitchFamily="66" charset="0"/>
              </a:rPr>
              <a:t>, por exemplo.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Os flamingos são aves gregárias, que vivem em bandos numerosos junto a zonas aquáticas. Algumas espécies conseguem inclusivamente habitar zonas de salinidade extrema.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Em Montenegro a cidade de </a:t>
            </a:r>
            <a:r>
              <a:rPr lang="pt-BR" sz="1300" dirty="0" err="1">
                <a:latin typeface="Comic Sans MS" panose="030F0702030302020204" pitchFamily="66" charset="0"/>
              </a:rPr>
              <a:t>Ulcinjska</a:t>
            </a:r>
            <a:r>
              <a:rPr lang="pt-BR" sz="1300" dirty="0">
                <a:latin typeface="Comic Sans MS" panose="030F0702030302020204" pitchFamily="66" charset="0"/>
              </a:rPr>
              <a:t>, uma das maiores produtores de sal do mediterrâneo, Abriga em um lago cerca de 500 flamingos. 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endParaRPr lang="pt-BR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C3EF214-9EAD-D683-AC50-A86C876A1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080" y="829007"/>
            <a:ext cx="26670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undefined">
            <a:extLst>
              <a:ext uri="{FF2B5EF4-FFF2-40B4-BE49-F238E27FC236}">
                <a16:creationId xmlns:a16="http://schemas.microsoft.com/office/drawing/2014/main" id="{8FAB2BC9-C288-78CB-7289-FD8ACAE47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385" y="1147138"/>
            <a:ext cx="3199271" cy="213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Flamingo-americano – Wikipédia, a enciclopédia livre">
            <a:extLst>
              <a:ext uri="{FF2B5EF4-FFF2-40B4-BE49-F238E27FC236}">
                <a16:creationId xmlns:a16="http://schemas.microsoft.com/office/drawing/2014/main" id="{6E135973-56BE-ED71-EAA7-306FDFEA7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557" y="2857514"/>
            <a:ext cx="2716342" cy="19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THE ULCINJ SALINAS: A PARADISE FOR FLAMINGOS - Living in Montenegro :)">
            <a:extLst>
              <a:ext uri="{FF2B5EF4-FFF2-40B4-BE49-F238E27FC236}">
                <a16:creationId xmlns:a16="http://schemas.microsoft.com/office/drawing/2014/main" id="{A1B008BC-59CE-2912-94BB-2E246EBED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87838"/>
            <a:ext cx="3588468" cy="246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3B88AF9-142D-AB06-4679-8F179D324D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353627"/>
            <a:ext cx="1981944" cy="99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938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o continente europeu em um mapa, apontando a Croácia. Em seguida, mostre a capital, Zagreb, onde parte das ofertas deste trimestre irão ajudar a reconstruir a igreja destruída por um terremoto.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Assista a vídeos curtos e baixe fotos em facebook.com/missionquarterlies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Incentive as crianças a se revezarem para aprender e contar a história missionaria na Escola Sabatina.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49197</TotalTime>
  <Words>1165</Words>
  <Application>Microsoft Office PowerPoint</Application>
  <PresentationFormat>Apresentação na tela (4:3)</PresentationFormat>
  <Paragraphs>93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3100</cp:revision>
  <dcterms:created xsi:type="dcterms:W3CDTF">2014-12-27T17:37:04Z</dcterms:created>
  <dcterms:modified xsi:type="dcterms:W3CDTF">2026-10-06T21:48:20Z</dcterms:modified>
</cp:coreProperties>
</file>