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711" r:id="rId2"/>
  </p:sldMasterIdLst>
  <p:notesMasterIdLst>
    <p:notesMasterId r:id="rId20"/>
  </p:notesMasterIdLst>
  <p:sldIdLst>
    <p:sldId id="727" r:id="rId3"/>
    <p:sldId id="1002" r:id="rId4"/>
    <p:sldId id="902" r:id="rId5"/>
    <p:sldId id="958" r:id="rId6"/>
    <p:sldId id="1389" r:id="rId7"/>
    <p:sldId id="1194" r:id="rId8"/>
    <p:sldId id="1383" r:id="rId9"/>
    <p:sldId id="1388" r:id="rId10"/>
    <p:sldId id="1385" r:id="rId11"/>
    <p:sldId id="1386" r:id="rId12"/>
    <p:sldId id="1387" r:id="rId13"/>
    <p:sldId id="1018" r:id="rId14"/>
    <p:sldId id="1380" r:id="rId15"/>
    <p:sldId id="814" r:id="rId16"/>
    <p:sldId id="1367" r:id="rId17"/>
    <p:sldId id="1072" r:id="rId18"/>
    <p:sldId id="936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FF"/>
    <a:srgbClr val="63331C"/>
    <a:srgbClr val="C82C4E"/>
    <a:srgbClr val="EBF1DE"/>
    <a:srgbClr val="2B351C"/>
    <a:srgbClr val="75D4E8"/>
    <a:srgbClr val="5BC9D4"/>
    <a:srgbClr val="9BBED3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6584" autoAdjust="0"/>
    <p:restoredTop sz="94434" autoAdjust="0"/>
  </p:normalViewPr>
  <p:slideViewPr>
    <p:cSldViewPr>
      <p:cViewPr>
        <p:scale>
          <a:sx n="326" d="100"/>
          <a:sy n="326" d="100"/>
        </p:scale>
        <p:origin x="-11501" y="-5669"/>
      </p:cViewPr>
      <p:guideLst>
        <p:guide orient="horz" pos="3929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916FD-12B9-4956-BC5B-247E394B5456}" type="datetimeFigureOut">
              <a:rPr lang="pt-BR" smtClean="0"/>
              <a:t>03/10/2026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AE884-63DC-4790-85F0-B80EAB01F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659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AE884-63DC-4790-85F0-B80EAB01F3D8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276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2AF72C-1711-BCB9-11CE-529930061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277DB7E3-FAA3-EC36-643C-5F67A89391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42C57047-0F44-59A4-E250-5FBC635A7D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F46E4929-55C5-F436-776A-957C7B650E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AE884-63DC-4790-85F0-B80EAB01F3D8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04849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/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75F5B90A-FA3C-4E9E-8D1C-F7BB4EE37AF9}" type="slidenum">
              <a:rPr lang="pt-BR" altLang="pt-BR" smtClean="0">
                <a:latin typeface="Arial" charset="0"/>
                <a:cs typeface="Arial" charset="0"/>
              </a:rPr>
              <a:pPr>
                <a:spcBef>
                  <a:spcPct val="0"/>
                </a:spcBef>
              </a:pPr>
              <a:t>15</a:t>
            </a:fld>
            <a:endParaRPr lang="pt-BR" altLang="pt-BR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503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13" Type="http://schemas.openxmlformats.org/officeDocument/2006/relationships/image" Target="../media/image20.jpe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12" Type="http://schemas.openxmlformats.org/officeDocument/2006/relationships/image" Target="../media/image19.jp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g"/><Relationship Id="rId11" Type="http://schemas.openxmlformats.org/officeDocument/2006/relationships/image" Target="../media/image18.jp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g"/><Relationship Id="rId9" Type="http://schemas.openxmlformats.org/officeDocument/2006/relationships/image" Target="../media/image16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Sema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929C4F9F-7164-4A88-8186-F2EC86C7B03B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7D53788-D976-41CE-802E-EB4B8F1547D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F18B633A-5599-49C4-9110-6CDC02E0481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D9D429E-CB15-4015-B86F-76F9FB74F8B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BB4757FE-40FD-4D22-A6FB-5F1A6A3ACE55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0A24CF0-7EA8-4C2F-B85C-F557DC02C7D1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1E811989-F229-4558-A06D-EC63EFF9D44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3B87E281-8C6B-4F06-86F2-32D2DD4F0B4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69194" y="610612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bg1"/>
                </a:solidFill>
                <a:cs typeface="+mn-cs"/>
              </a:rPr>
              <a:t>REPÓRTER </a:t>
            </a:r>
            <a:endParaRPr lang="pt-BR" altLang="pt-BR" sz="2800" b="1" dirty="0"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C53F16FD-8A4E-4357-BC73-A688F80EEFE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569903" y="4576544"/>
            <a:ext cx="1268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2026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70E871F9-C59B-4534-AF03-EB9B6618371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2" name="Espaço Reservado para Texto 21"/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3"/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pic>
        <p:nvPicPr>
          <p:cNvPr id="27" name="Imagem 2">
            <a:extLst>
              <a:ext uri="{FF2B5EF4-FFF2-40B4-BE49-F238E27FC236}">
                <a16:creationId xmlns:a16="http://schemas.microsoft.com/office/drawing/2014/main" id="{EC744A77-C2D0-4BCF-93F7-481B580387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tângulo 27">
            <a:extLst>
              <a:ext uri="{FF2B5EF4-FFF2-40B4-BE49-F238E27FC236}">
                <a16:creationId xmlns:a16="http://schemas.microsoft.com/office/drawing/2014/main" id="{B75F1D5F-DDD2-4265-9327-E298AFAF970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27634" y="2078543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SSÕES</a:t>
            </a:r>
            <a:endParaRPr lang="pt-BR" altLang="pt-BR" sz="2400" b="1" dirty="0">
              <a:cs typeface="+mn-cs"/>
            </a:endParaRP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2D198F86-10FB-4DF7-8569-7E12A342F9AA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A5010E1-7033-49C2-AF67-B57FA0DC746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CB89F22E-4746-4333-9859-8382A0FA38AE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8CB4F9F8-ECE6-49DF-925E-F8D9004CDA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F8DC2B54-498A-4359-BA10-15995AC3040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9358444-260B-495A-BE00-C03C2D7F63C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949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de Capa trimes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16">
            <a:extLst>
              <a:ext uri="{FF2B5EF4-FFF2-40B4-BE49-F238E27FC236}">
                <a16:creationId xmlns:a16="http://schemas.microsoft.com/office/drawing/2014/main" id="{41C20A4C-11B9-4FCB-B613-60F3AB27E9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68233" y="1573110"/>
            <a:ext cx="7740352" cy="52527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noProof="0" dirty="0"/>
              <a:t>Clique no ícone para adicionar uma imagem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F56075D-7B84-4128-84E2-846FD22BB2BB}"/>
              </a:ext>
            </a:extLst>
          </p:cNvPr>
          <p:cNvSpPr txBox="1"/>
          <p:nvPr userDrawn="1"/>
        </p:nvSpPr>
        <p:spPr>
          <a:xfrm>
            <a:off x="6623639" y="66724"/>
            <a:ext cx="252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Para Menores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F4BBF32-6CAF-48AC-92B8-1C95FB761396}"/>
              </a:ext>
            </a:extLst>
          </p:cNvPr>
          <p:cNvSpPr txBox="1"/>
          <p:nvPr userDrawn="1"/>
        </p:nvSpPr>
        <p:spPr>
          <a:xfrm>
            <a:off x="1332000" y="583110"/>
            <a:ext cx="7812000" cy="990000"/>
          </a:xfrm>
          <a:prstGeom prst="rect">
            <a:avLst/>
          </a:prstGeom>
          <a:solidFill>
            <a:srgbClr val="00B050"/>
          </a:solidFill>
        </p:spPr>
        <p:txBody>
          <a:bodyPr/>
          <a:lstStyle>
            <a:lvl1pPr indent="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6600">
                <a:solidFill>
                  <a:schemeClr val="bg1"/>
                </a:solidFill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/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/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/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r>
              <a:rPr lang="pt-BR" dirty="0"/>
              <a:t>Informativo</a:t>
            </a:r>
            <a:r>
              <a:rPr lang="pt-BR" sz="2800" dirty="0"/>
              <a:t>   Mundial das Missões</a:t>
            </a:r>
            <a:r>
              <a:rPr lang="pt-BR" dirty="0"/>
              <a:t> </a:t>
            </a:r>
          </a:p>
        </p:txBody>
      </p: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B506F599-9803-417B-A7CC-51831489ACB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163899" y="1674845"/>
            <a:ext cx="1944687" cy="98884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pt-BR" dirty="0"/>
              <a:t>4° </a:t>
            </a:r>
            <a:r>
              <a:rPr lang="pt-BR" dirty="0" err="1"/>
              <a:t>trim</a:t>
            </a:r>
            <a:r>
              <a:rPr lang="pt-BR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395730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3320E01-01AA-705A-3CDE-1DC570CB22CC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4C7BA17B-6EE9-0A83-D7C5-4FB87B525919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Transeuropeia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964AFFF2-DB31-C8BB-5AA7-8289CD6A8C0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9"/>
          <a:stretch>
            <a:fillRect/>
          </a:stretch>
        </p:blipFill>
        <p:spPr>
          <a:xfrm>
            <a:off x="9525" y="666750"/>
            <a:ext cx="9144000" cy="6175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14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ó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78075ED5-61AE-B8B5-CD70-08C705658053}"/>
              </a:ext>
            </a:extLst>
          </p:cNvPr>
          <p:cNvSpPr/>
          <p:nvPr userDrawn="1"/>
        </p:nvSpPr>
        <p:spPr>
          <a:xfrm>
            <a:off x="9248" y="692876"/>
            <a:ext cx="9173369" cy="61651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4DFDFCF-B9E8-7114-9926-76A181EC7A1C}"/>
              </a:ext>
            </a:extLst>
          </p:cNvPr>
          <p:cNvSpPr/>
          <p:nvPr userDrawn="1"/>
        </p:nvSpPr>
        <p:spPr>
          <a:xfrm>
            <a:off x="0" y="666750"/>
            <a:ext cx="9173369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15B13997-1E20-B501-75AE-C253FA3FD6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0"/>
          <a:stretch>
            <a:fillRect/>
          </a:stretch>
        </p:blipFill>
        <p:spPr>
          <a:xfrm>
            <a:off x="4067566" y="1955712"/>
            <a:ext cx="4987040" cy="3370810"/>
          </a:xfrm>
          <a:prstGeom prst="rect">
            <a:avLst/>
          </a:prstGeom>
          <a:ln w="25400">
            <a:solidFill>
              <a:srgbClr val="00B050"/>
            </a:solidFill>
          </a:ln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32884FF2-E814-347B-5016-B85362CDC4D9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Espaço Reservado para Texto 8">
            <a:extLst>
              <a:ext uri="{FF2B5EF4-FFF2-40B4-BE49-F238E27FC236}">
                <a16:creationId xmlns:a16="http://schemas.microsoft.com/office/drawing/2014/main" id="{5D9ACEBF-783C-40DB-011A-20D88F21005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S99 – Missões – 9 de </a:t>
            </a:r>
            <a:r>
              <a:rPr lang="pt-BR" dirty="0" err="1"/>
              <a:t>xxx</a:t>
            </a:r>
            <a:endParaRPr lang="pt-BR" dirty="0"/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7D01577C-8C03-20DE-7CB4-7B3240B9923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79017" y="774700"/>
            <a:ext cx="8875589" cy="806769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pt-BR" sz="4000" b="1" i="1" kern="12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Arial" charset="0"/>
              </a:defRPr>
            </a:lvl1pPr>
          </a:lstStyle>
          <a:p>
            <a:pPr lvl="0"/>
            <a:r>
              <a:rPr lang="pt-BR" dirty="0"/>
              <a:t>Editar Título</a:t>
            </a:r>
          </a:p>
        </p:txBody>
      </p:sp>
      <p:sp>
        <p:nvSpPr>
          <p:cNvPr id="8" name="Espaço Reservado para Imagem 17">
            <a:extLst>
              <a:ext uri="{FF2B5EF4-FFF2-40B4-BE49-F238E27FC236}">
                <a16:creationId xmlns:a16="http://schemas.microsoft.com/office/drawing/2014/main" id="{43E5466A-90D2-D0D1-94BC-15C82BF4D78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067566" y="5777366"/>
            <a:ext cx="1866911" cy="1028965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Bandeira</a:t>
            </a:r>
          </a:p>
        </p:txBody>
      </p:sp>
      <p:sp>
        <p:nvSpPr>
          <p:cNvPr id="9" name="Espaço Reservado para Imagem 19">
            <a:extLst>
              <a:ext uri="{FF2B5EF4-FFF2-40B4-BE49-F238E27FC236}">
                <a16:creationId xmlns:a16="http://schemas.microsoft.com/office/drawing/2014/main" id="{B6514F19-A020-1FB8-521E-E91B7D8C407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9017" y="1607595"/>
            <a:ext cx="3816919" cy="4108833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Pessoa</a:t>
            </a:r>
          </a:p>
        </p:txBody>
      </p:sp>
      <p:sp>
        <p:nvSpPr>
          <p:cNvPr id="10" name="Espaço Reservado para Texto 21">
            <a:extLst>
              <a:ext uri="{FF2B5EF4-FFF2-40B4-BE49-F238E27FC236}">
                <a16:creationId xmlns:a16="http://schemas.microsoft.com/office/drawing/2014/main" id="{680D24D4-BA6B-A0FD-8F21-7E565A53BC4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79017" y="5743071"/>
            <a:ext cx="3816919" cy="53607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="1"/>
            </a:lvl1pPr>
            <a:lvl2pPr>
              <a:defRPr sz="1800" b="1"/>
            </a:lvl2pPr>
            <a:lvl3pPr>
              <a:defRPr sz="1800" b="1"/>
            </a:lvl3pPr>
            <a:lvl4pPr>
              <a:defRPr sz="1800" b="1"/>
            </a:lvl4pPr>
            <a:lvl5pPr>
              <a:defRPr sz="1800" b="1"/>
            </a:lvl5pPr>
          </a:lstStyle>
          <a:p>
            <a:pPr lvl="0"/>
            <a:r>
              <a:rPr lang="pt-BR" dirty="0"/>
              <a:t>Editar nome</a:t>
            </a:r>
          </a:p>
        </p:txBody>
      </p:sp>
      <p:sp>
        <p:nvSpPr>
          <p:cNvPr id="11" name="Espaço Reservado para Texto 23">
            <a:extLst>
              <a:ext uri="{FF2B5EF4-FFF2-40B4-BE49-F238E27FC236}">
                <a16:creationId xmlns:a16="http://schemas.microsoft.com/office/drawing/2014/main" id="{930AB40B-646A-3A23-EDEC-1BFCDD5A428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943725" y="6279149"/>
            <a:ext cx="3006259" cy="459601"/>
          </a:xfrm>
          <a:prstGeom prst="rect">
            <a:avLst/>
          </a:prstGeom>
        </p:spPr>
        <p:txBody>
          <a:bodyPr wrap="none" lIns="90000" anchor="ctr" anchorCtr="0">
            <a:noAutofit/>
          </a:bodyPr>
          <a:lstStyle>
            <a:lvl1pPr marL="0" indent="0" algn="l">
              <a:buNone/>
              <a:defRPr sz="2400" b="1"/>
            </a:lvl1pPr>
          </a:lstStyle>
          <a:p>
            <a:pPr lvl="0"/>
            <a:r>
              <a:rPr lang="pt-BR" dirty="0"/>
              <a:t>Editar País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5DADF89A-DD62-AF35-36AB-7ECCF115F89F}"/>
              </a:ext>
            </a:extLst>
          </p:cNvPr>
          <p:cNvSpPr txBox="1"/>
          <p:nvPr userDrawn="1"/>
        </p:nvSpPr>
        <p:spPr>
          <a:xfrm>
            <a:off x="4068000" y="1610994"/>
            <a:ext cx="5004000" cy="338554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chemeClr val="tx1"/>
                </a:solidFill>
              </a:rPr>
              <a:t>4° trimestre 2026</a:t>
            </a: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AC46F45A-4FED-410E-8F74-290E4B3ECB89}"/>
              </a:ext>
            </a:extLst>
          </p:cNvPr>
          <p:cNvSpPr txBox="1"/>
          <p:nvPr userDrawn="1"/>
        </p:nvSpPr>
        <p:spPr>
          <a:xfrm>
            <a:off x="4068000" y="5331339"/>
            <a:ext cx="5004000" cy="4001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kern="1200" dirty="0">
                <a:solidFill>
                  <a:schemeClr val="tx1"/>
                </a:solidFill>
                <a:latin typeface="Noto Serif Light"/>
                <a:ea typeface="+mn-ea"/>
                <a:cs typeface="+mn-cs"/>
              </a:rPr>
              <a:t>Divisão Transeuropeia</a:t>
            </a: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85D97F68-93BE-D5CE-2868-E28CE7B7A2F7}"/>
              </a:ext>
            </a:extLst>
          </p:cNvPr>
          <p:cNvSpPr/>
          <p:nvPr userDrawn="1"/>
        </p:nvSpPr>
        <p:spPr>
          <a:xfrm>
            <a:off x="7740352" y="3260118"/>
            <a:ext cx="936104" cy="117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897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 Missioná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544DF9D-2730-E7F2-64D7-6E8369854E06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8142857A-FABD-CBAB-0FC9-525AE8121A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E35B0148-C836-2A96-D597-74D9C17FCC77}"/>
              </a:ext>
            </a:extLst>
          </p:cNvPr>
          <p:cNvSpPr/>
          <p:nvPr userDrawn="1"/>
        </p:nvSpPr>
        <p:spPr>
          <a:xfrm>
            <a:off x="755576" y="12828"/>
            <a:ext cx="8422485" cy="65392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- Curiosidade Missionária</a:t>
            </a:r>
            <a:r>
              <a:rPr lang="pt-BR" sz="32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 - </a:t>
            </a:r>
            <a:r>
              <a:rPr lang="pt-BR" sz="32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</a:t>
            </a:r>
            <a:r>
              <a:rPr lang="pt-BR" sz="3200" b="1" kern="1200" dirty="0" err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Transereuropeia</a:t>
            </a:r>
            <a:endParaRPr lang="pt-BR" sz="32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8" name="Espaço Reservado para Texto 29">
            <a:extLst>
              <a:ext uri="{FF2B5EF4-FFF2-40B4-BE49-F238E27FC236}">
                <a16:creationId xmlns:a16="http://schemas.microsoft.com/office/drawing/2014/main" id="{A4206D21-D727-5A05-8ED0-3AD9B8EB939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4" y="116631"/>
            <a:ext cx="864667" cy="49169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 lang="pt-BR" sz="2800" b="1" kern="1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dirty="0"/>
              <a:t>S99</a:t>
            </a:r>
          </a:p>
        </p:txBody>
      </p:sp>
    </p:spTree>
    <p:extLst>
      <p:ext uri="{BB962C8B-B14F-4D97-AF65-F5344CB8AC3E}">
        <p14:creationId xmlns:p14="http://schemas.microsoft.com/office/powerpoint/2010/main" val="379041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da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Transeuropeia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33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 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Animais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Transeuropeia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Espaço Reservado para Texto 2">
            <a:extLst>
              <a:ext uri="{FF2B5EF4-FFF2-40B4-BE49-F238E27FC236}">
                <a16:creationId xmlns:a16="http://schemas.microsoft.com/office/drawing/2014/main" id="{A15B693B-9305-49AD-BC5A-A438EE330D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Animais</a:t>
            </a:r>
          </a:p>
        </p:txBody>
      </p:sp>
    </p:spTree>
    <p:extLst>
      <p:ext uri="{BB962C8B-B14F-4D97-AF65-F5344CB8AC3E}">
        <p14:creationId xmlns:p14="http://schemas.microsoft.com/office/powerpoint/2010/main" val="61090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3C4A120E-C910-A691-61DD-DF65F55E082E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1D32D1C-BFBB-6C52-9C72-9746765377EF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Transeuropeia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5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99158B74-7AAA-A97F-99E4-6FE3B2A6D134}"/>
              </a:ext>
            </a:extLst>
          </p:cNvPr>
          <p:cNvSpPr/>
          <p:nvPr userDrawn="1"/>
        </p:nvSpPr>
        <p:spPr>
          <a:xfrm>
            <a:off x="1984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BD78AEC-BEBF-630A-E233-74AB9D06FD51}"/>
              </a:ext>
            </a:extLst>
          </p:cNvPr>
          <p:cNvSpPr/>
          <p:nvPr userDrawn="1"/>
        </p:nvSpPr>
        <p:spPr>
          <a:xfrm>
            <a:off x="7924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Transeuropeia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2BB12539-14F7-F9E8-850D-56DC732E6CF2}"/>
              </a:ext>
            </a:extLst>
          </p:cNvPr>
          <p:cNvSpPr/>
          <p:nvPr userDrawn="1"/>
        </p:nvSpPr>
        <p:spPr>
          <a:xfrm>
            <a:off x="111987" y="3068960"/>
            <a:ext cx="9068525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Alguns outros países da Divisão Transeuropeia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DF9BCC4E-9417-553A-40C8-B98009EDD6E9}"/>
              </a:ext>
            </a:extLst>
          </p:cNvPr>
          <p:cNvSpPr/>
          <p:nvPr userDrawn="1"/>
        </p:nvSpPr>
        <p:spPr>
          <a:xfrm>
            <a:off x="56211" y="764704"/>
            <a:ext cx="9050052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As ofertas deste 13° sábado vão para</a:t>
            </a:r>
          </a:p>
        </p:txBody>
      </p:sp>
      <p:sp>
        <p:nvSpPr>
          <p:cNvPr id="10" name="CaixaDeTexto 3">
            <a:extLst>
              <a:ext uri="{FF2B5EF4-FFF2-40B4-BE49-F238E27FC236}">
                <a16:creationId xmlns:a16="http://schemas.microsoft.com/office/drawing/2014/main" id="{01261D17-4828-7C16-C910-7ADBA2279A1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333162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Reino Unido</a:t>
            </a:r>
          </a:p>
        </p:txBody>
      </p:sp>
      <p:sp>
        <p:nvSpPr>
          <p:cNvPr id="11" name="CaixaDeTexto 3">
            <a:extLst>
              <a:ext uri="{FF2B5EF4-FFF2-40B4-BE49-F238E27FC236}">
                <a16:creationId xmlns:a16="http://schemas.microsoft.com/office/drawing/2014/main" id="{3814FC48-848C-4716-0B5A-BC42B4C1BA0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1331339"/>
            <a:ext cx="2330324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Finlândia</a:t>
            </a:r>
          </a:p>
        </p:txBody>
      </p:sp>
      <p:sp>
        <p:nvSpPr>
          <p:cNvPr id="12" name="CaixaDeTexto 3">
            <a:extLst>
              <a:ext uri="{FF2B5EF4-FFF2-40B4-BE49-F238E27FC236}">
                <a16:creationId xmlns:a16="http://schemas.microsoft.com/office/drawing/2014/main" id="{0F202824-1CFD-99AA-CD01-DC2802564B8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839561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Croácia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13" name="CaixaDeTexto 3">
            <a:extLst>
              <a:ext uri="{FF2B5EF4-FFF2-40B4-BE49-F238E27FC236}">
                <a16:creationId xmlns:a16="http://schemas.microsoft.com/office/drawing/2014/main" id="{F38F3130-82F2-FF84-2A88-D591E1B4346B}"/>
              </a:ext>
            </a:extLst>
          </p:cNvPr>
          <p:cNvSpPr txBox="1">
            <a:spLocks noChangeAspect="1" noChangeArrowheads="1"/>
          </p:cNvSpPr>
          <p:nvPr userDrawn="1"/>
        </p:nvSpPr>
        <p:spPr bwMode="auto">
          <a:xfrm>
            <a:off x="4573699" y="1333863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algn="ctr" defTabSz="914400" rtl="0" eaLnBrk="1" latinLnBrk="0" hangingPunct="1">
              <a:spcBef>
                <a:spcPct val="0"/>
              </a:spcBef>
              <a:buFont typeface="Arial" charset="0"/>
              <a:buNone/>
            </a:pPr>
            <a:r>
              <a:rPr lang="pt-BR" alt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Polônia</a:t>
            </a:r>
          </a:p>
        </p:txBody>
      </p:sp>
      <p:sp>
        <p:nvSpPr>
          <p:cNvPr id="18" name="CaixaDeTexto 3">
            <a:extLst>
              <a:ext uri="{FF2B5EF4-FFF2-40B4-BE49-F238E27FC236}">
                <a16:creationId xmlns:a16="http://schemas.microsoft.com/office/drawing/2014/main" id="{B316340F-021E-7597-B82D-52BE030CC54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Suécia</a:t>
            </a:r>
          </a:p>
        </p:txBody>
      </p:sp>
      <p:sp>
        <p:nvSpPr>
          <p:cNvPr id="19" name="CaixaDeTexto 3">
            <a:extLst>
              <a:ext uri="{FF2B5EF4-FFF2-40B4-BE49-F238E27FC236}">
                <a16:creationId xmlns:a16="http://schemas.microsoft.com/office/drawing/2014/main" id="{103A89C2-F088-0D44-A3B6-7AF72F921D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Noruega</a:t>
            </a:r>
          </a:p>
        </p:txBody>
      </p:sp>
      <p:sp>
        <p:nvSpPr>
          <p:cNvPr id="20" name="CaixaDeTexto 3">
            <a:extLst>
              <a:ext uri="{FF2B5EF4-FFF2-40B4-BE49-F238E27FC236}">
                <a16:creationId xmlns:a16="http://schemas.microsoft.com/office/drawing/2014/main" id="{B976BA6B-768F-C466-3BCE-762F7ABD655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Países</a:t>
            </a:r>
            <a:r>
              <a:rPr lang="pt-BR" altLang="pt-BR" sz="2000" b="1" baseline="0" dirty="0">
                <a:solidFill>
                  <a:srgbClr val="FF0000"/>
                </a:solidFill>
              </a:rPr>
              <a:t> Baixos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38" name="CaixaDeTexto 3">
            <a:extLst>
              <a:ext uri="{FF2B5EF4-FFF2-40B4-BE49-F238E27FC236}">
                <a16:creationId xmlns:a16="http://schemas.microsoft.com/office/drawing/2014/main" id="{C306C7F7-002A-A726-3EB1-16DC2451DC0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Hungria</a:t>
            </a:r>
          </a:p>
        </p:txBody>
      </p:sp>
      <p:sp>
        <p:nvSpPr>
          <p:cNvPr id="39" name="CaixaDeTexto 3">
            <a:extLst>
              <a:ext uri="{FF2B5EF4-FFF2-40B4-BE49-F238E27FC236}">
                <a16:creationId xmlns:a16="http://schemas.microsoft.com/office/drawing/2014/main" id="{4BA5AB3D-367E-3856-6C31-B5DF9AF6010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Letônia</a:t>
            </a:r>
          </a:p>
        </p:txBody>
      </p:sp>
      <p:sp>
        <p:nvSpPr>
          <p:cNvPr id="40" name="CaixaDeTexto 3">
            <a:extLst>
              <a:ext uri="{FF2B5EF4-FFF2-40B4-BE49-F238E27FC236}">
                <a16:creationId xmlns:a16="http://schemas.microsoft.com/office/drawing/2014/main" id="{7E195266-9DDB-2515-83BD-AA5398EC88B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Dinamarca</a:t>
            </a:r>
          </a:p>
        </p:txBody>
      </p:sp>
      <p:sp>
        <p:nvSpPr>
          <p:cNvPr id="41" name="CaixaDeTexto 3">
            <a:extLst>
              <a:ext uri="{FF2B5EF4-FFF2-40B4-BE49-F238E27FC236}">
                <a16:creationId xmlns:a16="http://schemas.microsoft.com/office/drawing/2014/main" id="{E491C591-8DF9-3AB7-DEC2-BD96E2A4F0A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lvl="0" algn="ctr" defTabSz="914400" rtl="0" eaLnBrk="0" latinLnBrk="0" hangingPunct="0">
              <a:spcBef>
                <a:spcPct val="20000"/>
              </a:spcBef>
              <a:buFont typeface="Arial" charset="0"/>
              <a:buNone/>
            </a:pPr>
            <a:r>
              <a:rPr 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Albânia</a:t>
            </a:r>
            <a:endParaRPr lang="pt-BR" altLang="pt-BR" sz="2000" b="1" kern="1200" dirty="0">
              <a:solidFill>
                <a:srgbClr val="FF0000"/>
              </a:solidFill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2" name="CaixaDeTexto 3">
            <a:extLst>
              <a:ext uri="{FF2B5EF4-FFF2-40B4-BE49-F238E27FC236}">
                <a16:creationId xmlns:a16="http://schemas.microsoft.com/office/drawing/2014/main" id="{ED8D8F55-BD49-15CE-C697-DD4A858CCA4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Grécia</a:t>
            </a:r>
          </a:p>
        </p:txBody>
      </p:sp>
      <p:pic>
        <p:nvPicPr>
          <p:cNvPr id="43" name="Imagem 42">
            <a:extLst>
              <a:ext uri="{FF2B5EF4-FFF2-40B4-BE49-F238E27FC236}">
                <a16:creationId xmlns:a16="http://schemas.microsoft.com/office/drawing/2014/main" id="{2C9A8C88-D06A-A19C-AD85-1F5B64E8E3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80" y="1876467"/>
            <a:ext cx="1440000" cy="1080000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92E39A49-9477-720F-D9BE-891C6AA39DF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403" y="1876467"/>
            <a:ext cx="1440000" cy="1080000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B788B726-30F5-9288-75B9-1723F01ADF5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856" y="1876467"/>
            <a:ext cx="1440000" cy="1080000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B29C8175-AF53-2239-DA23-F6FAFAD7434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3898" y="1876467"/>
            <a:ext cx="1440000" cy="1080000"/>
          </a:xfrm>
          <a:prstGeom prst="rect">
            <a:avLst/>
          </a:prstGeom>
        </p:spPr>
      </p:pic>
      <p:pic>
        <p:nvPicPr>
          <p:cNvPr id="50" name="Imagem 49">
            <a:extLst>
              <a:ext uri="{FF2B5EF4-FFF2-40B4-BE49-F238E27FC236}">
                <a16:creationId xmlns:a16="http://schemas.microsoft.com/office/drawing/2014/main" id="{1A5EBA73-4B41-713D-368D-83772088DA74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80" y="4024764"/>
            <a:ext cx="1440000" cy="1080000"/>
          </a:xfrm>
          <a:prstGeom prst="rect">
            <a:avLst/>
          </a:prstGeom>
        </p:spPr>
      </p:pic>
      <p:pic>
        <p:nvPicPr>
          <p:cNvPr id="51" name="Imagem 50">
            <a:extLst>
              <a:ext uri="{FF2B5EF4-FFF2-40B4-BE49-F238E27FC236}">
                <a16:creationId xmlns:a16="http://schemas.microsoft.com/office/drawing/2014/main" id="{FA5AF3EA-5DF2-973C-F9E7-95C87C81A021}"/>
              </a:ext>
            </a:extLst>
          </p:cNvPr>
          <p:cNvPicPr preferRelativeResize="0">
            <a:picLocks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403" y="4024764"/>
            <a:ext cx="1440000" cy="1080000"/>
          </a:xfrm>
          <a:prstGeom prst="rect">
            <a:avLst/>
          </a:prstGeom>
        </p:spPr>
      </p:pic>
      <p:pic>
        <p:nvPicPr>
          <p:cNvPr id="52" name="Imagem 51">
            <a:extLst>
              <a:ext uri="{FF2B5EF4-FFF2-40B4-BE49-F238E27FC236}">
                <a16:creationId xmlns:a16="http://schemas.microsoft.com/office/drawing/2014/main" id="{AF0C1574-DA8E-403A-A90D-3E4F0C7BD070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856" y="4024764"/>
            <a:ext cx="1440000" cy="1080000"/>
          </a:xfrm>
          <a:prstGeom prst="rect">
            <a:avLst/>
          </a:prstGeom>
        </p:spPr>
      </p:pic>
      <p:pic>
        <p:nvPicPr>
          <p:cNvPr id="53" name="Imagem 52">
            <a:extLst>
              <a:ext uri="{FF2B5EF4-FFF2-40B4-BE49-F238E27FC236}">
                <a16:creationId xmlns:a16="http://schemas.microsoft.com/office/drawing/2014/main" id="{5E6ED463-C4D3-D006-79F1-1BD76E1DC5C2}"/>
              </a:ext>
            </a:extLst>
          </p:cNvPr>
          <p:cNvPicPr preferRelativeResize="0">
            <a:picLocks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3898" y="4024764"/>
            <a:ext cx="1440000" cy="1080000"/>
          </a:xfrm>
          <a:prstGeom prst="rect">
            <a:avLst/>
          </a:prstGeom>
        </p:spPr>
      </p:pic>
      <p:pic>
        <p:nvPicPr>
          <p:cNvPr id="54" name="Imagem 53">
            <a:extLst>
              <a:ext uri="{FF2B5EF4-FFF2-40B4-BE49-F238E27FC236}">
                <a16:creationId xmlns:a16="http://schemas.microsoft.com/office/drawing/2014/main" id="{90C549FB-6187-E067-3439-A8285546E198}"/>
              </a:ext>
            </a:extLst>
          </p:cNvPr>
          <p:cNvPicPr preferRelativeResize="0">
            <a:picLocks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80" y="5690575"/>
            <a:ext cx="1440000" cy="1080000"/>
          </a:xfrm>
          <a:prstGeom prst="rect">
            <a:avLst/>
          </a:prstGeom>
        </p:spPr>
      </p:pic>
      <p:pic>
        <p:nvPicPr>
          <p:cNvPr id="55" name="Imagem 54">
            <a:extLst>
              <a:ext uri="{FF2B5EF4-FFF2-40B4-BE49-F238E27FC236}">
                <a16:creationId xmlns:a16="http://schemas.microsoft.com/office/drawing/2014/main" id="{02BCE6E1-5203-6B5D-5D06-63CE112AECA8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403" y="5690575"/>
            <a:ext cx="1440000" cy="1080000"/>
          </a:xfrm>
          <a:prstGeom prst="rect">
            <a:avLst/>
          </a:prstGeom>
        </p:spPr>
      </p:pic>
      <p:pic>
        <p:nvPicPr>
          <p:cNvPr id="56" name="Imagem 55">
            <a:extLst>
              <a:ext uri="{FF2B5EF4-FFF2-40B4-BE49-F238E27FC236}">
                <a16:creationId xmlns:a16="http://schemas.microsoft.com/office/drawing/2014/main" id="{7E28C6EF-E2C8-E8CF-5DCD-E556A6243DB0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856" y="5690575"/>
            <a:ext cx="1440000" cy="1080000"/>
          </a:xfrm>
          <a:prstGeom prst="rect">
            <a:avLst/>
          </a:prstGeom>
        </p:spPr>
      </p:pic>
      <p:pic>
        <p:nvPicPr>
          <p:cNvPr id="57" name="Imagem 56">
            <a:extLst>
              <a:ext uri="{FF2B5EF4-FFF2-40B4-BE49-F238E27FC236}">
                <a16:creationId xmlns:a16="http://schemas.microsoft.com/office/drawing/2014/main" id="{C19E0BFB-0CCF-89F3-3695-037F1BBCC556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3898" y="5690575"/>
            <a:ext cx="1440000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12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1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8" grpId="0" animBg="1"/>
      <p:bldP spid="19" grpId="0" animBg="1"/>
      <p:bldP spid="20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CE0E049-376B-45B2-A05B-53AE258366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31913" y="38100"/>
            <a:ext cx="7812087" cy="62071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n>
                  <a:solidFill>
                    <a:srgbClr val="00B050"/>
                  </a:solidFill>
                </a:ln>
                <a:latin typeface="Arial Black" panose="020B0A04020102020204" pitchFamily="34" charset="0"/>
              </a:defRPr>
            </a:lvl1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B2FF30B5-F33E-498F-9E63-71B33F828B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04688" y="764705"/>
            <a:ext cx="7812087" cy="6055196"/>
          </a:xfrm>
          <a:prstGeom prst="rect">
            <a:avLst/>
          </a:prstGeom>
        </p:spPr>
        <p:txBody>
          <a:bodyPr/>
          <a:lstStyle>
            <a:lvl1pPr marL="0" indent="180000" algn="l">
              <a:spcBef>
                <a:spcPts val="0"/>
              </a:spcBef>
              <a:buNone/>
              <a:defRPr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Texto da história</a:t>
            </a:r>
          </a:p>
        </p:txBody>
      </p:sp>
    </p:spTree>
    <p:extLst>
      <p:ext uri="{BB962C8B-B14F-4D97-AF65-F5344CB8AC3E}">
        <p14:creationId xmlns:p14="http://schemas.microsoft.com/office/powerpoint/2010/main" val="3558379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ientaçõ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8941D70-2293-4C8B-8DFF-1FFBEAF670B9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4A195395-111C-41F3-8303-87BCF107FB17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Orientação aos Professores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24AB6F1-98A3-4436-A928-70BE72486550}"/>
              </a:ext>
            </a:extLst>
          </p:cNvPr>
          <p:cNvSpPr txBox="1"/>
          <p:nvPr userDrawn="1"/>
        </p:nvSpPr>
        <p:spPr>
          <a:xfrm>
            <a:off x="55055" y="666750"/>
            <a:ext cx="9054020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160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>
                <a:solidFill>
                  <a:srgbClr val="FF0000"/>
                </a:solidFill>
              </a:rPr>
              <a:t>Dicas da história </a:t>
            </a:r>
          </a:p>
        </p:txBody>
      </p:sp>
    </p:spTree>
    <p:extLst>
      <p:ext uri="{BB962C8B-B14F-4D97-AF65-F5344CB8AC3E}">
        <p14:creationId xmlns:p14="http://schemas.microsoft.com/office/powerpoint/2010/main" val="28054127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ões no Mu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9F7A317-04DB-406C-AA6E-EB39E08D1A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59" y="711018"/>
            <a:ext cx="7733884" cy="608166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9002AFE-889F-4D14-A8A3-F88B46A73AE4}"/>
              </a:ext>
            </a:extLst>
          </p:cNvPr>
          <p:cNvSpPr txBox="1"/>
          <p:nvPr userDrawn="1"/>
        </p:nvSpPr>
        <p:spPr>
          <a:xfrm>
            <a:off x="1304113" y="55094"/>
            <a:ext cx="7733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Divisões da Igreja Adventista no mundo</a:t>
            </a: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EFD460E0-A66A-4EFF-83B4-D872D91F38A9}"/>
              </a:ext>
            </a:extLst>
          </p:cNvPr>
          <p:cNvSpPr/>
          <p:nvPr userDrawn="1"/>
        </p:nvSpPr>
        <p:spPr>
          <a:xfrm>
            <a:off x="1364459" y="711018"/>
            <a:ext cx="7733884" cy="41372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FF0000"/>
                </a:solidFill>
              </a:rPr>
              <a:t>Conferência Geral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D877F83-E5D6-4F8E-907D-4BA9F142A14E}"/>
              </a:ext>
            </a:extLst>
          </p:cNvPr>
          <p:cNvSpPr txBox="1"/>
          <p:nvPr userDrawn="1"/>
        </p:nvSpPr>
        <p:spPr>
          <a:xfrm>
            <a:off x="1835696" y="5661248"/>
            <a:ext cx="169514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sz="1200" b="1" dirty="0"/>
              <a:t>Norte Americana (NAD)</a:t>
            </a:r>
          </a:p>
          <a:p>
            <a:r>
              <a:rPr lang="pt-BR" sz="1200" b="1" dirty="0"/>
              <a:t>Interamericana (IAD)</a:t>
            </a:r>
          </a:p>
          <a:p>
            <a:r>
              <a:rPr lang="pt-BR" sz="1200" b="1" dirty="0"/>
              <a:t>Sul Americana (SAD)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0B8DD16-7EA1-47D0-BE16-5B35C97E74C4}"/>
              </a:ext>
            </a:extLst>
          </p:cNvPr>
          <p:cNvSpPr txBox="1"/>
          <p:nvPr userDrawn="1"/>
        </p:nvSpPr>
        <p:spPr>
          <a:xfrm>
            <a:off x="4211960" y="5291915"/>
            <a:ext cx="2448272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Transeuropeia (TED) </a:t>
            </a:r>
          </a:p>
          <a:p>
            <a:r>
              <a:rPr lang="pt-BR" sz="1200" b="1" dirty="0"/>
              <a:t>Intereuropeia (EUD)</a:t>
            </a:r>
          </a:p>
          <a:p>
            <a:r>
              <a:rPr lang="pt-BR" sz="1200" b="1" dirty="0"/>
              <a:t>Oriente Médio/Norte África(MENA)</a:t>
            </a:r>
          </a:p>
          <a:p>
            <a:r>
              <a:rPr lang="pt-BR" sz="1200" b="1" dirty="0"/>
              <a:t>Campo de Israel (IF)</a:t>
            </a:r>
          </a:p>
          <a:p>
            <a:r>
              <a:rPr lang="pt-BR" sz="1200" b="1" dirty="0"/>
              <a:t>Centro Oeste Africana (WAD)</a:t>
            </a:r>
          </a:p>
          <a:p>
            <a:r>
              <a:rPr lang="pt-BR" sz="1200" b="1" dirty="0"/>
              <a:t>Centro Leste Africana (ECD)</a:t>
            </a:r>
          </a:p>
          <a:p>
            <a:r>
              <a:rPr lang="pt-BR" sz="1200" b="1" i="0" dirty="0"/>
              <a:t>Sul-Africana Oceano </a:t>
            </a:r>
            <a:r>
              <a:rPr lang="pt-BR" sz="1100" b="1" dirty="0"/>
              <a:t>Índico (SID)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5AAA76E-B543-4D9E-8A95-B102DC517481}"/>
              </a:ext>
            </a:extLst>
          </p:cNvPr>
          <p:cNvSpPr txBox="1"/>
          <p:nvPr userDrawn="1"/>
        </p:nvSpPr>
        <p:spPr>
          <a:xfrm>
            <a:off x="6866095" y="5278084"/>
            <a:ext cx="223224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Euroasiática (ESD)</a:t>
            </a:r>
          </a:p>
          <a:p>
            <a:r>
              <a:rPr lang="pt-BR" sz="1200" b="1" dirty="0"/>
              <a:t>Pacífico Norte Asiático (NSD) Pacífico Sul Asiático (SSD) </a:t>
            </a:r>
          </a:p>
          <a:p>
            <a:r>
              <a:rPr lang="pt-BR" sz="1200" b="1" dirty="0"/>
              <a:t>Sul Asiático (SUD)</a:t>
            </a:r>
          </a:p>
          <a:p>
            <a:r>
              <a:rPr lang="pt-BR" sz="1200" b="1" dirty="0"/>
              <a:t>Sul do Pacífico (SPD)</a:t>
            </a:r>
            <a:endParaRPr lang="pt-BR" sz="1100" b="1" dirty="0"/>
          </a:p>
        </p:txBody>
      </p:sp>
    </p:spTree>
    <p:extLst>
      <p:ext uri="{BB962C8B-B14F-4D97-AF65-F5344CB8AC3E}">
        <p14:creationId xmlns:p14="http://schemas.microsoft.com/office/powerpoint/2010/main" val="8645248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DF195B6-27C1-C8A3-0EA7-C0DD7DC1896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D3BB3E5-A813-0A21-5934-68F59B906C2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spaço Reservado para Texto 8">
            <a:extLst>
              <a:ext uri="{FF2B5EF4-FFF2-40B4-BE49-F238E27FC236}">
                <a16:creationId xmlns:a16="http://schemas.microsoft.com/office/drawing/2014/main" id="{967F5433-9F4A-4ADB-7EFE-2BAB562E79B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 </a:t>
            </a:r>
          </a:p>
        </p:txBody>
      </p:sp>
      <p:sp>
        <p:nvSpPr>
          <p:cNvPr id="8" name="CaixaDeTexto 2">
            <a:extLst>
              <a:ext uri="{FF2B5EF4-FFF2-40B4-BE49-F238E27FC236}">
                <a16:creationId xmlns:a16="http://schemas.microsoft.com/office/drawing/2014/main" id="{CE870186-5762-FD7D-782F-0EDB86D474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7950" y="981075"/>
            <a:ext cx="9036050" cy="335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As imagens que temos utilizado aqui são sempre imagens tiradas da internet. Procuramos não utilizar imagens que tenham alguma restrição quanto à direitos autorais.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400" b="1" dirty="0">
                <a:latin typeface="Calibri" pitchFamily="34" charset="0"/>
              </a:rPr>
              <a:t>Neste trimestre contamos com a colaboração de </a:t>
            </a:r>
            <a:r>
              <a:rPr lang="pt-BR" altLang="pt-BR" sz="2400" b="1" dirty="0">
                <a:solidFill>
                  <a:srgbClr val="FF0000"/>
                </a:solidFill>
                <a:latin typeface="Calibri" pitchFamily="34" charset="0"/>
              </a:rPr>
              <a:t>Eliane Batista </a:t>
            </a:r>
            <a:r>
              <a:rPr lang="pt-BR" altLang="pt-BR" sz="2400" b="1" dirty="0">
                <a:latin typeface="Calibri" pitchFamily="34" charset="0"/>
              </a:rPr>
              <a:t>para a pesquisa dos animais  </a:t>
            </a:r>
            <a:endParaRPr lang="pt-BR" altLang="pt-BR" sz="2400" b="1" dirty="0"/>
          </a:p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Se por acaso estivermos utilizando de maneira indevida alguma imagem, por favor me avise que retirarei imediatamente a imagem deste material.</a:t>
            </a:r>
          </a:p>
        </p:txBody>
      </p:sp>
      <p:sp>
        <p:nvSpPr>
          <p:cNvPr id="11" name="Retângulo 3">
            <a:extLst>
              <a:ext uri="{FF2B5EF4-FFF2-40B4-BE49-F238E27FC236}">
                <a16:creationId xmlns:a16="http://schemas.microsoft.com/office/drawing/2014/main" id="{1EABA96F-B81C-9586-8126-EB1EF4C452E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7950" y="4751567"/>
            <a:ext cx="90360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pt-BR" sz="2400" b="1" dirty="0"/>
            </a:br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9207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Imagem 8">
            <a:extLst>
              <a:ext uri="{FF2B5EF4-FFF2-40B4-BE49-F238E27FC236}">
                <a16:creationId xmlns:a16="http://schemas.microsoft.com/office/drawing/2014/main" id="{8130111B-C35D-44E8-AD67-7DAAAB00ADC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9388" y="2276475"/>
            <a:ext cx="8785225" cy="4392613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id="{787A94F3-A9A1-4D03-8C39-2235CC6DAAF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28533" y="2222501"/>
            <a:ext cx="8696325" cy="444658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BD4E7FA0-2DA8-422B-B182-67E2C562FB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8533" y="87313"/>
            <a:ext cx="8696325" cy="2160588"/>
          </a:xfrm>
          <a:prstGeom prst="rect">
            <a:avLst/>
          </a:prstGeom>
          <a:solidFill>
            <a:srgbClr val="FF0000"/>
          </a:solidFill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4004881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 com desta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943A4D7-F464-46AA-B306-627A8F22A37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CFD6F98-CF4C-4DA7-BEC7-012D4060B61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D6FA0C53-8B40-4915-9B42-9E61F87193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4544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6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:a16="http://schemas.microsoft.com/office/drawing/2014/main" id="{499750F1-08BE-EA34-2AF0-A32E3B17DA4C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4" name="Imagem 2">
            <a:extLst>
              <a:ext uri="{FF2B5EF4-FFF2-40B4-BE49-F238E27FC236}">
                <a16:creationId xmlns:a16="http://schemas.microsoft.com/office/drawing/2014/main" id="{F97C9BC8-4139-B0C6-7682-2A04AFBB9DD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8A860479-DF9C-CAAE-A2B0-0EF9FE042F6B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7BA2CB16-47AF-40C4-F600-576A558A0AE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F51BC0D-E20B-FFA5-4CEA-83D619D492B2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FA5EDC5-141E-00DE-6362-34AB25D73905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201DF15-2CCC-37C6-7093-8D015D940BF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C49DE7DE-B63C-8B10-62D5-158FF96AE1C5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CaixaDeTexto 18">
            <a:extLst>
              <a:ext uri="{FF2B5EF4-FFF2-40B4-BE49-F238E27FC236}">
                <a16:creationId xmlns:a16="http://schemas.microsoft.com/office/drawing/2014/main" id="{FBB55FE3-9C23-D12B-3403-6C3F2DE400F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4F59EDB6-D6CF-BA46-1D47-3FD575E7D70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421221" y="1292574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tx1"/>
                </a:solidFill>
                <a:cs typeface="+mn-cs"/>
              </a:rPr>
              <a:t>REPÓRTER 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E2AA8BC6-3496-9AE7-D94E-5F5FD9E0F95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20963" y="4221163"/>
            <a:ext cx="12684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pt-BR" altLang="pt-BR" dirty="0">
              <a:cs typeface="+mn-cs"/>
            </a:endParaRPr>
          </a:p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2026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C0874A33-5CDE-E15D-B27C-89AB0D9B666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15" name="Espaço Reservado para Texto 29">
            <a:extLst>
              <a:ext uri="{FF2B5EF4-FFF2-40B4-BE49-F238E27FC236}">
                <a16:creationId xmlns:a16="http://schemas.microsoft.com/office/drawing/2014/main" id="{4B50B2AD-AC8C-1C8C-AB71-A882D814B5E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16" name="Espaço Reservado para Texto 21">
            <a:extLst>
              <a:ext uri="{FF2B5EF4-FFF2-40B4-BE49-F238E27FC236}">
                <a16:creationId xmlns:a16="http://schemas.microsoft.com/office/drawing/2014/main" id="{EB8E0877-C16C-284C-202D-9FF1B1DE96B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17" name="Espaço Reservado para Texto 23">
            <a:extLst>
              <a:ext uri="{FF2B5EF4-FFF2-40B4-BE49-F238E27FC236}">
                <a16:creationId xmlns:a16="http://schemas.microsoft.com/office/drawing/2014/main" id="{829CC4B0-E168-8C5F-D465-25E8DFF5044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2325B361-13B2-A385-6BF0-4C5FB95E806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15945" y="2719408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SSÕES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C669F755-3EDB-D22D-0B23-1503357EC1FE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4EF54014-9F3E-AAC4-7687-F4F1A9EE8625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F81D0246-FB6B-4C06-E98D-3B836AEF0115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29D0EE05-2279-CC24-B6F6-B77DBD362BA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83D5F823-3D2F-FA5F-544A-31F65409EC1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FC20AE9C-ED91-95E6-5A85-A2CC3A2D5FF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7E160E79-75E4-04AE-08DF-4EC4FD2380C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/>
          <a:srcRect l="10521" t="40057" r="76962" b="30390"/>
          <a:stretch/>
        </p:blipFill>
        <p:spPr>
          <a:xfrm>
            <a:off x="75331" y="3684627"/>
            <a:ext cx="1144589" cy="1519287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6633404D-22F9-5417-465E-2F93D06E4FE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8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5E5280-0888-478A-92DC-756B8F7A7FA8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3171E86-687F-4AD5-833A-26E8D95A1805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AB6CA49-FA97-4265-B31C-24F45B20780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018BB23-1503-40FD-9E09-8C9CB18EF74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9322C02-A10F-411C-B88A-8CABA1BE2F1E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2230A02-5254-4E1B-8161-4C7CA500D0C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DF5EDFA-337F-4C37-B148-72322770314E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4BF2629F-D774-4FB0-872E-9E4F21426014}"/>
              </a:ext>
            </a:extLst>
          </p:cNvPr>
          <p:cNvSpPr/>
          <p:nvPr userDrawn="1"/>
        </p:nvSpPr>
        <p:spPr>
          <a:xfrm>
            <a:off x="1331913" y="692696"/>
            <a:ext cx="7812087" cy="61462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DB673889-736D-419F-9114-BEA9090869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10521" t="40057" r="76962" b="30390"/>
          <a:stretch/>
        </p:blipFill>
        <p:spPr>
          <a:xfrm>
            <a:off x="75331" y="3684627"/>
            <a:ext cx="1144589" cy="151928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2CFB7D8-31A8-4F7B-B83D-21AFC5F8B1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0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9" r:id="rId2"/>
    <p:sldLayoutId id="2147483714" r:id="rId3"/>
    <p:sldLayoutId id="2147483716" r:id="rId4"/>
    <p:sldLayoutId id="2147483720" r:id="rId5"/>
    <p:sldLayoutId id="2147483719" r:id="rId6"/>
    <p:sldLayoutId id="2147483721" r:id="rId7"/>
    <p:sldLayoutId id="2147483705" r:id="rId8"/>
    <p:sldLayoutId id="2147483687" r:id="rId9"/>
    <p:sldLayoutId id="2147483717" r:id="rId10"/>
    <p:sldLayoutId id="2147483685" r:id="rId11"/>
    <p:sldLayoutId id="2147483703" r:id="rId12"/>
    <p:sldLayoutId id="2147483689" r:id="rId13"/>
    <p:sldLayoutId id="2147483691" r:id="rId14"/>
    <p:sldLayoutId id="2147483674" r:id="rId15"/>
    <p:sldLayoutId id="2147483718" r:id="rId1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333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6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gif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hyperlink" Target="mailto:ruy_ernesto@hotmail.com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3D7891B-1221-4365-A4EF-5B47686381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pt-BR" sz="4000" b="1" dirty="0"/>
              <a:t>4°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1D0FF04-6E6D-4193-921B-568CFF9DBD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S02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CABC92E-68D8-4738-8235-243BA859D8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10/out/26</a:t>
            </a:r>
          </a:p>
        </p:txBody>
      </p:sp>
    </p:spTree>
    <p:extLst>
      <p:ext uri="{BB962C8B-B14F-4D97-AF65-F5344CB8AC3E}">
        <p14:creationId xmlns:p14="http://schemas.microsoft.com/office/powerpoint/2010/main" val="2498257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Imagem 5">
            <a:extLst>
              <a:ext uri="{FF2B5EF4-FFF2-40B4-BE49-F238E27FC236}">
                <a16:creationId xmlns:a16="http://schemas.microsoft.com/office/drawing/2014/main" id="{2830E9F4-CCB5-DDE8-A8F8-6ED6C2B82A9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69" b="16069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9DBD986-38B7-441C-A01D-1405561A338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solidFill>
            <a:schemeClr val="bg1">
              <a:alpha val="46000"/>
            </a:schemeClr>
          </a:solidFill>
        </p:spPr>
        <p:txBody>
          <a:bodyPr/>
          <a:lstStyle/>
          <a:p>
            <a:r>
              <a:rPr lang="pt-BR" dirty="0"/>
              <a:t>4° </a:t>
            </a:r>
            <a:r>
              <a:rPr lang="pt-BR" dirty="0" err="1"/>
              <a:t>Trim</a:t>
            </a:r>
            <a:r>
              <a:rPr lang="pt-BR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322750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98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Espaço Reservado para Texto 16">
            <a:extLst>
              <a:ext uri="{FF2B5EF4-FFF2-40B4-BE49-F238E27FC236}">
                <a16:creationId xmlns:a16="http://schemas.microsoft.com/office/drawing/2014/main" id="{333C157E-BD16-64FE-3A7F-1A7FE98236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</p:spPr>
        <p:txBody>
          <a:bodyPr/>
          <a:lstStyle/>
          <a:p>
            <a:r>
              <a:rPr lang="pt-BR" dirty="0"/>
              <a:t>S02 – Missões – 10 de outubro</a:t>
            </a:r>
          </a:p>
        </p:txBody>
      </p:sp>
      <p:sp>
        <p:nvSpPr>
          <p:cNvPr id="21" name="Espaço Reservado para Texto 17">
            <a:extLst>
              <a:ext uri="{FF2B5EF4-FFF2-40B4-BE49-F238E27FC236}">
                <a16:creationId xmlns:a16="http://schemas.microsoft.com/office/drawing/2014/main" id="{BD3148C4-BBE2-9EFD-5A9B-4637A7F759D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79017" y="774700"/>
            <a:ext cx="8875589" cy="806769"/>
          </a:xfrm>
        </p:spPr>
        <p:txBody>
          <a:bodyPr/>
          <a:lstStyle/>
          <a:p>
            <a:r>
              <a:rPr lang="pt-BR" i="0" dirty="0"/>
              <a:t>Corajosa</a:t>
            </a:r>
          </a:p>
        </p:txBody>
      </p:sp>
      <p:pic>
        <p:nvPicPr>
          <p:cNvPr id="22" name="Espaço Reservado para Imagem 9">
            <a:extLst>
              <a:ext uri="{FF2B5EF4-FFF2-40B4-BE49-F238E27FC236}">
                <a16:creationId xmlns:a16="http://schemas.microsoft.com/office/drawing/2014/main" id="{CA72EB16-BE5E-8EC5-5001-EAF00ADD427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0" r="4630"/>
          <a:stretch>
            <a:fillRect/>
          </a:stretch>
        </p:blipFill>
        <p:spPr>
          <a:xfrm>
            <a:off x="4067566" y="5777366"/>
            <a:ext cx="1866911" cy="1028965"/>
          </a:xfrm>
          <a:prstGeom prst="rect">
            <a:avLst/>
          </a:prstGeom>
          <a:ln w="6350">
            <a:solidFill>
              <a:prstClr val="black"/>
            </a:solidFill>
          </a:ln>
        </p:spPr>
      </p:pic>
      <p:sp>
        <p:nvSpPr>
          <p:cNvPr id="23" name="Espaço Reservado para Texto 21">
            <a:extLst>
              <a:ext uri="{FF2B5EF4-FFF2-40B4-BE49-F238E27FC236}">
                <a16:creationId xmlns:a16="http://schemas.microsoft.com/office/drawing/2014/main" id="{25307D69-66E7-499D-065C-9477FD79CA2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79017" y="5743071"/>
            <a:ext cx="3816919" cy="536078"/>
          </a:xfrm>
        </p:spPr>
        <p:txBody>
          <a:bodyPr/>
          <a:lstStyle/>
          <a:p>
            <a:r>
              <a:rPr lang="pt-BR" dirty="0" err="1"/>
              <a:t>Lucjica</a:t>
            </a:r>
            <a:endParaRPr lang="pt-BR" dirty="0"/>
          </a:p>
        </p:txBody>
      </p:sp>
      <p:sp>
        <p:nvSpPr>
          <p:cNvPr id="24" name="Espaço Reservado para Texto 11">
            <a:extLst>
              <a:ext uri="{FF2B5EF4-FFF2-40B4-BE49-F238E27FC236}">
                <a16:creationId xmlns:a16="http://schemas.microsoft.com/office/drawing/2014/main" id="{D3C9ED7F-1CAC-E015-885B-6B683CACF6D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943725" y="6279149"/>
            <a:ext cx="3006259" cy="459601"/>
          </a:xfrm>
        </p:spPr>
        <p:txBody>
          <a:bodyPr/>
          <a:lstStyle/>
          <a:p>
            <a:r>
              <a:rPr lang="pt-BR" dirty="0"/>
              <a:t>Croácia</a:t>
            </a:r>
          </a:p>
        </p:txBody>
      </p:sp>
      <p:pic>
        <p:nvPicPr>
          <p:cNvPr id="25" name="Espaço Reservado para Imagem 5">
            <a:extLst>
              <a:ext uri="{FF2B5EF4-FFF2-40B4-BE49-F238E27FC236}">
                <a16:creationId xmlns:a16="http://schemas.microsoft.com/office/drawing/2014/main" id="{19572E15-E312-7B20-6A6B-8B3B0BAB68E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5" r="3555"/>
          <a:stretch>
            <a:fillRect/>
          </a:stretch>
        </p:blipFill>
        <p:spPr>
          <a:xfrm>
            <a:off x="179017" y="1607595"/>
            <a:ext cx="3816919" cy="4108833"/>
          </a:xfrm>
          <a:prstGeom prst="rect">
            <a:avLst/>
          </a:prstGeom>
          <a:ln w="12700">
            <a:solidFill>
              <a:prstClr val="black"/>
            </a:solidFill>
          </a:ln>
        </p:spPr>
      </p:pic>
    </p:spTree>
    <p:extLst>
      <p:ext uri="{BB962C8B-B14F-4D97-AF65-F5344CB8AC3E}">
        <p14:creationId xmlns:p14="http://schemas.microsoft.com/office/powerpoint/2010/main" val="93589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BDE02-A5C8-21E9-F5C7-7010A0BDEC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Espaço Reservado para Texto 16">
            <a:extLst>
              <a:ext uri="{FF2B5EF4-FFF2-40B4-BE49-F238E27FC236}">
                <a16:creationId xmlns:a16="http://schemas.microsoft.com/office/drawing/2014/main" id="{12CC771E-8823-A4DE-6D2C-5F492E5C262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</p:spPr>
        <p:txBody>
          <a:bodyPr/>
          <a:lstStyle/>
          <a:p>
            <a:r>
              <a:rPr lang="pt-BR" dirty="0"/>
              <a:t>S02 – Missões – 10 de outubro</a:t>
            </a:r>
          </a:p>
        </p:txBody>
      </p:sp>
      <p:sp>
        <p:nvSpPr>
          <p:cNvPr id="21" name="Espaço Reservado para Texto 17">
            <a:extLst>
              <a:ext uri="{FF2B5EF4-FFF2-40B4-BE49-F238E27FC236}">
                <a16:creationId xmlns:a16="http://schemas.microsoft.com/office/drawing/2014/main" id="{EFE0DC8F-6A58-6B99-6883-81A8416C8CB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79017" y="774700"/>
            <a:ext cx="8875589" cy="806769"/>
          </a:xfrm>
        </p:spPr>
        <p:txBody>
          <a:bodyPr/>
          <a:lstStyle/>
          <a:p>
            <a:r>
              <a:rPr lang="pt-BR" i="0" dirty="0"/>
              <a:t>Corajosa</a:t>
            </a:r>
          </a:p>
        </p:txBody>
      </p:sp>
      <p:pic>
        <p:nvPicPr>
          <p:cNvPr id="22" name="Espaço Reservado para Imagem 9">
            <a:extLst>
              <a:ext uri="{FF2B5EF4-FFF2-40B4-BE49-F238E27FC236}">
                <a16:creationId xmlns:a16="http://schemas.microsoft.com/office/drawing/2014/main" id="{CD609424-5C13-7E37-AAC2-E0AA58375B8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0" r="4630"/>
          <a:stretch>
            <a:fillRect/>
          </a:stretch>
        </p:blipFill>
        <p:spPr>
          <a:xfrm>
            <a:off x="4067566" y="5777366"/>
            <a:ext cx="1866911" cy="1028965"/>
          </a:xfrm>
          <a:prstGeom prst="rect">
            <a:avLst/>
          </a:prstGeom>
          <a:ln w="6350">
            <a:solidFill>
              <a:prstClr val="black"/>
            </a:solidFill>
          </a:ln>
        </p:spPr>
      </p:pic>
      <p:sp>
        <p:nvSpPr>
          <p:cNvPr id="23" name="Espaço Reservado para Texto 21">
            <a:extLst>
              <a:ext uri="{FF2B5EF4-FFF2-40B4-BE49-F238E27FC236}">
                <a16:creationId xmlns:a16="http://schemas.microsoft.com/office/drawing/2014/main" id="{F2AC716C-4FBC-BA81-E2AB-D79099DF049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79017" y="5743071"/>
            <a:ext cx="3816919" cy="536078"/>
          </a:xfrm>
        </p:spPr>
        <p:txBody>
          <a:bodyPr/>
          <a:lstStyle/>
          <a:p>
            <a:r>
              <a:rPr lang="pt-BR" dirty="0" err="1"/>
              <a:t>Lucjica</a:t>
            </a:r>
            <a:endParaRPr lang="pt-BR" dirty="0"/>
          </a:p>
        </p:txBody>
      </p:sp>
      <p:sp>
        <p:nvSpPr>
          <p:cNvPr id="24" name="Espaço Reservado para Texto 11">
            <a:extLst>
              <a:ext uri="{FF2B5EF4-FFF2-40B4-BE49-F238E27FC236}">
                <a16:creationId xmlns:a16="http://schemas.microsoft.com/office/drawing/2014/main" id="{19B23053-75CB-11E1-3E65-CA18FE99313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943725" y="6279149"/>
            <a:ext cx="3006259" cy="459601"/>
          </a:xfrm>
        </p:spPr>
        <p:txBody>
          <a:bodyPr/>
          <a:lstStyle/>
          <a:p>
            <a:r>
              <a:rPr lang="pt-BR" dirty="0"/>
              <a:t>Croácia</a:t>
            </a:r>
          </a:p>
        </p:txBody>
      </p:sp>
      <p:pic>
        <p:nvPicPr>
          <p:cNvPr id="25" name="Espaço Reservado para Imagem 5">
            <a:extLst>
              <a:ext uri="{FF2B5EF4-FFF2-40B4-BE49-F238E27FC236}">
                <a16:creationId xmlns:a16="http://schemas.microsoft.com/office/drawing/2014/main" id="{5886C601-58A7-73FA-7D2A-150A33732E27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5" r="3555"/>
          <a:stretch>
            <a:fillRect/>
          </a:stretch>
        </p:blipFill>
        <p:spPr>
          <a:xfrm>
            <a:off x="179017" y="1607595"/>
            <a:ext cx="3816919" cy="4108833"/>
          </a:xfrm>
          <a:prstGeom prst="rect">
            <a:avLst/>
          </a:prstGeom>
          <a:ln w="12700">
            <a:solidFill>
              <a:prstClr val="black"/>
            </a:solidFill>
          </a:ln>
        </p:spPr>
      </p:pic>
    </p:spTree>
    <p:extLst>
      <p:ext uri="{BB962C8B-B14F-4D97-AF65-F5344CB8AC3E}">
        <p14:creationId xmlns:p14="http://schemas.microsoft.com/office/powerpoint/2010/main" val="19037415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m 14">
            <a:extLst>
              <a:ext uri="{FF2B5EF4-FFF2-40B4-BE49-F238E27FC236}">
                <a16:creationId xmlns:a16="http://schemas.microsoft.com/office/drawing/2014/main" id="{499C42CA-CCAD-21A3-DEE8-78B2D18D6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224" y="157196"/>
            <a:ext cx="4549140" cy="3672840"/>
          </a:xfrm>
          <a:prstGeom prst="rect">
            <a:avLst/>
          </a:prstGeom>
        </p:spPr>
      </p:pic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53636" y="93534"/>
            <a:ext cx="4326060" cy="206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rgbClr val="FF0000"/>
                </a:solidFill>
              </a:rPr>
              <a:t>                                Onde fica a Croácia?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FF0000"/>
                </a:solidFill>
              </a:rPr>
              <a:t>A capital da </a:t>
            </a:r>
            <a:r>
              <a:rPr lang="pt-BR" b="1" dirty="0">
                <a:solidFill>
                  <a:schemeClr val="accent1"/>
                </a:solidFill>
              </a:rPr>
              <a:t>Croácia</a:t>
            </a:r>
            <a:r>
              <a:rPr lang="pt-BR" b="1" dirty="0">
                <a:solidFill>
                  <a:srgbClr val="FF0000"/>
                </a:solidFill>
              </a:rPr>
              <a:t> é Zagreb, e é de lá que vem a história de hoje de Lucjica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FF0000"/>
                </a:solidFill>
              </a:rPr>
              <a:t>Na Croácia parte das ofertas deste trimestre ajudará na </a:t>
            </a:r>
            <a:r>
              <a:rPr lang="pt-BR" b="1" dirty="0"/>
              <a:t>construção da igreja de </a:t>
            </a:r>
            <a:r>
              <a:rPr lang="pt-BR" b="1" dirty="0" err="1"/>
              <a:t>Prilaz</a:t>
            </a:r>
            <a:r>
              <a:rPr lang="pt-BR" b="1" dirty="0"/>
              <a:t> em Zagreb</a:t>
            </a:r>
            <a:endParaRPr lang="pt-BR" b="1" dirty="0">
              <a:solidFill>
                <a:srgbClr val="FF0000"/>
              </a:solidFill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D32FEFAF-8AB5-E047-3102-DF646B36BD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4F2E5"/>
              </a:clrFrom>
              <a:clrTo>
                <a:srgbClr val="F4F2E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6444208" y="1444714"/>
            <a:ext cx="177146" cy="328102"/>
          </a:xfrm>
          <a:prstGeom prst="rect">
            <a:avLst/>
          </a:prstGeom>
          <a:ln w="38100">
            <a:noFill/>
          </a:ln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1B4725B6-327A-A701-E693-0F09EAC14F55}"/>
              </a:ext>
            </a:extLst>
          </p:cNvPr>
          <p:cNvSpPr txBox="1"/>
          <p:nvPr/>
        </p:nvSpPr>
        <p:spPr>
          <a:xfrm>
            <a:off x="6156176" y="1171420"/>
            <a:ext cx="120803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400" b="1" dirty="0" err="1">
                <a:solidFill>
                  <a:srgbClr val="FF0000"/>
                </a:solidFill>
              </a:rPr>
              <a:t>Zagrebe</a:t>
            </a:r>
            <a:endParaRPr lang="pt-BR" sz="1400" dirty="0"/>
          </a:p>
        </p:txBody>
      </p:sp>
      <p:cxnSp>
        <p:nvCxnSpPr>
          <p:cNvPr id="30" name="Conector de Seta Reta 29">
            <a:extLst>
              <a:ext uri="{FF2B5EF4-FFF2-40B4-BE49-F238E27FC236}">
                <a16:creationId xmlns:a16="http://schemas.microsoft.com/office/drawing/2014/main" id="{C0993779-C707-86D3-DC30-1A9F526BEA52}"/>
              </a:ext>
            </a:extLst>
          </p:cNvPr>
          <p:cNvCxnSpPr>
            <a:cxnSpLocks/>
          </p:cNvCxnSpPr>
          <p:nvPr/>
        </p:nvCxnSpPr>
        <p:spPr>
          <a:xfrm flipH="1">
            <a:off x="251520" y="2338537"/>
            <a:ext cx="5862590" cy="4419267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de Seta Reta 17">
            <a:extLst>
              <a:ext uri="{FF2B5EF4-FFF2-40B4-BE49-F238E27FC236}">
                <a16:creationId xmlns:a16="http://schemas.microsoft.com/office/drawing/2014/main" id="{48F2AAD1-1170-A31B-13E6-CC07C9C2D687}"/>
              </a:ext>
            </a:extLst>
          </p:cNvPr>
          <p:cNvCxnSpPr>
            <a:cxnSpLocks/>
          </p:cNvCxnSpPr>
          <p:nvPr/>
        </p:nvCxnSpPr>
        <p:spPr>
          <a:xfrm>
            <a:off x="3779912" y="260648"/>
            <a:ext cx="2376264" cy="151216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tângulo 26">
            <a:extLst>
              <a:ext uri="{FF2B5EF4-FFF2-40B4-BE49-F238E27FC236}">
                <a16:creationId xmlns:a16="http://schemas.microsoft.com/office/drawing/2014/main" id="{7A66771C-8071-2D4B-D3DD-66B293C36A94}"/>
              </a:ext>
            </a:extLst>
          </p:cNvPr>
          <p:cNvSpPr/>
          <p:nvPr/>
        </p:nvSpPr>
        <p:spPr>
          <a:xfrm>
            <a:off x="6084168" y="1444714"/>
            <a:ext cx="1008112" cy="9041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cxnSp>
        <p:nvCxnSpPr>
          <p:cNvPr id="29" name="Conector de Seta Reta 28">
            <a:extLst>
              <a:ext uri="{FF2B5EF4-FFF2-40B4-BE49-F238E27FC236}">
                <a16:creationId xmlns:a16="http://schemas.microsoft.com/office/drawing/2014/main" id="{4AC71BF4-FF5D-7A4D-B42B-796521ACD65E}"/>
              </a:ext>
            </a:extLst>
          </p:cNvPr>
          <p:cNvCxnSpPr/>
          <p:nvPr/>
        </p:nvCxnSpPr>
        <p:spPr>
          <a:xfrm flipH="1">
            <a:off x="251520" y="1444714"/>
            <a:ext cx="5832648" cy="1480230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de Seta Reta 30">
            <a:extLst>
              <a:ext uri="{FF2B5EF4-FFF2-40B4-BE49-F238E27FC236}">
                <a16:creationId xmlns:a16="http://schemas.microsoft.com/office/drawing/2014/main" id="{1124942B-9526-E4BD-99AA-B69B9080540E}"/>
              </a:ext>
            </a:extLst>
          </p:cNvPr>
          <p:cNvCxnSpPr>
            <a:cxnSpLocks/>
          </p:cNvCxnSpPr>
          <p:nvPr/>
        </p:nvCxnSpPr>
        <p:spPr>
          <a:xfrm flipH="1">
            <a:off x="5135940" y="1444714"/>
            <a:ext cx="1956340" cy="1518903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de Seta Reta 31">
            <a:extLst>
              <a:ext uri="{FF2B5EF4-FFF2-40B4-BE49-F238E27FC236}">
                <a16:creationId xmlns:a16="http://schemas.microsoft.com/office/drawing/2014/main" id="{A3906363-243C-4436-AFFE-F190F18168ED}"/>
              </a:ext>
            </a:extLst>
          </p:cNvPr>
          <p:cNvCxnSpPr>
            <a:cxnSpLocks/>
          </p:cNvCxnSpPr>
          <p:nvPr/>
        </p:nvCxnSpPr>
        <p:spPr>
          <a:xfrm flipH="1">
            <a:off x="5135940" y="2359223"/>
            <a:ext cx="1956340" cy="4398581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Imagem 16">
            <a:extLst>
              <a:ext uri="{FF2B5EF4-FFF2-40B4-BE49-F238E27FC236}">
                <a16:creationId xmlns:a16="http://schemas.microsoft.com/office/drawing/2014/main" id="{4302E5AF-F88C-9B12-6C23-B216A44013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924944"/>
            <a:ext cx="4884420" cy="3832860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08780135-E798-8896-03FB-B5C4AEE508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4F2E5"/>
              </a:clrFrom>
              <a:clrTo>
                <a:srgbClr val="F4F2E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2267744" y="3273731"/>
            <a:ext cx="177146" cy="328102"/>
          </a:xfrm>
          <a:prstGeom prst="rect">
            <a:avLst/>
          </a:prstGeom>
          <a:ln w="38100">
            <a:noFill/>
          </a:ln>
        </p:spPr>
      </p:pic>
      <p:sp>
        <p:nvSpPr>
          <p:cNvPr id="23" name="CaixaDeTexto 22">
            <a:extLst>
              <a:ext uri="{FF2B5EF4-FFF2-40B4-BE49-F238E27FC236}">
                <a16:creationId xmlns:a16="http://schemas.microsoft.com/office/drawing/2014/main" id="{6F63EE99-AA4C-1167-BA52-6DF892C7EDF2}"/>
              </a:ext>
            </a:extLst>
          </p:cNvPr>
          <p:cNvSpPr txBox="1"/>
          <p:nvPr/>
        </p:nvSpPr>
        <p:spPr>
          <a:xfrm>
            <a:off x="1907704" y="2957601"/>
            <a:ext cx="12080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 err="1">
                <a:solidFill>
                  <a:srgbClr val="FF0000"/>
                </a:solidFill>
              </a:rPr>
              <a:t>Zagrebe</a:t>
            </a:r>
            <a:endParaRPr lang="pt-BR" sz="1600" dirty="0"/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059B737C-687A-3C70-5902-129162AB65D1}"/>
              </a:ext>
            </a:extLst>
          </p:cNvPr>
          <p:cNvSpPr txBox="1"/>
          <p:nvPr/>
        </p:nvSpPr>
        <p:spPr>
          <a:xfrm>
            <a:off x="1486914" y="3873014"/>
            <a:ext cx="9579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1" dirty="0">
                <a:solidFill>
                  <a:schemeClr val="accent1"/>
                </a:solidFill>
              </a:rPr>
              <a:t>Croácia </a:t>
            </a:r>
            <a:endParaRPr lang="pt-BR" dirty="0">
              <a:solidFill>
                <a:schemeClr val="accent1"/>
              </a:solidFill>
            </a:endParaRPr>
          </a:p>
        </p:txBody>
      </p:sp>
      <p:cxnSp>
        <p:nvCxnSpPr>
          <p:cNvPr id="40" name="Conector de Seta Reta 39">
            <a:extLst>
              <a:ext uri="{FF2B5EF4-FFF2-40B4-BE49-F238E27FC236}">
                <a16:creationId xmlns:a16="http://schemas.microsoft.com/office/drawing/2014/main" id="{5572EA8B-6C8C-CF70-8A20-8FE0B5133AA7}"/>
              </a:ext>
            </a:extLst>
          </p:cNvPr>
          <p:cNvCxnSpPr>
            <a:cxnSpLocks/>
          </p:cNvCxnSpPr>
          <p:nvPr/>
        </p:nvCxnSpPr>
        <p:spPr>
          <a:xfrm flipH="1">
            <a:off x="254624" y="2339549"/>
            <a:ext cx="5862590" cy="4419267"/>
          </a:xfrm>
          <a:prstGeom prst="straightConnector1">
            <a:avLst/>
          </a:prstGeom>
          <a:ln w="3175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240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7" grpId="0" animBg="1"/>
      <p:bldP spid="23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8E6CD6-0C7C-C559-05F2-9AA9EE1527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5881A849-3293-9DD9-6F8F-5BD73D7FCD08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Desde que era bebê, os avós de Lucjica a levavam à igreja. Aos, 14 anos, ela já ia à igreja sozinha, mantendo firme a fé que eles ajudaram a plantar em seu coração.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Lucjica mora com a mãe na Croácia. Seus pais são divorciados. O pai é católico. A mãe acredita em Deus, mas não frequenta a igreja regularmente. Mas, todos os sábados, Lucjica vai à igreja conforme aprendeu com seus avós.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5804E514-8C30-0B37-E0C3-8F18744E1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204864"/>
            <a:ext cx="3212976" cy="3212976"/>
          </a:xfrm>
          <a:prstGeom prst="rect">
            <a:avLst/>
          </a:prstGeom>
        </p:spPr>
      </p:pic>
      <p:sp>
        <p:nvSpPr>
          <p:cNvPr id="7" name="Balão de Fala: Retângulo com Cantos Arredondados 6">
            <a:extLst>
              <a:ext uri="{FF2B5EF4-FFF2-40B4-BE49-F238E27FC236}">
                <a16:creationId xmlns:a16="http://schemas.microsoft.com/office/drawing/2014/main" id="{F203B290-1923-D442-CDD3-C981353B2A81}"/>
              </a:ext>
            </a:extLst>
          </p:cNvPr>
          <p:cNvSpPr/>
          <p:nvPr/>
        </p:nvSpPr>
        <p:spPr>
          <a:xfrm>
            <a:off x="442187" y="3645024"/>
            <a:ext cx="4680520" cy="1368152"/>
          </a:xfrm>
          <a:prstGeom prst="wedgeRoundRectCallout">
            <a:avLst>
              <a:gd name="adj1" fmla="val 87785"/>
              <a:gd name="adj2" fmla="val -40602"/>
              <a:gd name="adj3" fmla="val 166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– Minha avó me ensina tudo sobre Jesus. </a:t>
            </a: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– Ela me mostra como viver de forma saudável, como escolher coisas boas para assistir, como seguir as regras de Deus.</a:t>
            </a: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5926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CCE372-4AAE-F435-A5D1-F74C27300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2486FAF7-BEEC-D707-A5FE-AE0FBB20F7AB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A avó dela lê a Bíblia e os livros de Ellen G. White. Lucjica ouve histórias da Bíblia desde bebezinha. Uma das suas favoritas é a da rainha Ester, a jovem corajosa que defendeu o seu povo. Lucjica também aprendeu a ser corajosa.</a:t>
            </a: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O verso bíblico favorito dela é Filipenses 4:13: “Posso todas as coisas por meio de Cristo, que me dá forças.” Ela diz que se sente protegida quando ora pelas notas na escola, pelos problemas em casa e quando se sente insegura. Deus sempre ouve e responde da melhor maneira.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Ela ama a Escola Sabatina na igreja. Ali, eles estudam a Bíblia, oram juntos e aprendem a perdoar, a ser gentis e a não julgar os outros.</a:t>
            </a:r>
          </a:p>
        </p:txBody>
      </p:sp>
      <p:pic>
        <p:nvPicPr>
          <p:cNvPr id="2" name="Imagem 1" descr="“Who Was Ellen G. White?”">
            <a:extLst>
              <a:ext uri="{FF2B5EF4-FFF2-40B4-BE49-F238E27FC236}">
                <a16:creationId xmlns:a16="http://schemas.microsoft.com/office/drawing/2014/main" id="{AB0EA1D4-13BE-77E4-52ED-998312DFE8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484783"/>
            <a:ext cx="3131840" cy="2181849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9953768-D596-2697-0072-8B8C8AE6831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130" t="2895" r="5883" b="50359"/>
          <a:stretch>
            <a:fillRect/>
          </a:stretch>
        </p:blipFill>
        <p:spPr>
          <a:xfrm>
            <a:off x="5148064" y="1484783"/>
            <a:ext cx="3131840" cy="2181849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4C444FC-2C5A-7BFF-F809-AD6CC5BE716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130" t="2895" r="5883" b="50359"/>
          <a:stretch>
            <a:fillRect/>
          </a:stretch>
        </p:blipFill>
        <p:spPr>
          <a:xfrm>
            <a:off x="5544616" y="1496141"/>
            <a:ext cx="3131840" cy="2181849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32518CA5-ACC7-ED12-4E47-89BCF25D998B}"/>
              </a:ext>
            </a:extLst>
          </p:cNvPr>
          <p:cNvSpPr txBox="1"/>
          <p:nvPr/>
        </p:nvSpPr>
        <p:spPr>
          <a:xfrm>
            <a:off x="517254" y="3666632"/>
            <a:ext cx="3082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rgbClr val="00B050"/>
                </a:solidFill>
              </a:rPr>
              <a:t>Ellen G. White</a:t>
            </a:r>
            <a:endParaRPr lang="pt-BR" dirty="0">
              <a:solidFill>
                <a:srgbClr val="00B050"/>
              </a:solidFill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EC7499D2-EC24-6B1A-DCAE-57B583644821}"/>
              </a:ext>
            </a:extLst>
          </p:cNvPr>
          <p:cNvSpPr txBox="1"/>
          <p:nvPr/>
        </p:nvSpPr>
        <p:spPr>
          <a:xfrm>
            <a:off x="5148064" y="3677990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rgbClr val="00B050"/>
                </a:solidFill>
              </a:rPr>
              <a:t>Rainha Ester</a:t>
            </a:r>
            <a:endParaRPr lang="pt-BR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285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681069-85B6-E3C5-7887-BAD1D9EA5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6389A788-3F93-D6F1-5256-0012F497137E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Ela também ama os Desbravadores. Eles se reúnem aos domingos; às vezes, na igreja, às vezes no parque. Ela gosta de acampar, estar ao ar livre e passar tempo com os amigos.</a:t>
            </a: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Mas um dos momentos mais corajosos da vida dela aconteceu fora igreja. Aconteceu na escola.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Lucjica é a única adventista do sétimo dia em sua classe. Todos os seus 22 colegas são católicos. Um dia, ela estava conversando com a professora sobre suas crenças. Explicou o que os adventistas acreditam sobre o sábado, sobre orar diretamente a Deus e sobre escolhas alimentares saudáveis.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 Em vez de criticá-la, a professora a surpreendeu.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A708F612-519C-F5CF-301C-9AB1C41C2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124744"/>
            <a:ext cx="4464496" cy="2511279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3E4E5A36-BAF5-5A8B-3EC7-2D291F99B0D0}"/>
              </a:ext>
            </a:extLst>
          </p:cNvPr>
          <p:cNvSpPr txBox="1"/>
          <p:nvPr/>
        </p:nvSpPr>
        <p:spPr>
          <a:xfrm>
            <a:off x="6156176" y="3059668"/>
            <a:ext cx="29878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 err="1"/>
              <a:t>Ludjica</a:t>
            </a:r>
            <a:r>
              <a:rPr lang="pt-BR" b="1" dirty="0"/>
              <a:t> é a mais à esquerda</a:t>
            </a:r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12142618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16BE34-6DB3-5E54-5905-8670BB509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4E326043-E594-D389-6208-825A2553893F}"/>
              </a:ext>
            </a:extLst>
          </p:cNvPr>
          <p:cNvSpPr txBox="1"/>
          <p:nvPr/>
        </p:nvSpPr>
        <p:spPr>
          <a:xfrm>
            <a:off x="0" y="0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Você gostaria de fazer uma apresentação para a turma sobre sua religião? – perguntou a professora.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Lucjica não teve medo e aceitou o desafio.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Deus ficou ao meu lado – afirma com simplicidade.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Na apresentação, ela explicou por que os adventistas não comem carne de porco. Mostrou o que a Bíblia diz sobre o sábado. Explicou que os adventistas não oram aos santos, mas falam diretamente com Deus. 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Seus colegas ficaram em silêncio. Todos prestaram muita atenção. Muitos deles nunca tinham ouvido essas coisas antes. </a:t>
            </a:r>
          </a:p>
          <a:p>
            <a:pPr indent="360000">
              <a:lnSpc>
                <a:spcPts val="2600"/>
              </a:lnSpc>
            </a:pPr>
            <a:endParaRPr lang="pt-BR" sz="2400" b="1" dirty="0">
              <a:solidFill>
                <a:srgbClr val="FF00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1738EBE-17CD-0325-56F9-297D01FD5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687" y="3573016"/>
            <a:ext cx="5762625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698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ED33ED-20DB-069C-2251-FF2D172605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D6F404D6-1A8F-DC55-72B2-0955E92B7F09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Quando ela terminou, a professora deu a ela duas notas máximas pelo trabalho. Porém, havia algo mais importante do que as notas: a coragem.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– É raro os jovens daqui saberem muito sobre a Bíblia – explica. – Por isso, quero compartilhar minhas crenças com todos.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 Lucjica sabe que ser diferente pode ser difícil.</a:t>
            </a:r>
          </a:p>
          <a:p>
            <a:pPr indent="360000">
              <a:lnSpc>
                <a:spcPts val="2600"/>
              </a:lnSpc>
            </a:pPr>
            <a:r>
              <a:rPr lang="pt-BR" sz="2400" b="1" dirty="0">
                <a:solidFill>
                  <a:srgbClr val="FF0000"/>
                </a:solidFill>
              </a:rPr>
              <a:t> 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9BF102FF-FB4F-BB46-BF5F-80703D024E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1560" y="2420888"/>
            <a:ext cx="3212976" cy="3212976"/>
          </a:xfrm>
          <a:prstGeom prst="rect">
            <a:avLst/>
          </a:prstGeom>
        </p:spPr>
      </p:pic>
      <p:sp>
        <p:nvSpPr>
          <p:cNvPr id="5" name="Balão de Fala: Retângulo com Cantos Arredondados 4">
            <a:extLst>
              <a:ext uri="{FF2B5EF4-FFF2-40B4-BE49-F238E27FC236}">
                <a16:creationId xmlns:a16="http://schemas.microsoft.com/office/drawing/2014/main" id="{3819DA35-9F25-99FC-4F71-474B1F2B7BFF}"/>
              </a:ext>
            </a:extLst>
          </p:cNvPr>
          <p:cNvSpPr/>
          <p:nvPr/>
        </p:nvSpPr>
        <p:spPr>
          <a:xfrm>
            <a:off x="4355975" y="3140968"/>
            <a:ext cx="3600401" cy="1512168"/>
          </a:xfrm>
          <a:prstGeom prst="wedgeRoundRectCallout">
            <a:avLst>
              <a:gd name="adj1" fmla="val -87643"/>
              <a:gd name="adj2" fmla="val 7137"/>
              <a:gd name="adj3" fmla="val 166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– Nem sempre você tem amigos de verdade na escola. </a:t>
            </a:r>
          </a:p>
          <a:p>
            <a:pPr algn="ctr"/>
            <a:r>
              <a:rPr lang="pt-BR" b="1" dirty="0">
                <a:solidFill>
                  <a:schemeClr val="bg1"/>
                </a:solidFill>
              </a:rPr>
              <a:t>– Então precisamos ser corajosos, valorizar os amigos da igreja e testemunhar.</a:t>
            </a:r>
          </a:p>
        </p:txBody>
      </p:sp>
    </p:spTree>
    <p:extLst>
      <p:ext uri="{BB962C8B-B14F-4D97-AF65-F5344CB8AC3E}">
        <p14:creationId xmlns:p14="http://schemas.microsoft.com/office/powerpoint/2010/main" val="17184897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D787DDF2-93C9-4AEC-99B7-0C53449DE5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9387" y="44624"/>
            <a:ext cx="8785225" cy="1944216"/>
          </a:xfrm>
        </p:spPr>
        <p:txBody>
          <a:bodyPr anchor="ctr" anchorCtr="0"/>
          <a:lstStyle/>
          <a:p>
            <a:pPr indent="360000">
              <a:spcBef>
                <a:spcPts val="0"/>
              </a:spcBef>
            </a:pPr>
            <a:r>
              <a:rPr lang="pt-BR" dirty="0"/>
              <a:t>As ofertas deste trimestre ajudarão a reconstruir a Igreja Adventista do Sétimo Dia de Zagreb 1, na Croácia, que foi danificada por um terremoto. Um novo prédio da igreja dará um lugar seguro para crianças e jovens como Lucjica adorarem, aprenderem, orarem e crescerem fortes na fé. Vamos doar com alegria para que mais crianças possam ser corajosas por Jesus.</a:t>
            </a:r>
          </a:p>
        </p:txBody>
      </p:sp>
      <p:sp>
        <p:nvSpPr>
          <p:cNvPr id="9" name="AutoShape 2">
            <a:extLst>
              <a:ext uri="{FF2B5EF4-FFF2-40B4-BE49-F238E27FC236}">
                <a16:creationId xmlns:a16="http://schemas.microsoft.com/office/drawing/2014/main" id="{0059638F-CD39-04C7-39F6-EED4A7BEB3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6" name="Espaço Reservado para Imagem 5">
            <a:extLst>
              <a:ext uri="{FF2B5EF4-FFF2-40B4-BE49-F238E27FC236}">
                <a16:creationId xmlns:a16="http://schemas.microsoft.com/office/drawing/2014/main" id="{CB6988D4-40C4-D95C-1412-FC2DEC741318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 b="25000"/>
          <a:stretch>
            <a:fillRect/>
          </a:stretch>
        </p:blipFill>
        <p:spPr>
          <a:xfrm>
            <a:off x="170665" y="1988840"/>
            <a:ext cx="8785225" cy="4752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664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12">
            <a:extLst>
              <a:ext uri="{FF2B5EF4-FFF2-40B4-BE49-F238E27FC236}">
                <a16:creationId xmlns:a16="http://schemas.microsoft.com/office/drawing/2014/main" id="{57E07C69-BEFF-B12D-3A68-5A1AD621C6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15828" cy="6120000"/>
          </a:xfrm>
        </p:spPr>
        <p:txBody>
          <a:bodyPr/>
          <a:lstStyle/>
          <a:p>
            <a:r>
              <a:rPr lang="pt-BR" dirty="0"/>
              <a:t>Na Dinamarca, as reuniões da igreja costumam ser informais, e as pessoas se vestem de modo simples e confortável. Elas se reúnem em templos simples e acolhedores (há cerca de 40 igrejas no país), e costumam cantar músicas mais recentes em vez de hinos tradicionais. Uma dessas igrejas é chamada de </a:t>
            </a:r>
            <a:r>
              <a:rPr lang="pt-BR" i="1" dirty="0"/>
              <a:t>Café </a:t>
            </a:r>
            <a:r>
              <a:rPr lang="pt-BR" i="1" dirty="0" err="1"/>
              <a:t>Church</a:t>
            </a:r>
            <a:r>
              <a:rPr lang="pt-BR" dirty="0"/>
              <a:t>. Nela, famílias e jovens se sentam ao redor de mesas com bebidas quentes, participam do culto e conversam sobre a mensagem apresentada no sermão. Todos os anos, essa igreja organiza uma viagem para esquiar, com cultos especiais. Muitos jovens decidem ser batizados após essa viagem.</a:t>
            </a:r>
          </a:p>
        </p:txBody>
      </p:sp>
      <p:sp>
        <p:nvSpPr>
          <p:cNvPr id="5" name="Espaço Reservado para Texto 14">
            <a:extLst>
              <a:ext uri="{FF2B5EF4-FFF2-40B4-BE49-F238E27FC236}">
                <a16:creationId xmlns:a16="http://schemas.microsoft.com/office/drawing/2014/main" id="{02C62E01-3058-0BFA-59BF-A2178B9845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4" y="116631"/>
            <a:ext cx="864667" cy="491697"/>
          </a:xfrm>
        </p:spPr>
        <p:txBody>
          <a:bodyPr/>
          <a:lstStyle/>
          <a:p>
            <a:r>
              <a:rPr lang="pt-BR" dirty="0"/>
              <a:t>S02</a:t>
            </a:r>
          </a:p>
        </p:txBody>
      </p:sp>
      <p:pic>
        <p:nvPicPr>
          <p:cNvPr id="6" name="Imagem 5" descr="First Café Church Opens In New York City">
            <a:extLst>
              <a:ext uri="{FF2B5EF4-FFF2-40B4-BE49-F238E27FC236}">
                <a16:creationId xmlns:a16="http://schemas.microsoft.com/office/drawing/2014/main" id="{9BD5ABCB-D5AA-9340-99D1-04D6C16ACD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832" y="679578"/>
            <a:ext cx="4754259" cy="2674271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6E601606-A1B6-61B2-17BF-9A3D8A3D82A2}"/>
              </a:ext>
            </a:extLst>
          </p:cNvPr>
          <p:cNvSpPr txBox="1"/>
          <p:nvPr/>
        </p:nvSpPr>
        <p:spPr>
          <a:xfrm>
            <a:off x="4427984" y="679578"/>
            <a:ext cx="1326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i="1" dirty="0">
                <a:solidFill>
                  <a:schemeClr val="bg1"/>
                </a:solidFill>
              </a:rPr>
              <a:t>Café </a:t>
            </a:r>
            <a:r>
              <a:rPr lang="pt-BR" b="1" i="1" dirty="0" err="1">
                <a:solidFill>
                  <a:schemeClr val="bg1"/>
                </a:solidFill>
              </a:rPr>
              <a:t>Church</a:t>
            </a:r>
            <a:endParaRPr lang="pt-BR" b="1" dirty="0">
              <a:solidFill>
                <a:schemeClr val="bg1"/>
              </a:solidFill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6A379EF9-E260-E0B6-3D65-8001DE0277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580" y="4405414"/>
            <a:ext cx="2192471" cy="1660497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C8B48C56-7D19-8D9E-7644-5BC0B3A62C0C}"/>
              </a:ext>
            </a:extLst>
          </p:cNvPr>
          <p:cNvSpPr txBox="1"/>
          <p:nvPr/>
        </p:nvSpPr>
        <p:spPr>
          <a:xfrm>
            <a:off x="3331580" y="4005748"/>
            <a:ext cx="21924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800" b="1" dirty="0"/>
              <a:t>Dinamarca</a:t>
            </a:r>
            <a:endParaRPr lang="pt-BR" b="1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68CC22BD-64A6-C53F-70FD-962BA65C0A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831" y="3429000"/>
            <a:ext cx="219075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7043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ço Reservado para Texto 5">
            <a:extLst>
              <a:ext uri="{FF2B5EF4-FFF2-40B4-BE49-F238E27FC236}">
                <a16:creationId xmlns:a16="http://schemas.microsoft.com/office/drawing/2014/main" id="{E667C1B5-1A9B-704E-5DAA-B951B97A417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3203860" cy="6120000"/>
          </a:xfrm>
        </p:spPr>
        <p:txBody>
          <a:bodyPr/>
          <a:lstStyle/>
          <a:p>
            <a:r>
              <a:rPr lang="pt-PT" dirty="0"/>
              <a:t>A maioria da população da Croácia é cristã, quase 90% do total. Cerca de 80% são católicos, 3% são ortodoxos e 5% pertencem a outras igrejas cristãs.</a:t>
            </a:r>
          </a:p>
          <a:p>
            <a:r>
              <a:rPr lang="pt-PT" dirty="0"/>
              <a:t>Pouco mais de 10% da população declara não ter religião ou pertencer a outra fé.</a:t>
            </a:r>
          </a:p>
          <a:p>
            <a:r>
              <a:rPr lang="pt-PT" dirty="0"/>
              <a:t>A Croácia conta com 40 igrejas adventistas e 2.389 membros. A população total do país é de 3.851.000 habitantes, o que representa um adventista para cada 1.612 habitantes.</a:t>
            </a:r>
          </a:p>
          <a:p>
            <a:r>
              <a:rPr lang="pt-PT" dirty="0"/>
              <a:t>O trabalho de publicações adventistas na Croácia começou em 1913, mas foi interrompido por algum tempo. No entanto, foi retomado no início da década de 1990 e continua até hoje.</a:t>
            </a:r>
            <a:endParaRPr lang="pt-BR" dirty="0"/>
          </a:p>
          <a:p>
            <a:endParaRPr lang="pt-BR" dirty="0"/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75BE87D8-95D9-A6D8-FD77-8DD2CD6BB6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864" y="764704"/>
            <a:ext cx="3203860" cy="2397446"/>
          </a:xfrm>
          <a:prstGeom prst="rect">
            <a:avLst/>
          </a:prstGeom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770902C4-3FA9-7E41-1C35-0F7AB0D9DF87}"/>
              </a:ext>
            </a:extLst>
          </p:cNvPr>
          <p:cNvSpPr txBox="1"/>
          <p:nvPr/>
        </p:nvSpPr>
        <p:spPr>
          <a:xfrm>
            <a:off x="3491880" y="3258110"/>
            <a:ext cx="32038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1400" b="1" dirty="0"/>
              <a:t>Igreja Adventista na Croácia</a:t>
            </a:r>
            <a:r>
              <a:rPr lang="pt-PT" sz="1400" dirty="0"/>
              <a:t> </a:t>
            </a:r>
            <a:endParaRPr lang="pt-BR" sz="1400" dirty="0"/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780D9BC3-E0BA-D559-53ED-A407B9ECF99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431" y="1700808"/>
            <a:ext cx="1713756" cy="856878"/>
          </a:xfrm>
          <a:prstGeom prst="rect">
            <a:avLst/>
          </a:prstGeom>
        </p:spPr>
      </p:pic>
      <p:sp>
        <p:nvSpPr>
          <p:cNvPr id="16" name="CaixaDeTexto 15">
            <a:extLst>
              <a:ext uri="{FF2B5EF4-FFF2-40B4-BE49-F238E27FC236}">
                <a16:creationId xmlns:a16="http://schemas.microsoft.com/office/drawing/2014/main" id="{AF241136-AC64-B60A-674C-C3DB1A38ED8D}"/>
              </a:ext>
            </a:extLst>
          </p:cNvPr>
          <p:cNvSpPr txBox="1"/>
          <p:nvPr/>
        </p:nvSpPr>
        <p:spPr>
          <a:xfrm>
            <a:off x="6964431" y="1412776"/>
            <a:ext cx="17137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1600" b="1" dirty="0"/>
              <a:t>Croácia</a:t>
            </a:r>
            <a:endParaRPr lang="pt-BR" sz="1600" b="1" dirty="0"/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61009FC8-F8C3-8287-875A-D4A56C38D6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724" y="3661847"/>
            <a:ext cx="4826000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599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18">
            <a:extLst>
              <a:ext uri="{FF2B5EF4-FFF2-40B4-BE49-F238E27FC236}">
                <a16:creationId xmlns:a16="http://schemas.microsoft.com/office/drawing/2014/main" id="{A6C215FF-88C3-C459-8FFF-1E053A2BEA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504" y="980728"/>
            <a:ext cx="2903052" cy="553997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pt-BR" altLang="pt-BR" sz="1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Poupa-eurasiática</a:t>
            </a:r>
          </a:p>
          <a:p>
            <a:pPr algn="ctr"/>
            <a:r>
              <a:rPr lang="en-US" sz="1200" i="1" dirty="0" err="1">
                <a:latin typeface="Comic Sans MS" panose="030F0702030302020204" pitchFamily="66" charset="0"/>
              </a:rPr>
              <a:t>Upupa</a:t>
            </a:r>
            <a:r>
              <a:rPr lang="en-US" sz="1200" i="1" dirty="0">
                <a:latin typeface="Comic Sans MS" panose="030F0702030302020204" pitchFamily="66" charset="0"/>
              </a:rPr>
              <a:t> </a:t>
            </a:r>
            <a:r>
              <a:rPr lang="en-US" sz="1200" i="1" dirty="0" err="1">
                <a:latin typeface="Comic Sans MS" panose="030F0702030302020204" pitchFamily="66" charset="0"/>
              </a:rPr>
              <a:t>epops</a:t>
            </a:r>
            <a:endParaRPr lang="pt-BR" altLang="pt-BR" sz="1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pt-BR" sz="13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s-ES" sz="1300" b="1" dirty="0">
                <a:latin typeface="Comic Sans MS" panose="030F0702030302020204" pitchFamily="66" charset="0"/>
              </a:rPr>
              <a:t>A </a:t>
            </a:r>
            <a:r>
              <a:rPr lang="es-ES" sz="1300" b="1" dirty="0" err="1">
                <a:latin typeface="Comic Sans MS" panose="030F0702030302020204" pitchFamily="66" charset="0"/>
              </a:rPr>
              <a:t>poupa</a:t>
            </a:r>
            <a:r>
              <a:rPr lang="es-ES" sz="1300" b="1" dirty="0">
                <a:latin typeface="Comic Sans MS" panose="030F0702030302020204" pitchFamily="66" charset="0"/>
              </a:rPr>
              <a:t> </a:t>
            </a:r>
            <a:r>
              <a:rPr lang="es-ES" sz="1300" dirty="0">
                <a:latin typeface="Comic Sans MS" panose="030F0702030302020204" pitchFamily="66" charset="0"/>
              </a:rPr>
              <a:t>é </a:t>
            </a:r>
            <a:r>
              <a:rPr lang="es-ES" sz="1300" dirty="0" err="1">
                <a:latin typeface="Comic Sans MS" panose="030F0702030302020204" pitchFamily="66" charset="0"/>
              </a:rPr>
              <a:t>uma</a:t>
            </a:r>
            <a:r>
              <a:rPr lang="es-ES" sz="1300" dirty="0">
                <a:latin typeface="Comic Sans MS" panose="030F0702030302020204" pitchFamily="66" charset="0"/>
              </a:rPr>
              <a:t> ave encontrada </a:t>
            </a:r>
            <a:r>
              <a:rPr lang="es-ES" sz="1300" dirty="0" err="1">
                <a:latin typeface="Comic Sans MS" panose="030F0702030302020204" pitchFamily="66" charset="0"/>
              </a:rPr>
              <a:t>em</a:t>
            </a:r>
            <a:r>
              <a:rPr lang="es-ES" sz="1300" dirty="0">
                <a:latin typeface="Comic Sans MS" panose="030F0702030302020204" pitchFamily="66" charset="0"/>
              </a:rPr>
              <a:t> </a:t>
            </a:r>
            <a:r>
              <a:rPr lang="es-ES" sz="1300" dirty="0" err="1">
                <a:latin typeface="Comic Sans MS" panose="030F0702030302020204" pitchFamily="66" charset="0"/>
              </a:rPr>
              <a:t>várias</a:t>
            </a:r>
            <a:r>
              <a:rPr lang="es-ES" sz="1300" dirty="0">
                <a:latin typeface="Comic Sans MS" panose="030F0702030302020204" pitchFamily="66" charset="0"/>
              </a:rPr>
              <a:t> partes da Europa, inclusive na </a:t>
            </a:r>
            <a:r>
              <a:rPr lang="es-ES" sz="1300" b="1" dirty="0" err="1">
                <a:latin typeface="Comic Sans MS" panose="030F0702030302020204" pitchFamily="66" charset="0"/>
              </a:rPr>
              <a:t>Croácia</a:t>
            </a:r>
            <a:r>
              <a:rPr lang="es-ES" sz="1300" dirty="0">
                <a:latin typeface="Comic Sans MS" panose="030F0702030302020204" pitchFamily="66" charset="0"/>
              </a:rPr>
              <a:t>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s-ES" sz="13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pt-BR" sz="1300" dirty="0">
                <a:latin typeface="Comic Sans MS" panose="030F0702030302020204" pitchFamily="66" charset="0"/>
              </a:rPr>
              <a:t>Mede cerca de 25 a 29 cm de comprimento e tem bico comprido;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pt-BR" sz="13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pt-BR" sz="1300" dirty="0">
                <a:latin typeface="Comic Sans MS" panose="030F0702030302020204" pitchFamily="66" charset="0"/>
              </a:rPr>
              <a:t>Apresenta um padrão preto e branco nas asas, sendo castanha/ocre na cabeça e pescoço;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pt-BR" sz="13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pt-BR" sz="1300" dirty="0">
                <a:latin typeface="Comic Sans MS" panose="030F0702030302020204" pitchFamily="66" charset="0"/>
              </a:rPr>
              <a:t>Tem </a:t>
            </a:r>
            <a:r>
              <a:rPr lang="pt-PT" sz="1300" dirty="0">
                <a:latin typeface="Comic Sans MS" panose="030F0702030302020204" pitchFamily="66" charset="0"/>
              </a:rPr>
              <a:t>longa crista alaranjada, com extremidades negras, que ela pode abrir ou fechar em leque à vontade;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pt-PT" sz="13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pt-PT" sz="1300" dirty="0">
                <a:latin typeface="Comic Sans MS" panose="030F0702030302020204" pitchFamily="66" charset="0"/>
              </a:rPr>
              <a:t>A fêmea põe de </a:t>
            </a:r>
            <a:r>
              <a:rPr lang="pt-BR" sz="1400" dirty="0"/>
              <a:t>2 a 6 ovos e a</a:t>
            </a:r>
            <a:r>
              <a:rPr lang="pt-BR" sz="1300" dirty="0">
                <a:latin typeface="Comic Sans MS" panose="030F0702030302020204" pitchFamily="66" charset="0"/>
              </a:rPr>
              <a:t> incubação dura 17 dias;</a:t>
            </a:r>
            <a:endParaRPr lang="es-ES" sz="1300" dirty="0">
              <a:latin typeface="Comic Sans MS" panose="030F0702030302020204" pitchFamily="66" charset="0"/>
            </a:endParaRPr>
          </a:p>
          <a:p>
            <a:pPr algn="just"/>
            <a:endParaRPr lang="pt-PT" sz="13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pt-PT" sz="1300" dirty="0">
                <a:latin typeface="Comic Sans MS" panose="030F0702030302020204" pitchFamily="66" charset="0"/>
              </a:rPr>
              <a:t>Alimenta-se de larvas, vermes e pequenos lagartos.</a:t>
            </a:r>
            <a:endParaRPr lang="pt-PT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s-ES" sz="1300" dirty="0">
              <a:latin typeface="Comic Sans MS" panose="030F0702030302020204" pitchFamily="66" charset="0"/>
            </a:endParaRPr>
          </a:p>
        </p:txBody>
      </p:sp>
      <p:pic>
        <p:nvPicPr>
          <p:cNvPr id="6" name="Imagem 5" descr="Resultado de imagem para Upupa epops">
            <a:extLst>
              <a:ext uri="{FF2B5EF4-FFF2-40B4-BE49-F238E27FC236}">
                <a16:creationId xmlns:a16="http://schemas.microsoft.com/office/drawing/2014/main" id="{146FF8AF-08BE-C04F-2C87-D6227D5D43D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98" y="780592"/>
            <a:ext cx="3114675" cy="2013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Imagem 9" descr="Imagem relacionada">
            <a:extLst>
              <a:ext uri="{FF2B5EF4-FFF2-40B4-BE49-F238E27FC236}">
                <a16:creationId xmlns:a16="http://schemas.microsoft.com/office/drawing/2014/main" id="{B016D6BD-88FF-EF88-47FA-8E9D1458DF4A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538" y="3140968"/>
            <a:ext cx="2903051" cy="3024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D0D73ABD-3606-57DB-9858-059AC15B9B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5184801"/>
            <a:ext cx="1948180" cy="1619424"/>
          </a:xfrm>
          <a:prstGeom prst="rect">
            <a:avLst/>
          </a:prstGeom>
        </p:spPr>
      </p:pic>
      <p:pic>
        <p:nvPicPr>
          <p:cNvPr id="18" name="Imagem 17" descr="E:\2017\MISSÕES\bandeirasa\15 Croácia.gif">
            <a:extLst>
              <a:ext uri="{FF2B5EF4-FFF2-40B4-BE49-F238E27FC236}">
                <a16:creationId xmlns:a16="http://schemas.microsoft.com/office/drawing/2014/main" id="{B190204E-B99E-2A63-7C4F-033D005606FE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814" y="1196752"/>
            <a:ext cx="1445260" cy="96393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A2E2B69D-157B-4696-08BE-4561F00F978F}"/>
              </a:ext>
            </a:extLst>
          </p:cNvPr>
          <p:cNvSpPr/>
          <p:nvPr/>
        </p:nvSpPr>
        <p:spPr>
          <a:xfrm>
            <a:off x="7042839" y="2160682"/>
            <a:ext cx="16832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pt-BR" altLang="pt-BR" sz="1100" dirty="0">
                <a:latin typeface="Comic Sans MS" panose="030F0702030302020204" pitchFamily="66" charset="0"/>
              </a:rPr>
              <a:t>Bandeira da Croácia</a:t>
            </a:r>
            <a:endParaRPr lang="pt-BR" sz="1100" dirty="0">
              <a:latin typeface="Comic Sans MS" panose="030F0702030302020204" pitchFamily="66" charset="0"/>
            </a:endParaRPr>
          </a:p>
        </p:txBody>
      </p:sp>
      <p:pic>
        <p:nvPicPr>
          <p:cNvPr id="23" name="Imagem 22" descr="Resultado de imagem para Upupa epops">
            <a:extLst>
              <a:ext uri="{FF2B5EF4-FFF2-40B4-BE49-F238E27FC236}">
                <a16:creationId xmlns:a16="http://schemas.microsoft.com/office/drawing/2014/main" id="{16676C46-83B8-4A4F-F885-7E64F16765C1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350" y="2902707"/>
            <a:ext cx="1948180" cy="2146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3442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C1FD408-231A-40E3-8D63-2A6F1D0E85CE}"/>
              </a:ext>
            </a:extLst>
          </p:cNvPr>
          <p:cNvSpPr txBox="1"/>
          <p:nvPr/>
        </p:nvSpPr>
        <p:spPr>
          <a:xfrm>
            <a:off x="51618" y="1086643"/>
            <a:ext cx="9092382" cy="29772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Mostre o continente europeu em um mapa, apontando a Croácia. Em seguida, mostre a capital, Zagreb, que recebera parte da oferta deste trimestre para ajudar a reconstruir a igreja destruída por um terremoto.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Assista a vídeos curtos e baixe fotos em facebook.com/missionquarterlies 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Para estudos bíblicos infantis, recursos e muito mais, acesse: children.adventist.org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97D917-BC34-4309-B8CE-CE93FB6CE88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96" y="5697306"/>
            <a:ext cx="1079004" cy="127999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AAE92DA-E11A-4EFA-A850-B59D293222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7740352" y="6331511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15D60DF7-ABE5-48A3-A63A-80574B38726A}"/>
              </a:ext>
            </a:extLst>
          </p:cNvPr>
          <p:cNvSpPr/>
          <p:nvPr/>
        </p:nvSpPr>
        <p:spPr>
          <a:xfrm flipH="1" flipV="1">
            <a:off x="8028384" y="6309320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15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24CE747-CF44-4139-ADB2-F520C65DC5B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/>
          <a:p>
            <a:r>
              <a:rPr lang="pt-BR" dirty="0"/>
              <a:t> 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823F78D-78E2-43ED-A138-900780B5F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4442336"/>
            <a:ext cx="90360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 b="1" dirty="0"/>
              <a:t>Qualquer observação sobre este material entre em contato comigo pelo e-mail:</a:t>
            </a:r>
          </a:p>
          <a:p>
            <a:pPr eaLnBrk="1" hangingPunct="1"/>
            <a:r>
              <a:rPr lang="pt-BR" altLang="pt-BR" sz="2400" b="1" dirty="0">
                <a:solidFill>
                  <a:srgbClr val="FF0000"/>
                </a:solidFill>
              </a:rPr>
              <a:t>Ruy Ernesto N Schwantes ( </a:t>
            </a:r>
            <a:r>
              <a:rPr lang="pt-BR" altLang="pt-BR" sz="2400" b="1" dirty="0">
                <a:solidFill>
                  <a:srgbClr val="FF0000"/>
                </a:solidFill>
                <a:hlinkClick r:id="rId2"/>
              </a:rPr>
              <a:t>ruy_ernesto@hotmail.com</a:t>
            </a:r>
            <a:r>
              <a:rPr lang="pt-BR" altLang="pt-BR" sz="2400" b="1" dirty="0">
                <a:solidFill>
                  <a:srgbClr val="FF0000"/>
                </a:solidFill>
              </a:rPr>
              <a:t> )</a:t>
            </a: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9EFC371-0E67-4F2C-9680-A1FE5B917D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8532440" y="6381328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B1FAAB4F-9314-4477-9363-7420EFADC908}"/>
              </a:ext>
            </a:extLst>
          </p:cNvPr>
          <p:cNvSpPr/>
          <p:nvPr/>
        </p:nvSpPr>
        <p:spPr>
          <a:xfrm flipH="1" flipV="1">
            <a:off x="8876605" y="7430546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0919055"/>
      </p:ext>
    </p:extLst>
  </p:cSld>
  <p:clrMapOvr>
    <a:masterClrMapping/>
  </p:clrMapOvr>
</p:sld>
</file>

<file path=ppt/theme/theme1.xml><?xml version="1.0" encoding="utf-8"?>
<a:theme xmlns:a="http://schemas.openxmlformats.org/drawingml/2006/main" name="Missõ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Amarelo ADORAÇ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49144</TotalTime>
  <Words>1156</Words>
  <Application>Microsoft Office PowerPoint</Application>
  <PresentationFormat>Apresentação na tela (4:3)</PresentationFormat>
  <Paragraphs>96</Paragraphs>
  <Slides>17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17</vt:i4>
      </vt:variant>
    </vt:vector>
  </HeadingPairs>
  <TitlesOfParts>
    <vt:vector size="27" baseType="lpstr">
      <vt:lpstr>Arial</vt:lpstr>
      <vt:lpstr>Arial Black</vt:lpstr>
      <vt:lpstr>Calibri</vt:lpstr>
      <vt:lpstr>Comic Sans MS</vt:lpstr>
      <vt:lpstr>Noto Serif Light</vt:lpstr>
      <vt:lpstr>Symbol</vt:lpstr>
      <vt:lpstr>Times New Roman</vt:lpstr>
      <vt:lpstr>Wingdings</vt:lpstr>
      <vt:lpstr>Missões</vt:lpstr>
      <vt:lpstr>Amarelo ADORAÇÃO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Uso Pessoal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Schwantes</dc:creator>
  <cp:lastModifiedBy>Ruy Ernesto Nobrega Schwantes</cp:lastModifiedBy>
  <cp:revision>3095</cp:revision>
  <dcterms:created xsi:type="dcterms:W3CDTF">2014-12-27T17:37:04Z</dcterms:created>
  <dcterms:modified xsi:type="dcterms:W3CDTF">2026-10-03T19:37:40Z</dcterms:modified>
</cp:coreProperties>
</file>