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711" r:id="rId2"/>
  </p:sldMasterIdLst>
  <p:notesMasterIdLst>
    <p:notesMasterId r:id="rId20"/>
  </p:notesMasterIdLst>
  <p:sldIdLst>
    <p:sldId id="727" r:id="rId3"/>
    <p:sldId id="1002" r:id="rId4"/>
    <p:sldId id="902" r:id="rId5"/>
    <p:sldId id="958" r:id="rId6"/>
    <p:sldId id="1194" r:id="rId7"/>
    <p:sldId id="1383" r:id="rId8"/>
    <p:sldId id="1384" r:id="rId9"/>
    <p:sldId id="1385" r:id="rId10"/>
    <p:sldId id="1386" r:id="rId11"/>
    <p:sldId id="1387" r:id="rId12"/>
    <p:sldId id="1388" r:id="rId13"/>
    <p:sldId id="1018" r:id="rId14"/>
    <p:sldId id="1380" r:id="rId15"/>
    <p:sldId id="814" r:id="rId16"/>
    <p:sldId id="1367" r:id="rId17"/>
    <p:sldId id="1072" r:id="rId18"/>
    <p:sldId id="936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9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FF"/>
    <a:srgbClr val="63331C"/>
    <a:srgbClr val="C82C4E"/>
    <a:srgbClr val="EBF1DE"/>
    <a:srgbClr val="2B351C"/>
    <a:srgbClr val="75D4E8"/>
    <a:srgbClr val="5BC9D4"/>
    <a:srgbClr val="9BBED3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84" autoAdjust="0"/>
    <p:restoredTop sz="94434" autoAdjust="0"/>
  </p:normalViewPr>
  <p:slideViewPr>
    <p:cSldViewPr>
      <p:cViewPr varScale="1">
        <p:scale>
          <a:sx n="111" d="100"/>
          <a:sy n="111" d="100"/>
        </p:scale>
        <p:origin x="468" y="96"/>
      </p:cViewPr>
      <p:guideLst>
        <p:guide orient="horz" pos="3929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B916FD-12B9-4956-BC5B-247E394B5456}" type="datetimeFigureOut">
              <a:rPr lang="pt-BR" smtClean="0"/>
              <a:t>08/09/2026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FAE884-63DC-4790-85F0-B80EAB01F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659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AE884-63DC-4790-85F0-B80EAB01F3D8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276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/>
          </a:p>
        </p:txBody>
      </p:sp>
      <p:sp>
        <p:nvSpPr>
          <p:cNvPr id="870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75F5B90A-FA3C-4E9E-8D1C-F7BB4EE37AF9}" type="slidenum">
              <a:rPr lang="pt-BR" altLang="pt-BR" smtClean="0">
                <a:latin typeface="Arial" charset="0"/>
                <a:cs typeface="Arial" charset="0"/>
              </a:rPr>
              <a:pPr>
                <a:spcBef>
                  <a:spcPct val="0"/>
                </a:spcBef>
              </a:pPr>
              <a:t>15</a:t>
            </a:fld>
            <a:endParaRPr lang="pt-BR" altLang="pt-BR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503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Sema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929C4F9F-7164-4A88-8186-F2EC86C7B03B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7D53788-D976-41CE-802E-EB4B8F1547D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F18B633A-5599-49C4-9110-6CDC02E0481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AD9D429E-CB15-4015-B86F-76F9FB74F8B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BB4757FE-40FD-4D22-A6FB-5F1A6A3ACE55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0A24CF0-7EA8-4C2F-B85C-F557DC02C7D1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1E811989-F229-4558-A06D-EC63EFF9D44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3B87E281-8C6B-4F06-86F2-32D2DD4F0B4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69194" y="610612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bg1"/>
                </a:solidFill>
                <a:cs typeface="+mn-cs"/>
              </a:rPr>
              <a:t>REPÓRTER </a:t>
            </a:r>
            <a:endParaRPr lang="pt-BR" altLang="pt-BR" sz="2800" b="1" dirty="0">
              <a:cs typeface="+mn-cs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C53F16FD-8A4E-4357-BC73-A688F80EEFE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569903" y="4576544"/>
            <a:ext cx="12684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2026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70E871F9-C59B-4534-AF03-EB9B6618371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2" name="Espaço Reservado para Texto 21"/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3"/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pic>
        <p:nvPicPr>
          <p:cNvPr id="27" name="Imagem 2">
            <a:extLst>
              <a:ext uri="{FF2B5EF4-FFF2-40B4-BE49-F238E27FC236}">
                <a16:creationId xmlns:a16="http://schemas.microsoft.com/office/drawing/2014/main" id="{EC744A77-C2D0-4BCF-93F7-481B580387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tângulo 27">
            <a:extLst>
              <a:ext uri="{FF2B5EF4-FFF2-40B4-BE49-F238E27FC236}">
                <a16:creationId xmlns:a16="http://schemas.microsoft.com/office/drawing/2014/main" id="{B75F1D5F-DDD2-4265-9327-E298AFAF970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27634" y="2078543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SSÕES</a:t>
            </a:r>
            <a:endParaRPr lang="pt-BR" altLang="pt-BR" sz="2400" b="1" dirty="0">
              <a:cs typeface="+mn-cs"/>
            </a:endParaRP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2D198F86-10FB-4DF7-8569-7E12A342F9AA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A5010E1-7033-49C2-AF67-B57FA0DC746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CB89F22E-4746-4333-9859-8382A0FA38AE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8CB4F9F8-ECE6-49DF-925E-F8D9004CDA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F8DC2B54-498A-4359-BA10-15995AC3040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9358444-260B-495A-BE00-C03C2D7F63C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949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de Capa trimes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16">
            <a:extLst>
              <a:ext uri="{FF2B5EF4-FFF2-40B4-BE49-F238E27FC236}">
                <a16:creationId xmlns:a16="http://schemas.microsoft.com/office/drawing/2014/main" id="{41C20A4C-11B9-4FCB-B613-60F3AB27E97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68233" y="1573110"/>
            <a:ext cx="7740352" cy="525276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noProof="0" dirty="0"/>
              <a:t>Clique no ícone para adicionar uma imagem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F56075D-7B84-4128-84E2-846FD22BB2BB}"/>
              </a:ext>
            </a:extLst>
          </p:cNvPr>
          <p:cNvSpPr txBox="1"/>
          <p:nvPr userDrawn="1"/>
        </p:nvSpPr>
        <p:spPr>
          <a:xfrm>
            <a:off x="6623639" y="66724"/>
            <a:ext cx="252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Para Menores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F4BBF32-6CAF-48AC-92B8-1C95FB761396}"/>
              </a:ext>
            </a:extLst>
          </p:cNvPr>
          <p:cNvSpPr txBox="1"/>
          <p:nvPr userDrawn="1"/>
        </p:nvSpPr>
        <p:spPr>
          <a:xfrm>
            <a:off x="1332000" y="583110"/>
            <a:ext cx="7812000" cy="990000"/>
          </a:xfrm>
          <a:prstGeom prst="rect">
            <a:avLst/>
          </a:prstGeom>
          <a:solidFill>
            <a:srgbClr val="00B050"/>
          </a:solidFill>
        </p:spPr>
        <p:txBody>
          <a:bodyPr/>
          <a:lstStyle>
            <a:lvl1pPr indent="0"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6600">
                <a:solidFill>
                  <a:schemeClr val="bg1"/>
                </a:solidFill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/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/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/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r>
              <a:rPr lang="pt-BR" dirty="0"/>
              <a:t>Informativo</a:t>
            </a:r>
            <a:r>
              <a:rPr lang="pt-BR" sz="2800" dirty="0"/>
              <a:t>   Mundial das Missões</a:t>
            </a:r>
            <a:r>
              <a:rPr lang="pt-BR" dirty="0"/>
              <a:t> </a:t>
            </a:r>
          </a:p>
        </p:txBody>
      </p:sp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B506F599-9803-417B-A7CC-51831489ACB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163899" y="1674845"/>
            <a:ext cx="1944687" cy="98884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lvl="0"/>
            <a:r>
              <a:rPr lang="pt-BR" dirty="0"/>
              <a:t>4° </a:t>
            </a:r>
            <a:r>
              <a:rPr lang="pt-BR" dirty="0" err="1"/>
              <a:t>trim</a:t>
            </a:r>
            <a:r>
              <a:rPr lang="pt-BR" dirty="0"/>
              <a:t> 2025</a:t>
            </a:r>
          </a:p>
        </p:txBody>
      </p:sp>
    </p:spTree>
    <p:extLst>
      <p:ext uri="{BB962C8B-B14F-4D97-AF65-F5344CB8AC3E}">
        <p14:creationId xmlns:p14="http://schemas.microsoft.com/office/powerpoint/2010/main" val="395730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3320E01-01AA-705A-3CDE-1DC570CB22CC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4C7BA17B-6EE9-0A83-D7C5-4FB87B525919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8E84B5A3-112C-C9C8-400A-2B5879113B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875" y="670401"/>
            <a:ext cx="9075487" cy="6163535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C6081379-8509-767D-062A-E28230ED5254}"/>
              </a:ext>
            </a:extLst>
          </p:cNvPr>
          <p:cNvSpPr/>
          <p:nvPr userDrawn="1"/>
        </p:nvSpPr>
        <p:spPr>
          <a:xfrm>
            <a:off x="2339752" y="5611839"/>
            <a:ext cx="4760322" cy="1151520"/>
          </a:xfrm>
          <a:prstGeom prst="rect">
            <a:avLst/>
          </a:prstGeom>
          <a:solidFill>
            <a:schemeClr val="bg1"/>
          </a:solidFill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Centro para Jovens e Acampamento na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Bélgica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Residencial estudantil, Villa Aurora, em Florença,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Itália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Macea Speranta, na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Romênia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Jardim de Infância Tzvetna Nadezhda, em Sófia,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Bulgária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do Éden em Peretu,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Romênia</a:t>
            </a:r>
            <a:endParaRPr lang="pt-BR" sz="1400" b="1" dirty="0">
              <a:solidFill>
                <a:srgbClr val="FF0000"/>
              </a:solidFill>
            </a:endParaRPr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B7114C58-1BBC-507B-70DF-E447EAC47168}"/>
              </a:ext>
            </a:extLst>
          </p:cNvPr>
          <p:cNvSpPr/>
          <p:nvPr userDrawn="1"/>
        </p:nvSpPr>
        <p:spPr>
          <a:xfrm flipH="1">
            <a:off x="2386738" y="565622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0634D904-4EE9-62A2-75BF-A376574A5CBC}"/>
              </a:ext>
            </a:extLst>
          </p:cNvPr>
          <p:cNvSpPr/>
          <p:nvPr userDrawn="1"/>
        </p:nvSpPr>
        <p:spPr>
          <a:xfrm flipH="1">
            <a:off x="2386738" y="587666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1ABF3AA2-C729-5E29-2F5B-C4BEB8992239}"/>
              </a:ext>
            </a:extLst>
          </p:cNvPr>
          <p:cNvSpPr/>
          <p:nvPr userDrawn="1"/>
        </p:nvSpPr>
        <p:spPr>
          <a:xfrm flipH="1">
            <a:off x="2386738" y="609709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1F8EF0F0-C7E1-7395-49E3-D1DC8FC5D7B1}"/>
              </a:ext>
            </a:extLst>
          </p:cNvPr>
          <p:cNvSpPr/>
          <p:nvPr userDrawn="1"/>
        </p:nvSpPr>
        <p:spPr>
          <a:xfrm flipH="1">
            <a:off x="2386738" y="631752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6044073A-2D36-FDA5-D2B3-54AA39A68323}"/>
              </a:ext>
            </a:extLst>
          </p:cNvPr>
          <p:cNvSpPr/>
          <p:nvPr userDrawn="1"/>
        </p:nvSpPr>
        <p:spPr>
          <a:xfrm flipH="1">
            <a:off x="2386738" y="653796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004D38B4-CB7D-F6FF-3D70-21EEC3A657DC}"/>
              </a:ext>
            </a:extLst>
          </p:cNvPr>
          <p:cNvSpPr/>
          <p:nvPr userDrawn="1"/>
        </p:nvSpPr>
        <p:spPr>
          <a:xfrm flipH="1">
            <a:off x="6870988" y="563687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5C545E8A-2F93-7CC8-1129-401A77AE8557}"/>
              </a:ext>
            </a:extLst>
          </p:cNvPr>
          <p:cNvSpPr/>
          <p:nvPr userDrawn="1"/>
        </p:nvSpPr>
        <p:spPr>
          <a:xfrm flipH="1">
            <a:off x="6870988" y="585731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1214C52D-6F7C-19C5-A016-2F391297A23A}"/>
              </a:ext>
            </a:extLst>
          </p:cNvPr>
          <p:cNvSpPr/>
          <p:nvPr userDrawn="1"/>
        </p:nvSpPr>
        <p:spPr>
          <a:xfrm flipH="1">
            <a:off x="6870988" y="607774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D72F0536-536A-A465-FE71-148054F40CB1}"/>
              </a:ext>
            </a:extLst>
          </p:cNvPr>
          <p:cNvSpPr/>
          <p:nvPr userDrawn="1"/>
        </p:nvSpPr>
        <p:spPr>
          <a:xfrm flipH="1">
            <a:off x="6870988" y="629817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D865DB05-20AB-9463-27B7-279EA031FD94}"/>
              </a:ext>
            </a:extLst>
          </p:cNvPr>
          <p:cNvSpPr/>
          <p:nvPr userDrawn="1"/>
        </p:nvSpPr>
        <p:spPr>
          <a:xfrm flipH="1">
            <a:off x="6870988" y="651861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cxnSp>
        <p:nvCxnSpPr>
          <p:cNvPr id="19" name="Conector de Seta Reta 18">
            <a:extLst>
              <a:ext uri="{FF2B5EF4-FFF2-40B4-BE49-F238E27FC236}">
                <a16:creationId xmlns:a16="http://schemas.microsoft.com/office/drawing/2014/main" id="{57EB01CE-5D9A-D2AC-237F-4E0AB97E7E21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58436" y="2432899"/>
            <a:ext cx="3228576" cy="3250296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C6B4110C-7866-0563-EC84-80F62A9A7576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5272724" y="4477024"/>
            <a:ext cx="1618862" cy="1455101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de Seta Reta 20">
            <a:extLst>
              <a:ext uri="{FF2B5EF4-FFF2-40B4-BE49-F238E27FC236}">
                <a16:creationId xmlns:a16="http://schemas.microsoft.com/office/drawing/2014/main" id="{E05398E0-8BF3-3C97-15F0-CE1F844EEEFD}"/>
              </a:ext>
            </a:extLst>
          </p:cNvPr>
          <p:cNvCxnSpPr>
            <a:cxnSpLocks/>
          </p:cNvCxnSpPr>
          <p:nvPr userDrawn="1"/>
        </p:nvCxnSpPr>
        <p:spPr>
          <a:xfrm flipV="1">
            <a:off x="7064468" y="3706687"/>
            <a:ext cx="275418" cy="246105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de Seta Reta 21">
            <a:extLst>
              <a:ext uri="{FF2B5EF4-FFF2-40B4-BE49-F238E27FC236}">
                <a16:creationId xmlns:a16="http://schemas.microsoft.com/office/drawing/2014/main" id="{3413E2C5-20F9-5BF8-D2BF-4BEF0B4B447A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293096"/>
            <a:ext cx="761372" cy="230388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E36EC491-739D-00E9-C0E9-1CB87373F15F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834403"/>
            <a:ext cx="563662" cy="155377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9144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ó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ângulo 17">
            <a:extLst>
              <a:ext uri="{FF2B5EF4-FFF2-40B4-BE49-F238E27FC236}">
                <a16:creationId xmlns:a16="http://schemas.microsoft.com/office/drawing/2014/main" id="{0B408BC3-A82C-BB02-D0B3-B2F5793D123B}"/>
              </a:ext>
            </a:extLst>
          </p:cNvPr>
          <p:cNvSpPr/>
          <p:nvPr userDrawn="1"/>
        </p:nvSpPr>
        <p:spPr>
          <a:xfrm>
            <a:off x="9248" y="692876"/>
            <a:ext cx="9109075" cy="61651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B7491845-0BED-581B-6A5A-5285275F6B03}"/>
              </a:ext>
            </a:extLst>
          </p:cNvPr>
          <p:cNvSpPr/>
          <p:nvPr userDrawn="1"/>
        </p:nvSpPr>
        <p:spPr>
          <a:xfrm>
            <a:off x="26194" y="656935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B66C30D8-8597-0078-51F3-F02D217BFF1A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" name="Espaço Reservado para Texto 8">
            <a:extLst>
              <a:ext uri="{FF2B5EF4-FFF2-40B4-BE49-F238E27FC236}">
                <a16:creationId xmlns:a16="http://schemas.microsoft.com/office/drawing/2014/main" id="{ACE576B7-B575-29E8-938A-9F520F9B82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S99 – Missões – 9 de </a:t>
            </a:r>
            <a:r>
              <a:rPr lang="pt-BR" dirty="0" err="1"/>
              <a:t>xxx</a:t>
            </a:r>
            <a:endParaRPr lang="pt-BR" dirty="0"/>
          </a:p>
        </p:txBody>
      </p:sp>
      <p:sp>
        <p:nvSpPr>
          <p:cNvPr id="24" name="Espaço Reservado para Texto 2">
            <a:extLst>
              <a:ext uri="{FF2B5EF4-FFF2-40B4-BE49-F238E27FC236}">
                <a16:creationId xmlns:a16="http://schemas.microsoft.com/office/drawing/2014/main" id="{AF088BF0-6EA7-C359-D1EE-B6443D1E9A3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5" y="774700"/>
            <a:ext cx="9019681" cy="806769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buNone/>
              <a:defRPr lang="pt-BR" sz="4000" b="1" i="1" kern="1200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Arial" charset="0"/>
              </a:defRPr>
            </a:lvl1pPr>
          </a:lstStyle>
          <a:p>
            <a:pPr lvl="0"/>
            <a:r>
              <a:rPr lang="pt-BR" dirty="0"/>
              <a:t>Editar Título</a:t>
            </a:r>
          </a:p>
        </p:txBody>
      </p:sp>
      <p:sp>
        <p:nvSpPr>
          <p:cNvPr id="25" name="Espaço Reservado para Imagem 17">
            <a:extLst>
              <a:ext uri="{FF2B5EF4-FFF2-40B4-BE49-F238E27FC236}">
                <a16:creationId xmlns:a16="http://schemas.microsoft.com/office/drawing/2014/main" id="{4CB83830-EDA6-0EFD-9897-D0D3D0E1A9F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857217" y="5771595"/>
            <a:ext cx="1866911" cy="1028965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Bandeira</a:t>
            </a:r>
          </a:p>
        </p:txBody>
      </p:sp>
      <p:sp>
        <p:nvSpPr>
          <p:cNvPr id="26" name="Espaço Reservado para Imagem 19">
            <a:extLst>
              <a:ext uri="{FF2B5EF4-FFF2-40B4-BE49-F238E27FC236}">
                <a16:creationId xmlns:a16="http://schemas.microsoft.com/office/drawing/2014/main" id="{7D8CD5B3-2EA2-8492-840C-53A11C32CA4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219577" y="1607595"/>
            <a:ext cx="3816919" cy="4108833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Pessoa</a:t>
            </a:r>
          </a:p>
        </p:txBody>
      </p:sp>
      <p:sp>
        <p:nvSpPr>
          <p:cNvPr id="27" name="Espaço Reservado para Texto 21">
            <a:extLst>
              <a:ext uri="{FF2B5EF4-FFF2-40B4-BE49-F238E27FC236}">
                <a16:creationId xmlns:a16="http://schemas.microsoft.com/office/drawing/2014/main" id="{CC48CD90-CE52-732D-B6C5-32A3CE9D2D8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807735" y="5764301"/>
            <a:ext cx="3228761" cy="31561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/>
            </a:lvl1pPr>
            <a:lvl2pPr>
              <a:defRPr sz="1800" b="1"/>
            </a:lvl2pPr>
            <a:lvl3pPr>
              <a:defRPr sz="1800" b="1"/>
            </a:lvl3pPr>
            <a:lvl4pPr>
              <a:defRPr sz="1800" b="1"/>
            </a:lvl4pPr>
            <a:lvl5pPr>
              <a:defRPr sz="1800" b="1"/>
            </a:lvl5pPr>
          </a:lstStyle>
          <a:p>
            <a:pPr lvl="0"/>
            <a:r>
              <a:rPr lang="pt-BR" dirty="0"/>
              <a:t>Editar nome</a:t>
            </a:r>
          </a:p>
        </p:txBody>
      </p:sp>
      <p:sp>
        <p:nvSpPr>
          <p:cNvPr id="28" name="Espaço Reservado para Texto 23">
            <a:extLst>
              <a:ext uri="{FF2B5EF4-FFF2-40B4-BE49-F238E27FC236}">
                <a16:creationId xmlns:a16="http://schemas.microsoft.com/office/drawing/2014/main" id="{1494E6DF-190C-BA60-4D81-AF8F574053A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6912" y="6203691"/>
            <a:ext cx="3216608" cy="459601"/>
          </a:xfrm>
          <a:prstGeom prst="rect">
            <a:avLst/>
          </a:prstGeom>
        </p:spPr>
        <p:txBody>
          <a:bodyPr wrap="none" lIns="90000" anchor="ctr" anchorCtr="0">
            <a:noAutofit/>
          </a:bodyPr>
          <a:lstStyle>
            <a:lvl1pPr marL="0" indent="0" algn="r">
              <a:buNone/>
              <a:defRPr sz="2400" b="1"/>
            </a:lvl1pPr>
          </a:lstStyle>
          <a:p>
            <a:pPr lvl="0"/>
            <a:r>
              <a:rPr lang="pt-BR" dirty="0"/>
              <a:t>Editar País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8B882AC5-C544-CCB0-3CD1-E8A2B6C3D1C5}"/>
              </a:ext>
            </a:extLst>
          </p:cNvPr>
          <p:cNvSpPr/>
          <p:nvPr userDrawn="1"/>
        </p:nvSpPr>
        <p:spPr>
          <a:xfrm>
            <a:off x="377428" y="4564908"/>
            <a:ext cx="4760322" cy="1151520"/>
          </a:xfrm>
          <a:prstGeom prst="rect">
            <a:avLst/>
          </a:prstGeom>
          <a:noFill/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Centro para Jovens e Acampamento na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Bélgica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Residencial estudantil, Villa Aurora, em Florença,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Itália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Macea Speranta, na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Romênia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Jardim de Infância Tzvetna Nadezhda, em Sófia,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Bulgária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do Éden em Peretu,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Romênia</a:t>
            </a:r>
            <a:endParaRPr lang="pt-BR" sz="1400" b="1" dirty="0">
              <a:solidFill>
                <a:srgbClr val="FF0000"/>
              </a:solidFill>
            </a:endParaRPr>
          </a:p>
        </p:txBody>
      </p:sp>
      <p:sp>
        <p:nvSpPr>
          <p:cNvPr id="30" name="Elipse 29">
            <a:extLst>
              <a:ext uri="{FF2B5EF4-FFF2-40B4-BE49-F238E27FC236}">
                <a16:creationId xmlns:a16="http://schemas.microsoft.com/office/drawing/2014/main" id="{C29DFBCE-EFB4-5FB3-A6D3-6599E196CE5B}"/>
              </a:ext>
            </a:extLst>
          </p:cNvPr>
          <p:cNvSpPr/>
          <p:nvPr userDrawn="1"/>
        </p:nvSpPr>
        <p:spPr>
          <a:xfrm flipH="1">
            <a:off x="424414" y="460929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31" name="Elipse 30">
            <a:extLst>
              <a:ext uri="{FF2B5EF4-FFF2-40B4-BE49-F238E27FC236}">
                <a16:creationId xmlns:a16="http://schemas.microsoft.com/office/drawing/2014/main" id="{790DFDB5-5AD6-3047-E4FB-E2C8CAE07927}"/>
              </a:ext>
            </a:extLst>
          </p:cNvPr>
          <p:cNvSpPr/>
          <p:nvPr userDrawn="1"/>
        </p:nvSpPr>
        <p:spPr>
          <a:xfrm flipH="1">
            <a:off x="424414" y="482973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32" name="Elipse 31">
            <a:extLst>
              <a:ext uri="{FF2B5EF4-FFF2-40B4-BE49-F238E27FC236}">
                <a16:creationId xmlns:a16="http://schemas.microsoft.com/office/drawing/2014/main" id="{E277CBF8-BF42-7219-68F3-18316731A10E}"/>
              </a:ext>
            </a:extLst>
          </p:cNvPr>
          <p:cNvSpPr/>
          <p:nvPr userDrawn="1"/>
        </p:nvSpPr>
        <p:spPr>
          <a:xfrm flipH="1">
            <a:off x="424414" y="5050163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5908A2A4-64F1-4363-1919-61B00A2B54CB}"/>
              </a:ext>
            </a:extLst>
          </p:cNvPr>
          <p:cNvSpPr txBox="1"/>
          <p:nvPr userDrawn="1"/>
        </p:nvSpPr>
        <p:spPr>
          <a:xfrm>
            <a:off x="350442" y="1564956"/>
            <a:ext cx="4410596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>
                <a:solidFill>
                  <a:schemeClr val="tx1"/>
                </a:solidFill>
              </a:rPr>
              <a:t>3° trimestre 2026</a:t>
            </a:r>
            <a:endParaRPr lang="pt-BR" sz="1000" b="1" dirty="0">
              <a:solidFill>
                <a:schemeClr val="tx1"/>
              </a:solidFill>
            </a:endParaRPr>
          </a:p>
        </p:txBody>
      </p:sp>
      <p:sp>
        <p:nvSpPr>
          <p:cNvPr id="34" name="CaixaDeTexto 33">
            <a:extLst>
              <a:ext uri="{FF2B5EF4-FFF2-40B4-BE49-F238E27FC236}">
                <a16:creationId xmlns:a16="http://schemas.microsoft.com/office/drawing/2014/main" id="{ADD12A21-F78E-E7FF-5627-A25FF8425E17}"/>
              </a:ext>
            </a:extLst>
          </p:cNvPr>
          <p:cNvSpPr txBox="1"/>
          <p:nvPr userDrawn="1"/>
        </p:nvSpPr>
        <p:spPr>
          <a:xfrm>
            <a:off x="81342" y="5823676"/>
            <a:ext cx="3554554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100" b="1" kern="1200" dirty="0">
                <a:solidFill>
                  <a:schemeClr val="tx1"/>
                </a:solidFill>
                <a:latin typeface="Noto Serif Light"/>
                <a:ea typeface="+mn-ea"/>
                <a:cs typeface="+mn-cs"/>
              </a:rPr>
              <a:t>Divisão Intereuropeia</a:t>
            </a:r>
            <a:endParaRPr lang="pt-BR" sz="800" b="1" dirty="0">
              <a:solidFill>
                <a:schemeClr val="tx1"/>
              </a:solidFill>
            </a:endParaRPr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id="{E2783447-DC9B-A227-2DD7-BE7D10E64269}"/>
              </a:ext>
            </a:extLst>
          </p:cNvPr>
          <p:cNvSpPr/>
          <p:nvPr userDrawn="1"/>
        </p:nvSpPr>
        <p:spPr>
          <a:xfrm flipH="1">
            <a:off x="424414" y="5270596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D2066205-EE7B-FC57-1F72-30917849DFE0}"/>
              </a:ext>
            </a:extLst>
          </p:cNvPr>
          <p:cNvSpPr/>
          <p:nvPr userDrawn="1"/>
        </p:nvSpPr>
        <p:spPr>
          <a:xfrm flipH="1">
            <a:off x="424414" y="5491029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37" name="Elipse 36">
            <a:extLst>
              <a:ext uri="{FF2B5EF4-FFF2-40B4-BE49-F238E27FC236}">
                <a16:creationId xmlns:a16="http://schemas.microsoft.com/office/drawing/2014/main" id="{88CF799C-D059-00A4-F6A5-27705F729D04}"/>
              </a:ext>
            </a:extLst>
          </p:cNvPr>
          <p:cNvSpPr/>
          <p:nvPr userDrawn="1"/>
        </p:nvSpPr>
        <p:spPr>
          <a:xfrm flipH="1">
            <a:off x="4908664" y="458994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38" name="Elipse 37">
            <a:extLst>
              <a:ext uri="{FF2B5EF4-FFF2-40B4-BE49-F238E27FC236}">
                <a16:creationId xmlns:a16="http://schemas.microsoft.com/office/drawing/2014/main" id="{46909BAD-4D65-E949-756E-A9D84CD22B20}"/>
              </a:ext>
            </a:extLst>
          </p:cNvPr>
          <p:cNvSpPr/>
          <p:nvPr userDrawn="1"/>
        </p:nvSpPr>
        <p:spPr>
          <a:xfrm flipH="1">
            <a:off x="4908664" y="481038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39" name="Elipse 38">
            <a:extLst>
              <a:ext uri="{FF2B5EF4-FFF2-40B4-BE49-F238E27FC236}">
                <a16:creationId xmlns:a16="http://schemas.microsoft.com/office/drawing/2014/main" id="{3D9AEDE6-C8BA-3250-DF4B-35A998623604}"/>
              </a:ext>
            </a:extLst>
          </p:cNvPr>
          <p:cNvSpPr/>
          <p:nvPr userDrawn="1"/>
        </p:nvSpPr>
        <p:spPr>
          <a:xfrm flipH="1">
            <a:off x="4908664" y="5030813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40" name="Elipse 39">
            <a:extLst>
              <a:ext uri="{FF2B5EF4-FFF2-40B4-BE49-F238E27FC236}">
                <a16:creationId xmlns:a16="http://schemas.microsoft.com/office/drawing/2014/main" id="{2C2C4772-9EB4-A772-78C9-EF66A145D966}"/>
              </a:ext>
            </a:extLst>
          </p:cNvPr>
          <p:cNvSpPr/>
          <p:nvPr userDrawn="1"/>
        </p:nvSpPr>
        <p:spPr>
          <a:xfrm flipH="1">
            <a:off x="4908664" y="5251246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41" name="Elipse 40">
            <a:extLst>
              <a:ext uri="{FF2B5EF4-FFF2-40B4-BE49-F238E27FC236}">
                <a16:creationId xmlns:a16="http://schemas.microsoft.com/office/drawing/2014/main" id="{0BD44B7C-94C2-A277-F8AA-59D0B22E6C7D}"/>
              </a:ext>
            </a:extLst>
          </p:cNvPr>
          <p:cNvSpPr/>
          <p:nvPr userDrawn="1"/>
        </p:nvSpPr>
        <p:spPr>
          <a:xfrm flipH="1">
            <a:off x="4908664" y="5471679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pic>
        <p:nvPicPr>
          <p:cNvPr id="42" name="Imagem 41">
            <a:extLst>
              <a:ext uri="{FF2B5EF4-FFF2-40B4-BE49-F238E27FC236}">
                <a16:creationId xmlns:a16="http://schemas.microsoft.com/office/drawing/2014/main" id="{B89F0334-79B2-2ACE-F54E-E4F36A0D2D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911" y="1820918"/>
            <a:ext cx="3114675" cy="2752725"/>
          </a:xfrm>
          <a:prstGeom prst="rect">
            <a:avLst/>
          </a:prstGeom>
        </p:spPr>
      </p:pic>
      <p:cxnSp>
        <p:nvCxnSpPr>
          <p:cNvPr id="43" name="Conector de Seta Reta 42">
            <a:extLst>
              <a:ext uri="{FF2B5EF4-FFF2-40B4-BE49-F238E27FC236}">
                <a16:creationId xmlns:a16="http://schemas.microsoft.com/office/drawing/2014/main" id="{56EC131E-6C8B-D3E9-75DE-0E4044112B3C}"/>
              </a:ext>
            </a:extLst>
          </p:cNvPr>
          <p:cNvCxnSpPr>
            <a:stCxn id="37" idx="7"/>
          </p:cNvCxnSpPr>
          <p:nvPr userDrawn="1"/>
        </p:nvCxnSpPr>
        <p:spPr>
          <a:xfrm flipH="1" flipV="1">
            <a:off x="2411760" y="2708920"/>
            <a:ext cx="2523264" cy="190738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de Seta Reta 43">
            <a:extLst>
              <a:ext uri="{FF2B5EF4-FFF2-40B4-BE49-F238E27FC236}">
                <a16:creationId xmlns:a16="http://schemas.microsoft.com/office/drawing/2014/main" id="{3C59E1BB-8E9A-6E62-0617-21CF9D6B4F11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2812662" y="3455101"/>
            <a:ext cx="2109662" cy="1388659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de Seta Reta 44">
            <a:extLst>
              <a:ext uri="{FF2B5EF4-FFF2-40B4-BE49-F238E27FC236}">
                <a16:creationId xmlns:a16="http://schemas.microsoft.com/office/drawing/2014/main" id="{0F41485F-ED68-4F76-64DB-48D0AB72587C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14637" y="3109938"/>
            <a:ext cx="1294027" cy="2004040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de Seta Reta 45">
            <a:extLst>
              <a:ext uri="{FF2B5EF4-FFF2-40B4-BE49-F238E27FC236}">
                <a16:creationId xmlns:a16="http://schemas.microsoft.com/office/drawing/2014/main" id="{EA29BAA8-AB59-7708-1270-8ABE7307982D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91952" y="3405092"/>
            <a:ext cx="1216712" cy="214386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ector de Seta Reta 46">
            <a:extLst>
              <a:ext uri="{FF2B5EF4-FFF2-40B4-BE49-F238E27FC236}">
                <a16:creationId xmlns:a16="http://schemas.microsoft.com/office/drawing/2014/main" id="{A44914FC-6F49-E885-01D0-B2B5040EB236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96464" y="3589340"/>
            <a:ext cx="1221348" cy="1738018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8973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 Missioná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544DF9D-2730-E7F2-64D7-6E8369854E06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Espaço Reservado para Texto 2">
            <a:extLst>
              <a:ext uri="{FF2B5EF4-FFF2-40B4-BE49-F238E27FC236}">
                <a16:creationId xmlns:a16="http://schemas.microsoft.com/office/drawing/2014/main" id="{8142857A-FABD-CBAB-0FC9-525AE8121A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E35B0148-C836-2A96-D597-74D9C17FCC77}"/>
              </a:ext>
            </a:extLst>
          </p:cNvPr>
          <p:cNvSpPr/>
          <p:nvPr userDrawn="1"/>
        </p:nvSpPr>
        <p:spPr>
          <a:xfrm>
            <a:off x="755576" y="12828"/>
            <a:ext cx="8422485" cy="65392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- Curiosidade Missionária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8" name="Espaço Reservado para Texto 29">
            <a:extLst>
              <a:ext uri="{FF2B5EF4-FFF2-40B4-BE49-F238E27FC236}">
                <a16:creationId xmlns:a16="http://schemas.microsoft.com/office/drawing/2014/main" id="{A4206D21-D727-5A05-8ED0-3AD9B8EB939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4" y="116631"/>
            <a:ext cx="864667" cy="49169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 lang="pt-BR" sz="2800" b="1" kern="1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dirty="0"/>
              <a:t>S99</a:t>
            </a:r>
          </a:p>
        </p:txBody>
      </p:sp>
    </p:spTree>
    <p:extLst>
      <p:ext uri="{BB962C8B-B14F-4D97-AF65-F5344CB8AC3E}">
        <p14:creationId xmlns:p14="http://schemas.microsoft.com/office/powerpoint/2010/main" val="379041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ADEA7F4-A15E-4148-A2A1-B288C4F38054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da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333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 Anim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Animais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Espaço Reservado para Texto 2">
            <a:extLst>
              <a:ext uri="{FF2B5EF4-FFF2-40B4-BE49-F238E27FC236}">
                <a16:creationId xmlns:a16="http://schemas.microsoft.com/office/drawing/2014/main" id="{A15B693B-9305-49AD-BC5A-A438EE330DB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Animais</a:t>
            </a:r>
          </a:p>
        </p:txBody>
      </p:sp>
    </p:spTree>
    <p:extLst>
      <p:ext uri="{BB962C8B-B14F-4D97-AF65-F5344CB8AC3E}">
        <p14:creationId xmlns:p14="http://schemas.microsoft.com/office/powerpoint/2010/main" val="610908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3C4A120E-C910-A691-61DD-DF65F55E082E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1D32D1C-BFBB-6C52-9C72-9746765377EF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5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B7626AC2-CF08-2F35-D74C-E11DA6F2526F}"/>
              </a:ext>
            </a:extLst>
          </p:cNvPr>
          <p:cNvSpPr/>
          <p:nvPr userDrawn="1"/>
        </p:nvSpPr>
        <p:spPr>
          <a:xfrm>
            <a:off x="1984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60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99F68C6-0713-6F81-0635-5D553FF93270}"/>
              </a:ext>
            </a:extLst>
          </p:cNvPr>
          <p:cNvSpPr/>
          <p:nvPr userDrawn="1"/>
        </p:nvSpPr>
        <p:spPr>
          <a:xfrm>
            <a:off x="7924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A17DCDB-31DE-66D1-C61A-9710CBB06098}"/>
              </a:ext>
            </a:extLst>
          </p:cNvPr>
          <p:cNvSpPr/>
          <p:nvPr userDrawn="1"/>
        </p:nvSpPr>
        <p:spPr>
          <a:xfrm>
            <a:off x="111987" y="3068960"/>
            <a:ext cx="9068525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Alguns outros países da Divisão Intereuropeia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94E1740-7213-AC06-C46D-9B9998026357}"/>
              </a:ext>
            </a:extLst>
          </p:cNvPr>
          <p:cNvSpPr/>
          <p:nvPr userDrawn="1"/>
        </p:nvSpPr>
        <p:spPr>
          <a:xfrm>
            <a:off x="56211" y="764704"/>
            <a:ext cx="9050052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As ofertas deste 13° sábado vão para</a:t>
            </a:r>
          </a:p>
        </p:txBody>
      </p:sp>
      <p:sp>
        <p:nvSpPr>
          <p:cNvPr id="14" name="CaixaDeTexto 3">
            <a:extLst>
              <a:ext uri="{FF2B5EF4-FFF2-40B4-BE49-F238E27FC236}">
                <a16:creationId xmlns:a16="http://schemas.microsoft.com/office/drawing/2014/main" id="{62E5D004-33D1-47AC-C5C9-5BB7056808B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333162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Romênia</a:t>
            </a:r>
          </a:p>
        </p:txBody>
      </p:sp>
      <p:sp>
        <p:nvSpPr>
          <p:cNvPr id="15" name="CaixaDeTexto 3">
            <a:extLst>
              <a:ext uri="{FF2B5EF4-FFF2-40B4-BE49-F238E27FC236}">
                <a16:creationId xmlns:a16="http://schemas.microsoft.com/office/drawing/2014/main" id="{191BEA40-A7D4-B21C-725E-6FF00514A58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1331339"/>
            <a:ext cx="2330324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Bulgária</a:t>
            </a:r>
          </a:p>
        </p:txBody>
      </p:sp>
      <p:sp>
        <p:nvSpPr>
          <p:cNvPr id="16" name="CaixaDeTexto 3">
            <a:extLst>
              <a:ext uri="{FF2B5EF4-FFF2-40B4-BE49-F238E27FC236}">
                <a16:creationId xmlns:a16="http://schemas.microsoft.com/office/drawing/2014/main" id="{57309808-075F-792C-0A35-F8ADD4A3FE1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839561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Bélgica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17" name="CaixaDeTexto 3">
            <a:extLst>
              <a:ext uri="{FF2B5EF4-FFF2-40B4-BE49-F238E27FC236}">
                <a16:creationId xmlns:a16="http://schemas.microsoft.com/office/drawing/2014/main" id="{5BFA344D-89C6-8650-6151-7C6B373CC509}"/>
              </a:ext>
            </a:extLst>
          </p:cNvPr>
          <p:cNvSpPr txBox="1">
            <a:spLocks noChangeAspect="1" noChangeArrowheads="1"/>
          </p:cNvSpPr>
          <p:nvPr userDrawn="1"/>
        </p:nvSpPr>
        <p:spPr bwMode="auto">
          <a:xfrm>
            <a:off x="4573699" y="1333863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algn="ctr" defTabSz="914400" rtl="0" eaLnBrk="1" latinLnBrk="0" hangingPunct="1">
              <a:spcBef>
                <a:spcPct val="0"/>
              </a:spcBef>
              <a:buFont typeface="Arial" charset="0"/>
              <a:buNone/>
            </a:pPr>
            <a:r>
              <a:rPr lang="pt-BR" altLang="pt-BR" sz="2000" b="1" kern="1200" dirty="0">
                <a:solidFill>
                  <a:srgbClr val="FF0000"/>
                </a:solidFill>
                <a:latin typeface="Calibri" pitchFamily="34" charset="0"/>
                <a:ea typeface="+mn-ea"/>
                <a:cs typeface="+mn-cs"/>
              </a:rPr>
              <a:t>Itália</a:t>
            </a:r>
          </a:p>
        </p:txBody>
      </p:sp>
      <p:sp>
        <p:nvSpPr>
          <p:cNvPr id="21" name="CaixaDeTexto 3">
            <a:extLst>
              <a:ext uri="{FF2B5EF4-FFF2-40B4-BE49-F238E27FC236}">
                <a16:creationId xmlns:a16="http://schemas.microsoft.com/office/drawing/2014/main" id="{19AF6BBA-F060-D871-9BAC-2CEAE0A778D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Espanha</a:t>
            </a:r>
          </a:p>
        </p:txBody>
      </p:sp>
      <p:sp>
        <p:nvSpPr>
          <p:cNvPr id="22" name="CaixaDeTexto 3">
            <a:extLst>
              <a:ext uri="{FF2B5EF4-FFF2-40B4-BE49-F238E27FC236}">
                <a16:creationId xmlns:a16="http://schemas.microsoft.com/office/drawing/2014/main" id="{F99E3394-2E01-FDBE-8604-EA5FEBF3E16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Áustria</a:t>
            </a:r>
          </a:p>
        </p:txBody>
      </p:sp>
      <p:sp>
        <p:nvSpPr>
          <p:cNvPr id="23" name="CaixaDeTexto 3">
            <a:extLst>
              <a:ext uri="{FF2B5EF4-FFF2-40B4-BE49-F238E27FC236}">
                <a16:creationId xmlns:a16="http://schemas.microsoft.com/office/drawing/2014/main" id="{F618A3F7-EB20-91F4-BC9D-FB9E40C967E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França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24" name="CaixaDeTexto 3">
            <a:extLst>
              <a:ext uri="{FF2B5EF4-FFF2-40B4-BE49-F238E27FC236}">
                <a16:creationId xmlns:a16="http://schemas.microsoft.com/office/drawing/2014/main" id="{B35262DE-3BC7-60D1-7C32-D37E7DAE090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Portugal</a:t>
            </a:r>
          </a:p>
        </p:txBody>
      </p:sp>
      <p:sp>
        <p:nvSpPr>
          <p:cNvPr id="25" name="CaixaDeTexto 3">
            <a:extLst>
              <a:ext uri="{FF2B5EF4-FFF2-40B4-BE49-F238E27FC236}">
                <a16:creationId xmlns:a16="http://schemas.microsoft.com/office/drawing/2014/main" id="{892B174F-4735-585A-60B1-C59FAD7FA60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 err="1">
                <a:solidFill>
                  <a:srgbClr val="FF0000"/>
                </a:solidFill>
              </a:rPr>
              <a:t>Suiça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26" name="CaixaDeTexto 3">
            <a:extLst>
              <a:ext uri="{FF2B5EF4-FFF2-40B4-BE49-F238E27FC236}">
                <a16:creationId xmlns:a16="http://schemas.microsoft.com/office/drawing/2014/main" id="{DA4DB806-1DEC-A9EA-A9C5-EFF8A0E3523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Alemanha</a:t>
            </a:r>
          </a:p>
        </p:txBody>
      </p:sp>
      <p:sp>
        <p:nvSpPr>
          <p:cNvPr id="27" name="CaixaDeTexto 3">
            <a:extLst>
              <a:ext uri="{FF2B5EF4-FFF2-40B4-BE49-F238E27FC236}">
                <a16:creationId xmlns:a16="http://schemas.microsoft.com/office/drawing/2014/main" id="{9172C3E9-4DF6-137E-78C6-711B44C9404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lvl="0" algn="ctr" defTabSz="914400" rtl="0" eaLnBrk="0" latinLnBrk="0" hangingPunct="0">
              <a:spcBef>
                <a:spcPct val="20000"/>
              </a:spcBef>
              <a:buFont typeface="Arial" charset="0"/>
              <a:buNone/>
            </a:pPr>
            <a:r>
              <a:rPr lang="pt-BR" sz="2000" b="1" kern="1200" dirty="0">
                <a:solidFill>
                  <a:srgbClr val="FF0000"/>
                </a:solidFill>
                <a:latin typeface="Calibri" pitchFamily="34" charset="0"/>
                <a:ea typeface="+mn-ea"/>
                <a:cs typeface="+mn-cs"/>
              </a:rPr>
              <a:t>Liechtenstein</a:t>
            </a:r>
            <a:endParaRPr lang="pt-BR" altLang="pt-BR" sz="2000" b="1" kern="1200" dirty="0">
              <a:solidFill>
                <a:srgbClr val="FF0000"/>
              </a:solidFill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28" name="CaixaDeTexto 3">
            <a:extLst>
              <a:ext uri="{FF2B5EF4-FFF2-40B4-BE49-F238E27FC236}">
                <a16:creationId xmlns:a16="http://schemas.microsoft.com/office/drawing/2014/main" id="{DAC97AB7-24C8-1B21-1118-C1964D223BE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São Marino</a:t>
            </a:r>
          </a:p>
        </p:txBody>
      </p:sp>
      <p:pic>
        <p:nvPicPr>
          <p:cNvPr id="29" name="Imagem 28">
            <a:extLst>
              <a:ext uri="{FF2B5EF4-FFF2-40B4-BE49-F238E27FC236}">
                <a16:creationId xmlns:a16="http://schemas.microsoft.com/office/drawing/2014/main" id="{875FDE9C-39EF-295F-E7A8-7FF6C5A24E8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5649046"/>
            <a:ext cx="1451929" cy="1105200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2CBCE7B5-AE62-2C50-0056-A9B3669D7A1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525" y="5649046"/>
            <a:ext cx="1105200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9750DF75-292D-017E-F46F-B23839FE758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701" y="5649046"/>
            <a:ext cx="1469266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4DE32B7A-C000-D6C0-23BA-4D6C882FA988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663" y="564904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DDFFB0CF-9AE1-3471-6A7A-2AA64831B610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401162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EECE180B-58FF-7FD5-0373-05E987ACB777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1871697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5DD235D-8304-A37B-3B54-3E630A3C276E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244" y="4011626"/>
            <a:ext cx="1449762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E03FBE63-D6F8-A0E8-FDB0-3D9CC4FFB630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436" y="4011626"/>
            <a:ext cx="1452383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01B5F416-BFB5-B649-0DEF-96857FD7747D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161" y="1871697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4311C153-1EEE-9BE3-B6B5-A23823D42820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023" y="1871697"/>
            <a:ext cx="1424622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BB8303B7-CAE8-D19F-8369-84EA7D644D1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370" y="401162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E1DD3CE2-A25C-D54A-E627-74C80AFB5014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080" y="1871697"/>
            <a:ext cx="1441094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0012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CE0E049-376B-45B2-A05B-53AE258366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31913" y="38100"/>
            <a:ext cx="7812087" cy="620713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b="1">
                <a:ln>
                  <a:solidFill>
                    <a:srgbClr val="00B050"/>
                  </a:solidFill>
                </a:ln>
                <a:latin typeface="Arial Black" panose="020B0A04020102020204" pitchFamily="34" charset="0"/>
              </a:defRPr>
            </a:lvl1pPr>
          </a:lstStyle>
          <a:p>
            <a:pPr lvl="0"/>
            <a:r>
              <a:rPr lang="pt-BR" dirty="0"/>
              <a:t>título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B2FF30B5-F33E-498F-9E63-71B33F828B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04688" y="764705"/>
            <a:ext cx="7812087" cy="6055196"/>
          </a:xfrm>
          <a:prstGeom prst="rect">
            <a:avLst/>
          </a:prstGeom>
        </p:spPr>
        <p:txBody>
          <a:bodyPr/>
          <a:lstStyle>
            <a:lvl1pPr marL="0" indent="180000" algn="l">
              <a:spcBef>
                <a:spcPts val="0"/>
              </a:spcBef>
              <a:buNone/>
              <a:defRPr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Texto da história</a:t>
            </a:r>
          </a:p>
        </p:txBody>
      </p:sp>
    </p:spTree>
    <p:extLst>
      <p:ext uri="{BB962C8B-B14F-4D97-AF65-F5344CB8AC3E}">
        <p14:creationId xmlns:p14="http://schemas.microsoft.com/office/powerpoint/2010/main" val="3558379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ientaçõ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8941D70-2293-4C8B-8DFF-1FFBEAF670B9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4A195395-111C-41F3-8303-87BCF107FB17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Orientação aos Professores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F24AB6F1-98A3-4436-A928-70BE72486550}"/>
              </a:ext>
            </a:extLst>
          </p:cNvPr>
          <p:cNvSpPr txBox="1"/>
          <p:nvPr userDrawn="1"/>
        </p:nvSpPr>
        <p:spPr>
          <a:xfrm>
            <a:off x="55055" y="666750"/>
            <a:ext cx="9054020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0160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>
                <a:solidFill>
                  <a:srgbClr val="FF0000"/>
                </a:solidFill>
              </a:rPr>
              <a:t>Dicas da história </a:t>
            </a:r>
          </a:p>
        </p:txBody>
      </p:sp>
    </p:spTree>
    <p:extLst>
      <p:ext uri="{BB962C8B-B14F-4D97-AF65-F5344CB8AC3E}">
        <p14:creationId xmlns:p14="http://schemas.microsoft.com/office/powerpoint/2010/main" val="28054127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sões no Mu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9F7A317-04DB-406C-AA6E-EB39E08D1A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459" y="711018"/>
            <a:ext cx="7733884" cy="608166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9002AFE-889F-4D14-A8A3-F88B46A73AE4}"/>
              </a:ext>
            </a:extLst>
          </p:cNvPr>
          <p:cNvSpPr txBox="1"/>
          <p:nvPr userDrawn="1"/>
        </p:nvSpPr>
        <p:spPr>
          <a:xfrm>
            <a:off x="1304113" y="55094"/>
            <a:ext cx="7733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Divisões da Igreja Adventista no mundo</a:t>
            </a: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EFD460E0-A66A-4EFF-83B4-D872D91F38A9}"/>
              </a:ext>
            </a:extLst>
          </p:cNvPr>
          <p:cNvSpPr/>
          <p:nvPr userDrawn="1"/>
        </p:nvSpPr>
        <p:spPr>
          <a:xfrm>
            <a:off x="1364459" y="711018"/>
            <a:ext cx="7733884" cy="41372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srgbClr val="FF0000"/>
                </a:solidFill>
              </a:rPr>
              <a:t>Conferência Geral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D877F83-E5D6-4F8E-907D-4BA9F142A14E}"/>
              </a:ext>
            </a:extLst>
          </p:cNvPr>
          <p:cNvSpPr txBox="1"/>
          <p:nvPr userDrawn="1"/>
        </p:nvSpPr>
        <p:spPr>
          <a:xfrm>
            <a:off x="1835696" y="5661248"/>
            <a:ext cx="169514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t-BR" sz="1200" b="1" dirty="0"/>
              <a:t>Norte Americana (NAD)</a:t>
            </a:r>
          </a:p>
          <a:p>
            <a:r>
              <a:rPr lang="pt-BR" sz="1200" b="1" dirty="0"/>
              <a:t>Interamericana (IAD)</a:t>
            </a:r>
          </a:p>
          <a:p>
            <a:r>
              <a:rPr lang="pt-BR" sz="1200" b="1" dirty="0"/>
              <a:t>Sul Americana (SAD)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0B8DD16-7EA1-47D0-BE16-5B35C97E74C4}"/>
              </a:ext>
            </a:extLst>
          </p:cNvPr>
          <p:cNvSpPr txBox="1"/>
          <p:nvPr userDrawn="1"/>
        </p:nvSpPr>
        <p:spPr>
          <a:xfrm>
            <a:off x="4211960" y="5291915"/>
            <a:ext cx="2448272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Transeuropeia (TED) </a:t>
            </a:r>
          </a:p>
          <a:p>
            <a:r>
              <a:rPr lang="pt-BR" sz="1200" b="1" dirty="0"/>
              <a:t>Intereuropeia (EUD)</a:t>
            </a:r>
          </a:p>
          <a:p>
            <a:r>
              <a:rPr lang="pt-BR" sz="1200" b="1" dirty="0"/>
              <a:t>Oriente Médio/Norte África(MENA)</a:t>
            </a:r>
          </a:p>
          <a:p>
            <a:r>
              <a:rPr lang="pt-BR" sz="1200" b="1" dirty="0"/>
              <a:t>Campo de Israel (IF)</a:t>
            </a:r>
          </a:p>
          <a:p>
            <a:r>
              <a:rPr lang="pt-BR" sz="1200" b="1" dirty="0"/>
              <a:t>Centro Oeste Africana (WAD)</a:t>
            </a:r>
          </a:p>
          <a:p>
            <a:r>
              <a:rPr lang="pt-BR" sz="1200" b="1" dirty="0"/>
              <a:t>Centro Leste Africana (ECD)</a:t>
            </a:r>
          </a:p>
          <a:p>
            <a:r>
              <a:rPr lang="pt-BR" sz="1200" b="1" i="0" dirty="0"/>
              <a:t>Sul-Africana Oceano </a:t>
            </a:r>
            <a:r>
              <a:rPr lang="pt-BR" sz="1100" b="1" dirty="0"/>
              <a:t>Índico (SID)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5AAA76E-B543-4D9E-8A95-B102DC517481}"/>
              </a:ext>
            </a:extLst>
          </p:cNvPr>
          <p:cNvSpPr txBox="1"/>
          <p:nvPr userDrawn="1"/>
        </p:nvSpPr>
        <p:spPr>
          <a:xfrm>
            <a:off x="6866095" y="5278084"/>
            <a:ext cx="2232248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Euroasiática (ESD)</a:t>
            </a:r>
          </a:p>
          <a:p>
            <a:r>
              <a:rPr lang="pt-BR" sz="1200" b="1" dirty="0"/>
              <a:t>Pacífico Norte Asiático (NSD) Pacífico Sul Asiático (SSD) </a:t>
            </a:r>
          </a:p>
          <a:p>
            <a:r>
              <a:rPr lang="pt-BR" sz="1200" b="1" dirty="0"/>
              <a:t>Sul Asiático (SUD)</a:t>
            </a:r>
          </a:p>
          <a:p>
            <a:r>
              <a:rPr lang="pt-BR" sz="1200" b="1" dirty="0"/>
              <a:t>Sul do Pacífico (SPD)</a:t>
            </a:r>
            <a:endParaRPr lang="pt-BR" sz="1100" b="1" dirty="0"/>
          </a:p>
        </p:txBody>
      </p:sp>
    </p:spTree>
    <p:extLst>
      <p:ext uri="{BB962C8B-B14F-4D97-AF65-F5344CB8AC3E}">
        <p14:creationId xmlns:p14="http://schemas.microsoft.com/office/powerpoint/2010/main" val="8645248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DF195B6-27C1-C8A3-0EA7-C0DD7DC1896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3D3BB3E5-A813-0A21-5934-68F59B906C2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Espaço Reservado para Texto 8">
            <a:extLst>
              <a:ext uri="{FF2B5EF4-FFF2-40B4-BE49-F238E27FC236}">
                <a16:creationId xmlns:a16="http://schemas.microsoft.com/office/drawing/2014/main" id="{967F5433-9F4A-4ADB-7EFE-2BAB562E79B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 </a:t>
            </a:r>
          </a:p>
        </p:txBody>
      </p:sp>
      <p:sp>
        <p:nvSpPr>
          <p:cNvPr id="8" name="CaixaDeTexto 2">
            <a:extLst>
              <a:ext uri="{FF2B5EF4-FFF2-40B4-BE49-F238E27FC236}">
                <a16:creationId xmlns:a16="http://schemas.microsoft.com/office/drawing/2014/main" id="{CE870186-5762-FD7D-782F-0EDB86D474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7950" y="981075"/>
            <a:ext cx="9036050" cy="3354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As imagens que temos utilizado aqui são sempre imagens tiradas da internet. Procuramos não utilizar imagens que tenham alguma restrição quanto à direitos autorais.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400" b="1" dirty="0">
                <a:latin typeface="Calibri" pitchFamily="34" charset="0"/>
              </a:rPr>
              <a:t>Neste trimestre contamos com a colaboração de </a:t>
            </a:r>
            <a:r>
              <a:rPr lang="pt-BR" altLang="pt-BR" sz="2400" b="1" dirty="0">
                <a:solidFill>
                  <a:srgbClr val="FF0000"/>
                </a:solidFill>
                <a:latin typeface="Calibri" pitchFamily="34" charset="0"/>
              </a:rPr>
              <a:t>Eliane Batista </a:t>
            </a:r>
            <a:r>
              <a:rPr lang="pt-BR" altLang="pt-BR" sz="2400" b="1" dirty="0">
                <a:latin typeface="Calibri" pitchFamily="34" charset="0"/>
              </a:rPr>
              <a:t>para a pesquisa dos animais  </a:t>
            </a:r>
            <a:endParaRPr lang="pt-BR" altLang="pt-BR" sz="2400" b="1" dirty="0"/>
          </a:p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Se por acaso estivermos utilizando de maneira indevida alguma imagem, por favor me avise que retirarei imediatamente a imagem deste material.</a:t>
            </a:r>
          </a:p>
        </p:txBody>
      </p:sp>
      <p:sp>
        <p:nvSpPr>
          <p:cNvPr id="11" name="Retângulo 3">
            <a:extLst>
              <a:ext uri="{FF2B5EF4-FFF2-40B4-BE49-F238E27FC236}">
                <a16:creationId xmlns:a16="http://schemas.microsoft.com/office/drawing/2014/main" id="{1EABA96F-B81C-9586-8126-EB1EF4C452E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07950" y="4751567"/>
            <a:ext cx="90360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br>
              <a:rPr lang="pt-BR" sz="2400" b="1" dirty="0"/>
            </a:br>
            <a:endParaRPr lang="pt-BR" alt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9207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Imagem 8">
            <a:extLst>
              <a:ext uri="{FF2B5EF4-FFF2-40B4-BE49-F238E27FC236}">
                <a16:creationId xmlns:a16="http://schemas.microsoft.com/office/drawing/2014/main" id="{8130111B-C35D-44E8-AD67-7DAAAB00ADC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9388" y="2276475"/>
            <a:ext cx="8785225" cy="4392613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id="{787A94F3-A9A1-4D03-8C39-2235CC6DAAF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28533" y="2222501"/>
            <a:ext cx="8696325" cy="444658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BD4E7FA0-2DA8-422B-B182-67E2C562FB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8533" y="87313"/>
            <a:ext cx="8696325" cy="2160588"/>
          </a:xfrm>
          <a:prstGeom prst="rect">
            <a:avLst/>
          </a:prstGeom>
          <a:solidFill>
            <a:srgbClr val="FF0000"/>
          </a:solidFill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4004881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 com desta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C943A4D7-F464-46AA-B306-627A8F22A37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CFD6F98-CF4C-4DA7-BEC7-012D4060B61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D6FA0C53-8B40-4915-9B42-9E61F87193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45440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26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arelo CAPA - 4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55C4FEF0-8A47-4AC6-A0E0-30CD42D95EE1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B65C028F-C3E5-48CD-BA7A-8E01655A4F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7998C51B-5961-4332-9F95-1378C485AEC4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B95C15DF-A763-467D-B824-0CB19D24092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C83C081-DE6D-4125-B51B-BE5A43D08F53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728AF6E-8F61-4B91-A810-08F10495D554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90DB37D-F52C-4018-A150-43DF63D0D08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4D6CC90-7387-499B-B3C5-1FA4E71D89A9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3" name="Imagem 9">
            <a:extLst>
              <a:ext uri="{FF2B5EF4-FFF2-40B4-BE49-F238E27FC236}">
                <a16:creationId xmlns:a16="http://schemas.microsoft.com/office/drawing/2014/main" id="{9978B942-97EB-496B-8EB7-CCBC2F7F3196}"/>
              </a:ext>
            </a:extLst>
          </p:cNvPr>
          <p:cNvPicPr>
            <a:picLocks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842963"/>
            <a:ext cx="1268413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m 10" descr="Uma imagem contendo foto, edifício, parede&#10;&#10;Descrição gerada com alta confiança">
            <a:extLst>
              <a:ext uri="{FF2B5EF4-FFF2-40B4-BE49-F238E27FC236}">
                <a16:creationId xmlns:a16="http://schemas.microsoft.com/office/drawing/2014/main" id="{A91E05CD-9CC7-447C-A604-5790BBFD58FB}"/>
              </a:ext>
            </a:extLst>
          </p:cNvPr>
          <p:cNvPicPr>
            <a:picLocks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179705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m 11" descr="Uma imagem contendo objeto, foto&#10;&#10;Descrição gerada com alta confiança">
            <a:extLst>
              <a:ext uri="{FF2B5EF4-FFF2-40B4-BE49-F238E27FC236}">
                <a16:creationId xmlns:a16="http://schemas.microsoft.com/office/drawing/2014/main" id="{1683427A-8243-4FC1-92C8-1E3BE900AA46}"/>
              </a:ext>
            </a:extLst>
          </p:cNvPr>
          <p:cNvPicPr>
            <a:picLocks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813" y="281940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m 12" descr="Uma imagem contendo foto, parede, interior, objeto&#10;&#10;Descrição gerada com alta confiança">
            <a:extLst>
              <a:ext uri="{FF2B5EF4-FFF2-40B4-BE49-F238E27FC236}">
                <a16:creationId xmlns:a16="http://schemas.microsoft.com/office/drawing/2014/main" id="{DA24ACCB-34BD-4833-8FBD-D447B81ABC8D}"/>
              </a:ext>
            </a:extLst>
          </p:cNvPr>
          <p:cNvPicPr>
            <a:picLocks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657600"/>
            <a:ext cx="127000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Seta para a direita 14">
            <a:extLst>
              <a:ext uri="{FF2B5EF4-FFF2-40B4-BE49-F238E27FC236}">
                <a16:creationId xmlns:a16="http://schemas.microsoft.com/office/drawing/2014/main" id="{64604E08-EF50-479C-BF89-EAD268211E5B}"/>
              </a:ext>
            </a:extLst>
          </p:cNvPr>
          <p:cNvSpPr/>
          <p:nvPr userDrawn="1"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8" name="Seta para a direita 15">
            <a:extLst>
              <a:ext uri="{FF2B5EF4-FFF2-40B4-BE49-F238E27FC236}">
                <a16:creationId xmlns:a16="http://schemas.microsoft.com/office/drawing/2014/main" id="{2793710C-739A-4F95-868F-AE0D753ADB78}"/>
              </a:ext>
            </a:extLst>
          </p:cNvPr>
          <p:cNvSpPr/>
          <p:nvPr userDrawn="1"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9" name="Seta para a direita 16">
            <a:extLst>
              <a:ext uri="{FF2B5EF4-FFF2-40B4-BE49-F238E27FC236}">
                <a16:creationId xmlns:a16="http://schemas.microsoft.com/office/drawing/2014/main" id="{11B95390-0995-4B81-8E7F-C616DBB3226B}"/>
              </a:ext>
            </a:extLst>
          </p:cNvPr>
          <p:cNvSpPr/>
          <p:nvPr userDrawn="1"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0" name="Seta para a direita 17">
            <a:extLst>
              <a:ext uri="{FF2B5EF4-FFF2-40B4-BE49-F238E27FC236}">
                <a16:creationId xmlns:a16="http://schemas.microsoft.com/office/drawing/2014/main" id="{ADF4A2DB-7503-43BB-8701-2341441E1B57}"/>
              </a:ext>
            </a:extLst>
          </p:cNvPr>
          <p:cNvSpPr/>
          <p:nvPr userDrawn="1"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28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F17D8FD-C7E7-4BCF-9742-40BC2670E9E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CaixaDeTexto 18">
            <a:extLst>
              <a:ext uri="{FF2B5EF4-FFF2-40B4-BE49-F238E27FC236}">
                <a16:creationId xmlns:a16="http://schemas.microsoft.com/office/drawing/2014/main" id="{4DA0ABF2-847E-400C-87D1-7F00428D7E9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2B19D774-5789-40FA-B367-F7319BC14AB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421221" y="1292574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tx1"/>
                </a:solidFill>
                <a:cs typeface="+mn-cs"/>
              </a:rPr>
              <a:t>REPÓRTER </a:t>
            </a:r>
          </a:p>
        </p:txBody>
      </p:sp>
      <p:sp>
        <p:nvSpPr>
          <p:cNvPr id="36" name="CaixaDeTexto 35">
            <a:extLst>
              <a:ext uri="{FF2B5EF4-FFF2-40B4-BE49-F238E27FC236}">
                <a16:creationId xmlns:a16="http://schemas.microsoft.com/office/drawing/2014/main" id="{C30F5008-CDE9-47AA-804F-7D4A66CF20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20963" y="4221163"/>
            <a:ext cx="12684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endParaRPr lang="pt-BR" altLang="pt-BR" dirty="0">
              <a:cs typeface="+mn-cs"/>
            </a:endParaRPr>
          </a:p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2025</a:t>
            </a:r>
          </a:p>
        </p:txBody>
      </p: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EF33686C-1A35-4857-B401-167315127E2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8" name="Espaço Reservado para Texto 29">
            <a:extLst>
              <a:ext uri="{FF2B5EF4-FFF2-40B4-BE49-F238E27FC236}">
                <a16:creationId xmlns:a16="http://schemas.microsoft.com/office/drawing/2014/main" id="{450A3CA8-4F50-4F8B-B442-43196C737AF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39" name="Espaço Reservado para Texto 21">
            <a:extLst>
              <a:ext uri="{FF2B5EF4-FFF2-40B4-BE49-F238E27FC236}">
                <a16:creationId xmlns:a16="http://schemas.microsoft.com/office/drawing/2014/main" id="{31CDD694-8A7F-4E5A-A30A-320F19E6FC7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40" name="Espaço Reservado para Texto 23">
            <a:extLst>
              <a:ext uri="{FF2B5EF4-FFF2-40B4-BE49-F238E27FC236}">
                <a16:creationId xmlns:a16="http://schemas.microsoft.com/office/drawing/2014/main" id="{9F63D1B4-2761-47F3-B4A1-61F1E4801A8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sp>
        <p:nvSpPr>
          <p:cNvPr id="41" name="Retângulo 40">
            <a:extLst>
              <a:ext uri="{FF2B5EF4-FFF2-40B4-BE49-F238E27FC236}">
                <a16:creationId xmlns:a16="http://schemas.microsoft.com/office/drawing/2014/main" id="{46AFB34B-6463-4E89-A7F2-D572E594698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015945" y="2719408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SSÕES</a:t>
            </a:r>
          </a:p>
        </p:txBody>
      </p:sp>
    </p:spTree>
    <p:extLst>
      <p:ext uri="{BB962C8B-B14F-4D97-AF65-F5344CB8AC3E}">
        <p14:creationId xmlns:p14="http://schemas.microsoft.com/office/powerpoint/2010/main" val="757730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5E5280-0888-478A-92DC-756B8F7A7FA8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3171E86-687F-4AD5-833A-26E8D95A1805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AB6CA49-FA97-4265-B31C-24F45B20780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018BB23-1503-40FD-9E09-8C9CB18EF74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09322C02-A10F-411C-B88A-8CABA1BE2F1E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2230A02-5254-4E1B-8161-4C7CA500D0C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DF5EDFA-337F-4C37-B148-72322770314E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4BF2629F-D774-4FB0-872E-9E4F21426014}"/>
              </a:ext>
            </a:extLst>
          </p:cNvPr>
          <p:cNvSpPr/>
          <p:nvPr userDrawn="1"/>
        </p:nvSpPr>
        <p:spPr>
          <a:xfrm>
            <a:off x="1331913" y="692696"/>
            <a:ext cx="7812087" cy="61462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DB673889-736D-419F-9114-BEA90908691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l="10521" t="40057" r="76962" b="30390"/>
          <a:stretch/>
        </p:blipFill>
        <p:spPr>
          <a:xfrm>
            <a:off x="75331" y="3684627"/>
            <a:ext cx="1144589" cy="151928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2CFB7D8-31A8-4F7B-B83D-21AFC5F8B1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807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69" r:id="rId2"/>
    <p:sldLayoutId id="2147483714" r:id="rId3"/>
    <p:sldLayoutId id="2147483716" r:id="rId4"/>
    <p:sldLayoutId id="2147483720" r:id="rId5"/>
    <p:sldLayoutId id="2147483719" r:id="rId6"/>
    <p:sldLayoutId id="2147483721" r:id="rId7"/>
    <p:sldLayoutId id="2147483705" r:id="rId8"/>
    <p:sldLayoutId id="2147483687" r:id="rId9"/>
    <p:sldLayoutId id="2147483717" r:id="rId10"/>
    <p:sldLayoutId id="2147483685" r:id="rId11"/>
    <p:sldLayoutId id="2147483703" r:id="rId12"/>
    <p:sldLayoutId id="2147483689" r:id="rId13"/>
    <p:sldLayoutId id="2147483691" r:id="rId14"/>
    <p:sldLayoutId id="2147483674" r:id="rId15"/>
    <p:sldLayoutId id="2147483718" r:id="rId1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Seta para a direita 14">
            <a:extLst>
              <a:ext uri="{FF2B5EF4-FFF2-40B4-BE49-F238E27FC236}">
                <a16:creationId xmlns:a16="http://schemas.microsoft.com/office/drawing/2014/main" id="{00CF1C06-5A7C-4A21-B7A3-F45EA25BF693}"/>
              </a:ext>
            </a:extLst>
          </p:cNvPr>
          <p:cNvSpPr/>
          <p:nvPr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0" name="Seta para a direita 15">
            <a:extLst>
              <a:ext uri="{FF2B5EF4-FFF2-40B4-BE49-F238E27FC236}">
                <a16:creationId xmlns:a16="http://schemas.microsoft.com/office/drawing/2014/main" id="{A05431B9-98A0-40A3-98CF-76DDDDD18BD2}"/>
              </a:ext>
            </a:extLst>
          </p:cNvPr>
          <p:cNvSpPr/>
          <p:nvPr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" name="Seta para a direita 16">
            <a:extLst>
              <a:ext uri="{FF2B5EF4-FFF2-40B4-BE49-F238E27FC236}">
                <a16:creationId xmlns:a16="http://schemas.microsoft.com/office/drawing/2014/main" id="{F414EB73-585D-4D82-82B0-34FA1109C31A}"/>
              </a:ext>
            </a:extLst>
          </p:cNvPr>
          <p:cNvSpPr/>
          <p:nvPr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2" name="Seta para a direita 17">
            <a:extLst>
              <a:ext uri="{FF2B5EF4-FFF2-40B4-BE49-F238E27FC236}">
                <a16:creationId xmlns:a16="http://schemas.microsoft.com/office/drawing/2014/main" id="{9ED04254-46D8-4CAE-B02C-3B916F8DB788}"/>
              </a:ext>
            </a:extLst>
          </p:cNvPr>
          <p:cNvSpPr/>
          <p:nvPr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4109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5FDA8F4-3AAB-402B-8FE6-77D6464D0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3339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g"/><Relationship Id="rId7" Type="http://schemas.openxmlformats.org/officeDocument/2006/relationships/image" Target="../media/image5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g"/><Relationship Id="rId5" Type="http://schemas.openxmlformats.org/officeDocument/2006/relationships/image" Target="../media/image50.jpg"/><Relationship Id="rId4" Type="http://schemas.openxmlformats.org/officeDocument/2006/relationships/image" Target="../media/image49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hyperlink" Target="mailto:ruy_ernesto@hotmail.com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33D7891B-1221-4365-A4EF-5B47686381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pt-BR" sz="4000" b="1" dirty="0"/>
              <a:t>3°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1D0FF04-6E6D-4193-921B-568CFF9DBD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923928" y="5592763"/>
            <a:ext cx="1306513" cy="284162"/>
          </a:xfrm>
          <a:prstGeom prst="rect">
            <a:avLst/>
          </a:prstGeom>
        </p:spPr>
        <p:txBody>
          <a:bodyPr/>
          <a:lstStyle/>
          <a:p>
            <a:r>
              <a:rPr lang="pt-BR" dirty="0"/>
              <a:t>S12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CABC92E-68D8-4738-8235-243BA859D8C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19/set</a:t>
            </a:r>
          </a:p>
        </p:txBody>
      </p:sp>
    </p:spTree>
    <p:extLst>
      <p:ext uri="{BB962C8B-B14F-4D97-AF65-F5344CB8AC3E}">
        <p14:creationId xmlns:p14="http://schemas.microsoft.com/office/powerpoint/2010/main" val="2498257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ço Reservado para Imagem 7">
            <a:extLst>
              <a:ext uri="{FF2B5EF4-FFF2-40B4-BE49-F238E27FC236}">
                <a16:creationId xmlns:a16="http://schemas.microsoft.com/office/drawing/2014/main" id="{09841661-0846-A7BC-FCE2-BD1BC333ED1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57" b="14557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9DBD986-38B7-441C-A01D-1405561A338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solidFill>
            <a:schemeClr val="bg1">
              <a:alpha val="46000"/>
            </a:schemeClr>
          </a:solidFill>
        </p:spPr>
        <p:txBody>
          <a:bodyPr/>
          <a:lstStyle/>
          <a:p>
            <a:r>
              <a:rPr lang="pt-BR" dirty="0"/>
              <a:t>3° </a:t>
            </a:r>
            <a:r>
              <a:rPr lang="pt-BR" dirty="0" err="1"/>
              <a:t>Trim</a:t>
            </a:r>
            <a:r>
              <a:rPr lang="pt-BR" dirty="0"/>
              <a:t> 2026</a:t>
            </a:r>
          </a:p>
        </p:txBody>
      </p:sp>
    </p:spTree>
    <p:extLst>
      <p:ext uri="{BB962C8B-B14F-4D97-AF65-F5344CB8AC3E}">
        <p14:creationId xmlns:p14="http://schemas.microsoft.com/office/powerpoint/2010/main" val="3227501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1398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ço Reservado para Texto 16">
            <a:extLst>
              <a:ext uri="{FF2B5EF4-FFF2-40B4-BE49-F238E27FC236}">
                <a16:creationId xmlns:a16="http://schemas.microsoft.com/office/drawing/2014/main" id="{093CA85F-CB30-5E70-8621-105F9569D4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</p:spPr>
        <p:txBody>
          <a:bodyPr/>
          <a:lstStyle/>
          <a:p>
            <a:r>
              <a:rPr lang="pt-BR" dirty="0"/>
              <a:t>S12 – Missões – 19 de setembro</a:t>
            </a:r>
          </a:p>
        </p:txBody>
      </p:sp>
      <p:sp>
        <p:nvSpPr>
          <p:cNvPr id="16" name="Espaço Reservado para Texto 17">
            <a:extLst>
              <a:ext uri="{FF2B5EF4-FFF2-40B4-BE49-F238E27FC236}">
                <a16:creationId xmlns:a16="http://schemas.microsoft.com/office/drawing/2014/main" id="{88E75F55-46DA-8220-73F6-C48136E9E16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5" y="774700"/>
            <a:ext cx="9019681" cy="806769"/>
          </a:xfrm>
        </p:spPr>
        <p:txBody>
          <a:bodyPr/>
          <a:lstStyle/>
          <a:p>
            <a:r>
              <a:rPr lang="pt-BR" i="0" dirty="0"/>
              <a:t>Verdadeira Páscoa</a:t>
            </a:r>
            <a:endParaRPr lang="pt-BR" sz="4000" i="0" dirty="0"/>
          </a:p>
        </p:txBody>
      </p:sp>
      <p:pic>
        <p:nvPicPr>
          <p:cNvPr id="17" name="Espaço Reservado para Imagem 12">
            <a:extLst>
              <a:ext uri="{FF2B5EF4-FFF2-40B4-BE49-F238E27FC236}">
                <a16:creationId xmlns:a16="http://schemas.microsoft.com/office/drawing/2014/main" id="{3C982E69-33D2-F442-DEFB-A6EC399AFC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9" r="5639"/>
          <a:stretch>
            <a:fillRect/>
          </a:stretch>
        </p:blipFill>
        <p:spPr>
          <a:xfrm>
            <a:off x="5219577" y="1607595"/>
            <a:ext cx="3816919" cy="4108833"/>
          </a:xfrm>
          <a:prstGeom prst="rect">
            <a:avLst/>
          </a:prstGeom>
          <a:ln w="12700">
            <a:solidFill>
              <a:prstClr val="black"/>
            </a:solidFill>
          </a:ln>
        </p:spPr>
      </p:pic>
      <p:sp>
        <p:nvSpPr>
          <p:cNvPr id="18" name="Espaço Reservado para Texto 21">
            <a:extLst>
              <a:ext uri="{FF2B5EF4-FFF2-40B4-BE49-F238E27FC236}">
                <a16:creationId xmlns:a16="http://schemas.microsoft.com/office/drawing/2014/main" id="{4C2F81E7-B8FF-9FD6-B121-8BD0F765DCA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807735" y="5764301"/>
            <a:ext cx="3228761" cy="315619"/>
          </a:xfrm>
        </p:spPr>
        <p:txBody>
          <a:bodyPr/>
          <a:lstStyle/>
          <a:p>
            <a:r>
              <a:rPr lang="pt-BR" dirty="0"/>
              <a:t>David</a:t>
            </a:r>
          </a:p>
        </p:txBody>
      </p:sp>
      <p:sp>
        <p:nvSpPr>
          <p:cNvPr id="22" name="Espaço Reservado para Texto 13">
            <a:extLst>
              <a:ext uri="{FF2B5EF4-FFF2-40B4-BE49-F238E27FC236}">
                <a16:creationId xmlns:a16="http://schemas.microsoft.com/office/drawing/2014/main" id="{18B44B79-36DA-8EC2-AB8A-900C81386D6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6912" y="6203691"/>
            <a:ext cx="3216608" cy="459601"/>
          </a:xfrm>
        </p:spPr>
        <p:txBody>
          <a:bodyPr/>
          <a:lstStyle/>
          <a:p>
            <a:r>
              <a:rPr lang="pt-BR" dirty="0"/>
              <a:t>Romênia</a:t>
            </a:r>
          </a:p>
        </p:txBody>
      </p:sp>
      <p:pic>
        <p:nvPicPr>
          <p:cNvPr id="23" name="Imagem 22">
            <a:extLst>
              <a:ext uri="{FF2B5EF4-FFF2-40B4-BE49-F238E27FC236}">
                <a16:creationId xmlns:a16="http://schemas.microsoft.com/office/drawing/2014/main" id="{16A2E9AE-64AB-AE8F-73F3-E30B5B6BDE1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969" y="5810744"/>
            <a:ext cx="1219079" cy="934933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35897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F66995A-A8FE-3FBB-D560-01FEF9087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65" y="2350502"/>
            <a:ext cx="5591175" cy="4286250"/>
          </a:xfrm>
          <a:prstGeom prst="rect">
            <a:avLst/>
          </a:prstGeom>
        </p:spPr>
      </p:pic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54DBA963-3888-13E0-06BC-7DF0A8F54E92}"/>
              </a:ext>
            </a:extLst>
          </p:cNvPr>
          <p:cNvCxnSpPr>
            <a:cxnSpLocks/>
          </p:cNvCxnSpPr>
          <p:nvPr/>
        </p:nvCxnSpPr>
        <p:spPr>
          <a:xfrm flipV="1">
            <a:off x="5347667" y="609505"/>
            <a:ext cx="3542444" cy="3241834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Imagem 21">
            <a:extLst>
              <a:ext uri="{FF2B5EF4-FFF2-40B4-BE49-F238E27FC236}">
                <a16:creationId xmlns:a16="http://schemas.microsoft.com/office/drawing/2014/main" id="{90395664-A74B-5F3B-E360-BF666CBBA4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658" y="600199"/>
            <a:ext cx="4062153" cy="2812473"/>
          </a:xfrm>
          <a:prstGeom prst="rect">
            <a:avLst/>
          </a:prstGeom>
        </p:spPr>
      </p:pic>
      <p:cxnSp>
        <p:nvCxnSpPr>
          <p:cNvPr id="17" name="Conector de Seta Reta 16">
            <a:extLst>
              <a:ext uri="{FF2B5EF4-FFF2-40B4-BE49-F238E27FC236}">
                <a16:creationId xmlns:a16="http://schemas.microsoft.com/office/drawing/2014/main" id="{671C8286-639D-EEE6-A85C-5C130A81DA9A}"/>
              </a:ext>
            </a:extLst>
          </p:cNvPr>
          <p:cNvCxnSpPr>
            <a:cxnSpLocks/>
          </p:cNvCxnSpPr>
          <p:nvPr/>
        </p:nvCxnSpPr>
        <p:spPr>
          <a:xfrm flipV="1">
            <a:off x="5356367" y="3412672"/>
            <a:ext cx="3542444" cy="1430993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80730DDF-96E9-42BA-1C1B-4B6565A5BDD3}"/>
              </a:ext>
            </a:extLst>
          </p:cNvPr>
          <p:cNvCxnSpPr>
            <a:cxnSpLocks/>
          </p:cNvCxnSpPr>
          <p:nvPr/>
        </p:nvCxnSpPr>
        <p:spPr>
          <a:xfrm flipV="1">
            <a:off x="4061734" y="3405080"/>
            <a:ext cx="806530" cy="143858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9B37EBD0-DAF6-E697-A5A6-56FC79ECC88E}"/>
              </a:ext>
            </a:extLst>
          </p:cNvPr>
          <p:cNvSpPr txBox="1"/>
          <p:nvPr/>
        </p:nvSpPr>
        <p:spPr>
          <a:xfrm>
            <a:off x="53636" y="93534"/>
            <a:ext cx="4734388" cy="1264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rgbClr val="FF0000"/>
                </a:solidFill>
              </a:rPr>
              <a:t>Onde fica Romênia?</a:t>
            </a:r>
            <a:r>
              <a:rPr lang="pt-BR" b="1" dirty="0">
                <a:solidFill>
                  <a:srgbClr val="FF0000"/>
                </a:solidFill>
              </a:rPr>
              <a:t> Perto do mar Negro ao norte da Bulgária. Perto de </a:t>
            </a:r>
            <a:r>
              <a:rPr lang="pt-BR" b="1" dirty="0" err="1">
                <a:solidFill>
                  <a:srgbClr val="FF0000"/>
                </a:solidFill>
              </a:rPr>
              <a:t>Bucarest</a:t>
            </a:r>
            <a:r>
              <a:rPr lang="pt-BR" b="1" dirty="0">
                <a:solidFill>
                  <a:srgbClr val="FF0000"/>
                </a:solidFill>
              </a:rPr>
              <a:t> (que é a capital) está a cidade de Ploiesti. É de lá que vem a nossa história de hoje.</a:t>
            </a:r>
            <a:endParaRPr lang="pt-BR" sz="1800" b="1" dirty="0">
              <a:solidFill>
                <a:srgbClr val="FF0000"/>
              </a:solidFill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8439F001-54D6-BF1B-3A3F-BDC84E562D2A}"/>
              </a:ext>
            </a:extLst>
          </p:cNvPr>
          <p:cNvSpPr txBox="1"/>
          <p:nvPr/>
        </p:nvSpPr>
        <p:spPr>
          <a:xfrm>
            <a:off x="2083859" y="3517899"/>
            <a:ext cx="10500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1" dirty="0">
                <a:solidFill>
                  <a:srgbClr val="FF0000"/>
                </a:solidFill>
              </a:rPr>
              <a:t>Europa</a:t>
            </a:r>
            <a:endParaRPr lang="pt-BR" dirty="0"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83B7B2F4-252C-088F-CC0B-9F5E7C9823BB}"/>
              </a:ext>
            </a:extLst>
          </p:cNvPr>
          <p:cNvSpPr/>
          <p:nvPr/>
        </p:nvSpPr>
        <p:spPr>
          <a:xfrm>
            <a:off x="4061734" y="3851339"/>
            <a:ext cx="1277233" cy="99232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cxnSp>
        <p:nvCxnSpPr>
          <p:cNvPr id="16" name="Conector de Seta Reta 15">
            <a:extLst>
              <a:ext uri="{FF2B5EF4-FFF2-40B4-BE49-F238E27FC236}">
                <a16:creationId xmlns:a16="http://schemas.microsoft.com/office/drawing/2014/main" id="{FBDDD62B-D4C4-1105-5684-62516B0125EE}"/>
              </a:ext>
            </a:extLst>
          </p:cNvPr>
          <p:cNvCxnSpPr>
            <a:cxnSpLocks/>
          </p:cNvCxnSpPr>
          <p:nvPr/>
        </p:nvCxnSpPr>
        <p:spPr>
          <a:xfrm flipV="1">
            <a:off x="4061734" y="628384"/>
            <a:ext cx="806530" cy="322295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de Seta Reta 24">
            <a:extLst>
              <a:ext uri="{FF2B5EF4-FFF2-40B4-BE49-F238E27FC236}">
                <a16:creationId xmlns:a16="http://schemas.microsoft.com/office/drawing/2014/main" id="{C5E4A9AA-2FE0-0AFF-4CDF-0BDE36303046}"/>
              </a:ext>
            </a:extLst>
          </p:cNvPr>
          <p:cNvCxnSpPr>
            <a:cxnSpLocks/>
          </p:cNvCxnSpPr>
          <p:nvPr/>
        </p:nvCxnSpPr>
        <p:spPr>
          <a:xfrm flipV="1">
            <a:off x="5347667" y="619848"/>
            <a:ext cx="3542444" cy="3222955"/>
          </a:xfrm>
          <a:prstGeom prst="straightConnector1">
            <a:avLst/>
          </a:prstGeom>
          <a:ln w="254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240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8E6CD6-0C7C-C559-05F2-9AA9EE1527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5881A849-3293-9DD9-6F8F-5BD73D7FCD08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As crianças de 3 anos conversavam animadas na escola. O fim de semana que se aproximava traria um grande feriado, e a cabecinha das crianças estava ocupada com pensamentos sobre ovos de chocolate e roupas novas. 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Você consegue adivinhar qual feriado elas comemorariam? 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O coelhinho da Páscoa vai trazer presentes para nós! – gritou um menino. 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Mal posso esperar! – disse uma menina. 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Na Romênia, muitos pais e mães dão ovos de chocolate e roupas novas na Páscoa. Os ovos são comidos e as roupas são usadas na igreja no domingo de Páscoa. Os pais dizem que os presentes são do coelhinho da Páscoa. </a:t>
            </a: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0EA6FE4A-71DF-44C5-BE39-E171AC9562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752" y="3861048"/>
            <a:ext cx="2794000" cy="279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5926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8BB602-5114-1C3E-775E-6FD596A9ED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0FE47045-29C6-5429-1433-580750B82FFE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 professora Ramona ouviu a conversa das crianças e achou melhor esclarecer as coisas. 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Vocês sabem – disse ela gentilmente – que não existe coelhinho da Páscoa. </a:t>
            </a:r>
          </a:p>
        </p:txBody>
      </p:sp>
      <p:pic>
        <p:nvPicPr>
          <p:cNvPr id="2" name="Imagem 1" descr="12 melhores ideias de Coelho da pascoa png | coelho da pascoa png, fotos de páscoa, pascoa png">
            <a:extLst>
              <a:ext uri="{FF2B5EF4-FFF2-40B4-BE49-F238E27FC236}">
                <a16:creationId xmlns:a16="http://schemas.microsoft.com/office/drawing/2014/main" id="{D42FDE37-0577-0369-76D4-D9103837392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52120" y="1124743"/>
            <a:ext cx="3397816" cy="4035943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F3D75A04-6061-6E80-19FC-B86EE4A1E0A6}"/>
              </a:ext>
            </a:extLst>
          </p:cNvPr>
          <p:cNvSpPr txBox="1"/>
          <p:nvPr/>
        </p:nvSpPr>
        <p:spPr>
          <a:xfrm>
            <a:off x="124482" y="1484784"/>
            <a:ext cx="5383622" cy="44268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 conversa parou, e as crianças olharam surpresas para ela. 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Então por que estamos comemorando a Páscoa? – perguntou o pequeno David.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Era uma boa pergunta, e a professora Ramona tinha uma boa resposta. Mas ela queria ter certeza de que David a entenderia. 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Vou ligar para sua mãe e convidar vocês dois para irem à igreja no sábado – disse ela. – Vocês aprenderão porque as pessoas comemoram a Páscoa. </a:t>
            </a: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FD39813D-A8F4-20C4-8B3B-0C2EC193153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053" y="1124743"/>
            <a:ext cx="3471949" cy="4214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181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0F55C-A2C9-9188-93BD-5CC6FDC78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89BCC311-E1BF-4C26-9DF4-88D5095AB314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 professora Ramona, pouco tempo depois, ligou para a mãe de David e convidou-a para ir com David à igreja no sábado. 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Por favor, venham – convidou. – Vamos fazer algo relacionado à Páscoa. 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Em seguida, a professora Ramona ligou para as mães das outras 25 crianças de sua turma e as convidou também. Ela queria que todas as crianças e seus pais compreendessem o verdadeiro significado da Páscoa.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Na manhã do sábado, o pequeno David chegou à Igreja Adventista do Sétimo Dia com sua mãe e sua avó. Cerca de metade da turma da professora também foi. A professora Ramona estava feliz. Se­ria um sábado agradável.</a:t>
            </a:r>
          </a:p>
        </p:txBody>
      </p:sp>
      <p:pic>
        <p:nvPicPr>
          <p:cNvPr id="2" name="Imagem 1" descr="Adventist Churches from Prahova, Romania">
            <a:extLst>
              <a:ext uri="{FF2B5EF4-FFF2-40B4-BE49-F238E27FC236}">
                <a16:creationId xmlns:a16="http://schemas.microsoft.com/office/drawing/2014/main" id="{BEDD5DEC-2807-530F-421D-F7516E77673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632" r="9819"/>
          <a:stretch>
            <a:fillRect/>
          </a:stretch>
        </p:blipFill>
        <p:spPr>
          <a:xfrm>
            <a:off x="4355976" y="3861048"/>
            <a:ext cx="4104456" cy="2832014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75ED122-9DD0-6F74-8BE7-A3938EF7DD05}"/>
              </a:ext>
            </a:extLst>
          </p:cNvPr>
          <p:cNvSpPr txBox="1"/>
          <p:nvPr/>
        </p:nvSpPr>
        <p:spPr>
          <a:xfrm>
            <a:off x="251520" y="6350056"/>
            <a:ext cx="410445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t-BR" sz="2400" b="1" dirty="0"/>
              <a:t>Igreja Adventista na Romênia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60074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D3CFC9-8C9B-CDFF-490A-DF08EB8CFE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F66D692E-360A-256F-3FD1-C46606BC56C6}"/>
              </a:ext>
            </a:extLst>
          </p:cNvPr>
          <p:cNvSpPr txBox="1"/>
          <p:nvPr/>
        </p:nvSpPr>
        <p:spPr>
          <a:xfrm>
            <a:off x="107505" y="44624"/>
            <a:ext cx="6552726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David levou um pequeno presente para a professora Ramona. Não era um ovo de chocolate, nem roupas novas. Ele segurava um buquê com cinco rosas.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Professora, essas rosas são para você – disse.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 professora Ramona ficou feliz e agradeceu com um grande sorriso. Ela acompanhou David e as outras crianças até a sala da Escola Sabatina. A sala parecia muito grande para David, e ele ficou nervoso ao soltar a mão da mãe.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04A3BBCB-0F2F-73F0-2130-5385E5B367EE}"/>
              </a:ext>
            </a:extLst>
          </p:cNvPr>
          <p:cNvSpPr txBox="1"/>
          <p:nvPr/>
        </p:nvSpPr>
        <p:spPr>
          <a:xfrm>
            <a:off x="117673" y="3356992"/>
            <a:ext cx="8918821" cy="24263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Tudo bem – disse a professora Ramona. – Seus amigos estão aqui, e vamos aprender muitas coisas legais juntos. Sua mãe estará na classe com os adultos, e podemos chamá-la se você precisar. Tudo ficará bem.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David relaxou e soltou a mão da mãe. Ele olhou ao redor da sala e viu uma caixa de areia rasa com três cruzes. Havia também um túmulo de pedra e um grupo de bonecos de plástico.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8FCAD49B-25CD-25CB-8729-50B208863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994" y="162521"/>
            <a:ext cx="2476500" cy="30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8045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D32FAD-E6E3-224C-3072-BAAF79C841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30F68D48-2F37-2E96-ECCE-46045A440B24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Alguns minutos depois, David e as outras crianças aprenderam a verdadeira história da Páscoa.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Muitas crianças pensam no coelhinho da Páscoa quando pensam na Páscoa – explicou a professora Ramona. – Mas o coelhinho da Páscoa é um personagem inventado. A Páscoa, na verdade, é sobre uma história real que aconteceu com alguém especial: Jesus Cristo.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Usando os itens da caixa de areia, a professora Ramona contou a história de como Jesus morreu na cruz em uma tarde de sexta-feira. E após ficar no túmulo no sábado, Ele ressuscitou dos mortos no domingo.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2C60C4E4-EC63-3771-5DA2-949EFA0D72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2" y="3568402"/>
            <a:ext cx="8982075" cy="302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4640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A5881B-D4D7-32BF-133C-8894FCD843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279D3698-FD0E-D56F-CB98-7B4E50764FA2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Hoje, Ele está preparando um lugar para todos os meninos e meninas que acreditam Nele. Jesus virá em breve para levá-los para casa.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David ouviu com atenção.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Mais tarde, ele se juntou à mãe e à avó, na igreja, para ouvir o sermão do pastor. Depois, sua mãe deu um forte abraço na professora Ramona.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Quero voltar aqui – disse ela.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E voltou.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BFC69D77-5C55-BD16-9EE9-09C646BF30F4}"/>
              </a:ext>
            </a:extLst>
          </p:cNvPr>
          <p:cNvSpPr txBox="1"/>
          <p:nvPr/>
        </p:nvSpPr>
        <p:spPr>
          <a:xfrm>
            <a:off x="4385807" y="2996952"/>
            <a:ext cx="4819028" cy="34265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Hoje, ela e David vão sempre à igreja. Juntos, eles estão aprendendo a amar a Jesus cada vez mais. Agora eles entendem que a Páscoa não tem a ver com o coelhinho da Páscoa, ovos de chocolate e roupas novas. A Páscoa é um lembrete de que Jesus ressuscitou e virá em breve para buscar todos os Seus filhos.</a:t>
            </a:r>
          </a:p>
        </p:txBody>
      </p:sp>
      <p:pic>
        <p:nvPicPr>
          <p:cNvPr id="8" name="Imagem 7" descr="7 sinais de que Jesus está voltando">
            <a:extLst>
              <a:ext uri="{FF2B5EF4-FFF2-40B4-BE49-F238E27FC236}">
                <a16:creationId xmlns:a16="http://schemas.microsoft.com/office/drawing/2014/main" id="{8F0F890E-9744-E818-3ED1-401689AF20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3624957"/>
            <a:ext cx="4111583" cy="2314583"/>
          </a:xfrm>
          <a:prstGeom prst="rect">
            <a:avLst/>
          </a:prstGeom>
          <a:ln w="254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8175329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Imagem 3">
            <a:extLst>
              <a:ext uri="{FF2B5EF4-FFF2-40B4-BE49-F238E27FC236}">
                <a16:creationId xmlns:a16="http://schemas.microsoft.com/office/drawing/2014/main" id="{56E05AA6-70E3-4FBF-36EC-A8DC3476B231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95" b="20895"/>
          <a:stretch>
            <a:fillRect/>
          </a:stretch>
        </p:blipFill>
        <p:spPr>
          <a:xfrm>
            <a:off x="179388" y="1773238"/>
            <a:ext cx="8785225" cy="4895850"/>
          </a:xfrm>
          <a:prstGeom prst="rect">
            <a:avLst/>
          </a:prstGeom>
        </p:spPr>
      </p:pic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D787DDF2-93C9-4AEC-99B7-0C53449DE5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9387" y="44624"/>
            <a:ext cx="8785225" cy="1728192"/>
          </a:xfrm>
        </p:spPr>
        <p:txBody>
          <a:bodyPr anchor="ctr" anchorCtr="0"/>
          <a:lstStyle/>
          <a:p>
            <a:pPr indent="360000">
              <a:lnSpc>
                <a:spcPts val="2600"/>
              </a:lnSpc>
            </a:pPr>
            <a:r>
              <a:rPr lang="pt-BR" dirty="0"/>
              <a:t>Crianças em toda a Romênia estão aprendendo sobre Jesus em creches e Escolas Adventistas, como a que a professora Ramona trabalha em </a:t>
            </a:r>
            <a:r>
              <a:rPr lang="pt-BR" dirty="0" err="1"/>
              <a:t>Ploiești</a:t>
            </a:r>
            <a:r>
              <a:rPr lang="pt-BR" dirty="0"/>
              <a:t>. Parte das ofertas deste trimestre ajudará na ampliação de duas outras escolas em que muitas crianças aprendem sobre Jesus. Agradecemos a você sua generosa oferta.</a:t>
            </a:r>
          </a:p>
        </p:txBody>
      </p:sp>
      <p:sp>
        <p:nvSpPr>
          <p:cNvPr id="9" name="AutoShape 2">
            <a:extLst>
              <a:ext uri="{FF2B5EF4-FFF2-40B4-BE49-F238E27FC236}">
                <a16:creationId xmlns:a16="http://schemas.microsoft.com/office/drawing/2014/main" id="{0059638F-CD39-04C7-39F6-EED4A7BEB3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26664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Igreja Adventista do Sétimo Dia">
            <a:extLst>
              <a:ext uri="{FF2B5EF4-FFF2-40B4-BE49-F238E27FC236}">
                <a16:creationId xmlns:a16="http://schemas.microsoft.com/office/drawing/2014/main" id="{37E78B5D-2B6A-C55C-636D-9C4F03A42A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0410" y="4466527"/>
            <a:ext cx="4057650" cy="2286000"/>
          </a:xfrm>
          <a:prstGeom prst="rect">
            <a:avLst/>
          </a:prstGeom>
        </p:spPr>
      </p:pic>
      <p:sp>
        <p:nvSpPr>
          <p:cNvPr id="8" name="Espaço Reservado para Texto 1">
            <a:extLst>
              <a:ext uri="{FF2B5EF4-FFF2-40B4-BE49-F238E27FC236}">
                <a16:creationId xmlns:a16="http://schemas.microsoft.com/office/drawing/2014/main" id="{5AEEB530-7F51-7F5B-9B00-9052F6C8CC8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3131852" cy="4909662"/>
          </a:xfrm>
          <a:prstGeom prst="rect">
            <a:avLst/>
          </a:prstGeom>
        </p:spPr>
        <p:txBody>
          <a:bodyPr/>
          <a:lstStyle/>
          <a:p>
            <a:pPr indent="360000"/>
            <a:r>
              <a:rPr lang="pt-BR" dirty="0">
                <a:solidFill>
                  <a:srgbClr val="1F1F1F"/>
                </a:solidFill>
                <a:latin typeface="inherit"/>
              </a:rPr>
              <a:t>Na Alemanha, os pastores podem pregar livremente sobre Jesus. No entanto, falar sobre Deus fora da igreja pode ser difícil, pois a sociedade é bastante não cristã. Ainda assim, pesquisas mostram que os jovens estão abertos à espiritualidade e buscam um significado mais profundo para a vida. Os pastores proclamam as boas-novas por meio da amizade, de projetos criativos que atendem às necessidades das pessoas, formatos atrativos de culto, podcasts, devocionais curtos publicados em redes sociais, Clubes de Desbravadores, etc.</a:t>
            </a:r>
          </a:p>
        </p:txBody>
      </p:sp>
      <p:sp>
        <p:nvSpPr>
          <p:cNvPr id="9" name="Espaço Reservado para Texto 3">
            <a:extLst>
              <a:ext uri="{FF2B5EF4-FFF2-40B4-BE49-F238E27FC236}">
                <a16:creationId xmlns:a16="http://schemas.microsoft.com/office/drawing/2014/main" id="{ED7EB52F-5E20-E591-1464-2200AEE89FC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4" y="116631"/>
            <a:ext cx="864667" cy="491697"/>
          </a:xfrm>
        </p:spPr>
        <p:txBody>
          <a:bodyPr/>
          <a:lstStyle/>
          <a:p>
            <a:r>
              <a:rPr lang="pt-BR" dirty="0"/>
              <a:t>S12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C8466BB4-7B09-A410-72F8-BB10AF85F0D2}"/>
              </a:ext>
            </a:extLst>
          </p:cNvPr>
          <p:cNvSpPr/>
          <p:nvPr/>
        </p:nvSpPr>
        <p:spPr>
          <a:xfrm>
            <a:off x="107504" y="6161947"/>
            <a:ext cx="1368152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 da Alemanha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C51EC627-04EA-508D-E0F8-6D8EA92CBDC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679" y="5949280"/>
            <a:ext cx="1089925" cy="829644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C8A26FC8-B0E2-88AC-68C4-ECE677C9D4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7864" y="1147914"/>
            <a:ext cx="3033359" cy="2281086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32EAD4B3-F23F-89D2-E181-BD14CB999306}"/>
              </a:ext>
            </a:extLst>
          </p:cNvPr>
          <p:cNvSpPr txBox="1"/>
          <p:nvPr/>
        </p:nvSpPr>
        <p:spPr>
          <a:xfrm>
            <a:off x="3347864" y="3358733"/>
            <a:ext cx="3033359" cy="646331"/>
          </a:xfrm>
          <a:prstGeom prst="rect">
            <a:avLst/>
          </a:prstGeom>
          <a:solidFill>
            <a:schemeClr val="bg1">
              <a:alpha val="48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1F1F1F"/>
                </a:solidFill>
                <a:latin typeface="inherit"/>
              </a:rPr>
              <a:t>Sede da igreja Adventista na Alemanha em Hanover</a:t>
            </a:r>
            <a:endParaRPr lang="pt-BR" b="1" dirty="0"/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926D2610-C05C-C040-7C94-04C8A0374956}"/>
              </a:ext>
            </a:extLst>
          </p:cNvPr>
          <p:cNvSpPr txBox="1"/>
          <p:nvPr/>
        </p:nvSpPr>
        <p:spPr>
          <a:xfrm>
            <a:off x="3610410" y="4125720"/>
            <a:ext cx="4057650" cy="369332"/>
          </a:xfrm>
          <a:prstGeom prst="rect">
            <a:avLst/>
          </a:prstGeom>
          <a:solidFill>
            <a:schemeClr val="bg1">
              <a:alpha val="53000"/>
            </a:schemeClr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pt-BR" b="1" i="0" dirty="0">
                <a:effectLst/>
                <a:latin typeface="Arial" panose="020B0604020202020204" pitchFamily="34" charset="0"/>
              </a:rPr>
              <a:t>Igreja Adventista em Hildesheim</a:t>
            </a:r>
          </a:p>
        </p:txBody>
      </p:sp>
      <p:pic>
        <p:nvPicPr>
          <p:cNvPr id="22" name="Imagem 21">
            <a:extLst>
              <a:ext uri="{FF2B5EF4-FFF2-40B4-BE49-F238E27FC236}">
                <a16:creationId xmlns:a16="http://schemas.microsoft.com/office/drawing/2014/main" id="{FA9815DE-1806-A3E1-30DD-AF9A1C5710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8224" y="2103441"/>
            <a:ext cx="2412155" cy="1809116"/>
          </a:xfrm>
          <a:prstGeom prst="rect">
            <a:avLst/>
          </a:prstGeom>
        </p:spPr>
      </p:pic>
      <p:sp>
        <p:nvSpPr>
          <p:cNvPr id="23" name="CaixaDeTexto 22">
            <a:extLst>
              <a:ext uri="{FF2B5EF4-FFF2-40B4-BE49-F238E27FC236}">
                <a16:creationId xmlns:a16="http://schemas.microsoft.com/office/drawing/2014/main" id="{877163C8-EBD3-6181-CF3B-3042ECC8B559}"/>
              </a:ext>
            </a:extLst>
          </p:cNvPr>
          <p:cNvSpPr txBox="1"/>
          <p:nvPr/>
        </p:nvSpPr>
        <p:spPr>
          <a:xfrm>
            <a:off x="6588224" y="1484784"/>
            <a:ext cx="2412155" cy="646331"/>
          </a:xfrm>
          <a:prstGeom prst="rect">
            <a:avLst/>
          </a:prstGeom>
          <a:solidFill>
            <a:schemeClr val="bg1">
              <a:alpha val="53000"/>
            </a:schemeClr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pt-BR" b="1" i="0" dirty="0">
                <a:effectLst/>
                <a:latin typeface="Arial" panose="020B0604020202020204" pitchFamily="34" charset="0"/>
              </a:rPr>
              <a:t>Igreja Adventista </a:t>
            </a:r>
          </a:p>
          <a:p>
            <a:pPr algn="ctr">
              <a:buNone/>
            </a:pPr>
            <a:r>
              <a:rPr lang="pt-BR" b="1" dirty="0">
                <a:latin typeface="Arial" panose="020B0604020202020204" pitchFamily="34" charset="0"/>
              </a:rPr>
              <a:t>Na Alemanha</a:t>
            </a:r>
            <a:endParaRPr lang="pt-BR" b="1" i="0" dirty="0"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97043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B7993D4E-3AE4-9001-2BB6-1CBE729E5F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83" y="694808"/>
            <a:ext cx="2918941" cy="86198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/>
          <a:p>
            <a:pPr indent="360000"/>
            <a:r>
              <a:rPr lang="pt-PT" b="1" dirty="0"/>
              <a:t>A Romênia é um dos maiores produtores de ameixa do mundo.</a:t>
            </a:r>
            <a:endParaRPr lang="pt-BR" b="1" dirty="0"/>
          </a:p>
          <a:p>
            <a:pPr indent="360000"/>
            <a:endParaRPr lang="pt-BR" b="1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79753AE-FDB0-B055-6B15-843138031C8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3172" y="694808"/>
            <a:ext cx="3237655" cy="2244894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410A1B47-DFA2-E7DA-0915-1C676857CC3F}"/>
              </a:ext>
            </a:extLst>
          </p:cNvPr>
          <p:cNvSpPr/>
          <p:nvPr/>
        </p:nvSpPr>
        <p:spPr>
          <a:xfrm>
            <a:off x="107504" y="6161947"/>
            <a:ext cx="1368152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 da Romênia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C2282F99-87AE-61F0-440C-6A789603E9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410" y="5982645"/>
            <a:ext cx="1078831" cy="827374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935DAD9-1702-74F1-E811-892C577E7A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1303" y="836712"/>
            <a:ext cx="2879686" cy="3960440"/>
          </a:xfrm>
          <a:prstGeom prst="rect">
            <a:avLst/>
          </a:prstGeom>
        </p:spPr>
      </p:pic>
      <p:pic>
        <p:nvPicPr>
          <p:cNvPr id="13" name="Imagem 12" descr="Ameixeira é a árvore frutífera ideal para dar sombra sem danificar o piso">
            <a:extLst>
              <a:ext uri="{FF2B5EF4-FFF2-40B4-BE49-F238E27FC236}">
                <a16:creationId xmlns:a16="http://schemas.microsoft.com/office/drawing/2014/main" id="{02E8EC09-BEB7-A968-4ED9-EFCAA9CFF8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107" y="2916002"/>
            <a:ext cx="5161478" cy="2903331"/>
          </a:xfrm>
          <a:prstGeom prst="rect">
            <a:avLst/>
          </a:prstGeom>
        </p:spPr>
      </p:pic>
      <p:pic>
        <p:nvPicPr>
          <p:cNvPr id="15" name="Imagem 14" descr="Ameixa Sem Caroço">
            <a:extLst>
              <a:ext uri="{FF2B5EF4-FFF2-40B4-BE49-F238E27FC236}">
                <a16:creationId xmlns:a16="http://schemas.microsoft.com/office/drawing/2014/main" id="{5474A72B-F252-C360-7DDA-ED41CEB3D228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68144" y="4667205"/>
            <a:ext cx="2304256" cy="2304256"/>
          </a:xfrm>
          <a:prstGeom prst="rect">
            <a:avLst/>
          </a:prstGeom>
        </p:spPr>
      </p:pic>
      <p:sp>
        <p:nvSpPr>
          <p:cNvPr id="17" name="CaixaDeTexto 16">
            <a:extLst>
              <a:ext uri="{FF2B5EF4-FFF2-40B4-BE49-F238E27FC236}">
                <a16:creationId xmlns:a16="http://schemas.microsoft.com/office/drawing/2014/main" id="{5FB8EE9F-3183-393F-DFB3-7FF4442AABA2}"/>
              </a:ext>
            </a:extLst>
          </p:cNvPr>
          <p:cNvSpPr txBox="1"/>
          <p:nvPr/>
        </p:nvSpPr>
        <p:spPr>
          <a:xfrm>
            <a:off x="7775848" y="6301317"/>
            <a:ext cx="13681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b="1" dirty="0"/>
              <a:t>Ameixa seca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85996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A9192C7C-1248-3E4D-4818-E9C72462D4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020" y="4569151"/>
            <a:ext cx="3118591" cy="2204864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1A8494B3-96FD-BE76-796E-C2B8C23AB8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959" y="4077072"/>
            <a:ext cx="2703334" cy="1911274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38B84A0-8AD2-0102-54B9-B6CB92B880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620" y="2655312"/>
            <a:ext cx="2447925" cy="18669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C5D3BAE-9CC8-7B21-5F92-1AE3E48037F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552" y="725638"/>
            <a:ext cx="2351086" cy="315045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7F75665D-1E39-1A14-2322-EC527CF2992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518" y="725638"/>
            <a:ext cx="2763027" cy="1880934"/>
          </a:xfrm>
          <a:prstGeom prst="rect">
            <a:avLst/>
          </a:prstGeom>
        </p:spPr>
      </p:pic>
      <p:sp>
        <p:nvSpPr>
          <p:cNvPr id="15" name="Espaço Reservado para Texto 22">
            <a:extLst>
              <a:ext uri="{FF2B5EF4-FFF2-40B4-BE49-F238E27FC236}">
                <a16:creationId xmlns:a16="http://schemas.microsoft.com/office/drawing/2014/main" id="{996AB6A0-CEDE-3F90-A9E8-28016EE458D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79040" y="761921"/>
            <a:ext cx="2959200" cy="4909662"/>
          </a:xfrm>
        </p:spPr>
        <p:txBody>
          <a:bodyPr/>
          <a:lstStyle/>
          <a:p>
            <a:pPr algn="ctr"/>
            <a:r>
              <a:rPr lang="pt-BR" altLang="pt-BR" sz="1600" b="1" dirty="0">
                <a:solidFill>
                  <a:srgbClr val="FF0000"/>
                </a:solidFill>
              </a:rPr>
              <a:t>Cão – </a:t>
            </a:r>
            <a:r>
              <a:rPr lang="pt-BR" altLang="pt-BR" sz="1600" b="1" dirty="0" err="1">
                <a:solidFill>
                  <a:srgbClr val="FF0000"/>
                </a:solidFill>
              </a:rPr>
              <a:t>Volpino</a:t>
            </a:r>
            <a:r>
              <a:rPr lang="pt-BR" altLang="pt-BR" sz="1600" b="1" dirty="0">
                <a:solidFill>
                  <a:srgbClr val="FF0000"/>
                </a:solidFill>
              </a:rPr>
              <a:t> Italiano</a:t>
            </a:r>
          </a:p>
          <a:p>
            <a:endParaRPr lang="pt-BR" sz="1600" b="1" dirty="0">
              <a:solidFill>
                <a:srgbClr val="FF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sz="1300" b="1" dirty="0">
                <a:latin typeface="Comic Sans MS" panose="030F0702030302020204" pitchFamily="66" charset="0"/>
              </a:rPr>
              <a:t>O </a:t>
            </a:r>
            <a:r>
              <a:rPr lang="es-ES" sz="1300" b="1" dirty="0" err="1">
                <a:latin typeface="Comic Sans MS" panose="030F0702030302020204" pitchFamily="66" charset="0"/>
              </a:rPr>
              <a:t>volpino</a:t>
            </a:r>
            <a:r>
              <a:rPr lang="es-ES" sz="1300" b="1" dirty="0">
                <a:latin typeface="Comic Sans MS" panose="030F0702030302020204" pitchFamily="66" charset="0"/>
              </a:rPr>
              <a:t> italiano</a:t>
            </a:r>
            <a:r>
              <a:rPr lang="es-ES" sz="1300" dirty="0">
                <a:latin typeface="Comic Sans MS" panose="030F0702030302020204" pitchFamily="66" charset="0"/>
              </a:rPr>
              <a:t> é </a:t>
            </a:r>
            <a:r>
              <a:rPr lang="es-ES" sz="1300" dirty="0" err="1">
                <a:latin typeface="Comic Sans MS" panose="030F0702030302020204" pitchFamily="66" charset="0"/>
              </a:rPr>
              <a:t>um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cão</a:t>
            </a:r>
            <a:r>
              <a:rPr lang="es-ES" sz="1300" dirty="0">
                <a:latin typeface="Comic Sans MS" panose="030F0702030302020204" pitchFamily="66" charset="0"/>
              </a:rPr>
              <a:t> de </a:t>
            </a:r>
            <a:r>
              <a:rPr lang="es-ES" sz="1300" dirty="0" err="1">
                <a:latin typeface="Comic Sans MS" panose="030F0702030302020204" pitchFamily="66" charset="0"/>
              </a:rPr>
              <a:t>raça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pequena</a:t>
            </a:r>
            <a:r>
              <a:rPr lang="es-ES" sz="1300" dirty="0">
                <a:latin typeface="Comic Sans MS" panose="030F0702030302020204" pitchFamily="66" charset="0"/>
              </a:rPr>
              <a:t>. Como </a:t>
            </a:r>
            <a:r>
              <a:rPr lang="es-ES" sz="1300" dirty="0" err="1">
                <a:latin typeface="Comic Sans MS" panose="030F0702030302020204" pitchFamily="66" charset="0"/>
              </a:rPr>
              <a:t>seu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nome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sugere</a:t>
            </a:r>
            <a:r>
              <a:rPr lang="es-ES" sz="1300" dirty="0">
                <a:latin typeface="Comic Sans MS" panose="030F0702030302020204" pitchFamily="66" charset="0"/>
              </a:rPr>
              <a:t>, é </a:t>
            </a:r>
            <a:r>
              <a:rPr lang="es-ES" sz="1300" dirty="0" err="1">
                <a:latin typeface="Comic Sans MS" panose="030F0702030302020204" pitchFamily="66" charset="0"/>
              </a:rPr>
              <a:t>originário</a:t>
            </a:r>
            <a:r>
              <a:rPr lang="es-ES" sz="1300" dirty="0">
                <a:latin typeface="Comic Sans MS" panose="030F0702030302020204" pitchFamily="66" charset="0"/>
              </a:rPr>
              <a:t> da </a:t>
            </a:r>
            <a:r>
              <a:rPr lang="es-ES" sz="1300" dirty="0" err="1">
                <a:latin typeface="Comic Sans MS" panose="030F0702030302020204" pitchFamily="66" charset="0"/>
              </a:rPr>
              <a:t>Itália</a:t>
            </a:r>
            <a:r>
              <a:rPr lang="es-ES" sz="1300" dirty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ES" sz="1300" dirty="0"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sz="1300" dirty="0" err="1">
                <a:latin typeface="Comic Sans MS" panose="030F0702030302020204" pitchFamily="66" charset="0"/>
              </a:rPr>
              <a:t>Na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antiguidade</a:t>
            </a:r>
            <a:r>
              <a:rPr lang="es-ES" sz="1300" dirty="0">
                <a:latin typeface="Comic Sans MS" panose="030F0702030302020204" pitchFamily="66" charset="0"/>
              </a:rPr>
              <a:t> era utilizado como </a:t>
            </a:r>
            <a:r>
              <a:rPr lang="es-ES" sz="1300" dirty="0" err="1">
                <a:latin typeface="Comic Sans MS" panose="030F0702030302020204" pitchFamily="66" charset="0"/>
              </a:rPr>
              <a:t>cão</a:t>
            </a:r>
            <a:r>
              <a:rPr lang="es-ES" sz="1300" dirty="0">
                <a:latin typeface="Comic Sans MS" panose="030F0702030302020204" pitchFamily="66" charset="0"/>
              </a:rPr>
              <a:t> de </a:t>
            </a:r>
            <a:r>
              <a:rPr lang="es-ES" sz="1300" dirty="0" err="1">
                <a:latin typeface="Comic Sans MS" panose="030F0702030302020204" pitchFamily="66" charset="0"/>
              </a:rPr>
              <a:t>companhia</a:t>
            </a:r>
            <a:r>
              <a:rPr lang="es-ES" sz="1300" dirty="0">
                <a:latin typeface="Comic Sans MS" panose="030F0702030302020204" pitchFamily="66" charset="0"/>
              </a:rPr>
              <a:t>. </a:t>
            </a:r>
            <a:r>
              <a:rPr lang="es-ES" sz="1300" dirty="0" err="1">
                <a:latin typeface="Comic Sans MS" panose="030F0702030302020204" pitchFamily="66" charset="0"/>
              </a:rPr>
              <a:t>Hoje</a:t>
            </a:r>
            <a:r>
              <a:rPr lang="es-ES" sz="1300" dirty="0">
                <a:latin typeface="Comic Sans MS" panose="030F0702030302020204" pitchFamily="66" charset="0"/>
              </a:rPr>
              <a:t> em </a:t>
            </a:r>
            <a:r>
              <a:rPr lang="es-ES" sz="1300" dirty="0" err="1">
                <a:latin typeface="Comic Sans MS" panose="030F0702030302020204" pitchFamily="66" charset="0"/>
              </a:rPr>
              <a:t>dia</a:t>
            </a:r>
            <a:r>
              <a:rPr lang="es-ES" sz="1300" dirty="0">
                <a:latin typeface="Comic Sans MS" panose="030F0702030302020204" pitchFamily="66" charset="0"/>
              </a:rPr>
              <a:t> continua </a:t>
            </a:r>
            <a:r>
              <a:rPr lang="es-ES" sz="1300" dirty="0" err="1">
                <a:latin typeface="Comic Sans MS" panose="030F0702030302020204" pitchFamily="66" charset="0"/>
              </a:rPr>
              <a:t>cumprindo</a:t>
            </a:r>
            <a:r>
              <a:rPr lang="es-ES" sz="1300" dirty="0">
                <a:latin typeface="Comic Sans MS" panose="030F0702030302020204" pitchFamily="66" charset="0"/>
              </a:rPr>
              <a:t> esta </a:t>
            </a:r>
            <a:r>
              <a:rPr lang="es-ES" sz="1300" dirty="0" err="1">
                <a:latin typeface="Comic Sans MS" panose="030F0702030302020204" pitchFamily="66" charset="0"/>
              </a:rPr>
              <a:t>função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perfeitamente</a:t>
            </a:r>
            <a:r>
              <a:rPr lang="es-ES" sz="1300" dirty="0">
                <a:latin typeface="Comic Sans MS" panose="030F0702030302020204" pitchFamily="66" charset="0"/>
              </a:rPr>
              <a:t>. Se trata de </a:t>
            </a:r>
            <a:r>
              <a:rPr lang="es-ES" sz="1300" dirty="0" err="1">
                <a:latin typeface="Comic Sans MS" panose="030F0702030302020204" pitchFamily="66" charset="0"/>
              </a:rPr>
              <a:t>uma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raça</a:t>
            </a:r>
            <a:r>
              <a:rPr lang="es-ES" sz="1300" dirty="0">
                <a:latin typeface="Comic Sans MS" panose="030F0702030302020204" pitchFamily="66" charset="0"/>
              </a:rPr>
              <a:t> alegre e </a:t>
            </a:r>
            <a:r>
              <a:rPr lang="es-ES" sz="1300" dirty="0" err="1">
                <a:latin typeface="Comic Sans MS" panose="030F0702030302020204" pitchFamily="66" charset="0"/>
              </a:rPr>
              <a:t>muito</a:t>
            </a:r>
            <a:r>
              <a:rPr lang="es-ES" sz="1300" dirty="0">
                <a:latin typeface="Comic Sans MS" panose="030F0702030302020204" pitchFamily="66" charset="0"/>
              </a:rPr>
              <a:t> apegada a </a:t>
            </a:r>
            <a:r>
              <a:rPr lang="es-ES" sz="1300" dirty="0" err="1">
                <a:latin typeface="Comic Sans MS" panose="030F0702030302020204" pitchFamily="66" charset="0"/>
              </a:rPr>
              <a:t>seus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donos</a:t>
            </a:r>
            <a:r>
              <a:rPr lang="es-ES" sz="1300" dirty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ES" sz="1300" dirty="0"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sz="1300" dirty="0">
                <a:latin typeface="Comic Sans MS" panose="030F0702030302020204" pitchFamily="66" charset="0"/>
              </a:rPr>
              <a:t>O peso </a:t>
            </a:r>
            <a:r>
              <a:rPr lang="es-ES" sz="1300" dirty="0" err="1">
                <a:latin typeface="Comic Sans MS" panose="030F0702030302020204" pitchFamily="66" charset="0"/>
              </a:rPr>
              <a:t>padrão</a:t>
            </a:r>
            <a:r>
              <a:rPr lang="es-ES" sz="1300" dirty="0">
                <a:latin typeface="Comic Sans MS" panose="030F0702030302020204" pitchFamily="66" charset="0"/>
              </a:rPr>
              <a:t> dos machos é de </a:t>
            </a:r>
            <a:r>
              <a:rPr lang="es-ES" sz="1300" dirty="0" err="1">
                <a:latin typeface="Comic Sans MS" panose="030F0702030302020204" pitchFamily="66" charset="0"/>
              </a:rPr>
              <a:t>três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quilogramas</a:t>
            </a:r>
            <a:r>
              <a:rPr lang="es-ES" sz="1300" dirty="0">
                <a:latin typeface="Comic Sans MS" panose="030F0702030302020204" pitchFamily="66" charset="0"/>
              </a:rPr>
              <a:t> e a altura </a:t>
            </a:r>
            <a:r>
              <a:rPr lang="es-ES" sz="1300" dirty="0" err="1">
                <a:latin typeface="Comic Sans MS" panose="030F0702030302020204" pitchFamily="66" charset="0"/>
              </a:rPr>
              <a:t>não</a:t>
            </a:r>
            <a:r>
              <a:rPr lang="es-ES" sz="1300" dirty="0">
                <a:latin typeface="Comic Sans MS" panose="030F0702030302020204" pitchFamily="66" charset="0"/>
              </a:rPr>
              <a:t> supera os 30 centímetros.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ES" sz="1300" dirty="0"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sz="1300" dirty="0" err="1">
                <a:latin typeface="Comic Sans MS" panose="030F0702030302020204" pitchFamily="66" charset="0"/>
              </a:rPr>
              <a:t>Sua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cabeça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tem</a:t>
            </a:r>
            <a:r>
              <a:rPr lang="es-ES" sz="1300" dirty="0">
                <a:latin typeface="Comic Sans MS" panose="030F0702030302020204" pitchFamily="66" charset="0"/>
              </a:rPr>
              <a:t> formato triangular e </a:t>
            </a:r>
            <a:r>
              <a:rPr lang="es-ES" sz="1300" dirty="0" err="1">
                <a:latin typeface="Comic Sans MS" panose="030F0702030302020204" pitchFamily="66" charset="0"/>
              </a:rPr>
              <a:t>possui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um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ossinho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pontiagudo</a:t>
            </a:r>
            <a:r>
              <a:rPr lang="es-ES" sz="1300" dirty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ES" sz="1300" dirty="0"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sz="1300" dirty="0">
                <a:latin typeface="Comic Sans MS" panose="030F0702030302020204" pitchFamily="66" charset="0"/>
              </a:rPr>
              <a:t>A característica </a:t>
            </a:r>
            <a:r>
              <a:rPr lang="es-ES" sz="1300" dirty="0" err="1">
                <a:latin typeface="Comic Sans MS" panose="030F0702030302020204" pitchFamily="66" charset="0"/>
              </a:rPr>
              <a:t>mais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chamativa</a:t>
            </a:r>
            <a:r>
              <a:rPr lang="es-ES" sz="1300" dirty="0">
                <a:latin typeface="Comic Sans MS" panose="030F0702030302020204" pitchFamily="66" charset="0"/>
              </a:rPr>
              <a:t> é </a:t>
            </a:r>
            <a:r>
              <a:rPr lang="es-ES" sz="1300" dirty="0" err="1">
                <a:latin typeface="Comic Sans MS" panose="030F0702030302020204" pitchFamily="66" charset="0"/>
              </a:rPr>
              <a:t>sua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pelagem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volumosa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com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um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branco</a:t>
            </a:r>
            <a:r>
              <a:rPr lang="es-ES" sz="1300" dirty="0">
                <a:latin typeface="Comic Sans MS" panose="030F0702030302020204" pitchFamily="66" charset="0"/>
              </a:rPr>
              <a:t> uniforme</a:t>
            </a:r>
          </a:p>
          <a:p>
            <a:endParaRPr lang="pt-BR" dirty="0"/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768FD8A6-E8A7-CBB7-C0F2-914ECA12686A}"/>
              </a:ext>
            </a:extLst>
          </p:cNvPr>
          <p:cNvSpPr txBox="1"/>
          <p:nvPr/>
        </p:nvSpPr>
        <p:spPr>
          <a:xfrm>
            <a:off x="703182" y="6399624"/>
            <a:ext cx="16535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/>
              <a:t>Bandeira da Itália</a:t>
            </a: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C55BB660-2BD9-E89B-F0C6-E1A91698FAE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866" y="5805263"/>
            <a:ext cx="766142" cy="594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442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FC1FD408-231A-40E3-8D63-2A6F1D0E85CE}"/>
              </a:ext>
            </a:extLst>
          </p:cNvPr>
          <p:cNvSpPr txBox="1"/>
          <p:nvPr/>
        </p:nvSpPr>
        <p:spPr>
          <a:xfrm>
            <a:off x="25809" y="1082909"/>
            <a:ext cx="9092382" cy="23845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300"/>
              </a:spcAft>
            </a:pPr>
            <a:endParaRPr lang="pt-BR" b="1" dirty="0"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300"/>
              </a:spcAft>
            </a:pPr>
            <a:endParaRPr lang="pt-BR" b="1" dirty="0"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altLang="pt-BR" b="1" dirty="0">
                <a:cs typeface="Times New Roman" panose="02020603050405020304" pitchFamily="18" charset="0"/>
              </a:rPr>
              <a:t>Mostre a Romênia em um mapa. </a:t>
            </a: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altLang="pt-BR" b="1" dirty="0">
                <a:cs typeface="Times New Roman" panose="02020603050405020304" pitchFamily="18" charset="0"/>
              </a:rPr>
              <a:t>Em seguida, aponte para </a:t>
            </a:r>
            <a:r>
              <a:rPr lang="pt-BR" altLang="pt-BR" b="1" dirty="0" err="1">
                <a:cs typeface="Times New Roman" panose="02020603050405020304" pitchFamily="18" charset="0"/>
              </a:rPr>
              <a:t>Ploiești</a:t>
            </a:r>
            <a:r>
              <a:rPr lang="pt-BR" altLang="pt-BR" b="1" dirty="0">
                <a:cs typeface="Times New Roman" panose="02020603050405020304" pitchFamily="18" charset="0"/>
              </a:rPr>
              <a:t>, onde fica a Escola Adventista.</a:t>
            </a: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endParaRPr lang="pt-BR" b="1" dirty="0"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endParaRPr lang="pt-BR" b="1" dirty="0"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endParaRPr lang="pt-BR" b="1" dirty="0">
              <a:cs typeface="Times New Roman" panose="02020603050405020304" pitchFamily="18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D97D917-BC34-4309-B8CE-CE93FB6CE88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96" y="5697306"/>
            <a:ext cx="1079004" cy="127999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AAE92DA-E11A-4EFA-A850-B59D293222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7740352" y="6331511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15D60DF7-ABE5-48A3-A63A-80574B38726A}"/>
              </a:ext>
            </a:extLst>
          </p:cNvPr>
          <p:cNvSpPr/>
          <p:nvPr/>
        </p:nvSpPr>
        <p:spPr>
          <a:xfrm flipH="1" flipV="1">
            <a:off x="8028384" y="6309320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8E9A1A06-C214-82BC-68E5-DF274B1AF5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15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24CE747-CF44-4139-ADB2-F520C65DC5B6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/>
          <a:p>
            <a:r>
              <a:rPr lang="pt-BR" dirty="0"/>
              <a:t> 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823F78D-78E2-43ED-A138-900780B5F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" y="4442336"/>
            <a:ext cx="90360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 b="1" dirty="0"/>
              <a:t>Qualquer observação sobre este material entre em contato comigo pelo e-mail:</a:t>
            </a:r>
          </a:p>
          <a:p>
            <a:pPr eaLnBrk="1" hangingPunct="1"/>
            <a:r>
              <a:rPr lang="pt-BR" altLang="pt-BR" sz="2400" b="1" dirty="0">
                <a:solidFill>
                  <a:srgbClr val="FF0000"/>
                </a:solidFill>
              </a:rPr>
              <a:t>Ruy Ernesto N Schwantes ( </a:t>
            </a:r>
            <a:r>
              <a:rPr lang="pt-BR" altLang="pt-BR" sz="2400" b="1" dirty="0">
                <a:solidFill>
                  <a:srgbClr val="FF0000"/>
                </a:solidFill>
                <a:hlinkClick r:id="rId2"/>
              </a:rPr>
              <a:t>ruy_ernesto@hotmail.com</a:t>
            </a:r>
            <a:r>
              <a:rPr lang="pt-BR" altLang="pt-BR" sz="2400" b="1" dirty="0">
                <a:solidFill>
                  <a:srgbClr val="FF0000"/>
                </a:solidFill>
              </a:rPr>
              <a:t> )</a:t>
            </a: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9EFC371-0E67-4F2C-9680-A1FE5B917D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8532440" y="6381328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B1FAAB4F-9314-4477-9363-7420EFADC908}"/>
              </a:ext>
            </a:extLst>
          </p:cNvPr>
          <p:cNvSpPr/>
          <p:nvPr/>
        </p:nvSpPr>
        <p:spPr>
          <a:xfrm flipH="1" flipV="1">
            <a:off x="8876605" y="7430546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0919055"/>
      </p:ext>
    </p:extLst>
  </p:cSld>
  <p:clrMapOvr>
    <a:masterClrMapping/>
  </p:clrMapOvr>
</p:sld>
</file>

<file path=ppt/theme/theme1.xml><?xml version="1.0" encoding="utf-8"?>
<a:theme xmlns:a="http://schemas.openxmlformats.org/drawingml/2006/main" name="Missõ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Amarelo ADORAÇ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48979</TotalTime>
  <Words>1165</Words>
  <Application>Microsoft Office PowerPoint</Application>
  <PresentationFormat>Apresentação na tela (4:3)</PresentationFormat>
  <Paragraphs>73</Paragraphs>
  <Slides>17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17</vt:i4>
      </vt:variant>
    </vt:vector>
  </HeadingPairs>
  <TitlesOfParts>
    <vt:vector size="28" baseType="lpstr">
      <vt:lpstr>Arial</vt:lpstr>
      <vt:lpstr>Arial Black</vt:lpstr>
      <vt:lpstr>Calibri</vt:lpstr>
      <vt:lpstr>Comic Sans MS</vt:lpstr>
      <vt:lpstr>inherit</vt:lpstr>
      <vt:lpstr>Noto Serif Light</vt:lpstr>
      <vt:lpstr>Symbol</vt:lpstr>
      <vt:lpstr>Times New Roman</vt:lpstr>
      <vt:lpstr>Wingdings</vt:lpstr>
      <vt:lpstr>Missões</vt:lpstr>
      <vt:lpstr>Amarelo ADORAÇÃO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Uso Pessoal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Schwantes</dc:creator>
  <cp:lastModifiedBy>Ruy Ernesto Nobrega Schwantes</cp:lastModifiedBy>
  <cp:revision>3072</cp:revision>
  <dcterms:created xsi:type="dcterms:W3CDTF">2014-12-27T17:37:04Z</dcterms:created>
  <dcterms:modified xsi:type="dcterms:W3CDTF">2026-09-08T18:41:10Z</dcterms:modified>
</cp:coreProperties>
</file>