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383" r:id="rId8"/>
    <p:sldId id="1385" r:id="rId9"/>
    <p:sldId id="1384" r:id="rId10"/>
    <p:sldId id="1386" r:id="rId11"/>
    <p:sldId id="1018" r:id="rId12"/>
    <p:sldId id="1380" r:id="rId13"/>
    <p:sldId id="814" r:id="rId14"/>
    <p:sldId id="1367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63331C"/>
    <a:srgbClr val="C82C4E"/>
    <a:srgbClr val="EBF1DE"/>
    <a:srgbClr val="2B351C"/>
    <a:srgbClr val="75D4E8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744" y="-342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26194" y="656935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S11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12/set</a:t>
            </a:r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Espaço Reservado para Imagem 12">
            <a:extLst>
              <a:ext uri="{FF2B5EF4-FFF2-40B4-BE49-F238E27FC236}">
                <a16:creationId xmlns:a16="http://schemas.microsoft.com/office/drawing/2014/main" id="{F8DD8DB5-D941-0CD5-A266-E915EC9EAF1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" b="43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6">
            <a:extLst>
              <a:ext uri="{FF2B5EF4-FFF2-40B4-BE49-F238E27FC236}">
                <a16:creationId xmlns:a16="http://schemas.microsoft.com/office/drawing/2014/main" id="{629A54DD-072E-DDD4-42AB-31C61216CA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S11 – Missões – 12 de setembro</a:t>
            </a:r>
          </a:p>
        </p:txBody>
      </p:sp>
      <p:sp>
        <p:nvSpPr>
          <p:cNvPr id="12" name="Espaço Reservado para Texto 17">
            <a:extLst>
              <a:ext uri="{FF2B5EF4-FFF2-40B4-BE49-F238E27FC236}">
                <a16:creationId xmlns:a16="http://schemas.microsoft.com/office/drawing/2014/main" id="{8445FA11-C91A-7EF6-EA9B-2D6C67545E0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O sonho de Luca</a:t>
            </a:r>
            <a:endParaRPr lang="pt-BR" sz="4000" i="0" dirty="0"/>
          </a:p>
        </p:txBody>
      </p:sp>
      <p:pic>
        <p:nvPicPr>
          <p:cNvPr id="13" name="Espaço Reservado para Imagem 15">
            <a:extLst>
              <a:ext uri="{FF2B5EF4-FFF2-40B4-BE49-F238E27FC236}">
                <a16:creationId xmlns:a16="http://schemas.microsoft.com/office/drawing/2014/main" id="{83AEC4C8-8C21-2852-F326-A516F8797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1" r="4311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9" name="Espaço Reservado para Texto 12">
            <a:extLst>
              <a:ext uri="{FF2B5EF4-FFF2-40B4-BE49-F238E27FC236}">
                <a16:creationId xmlns:a16="http://schemas.microsoft.com/office/drawing/2014/main" id="{7482FCE9-1951-33D6-7BE4-3E38670DB7E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Luca</a:t>
            </a:r>
          </a:p>
        </p:txBody>
      </p:sp>
      <p:sp>
        <p:nvSpPr>
          <p:cNvPr id="20" name="Espaço Reservado para Texto 13">
            <a:extLst>
              <a:ext uri="{FF2B5EF4-FFF2-40B4-BE49-F238E27FC236}">
                <a16:creationId xmlns:a16="http://schemas.microsoft.com/office/drawing/2014/main" id="{F6F8FA20-49E8-530E-67ED-E61BF9F619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Romênia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C980E01-85DC-DD0C-4163-F84A9D1D0B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69" y="5810744"/>
            <a:ext cx="1219079" cy="93493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347667" y="609505"/>
            <a:ext cx="3542444" cy="3241834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5347667" y="3412672"/>
            <a:ext cx="3551144" cy="151026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3707904" y="3340101"/>
            <a:ext cx="1167870" cy="1582836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4303753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Romenia?</a:t>
            </a:r>
            <a:r>
              <a:rPr lang="pt-BR" b="1" dirty="0">
                <a:solidFill>
                  <a:srgbClr val="FF0000"/>
                </a:solidFill>
              </a:rPr>
              <a:t> Perto do mar Negro ao norte da Bulgária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083859" y="3517899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3707904" y="3851339"/>
            <a:ext cx="1631063" cy="10715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3707904" y="628384"/>
            <a:ext cx="1160360" cy="322295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0BFA15D3-9159-4EF6-52DE-7FD8BC0A2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92" y="607151"/>
            <a:ext cx="4076700" cy="2800350"/>
          </a:xfrm>
          <a:prstGeom prst="rect">
            <a:avLst/>
          </a:prstGeom>
        </p:spPr>
      </p:pic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5347667" y="619848"/>
            <a:ext cx="3542444" cy="3222955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E6CD6-0C7C-C559-05F2-9AA9EE15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881A849-3293-9DD9-6F8F-5BD73D7FCD0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Luca, de 5 anos, queria muito estudar na Escola Adventista. Mas foi matriculado em uma escola pública quando ele tinha 2 anos. Ainda usava fraldas, tomava mamadeira e não sabia falar. Ele passou por dias difíceis na escola pública. Então a mãe decidiu procurar uma nova escola para Luca. Ela visitou várias delas, mas nenhuma aceitou seu filho. Diziam que Luca tinha uma dificuldade de aprendizagem e que não tinham condições de ajudá-lo.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ficou desesperada. Ela precisava trabalhar, mas não poderia fazer isso se precisasse ficar em casa com Luca o dia todo.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Foi então que ela, pesquisando na internet, encontrou uma Escola Adventista de Educação Infantil. A mãe procurou a diretora e implorou por ajuda. Com lágrimas, ela disse: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Por favor, aceite meu filho na sua escola. Peço do fundo do meu coração que me ajude.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BF1F1F2-B80E-DB88-6BE2-BA8ACD25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413076"/>
            <a:ext cx="320992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92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EA914-AEAA-9392-B73A-55C3D7FAD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32530F93-9A56-1824-886F-83DA7F30AE4F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explicou que Luca realmente tinha algumas dificuldades de aprendizagem.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diretora viu as lágrimas da mãe e percebeu sinceridade.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Tudo bem – disse a diretora. – Vamos tentar. Será nosso primeiro aluno com esse tipo de dificuldade de aprendizagem. Nunca ensinamos ninguém como ele antes, mas podemos tentar. Vamos nos esforçar.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mãe, com o rosto molhado pelas lágrimas, sorriu aliviada. Ela apontou para uma jovem que estava ao seu lado.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Minha sobrinha está aqui para me ajudar a matricular Luca na escola – explicou.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140344C-4A83-0D35-6F71-77E31E3EC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82" y="3501008"/>
            <a:ext cx="2743038" cy="319124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4D311E-17B0-9C66-1632-CE781C0D004C}"/>
              </a:ext>
            </a:extLst>
          </p:cNvPr>
          <p:cNvSpPr txBox="1"/>
          <p:nvPr/>
        </p:nvSpPr>
        <p:spPr>
          <a:xfrm>
            <a:off x="107504" y="3742194"/>
            <a:ext cx="5616624" cy="2036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nunca havia frequentado a escola e não sabia ler nem escrever. Mas sua sobrinha de 20 anos sabia, e ela ajudou a mãe a preencher a papelada para matricular Luca na Escola Adventista.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1195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CBEC5-6C27-4B42-7194-F21AF5D13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EAEDBF3-6A90-19FE-F2B4-2D6A3CB0E09A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Um mês depois, em uma manhã ensolarada de setembro, Luca chegou à Escola Adventista. Ele ficou empolgado ao ver as outras crianças e brincar com elas.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mãe veio buscá-lo na hora do almoço.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Já chega por hoje – disse ela. – Você vai voltar amanhã de manhã.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97245C7-F242-53D6-59C3-856CEDA6F133}"/>
              </a:ext>
            </a:extLst>
          </p:cNvPr>
          <p:cNvSpPr txBox="1"/>
          <p:nvPr/>
        </p:nvSpPr>
        <p:spPr>
          <a:xfrm>
            <a:off x="107505" y="2060848"/>
            <a:ext cx="4608512" cy="342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Mas Luca não queria ir para casa. Ele queria ficar e brincar mais. A mãe precisou convencê-lo a sair. Isso nunca tinha acontecido antes. Ele sempre estava pronto para ir a qualquer lugar com ela.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No dia seguinte, Luca ficou até às quatro da tarde. A professora disse que ele estava se adaptando bem. A mãe ficou muito feliz!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5E7335FE-557F-4A54-AA30-65298674A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4824"/>
            <a:ext cx="3895725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67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FA484-3D3F-56DF-0C93-9873B615F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D1284290-7058-5FDD-17D0-AEB948B041F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Luca progrediu bastante com o passar das semanas e dos meses. Ele deixou de usar fraldas, aprendeu a usar o banheiro sozinho e passou a beber em um copo, em vez de usar a mamadeira. Ele aprendeu a falar. Começou até a ler e escrever. A mãe estava muito feliz. Luca estava aprendendo a fazer coisas que nem mesmo ela sabia fazer!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Luca também estava feliz. Ele gostava tanto da Escola Adventista que queria estudar aos sábados e domingos, quando a escola estava fechada. Ele amava brincar com os amigos, aprender inglês, ter aulas de piano e ouvir histórias sobre Jesus. 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FF5DCC25-FA47-F4FB-69F7-39AFF8E5E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3573016"/>
            <a:ext cx="4628738" cy="30612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04CA2AA-4107-F19E-B6D7-32763931082C}"/>
              </a:ext>
            </a:extLst>
          </p:cNvPr>
          <p:cNvSpPr txBox="1"/>
          <p:nvPr/>
        </p:nvSpPr>
        <p:spPr>
          <a:xfrm>
            <a:off x="323528" y="5892847"/>
            <a:ext cx="34563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2400" b="1" dirty="0"/>
              <a:t>Escola Adventista na Romenia</a:t>
            </a:r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A1BFADC-5813-C9D3-6678-50E19FD96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3750933"/>
            <a:ext cx="3026968" cy="200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77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1728192"/>
          </a:xfrm>
        </p:spPr>
        <p:txBody>
          <a:bodyPr anchor="ctr" anchorCtr="0"/>
          <a:lstStyle/>
          <a:p>
            <a:pPr indent="360000">
              <a:lnSpc>
                <a:spcPts val="2600"/>
              </a:lnSpc>
            </a:pPr>
            <a:r>
              <a:rPr lang="pt-BR" dirty="0"/>
              <a:t>As Escolas Adventistas do Sétimo Dia estão fazendo uma grande diferença na vida de muitas pessoas na Romênia. Parte das ofertas deste trimestre ajudará duas outras escolas a ensinar mais crianças e suas famílias sobre Jesus. Agradecemos por você planejar uma oferta generosa.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945E8B1B-1D9D-CE00-5539-7E901C3219F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" r="2091"/>
          <a:stretch>
            <a:fillRect/>
          </a:stretch>
        </p:blipFill>
        <p:spPr>
          <a:xfrm>
            <a:off x="3635896" y="1834149"/>
            <a:ext cx="4112741" cy="499358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E7FA2DE6-5E12-D846-E2BB-35502BC10BE8}"/>
              </a:ext>
            </a:extLst>
          </p:cNvPr>
          <p:cNvSpPr txBox="1"/>
          <p:nvPr/>
        </p:nvSpPr>
        <p:spPr>
          <a:xfrm>
            <a:off x="34630" y="4900714"/>
            <a:ext cx="3529258" cy="1840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sz="1800" b="1" dirty="0">
                <a:cs typeface="Times New Roman" panose="02020603050405020304" pitchFamily="18" charset="0"/>
              </a:rPr>
              <a:t>O nome da mãe de Luca é Mirela e o nome da diretora da Escola Adventista de Educação Infantil é </a:t>
            </a:r>
            <a:r>
              <a:rPr lang="pt-BR" sz="1800" b="1" dirty="0" err="1">
                <a:cs typeface="Times New Roman" panose="02020603050405020304" pitchFamily="18" charset="0"/>
              </a:rPr>
              <a:t>Raluca</a:t>
            </a:r>
            <a:r>
              <a:rPr lang="pt-BR" sz="1800" b="1" dirty="0">
                <a:cs typeface="Times New Roman" panose="02020603050405020304" pitchFamily="18" charset="0"/>
              </a:rPr>
              <a:t>. Elas estão na foto, e a mãe de Luca é a de cabelos curtos e mais claros. </a:t>
            </a:r>
          </a:p>
        </p:txBody>
      </p:sp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DEB72BBD-EEC3-1CBF-AD4F-82F007C9AD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122172" cy="3253478"/>
          </a:xfrm>
          <a:prstGeom prst="rect">
            <a:avLst/>
          </a:prstGeo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Nos últimos anos, enchentes e transbordamentos de rios afetaram gravemente algumas regiões da Itália. A ajuda tem vindo não apenas do governo, mas também da população. Jovens de muitas igrejas têm demonstrado o amor de Deus ao se envolverem diretamente no auxílio aos necessitados.</a:t>
            </a:r>
          </a:p>
        </p:txBody>
      </p:sp>
      <p:sp>
        <p:nvSpPr>
          <p:cNvPr id="14" name="Espaço Reservado para Texto 8">
            <a:extLst>
              <a:ext uri="{FF2B5EF4-FFF2-40B4-BE49-F238E27FC236}">
                <a16:creationId xmlns:a16="http://schemas.microsoft.com/office/drawing/2014/main" id="{5EF5AAD4-BB5D-6C2D-7EBF-AB77BD8E6B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S11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DA032FD8-E599-6EBB-DB08-5D54F268C7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3429000"/>
            <a:ext cx="1144082" cy="88756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A86ADE7A-60E3-20F8-0BC4-D1967774686F}"/>
              </a:ext>
            </a:extLst>
          </p:cNvPr>
          <p:cNvSpPr/>
          <p:nvPr/>
        </p:nvSpPr>
        <p:spPr>
          <a:xfrm>
            <a:off x="6444208" y="3713675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Itália</a:t>
            </a:r>
          </a:p>
        </p:txBody>
      </p:sp>
      <p:pic>
        <p:nvPicPr>
          <p:cNvPr id="17" name="Imagem 16" descr="ADRA HONDURAS | LinkedIn">
            <a:extLst>
              <a:ext uri="{FF2B5EF4-FFF2-40B4-BE49-F238E27FC236}">
                <a16:creationId xmlns:a16="http://schemas.microsoft.com/office/drawing/2014/main" id="{2D444CDC-D349-A187-CA84-E47909E61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836712"/>
            <a:ext cx="1905000" cy="1905000"/>
          </a:xfrm>
          <a:prstGeom prst="rect">
            <a:avLst/>
          </a:prstGeom>
        </p:spPr>
      </p:pic>
      <p:pic>
        <p:nvPicPr>
          <p:cNvPr id="18" name="Imagem 17" descr="ALLUVIONE (in Emilia Romagna): sempre le stesse tragiche cose – per la  SICUREZZA IDRICA: i LIMITI di casse di espansione, argini, dighe… rimedi  che non bastano alla salvaguardia del territorio: sono necessarie">
            <a:extLst>
              <a:ext uri="{FF2B5EF4-FFF2-40B4-BE49-F238E27FC236}">
                <a16:creationId xmlns:a16="http://schemas.microsoft.com/office/drawing/2014/main" id="{022CEE7A-4CEA-C53A-DD80-D577A4BE37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7496" y="4521796"/>
            <a:ext cx="3931911" cy="2211700"/>
          </a:xfrm>
          <a:prstGeom prst="rect">
            <a:avLst/>
          </a:prstGeom>
        </p:spPr>
      </p:pic>
      <p:pic>
        <p:nvPicPr>
          <p:cNvPr id="19" name="Imagem 18" descr="assistenza ai senzatetto Archives » ADRA Italia">
            <a:extLst>
              <a:ext uri="{FF2B5EF4-FFF2-40B4-BE49-F238E27FC236}">
                <a16:creationId xmlns:a16="http://schemas.microsoft.com/office/drawing/2014/main" id="{7163BC40-ABCD-7AFE-3561-CA4695B6CE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654" y="826269"/>
            <a:ext cx="3735139" cy="2801355"/>
          </a:xfrm>
          <a:prstGeom prst="rect">
            <a:avLst/>
          </a:prstGeom>
        </p:spPr>
      </p:pic>
      <p:pic>
        <p:nvPicPr>
          <p:cNvPr id="20" name="Imagem 19" descr="Maltempo, cosa sono le casse di espansione: barriere per arginare i fiumi  in caso di alluvione - Il Sole 24 ORE">
            <a:extLst>
              <a:ext uri="{FF2B5EF4-FFF2-40B4-BE49-F238E27FC236}">
                <a16:creationId xmlns:a16="http://schemas.microsoft.com/office/drawing/2014/main" id="{A741F414-DB78-5374-CC81-926E483D39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93" y="4221088"/>
            <a:ext cx="4832941" cy="252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">
            <a:extLst>
              <a:ext uri="{FF2B5EF4-FFF2-40B4-BE49-F238E27FC236}">
                <a16:creationId xmlns:a16="http://schemas.microsoft.com/office/drawing/2014/main" id="{A06B8604-6458-B419-3C17-3D91C2C10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3" y="694808"/>
            <a:ext cx="2780786" cy="616319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Romênia</a:t>
            </a:r>
          </a:p>
          <a:p>
            <a:r>
              <a:rPr lang="pt-BR" b="1" dirty="0"/>
              <a:t>• As doutrinas adventistas foram pregadas pela primeira vez na Romênia por </a:t>
            </a:r>
            <a:r>
              <a:rPr lang="pt-BR" b="1" dirty="0" err="1"/>
              <a:t>Michal</a:t>
            </a:r>
            <a:r>
              <a:rPr lang="pt-BR" b="1" dirty="0"/>
              <a:t> </a:t>
            </a:r>
            <a:r>
              <a:rPr lang="pt-BR" b="1" dirty="0" err="1"/>
              <a:t>Czechowski</a:t>
            </a:r>
            <a:r>
              <a:rPr lang="pt-BR" b="1" dirty="0"/>
              <a:t>. No inverno de </a:t>
            </a:r>
            <a:r>
              <a:rPr lang="es-ES" b="1" dirty="0"/>
              <a:t>1868–1869 e</a:t>
            </a:r>
            <a:r>
              <a:rPr lang="pt-BR" b="1" dirty="0" err="1"/>
              <a:t>le</a:t>
            </a:r>
            <a:r>
              <a:rPr lang="pt-BR" b="1" dirty="0"/>
              <a:t> pregou em Pitesti, onde doze pessoas aceitaram sua mensagem.</a:t>
            </a:r>
          </a:p>
          <a:p>
            <a:r>
              <a:rPr lang="pt-BR" b="1" dirty="0"/>
              <a:t>• O Castelo de </a:t>
            </a:r>
            <a:r>
              <a:rPr lang="es-ES" b="1" dirty="0" err="1"/>
              <a:t>Valea</a:t>
            </a:r>
            <a:r>
              <a:rPr lang="es-ES" b="1" dirty="0"/>
              <a:t> </a:t>
            </a:r>
            <a:r>
              <a:rPr lang="es-ES" b="1" dirty="0" err="1"/>
              <a:t>Peleș</a:t>
            </a:r>
            <a:r>
              <a:rPr lang="es-ES" b="1" dirty="0"/>
              <a:t> </a:t>
            </a:r>
            <a:r>
              <a:rPr lang="pt-BR" b="1" dirty="0"/>
              <a:t>em </a:t>
            </a:r>
            <a:r>
              <a:rPr lang="pt-BR" b="1" dirty="0" err="1"/>
              <a:t>Sinaia</a:t>
            </a:r>
            <a:r>
              <a:rPr lang="pt-BR" b="1" dirty="0"/>
              <a:t> foi o primeiro</a:t>
            </a:r>
          </a:p>
          <a:p>
            <a:r>
              <a:rPr lang="pt-BR" b="1" dirty="0"/>
              <a:t>Castelo europeu iluminado pela eletricidade gerada no próprio castelo.</a:t>
            </a:r>
          </a:p>
          <a:p>
            <a:r>
              <a:rPr lang="pt-BR" b="1" dirty="0"/>
              <a:t>• A primeira classificação "dez" na ginástica em</a:t>
            </a:r>
          </a:p>
          <a:p>
            <a:r>
              <a:rPr lang="pt-BR" b="1" dirty="0"/>
              <a:t>Jogos Olímpicos foi para a romena </a:t>
            </a:r>
            <a:r>
              <a:rPr lang="pt-BR" b="1" dirty="0" err="1"/>
              <a:t>Nadia</a:t>
            </a:r>
            <a:r>
              <a:rPr lang="pt-BR" b="1" dirty="0"/>
              <a:t> Comaneci, por seu desempenho na competição de barras assimétricas em Montreal, Canadá, em 1976.</a:t>
            </a:r>
          </a:p>
        </p:txBody>
      </p:sp>
      <p:pic>
        <p:nvPicPr>
          <p:cNvPr id="22" name="Picture 2" descr="Resultado de imagem para Castillo de Valea Peleș">
            <a:extLst>
              <a:ext uri="{FF2B5EF4-FFF2-40B4-BE49-F238E27FC236}">
                <a16:creationId xmlns:a16="http://schemas.microsoft.com/office/drawing/2014/main" id="{390CA5E1-2378-D78D-ECDC-AEC62FA1D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729188"/>
            <a:ext cx="4528163" cy="2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9806FBC4-658B-F00C-56DD-3DD24602017E}"/>
              </a:ext>
            </a:extLst>
          </p:cNvPr>
          <p:cNvSpPr/>
          <p:nvPr/>
        </p:nvSpPr>
        <p:spPr>
          <a:xfrm>
            <a:off x="6769802" y="729188"/>
            <a:ext cx="2411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Castello de </a:t>
            </a:r>
            <a:r>
              <a:rPr lang="es-ES" b="1" dirty="0" err="1"/>
              <a:t>Valea</a:t>
            </a:r>
            <a:r>
              <a:rPr lang="es-ES" b="1" dirty="0"/>
              <a:t> </a:t>
            </a:r>
            <a:r>
              <a:rPr lang="es-ES" b="1" dirty="0" err="1"/>
              <a:t>Peleș</a:t>
            </a:r>
            <a:endParaRPr lang="pt-BR" dirty="0"/>
          </a:p>
        </p:txBody>
      </p:sp>
      <p:pic>
        <p:nvPicPr>
          <p:cNvPr id="26" name="Imagem 25" descr="Foto em preto e branco de homem&#10;&#10;Descrição gerada automaticamente">
            <a:extLst>
              <a:ext uri="{FF2B5EF4-FFF2-40B4-BE49-F238E27FC236}">
                <a16:creationId xmlns:a16="http://schemas.microsoft.com/office/drawing/2014/main" id="{05698535-731E-141D-3337-DD3564C6F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839" y="694808"/>
            <a:ext cx="1700160" cy="2807240"/>
          </a:xfrm>
          <a:prstGeom prst="rect">
            <a:avLst/>
          </a:prstGeom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9E4B6F08-6680-EF7A-4F87-46E721035B00}"/>
              </a:ext>
            </a:extLst>
          </p:cNvPr>
          <p:cNvSpPr/>
          <p:nvPr/>
        </p:nvSpPr>
        <p:spPr>
          <a:xfrm>
            <a:off x="2826802" y="3332771"/>
            <a:ext cx="17902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err="1"/>
              <a:t>Michał</a:t>
            </a:r>
            <a:r>
              <a:rPr lang="es-ES" sz="1600" b="1" dirty="0"/>
              <a:t> Czechowski</a:t>
            </a:r>
            <a:endParaRPr lang="pt-BR" sz="1600" dirty="0"/>
          </a:p>
        </p:txBody>
      </p:sp>
      <p:pic>
        <p:nvPicPr>
          <p:cNvPr id="30" name="Picture 6" descr="Resultado de imagem para Nadia Comaneci">
            <a:extLst>
              <a:ext uri="{FF2B5EF4-FFF2-40B4-BE49-F238E27FC236}">
                <a16:creationId xmlns:a16="http://schemas.microsoft.com/office/drawing/2014/main" id="{60D9F3A7-51F6-181C-7B22-EE45B5D80A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4"/>
          <a:stretch/>
        </p:blipFill>
        <p:spPr bwMode="auto">
          <a:xfrm>
            <a:off x="4655464" y="3642601"/>
            <a:ext cx="4406270" cy="314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tângulo 31">
            <a:extLst>
              <a:ext uri="{FF2B5EF4-FFF2-40B4-BE49-F238E27FC236}">
                <a16:creationId xmlns:a16="http://schemas.microsoft.com/office/drawing/2014/main" id="{E7644F53-287C-7EC4-28ED-F328341C9A58}"/>
              </a:ext>
            </a:extLst>
          </p:cNvPr>
          <p:cNvSpPr/>
          <p:nvPr/>
        </p:nvSpPr>
        <p:spPr>
          <a:xfrm>
            <a:off x="6769802" y="5949280"/>
            <a:ext cx="11649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Nadia</a:t>
            </a:r>
          </a:p>
          <a:p>
            <a:r>
              <a:rPr lang="es-ES" b="1" dirty="0" err="1">
                <a:solidFill>
                  <a:schemeClr val="bg1"/>
                </a:solidFill>
              </a:rPr>
              <a:t>Comaneci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A6B00402-7AE6-026B-497A-7B1AFE4641FE}"/>
              </a:ext>
            </a:extLst>
          </p:cNvPr>
          <p:cNvSpPr/>
          <p:nvPr/>
        </p:nvSpPr>
        <p:spPr>
          <a:xfrm>
            <a:off x="3100920" y="6166074"/>
            <a:ext cx="136815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Romênia</a:t>
            </a: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1B4602FC-01E2-3C1A-7899-E92891C778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151" y="5366774"/>
            <a:ext cx="1078831" cy="8273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5">
            <a:extLst>
              <a:ext uri="{FF2B5EF4-FFF2-40B4-BE49-F238E27FC236}">
                <a16:creationId xmlns:a16="http://schemas.microsoft.com/office/drawing/2014/main" id="{22404E99-A8B6-EA9F-4B90-B2D9BD4F50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574" y="955150"/>
            <a:ext cx="2959200" cy="5413718"/>
          </a:xfrm>
        </p:spPr>
        <p:txBody>
          <a:bodyPr/>
          <a:lstStyle/>
          <a:p>
            <a:pPr algn="ctr">
              <a:defRPr/>
            </a:pPr>
            <a:r>
              <a:rPr lang="pt-PT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Raposa Vermelha</a:t>
            </a:r>
          </a:p>
          <a:p>
            <a:pPr algn="ctr">
              <a:defRPr/>
            </a:pPr>
            <a:endParaRPr lang="pt-BR" sz="16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A </a:t>
            </a:r>
            <a:r>
              <a:rPr lang="pt-BR" sz="1300" b="1" dirty="0">
                <a:latin typeface="Comic Sans MS" panose="030F0702030302020204" pitchFamily="66" charset="0"/>
              </a:rPr>
              <a:t>raposa-vermelha</a:t>
            </a:r>
            <a:r>
              <a:rPr lang="pt-BR" sz="1300" dirty="0">
                <a:latin typeface="Comic Sans MS" panose="030F0702030302020204" pitchFamily="66" charset="0"/>
              </a:rPr>
              <a:t> é um mamífero de médio porte, com os pelos geralmente castanho-avermelhados, encontrada em várias partes da Europa, inclusive na </a:t>
            </a:r>
            <a:r>
              <a:rPr lang="pt-BR" sz="1300" b="1" dirty="0">
                <a:latin typeface="Comic Sans MS" panose="030F0702030302020204" pitchFamily="66" charset="0"/>
              </a:rPr>
              <a:t>Eslováquia</a:t>
            </a:r>
            <a:r>
              <a:rPr lang="pt-BR" sz="1300" dirty="0">
                <a:latin typeface="Comic Sans MS" panose="030F0702030302020204" pitchFamily="66" charset="0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 Após uma gestação de 53 dias, nascem entre 4 e 5 filhotes. Macho e fêmea cuidam dos filhotes; </a:t>
            </a:r>
            <a:endParaRPr lang="es-ES" sz="1300" dirty="0">
              <a:latin typeface="Comic Sans MS" panose="030F0702030302020204" pitchFamily="66" charset="0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Caça geralmente animais pequenos como coelhos, lebres, aves, mas também come insetos, peixes, ovos, e frutos</a:t>
            </a:r>
            <a:r>
              <a:rPr lang="pt-PT" sz="1300" dirty="0">
                <a:latin typeface="Comic Sans MS" panose="030F0702030302020204" pitchFamily="66" charset="0"/>
              </a:rPr>
              <a:t>; </a:t>
            </a:r>
          </a:p>
          <a:p>
            <a:pPr algn="just">
              <a:defRPr/>
            </a:pPr>
            <a:endParaRPr lang="pt-PT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300" dirty="0">
                <a:latin typeface="Comic Sans MS" panose="030F0702030302020204" pitchFamily="66" charset="0"/>
              </a:rPr>
              <a:t>A raposa-vermelha vive em grupos formados em sua maioria por um macho adulto e várias fêmeas. Vivem em tocas protegidas pela vegetação escavadas por elas mesmas, ou em antigas tocas de coelhos ou texugos abandonadas</a:t>
            </a:r>
            <a:r>
              <a:rPr lang="pt-PT" sz="1300" dirty="0">
                <a:latin typeface="Comic Sans MS" panose="030F0702030302020204" pitchFamily="66" charset="0"/>
              </a:rPr>
              <a:t>.</a:t>
            </a:r>
            <a:endParaRPr lang="pt-BR" sz="1300" dirty="0">
              <a:latin typeface="Comic Sans MS" panose="030F0702030302020204" pitchFamily="66" charset="0"/>
            </a:endParaRPr>
          </a:p>
          <a:p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B74008D-985B-A665-FCB5-826EB7EA8013}"/>
              </a:ext>
            </a:extLst>
          </p:cNvPr>
          <p:cNvSpPr txBox="1"/>
          <p:nvPr/>
        </p:nvSpPr>
        <p:spPr>
          <a:xfrm>
            <a:off x="3206521" y="5914590"/>
            <a:ext cx="16535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Eslováquia</a:t>
            </a:r>
          </a:p>
          <a:p>
            <a:pPr algn="ctr"/>
            <a:endParaRPr lang="pt-BR" sz="1100" b="1" dirty="0"/>
          </a:p>
        </p:txBody>
      </p:sp>
      <p:pic>
        <p:nvPicPr>
          <p:cNvPr id="5" name="Picture 2" descr="Vulpes vulpes">
            <a:extLst>
              <a:ext uri="{FF2B5EF4-FFF2-40B4-BE49-F238E27FC236}">
                <a16:creationId xmlns:a16="http://schemas.microsoft.com/office/drawing/2014/main" id="{B4027080-1928-B1A6-E834-D2D7C6FD5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774" y="778821"/>
            <a:ext cx="2502071" cy="376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s3-eu-west-1.amazonaws.com/rankia/images/valoraciones/0021/2992/549381__red-fox_p.jpg?1444110088">
            <a:extLst>
              <a:ext uri="{FF2B5EF4-FFF2-40B4-BE49-F238E27FC236}">
                <a16:creationId xmlns:a16="http://schemas.microsoft.com/office/drawing/2014/main" id="{83D57478-7865-0882-6F1E-634B0B9CB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505" y="692696"/>
            <a:ext cx="2604594" cy="195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Resultado de imagem para raposa vermelha caracteristicas">
            <a:extLst>
              <a:ext uri="{FF2B5EF4-FFF2-40B4-BE49-F238E27FC236}">
                <a16:creationId xmlns:a16="http://schemas.microsoft.com/office/drawing/2014/main" id="{CE6C1EDC-2B77-FB82-1B8D-B79B2BAA0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08" y="2651025"/>
            <a:ext cx="2518518" cy="188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Resultado de imagem para raposa vermelha caracteristicas">
            <a:extLst>
              <a:ext uri="{FF2B5EF4-FFF2-40B4-BE49-F238E27FC236}">
                <a16:creationId xmlns:a16="http://schemas.microsoft.com/office/drawing/2014/main" id="{8BCADA5D-0735-8C05-51CF-F3F9F1E9A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4544796"/>
            <a:ext cx="3466710" cy="232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6112361-9DD4-C842-06DE-C3B4B5BBB9F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707" y="5044259"/>
            <a:ext cx="1145622" cy="87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1676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Romênia em um mapa.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O nome da mãe de Luca é Mirela e o nome da diretora da Escola Adventista de Educação Infantil é </a:t>
            </a:r>
            <a:r>
              <a:rPr lang="pt-BR" b="1" dirty="0" err="1">
                <a:cs typeface="Times New Roman" panose="02020603050405020304" pitchFamily="18" charset="0"/>
              </a:rPr>
              <a:t>Raluca</a:t>
            </a:r>
            <a:r>
              <a:rPr lang="pt-BR" b="1" dirty="0">
                <a:cs typeface="Times New Roman" panose="02020603050405020304" pitchFamily="18" charset="0"/>
              </a:rPr>
              <a:t>. Elas estão na foto, e a mãe de Luca é a de cabelos curtos e mais claros.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48731</TotalTime>
  <Words>1023</Words>
  <Application>Microsoft Office PowerPoint</Application>
  <PresentationFormat>Apresentação na tela (4:3)</PresentationFormat>
  <Paragraphs>63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3063</cp:revision>
  <dcterms:created xsi:type="dcterms:W3CDTF">2014-12-27T17:37:04Z</dcterms:created>
  <dcterms:modified xsi:type="dcterms:W3CDTF">2026-09-05T20:54:24Z</dcterms:modified>
</cp:coreProperties>
</file>