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9"/>
  </p:notesMasterIdLst>
  <p:sldIdLst>
    <p:sldId id="727" r:id="rId3"/>
    <p:sldId id="1002" r:id="rId4"/>
    <p:sldId id="902" r:id="rId5"/>
    <p:sldId id="958" r:id="rId6"/>
    <p:sldId id="1194" r:id="rId7"/>
    <p:sldId id="1383" r:id="rId8"/>
    <p:sldId id="1382" r:id="rId9"/>
    <p:sldId id="1384" r:id="rId10"/>
    <p:sldId id="1385" r:id="rId11"/>
    <p:sldId id="1386" r:id="rId12"/>
    <p:sldId id="1018" r:id="rId13"/>
    <p:sldId id="1380" r:id="rId14"/>
    <p:sldId id="814" r:id="rId15"/>
    <p:sldId id="1367" r:id="rId16"/>
    <p:sldId id="1072" r:id="rId17"/>
    <p:sldId id="936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3331C"/>
    <a:srgbClr val="C82C4E"/>
    <a:srgbClr val="EBF1DE"/>
    <a:srgbClr val="2B351C"/>
    <a:srgbClr val="75D4E8"/>
    <a:srgbClr val="FF0000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1560" y="-342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29/08/2026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14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84B5A3-112C-C9C8-400A-2B5879113B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5" y="670401"/>
            <a:ext cx="9075487" cy="616353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6081379-8509-767D-062A-E28230ED5254}"/>
              </a:ext>
            </a:extLst>
          </p:cNvPr>
          <p:cNvSpPr/>
          <p:nvPr userDrawn="1"/>
        </p:nvSpPr>
        <p:spPr>
          <a:xfrm>
            <a:off x="2339752" y="5611839"/>
            <a:ext cx="4760322" cy="1151520"/>
          </a:xfrm>
          <a:prstGeom prst="rect">
            <a:avLst/>
          </a:prstGeom>
          <a:solidFill>
            <a:schemeClr val="bg1"/>
          </a:solidFill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7114C58-1BBC-507B-70DF-E447EAC47168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634D904-4EE9-62A2-75BF-A376574A5CB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ABF3AA2-C729-5E29-2F5B-C4BEB8992239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F8EF0F0-C7E1-7395-49E3-D1DC8FC5D7B1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044073A-2D36-FDA5-D2B3-54AA39A68323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04D38B4-CB7D-F6FF-3D70-21EEC3A657DC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5C545E8A-2F93-7CC8-1129-401A77AE8557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214C52D-6F7C-19C5-A016-2F391297A23A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72F0536-536A-A465-FE71-148054F40CB1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65DB05-20AB-9463-27B7-279EA031FD94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57EB01CE-5D9A-D2AC-237F-4E0AB97E7E2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C6B4110C-7866-0563-EC84-80F62A9A757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E05398E0-8BF3-3C97-15F0-CE1F844E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413E2C5-20F9-5BF8-D2BF-4BEF0B4B447A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E36EC491-739D-00E9-C0E9-1CB87373F15F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id="{0B408BC3-A82C-BB02-D0B3-B2F5793D123B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491845-0BED-581B-6A5A-5285275F6B03}"/>
              </a:ext>
            </a:extLst>
          </p:cNvPr>
          <p:cNvSpPr/>
          <p:nvPr userDrawn="1"/>
        </p:nvSpPr>
        <p:spPr>
          <a:xfrm>
            <a:off x="26194" y="656935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66C30D8-8597-0078-51F3-F02D217BFF1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Espaço Reservado para Texto 8">
            <a:extLst>
              <a:ext uri="{FF2B5EF4-FFF2-40B4-BE49-F238E27FC236}">
                <a16:creationId xmlns:a16="http://schemas.microsoft.com/office/drawing/2014/main" id="{ACE576B7-B575-29E8-938A-9F520F9B82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24" name="Espaço Reservado para Texto 2">
            <a:extLst>
              <a:ext uri="{FF2B5EF4-FFF2-40B4-BE49-F238E27FC236}">
                <a16:creationId xmlns:a16="http://schemas.microsoft.com/office/drawing/2014/main" id="{AF088BF0-6EA7-C359-D1EE-B6443D1E9A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25" name="Espaço Reservado para Imagem 17">
            <a:extLst>
              <a:ext uri="{FF2B5EF4-FFF2-40B4-BE49-F238E27FC236}">
                <a16:creationId xmlns:a16="http://schemas.microsoft.com/office/drawing/2014/main" id="{4CB83830-EDA6-0EFD-9897-D0D3D0E1A9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57217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26" name="Espaço Reservado para Imagem 19">
            <a:extLst>
              <a:ext uri="{FF2B5EF4-FFF2-40B4-BE49-F238E27FC236}">
                <a16:creationId xmlns:a16="http://schemas.microsoft.com/office/drawing/2014/main" id="{7D8CD5B3-2EA2-8492-840C-53A11C32CA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27" name="Espaço Reservado para Texto 21">
            <a:extLst>
              <a:ext uri="{FF2B5EF4-FFF2-40B4-BE49-F238E27FC236}">
                <a16:creationId xmlns:a16="http://schemas.microsoft.com/office/drawing/2014/main" id="{CC48CD90-CE52-732D-B6C5-32A3CE9D2D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7735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28" name="Espaço Reservado para Texto 23">
            <a:extLst>
              <a:ext uri="{FF2B5EF4-FFF2-40B4-BE49-F238E27FC236}">
                <a16:creationId xmlns:a16="http://schemas.microsoft.com/office/drawing/2014/main" id="{1494E6DF-190C-BA60-4D81-AF8F574053A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912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r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B882AC5-C544-CCB0-3CD1-E8A2B6C3D1C5}"/>
              </a:ext>
            </a:extLst>
          </p:cNvPr>
          <p:cNvSpPr/>
          <p:nvPr userDrawn="1"/>
        </p:nvSpPr>
        <p:spPr>
          <a:xfrm>
            <a:off x="377428" y="4564908"/>
            <a:ext cx="4760322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C29DFBCE-EFB4-5FB3-A6D3-6599E196CE5B}"/>
              </a:ext>
            </a:extLst>
          </p:cNvPr>
          <p:cNvSpPr/>
          <p:nvPr userDrawn="1"/>
        </p:nvSpPr>
        <p:spPr>
          <a:xfrm flipH="1">
            <a:off x="424414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790DFDB5-5AD6-3047-E4FB-E2C8CAE07927}"/>
              </a:ext>
            </a:extLst>
          </p:cNvPr>
          <p:cNvSpPr/>
          <p:nvPr userDrawn="1"/>
        </p:nvSpPr>
        <p:spPr>
          <a:xfrm flipH="1">
            <a:off x="424414" y="482973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E277CBF8-BF42-7219-68F3-18316731A10E}"/>
              </a:ext>
            </a:extLst>
          </p:cNvPr>
          <p:cNvSpPr/>
          <p:nvPr userDrawn="1"/>
        </p:nvSpPr>
        <p:spPr>
          <a:xfrm flipH="1">
            <a:off x="424414" y="505016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5908A2A4-64F1-4363-1919-61B00A2B54CB}"/>
              </a:ext>
            </a:extLst>
          </p:cNvPr>
          <p:cNvSpPr txBox="1"/>
          <p:nvPr userDrawn="1"/>
        </p:nvSpPr>
        <p:spPr>
          <a:xfrm>
            <a:off x="350442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3°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ADD12A21-F78E-E7FF-5627-A25FF8425E17}"/>
              </a:ext>
            </a:extLst>
          </p:cNvPr>
          <p:cNvSpPr txBox="1"/>
          <p:nvPr userDrawn="1"/>
        </p:nvSpPr>
        <p:spPr>
          <a:xfrm>
            <a:off x="8134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Intereuropeia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2783447-DC9B-A227-2DD7-BE7D10E64269}"/>
              </a:ext>
            </a:extLst>
          </p:cNvPr>
          <p:cNvSpPr/>
          <p:nvPr userDrawn="1"/>
        </p:nvSpPr>
        <p:spPr>
          <a:xfrm flipH="1">
            <a:off x="424414" y="527059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D2066205-EE7B-FC57-1F72-30917849DFE0}"/>
              </a:ext>
            </a:extLst>
          </p:cNvPr>
          <p:cNvSpPr/>
          <p:nvPr userDrawn="1"/>
        </p:nvSpPr>
        <p:spPr>
          <a:xfrm flipH="1">
            <a:off x="424414" y="549102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88CF799C-D059-00A4-F6A5-27705F729D04}"/>
              </a:ext>
            </a:extLst>
          </p:cNvPr>
          <p:cNvSpPr/>
          <p:nvPr userDrawn="1"/>
        </p:nvSpPr>
        <p:spPr>
          <a:xfrm flipH="1">
            <a:off x="4908664" y="458994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46909BAD-4D65-E949-756E-A9D84CD22B20}"/>
              </a:ext>
            </a:extLst>
          </p:cNvPr>
          <p:cNvSpPr/>
          <p:nvPr userDrawn="1"/>
        </p:nvSpPr>
        <p:spPr>
          <a:xfrm flipH="1">
            <a:off x="4908664" y="481038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3D9AEDE6-C8BA-3250-DF4B-35A998623604}"/>
              </a:ext>
            </a:extLst>
          </p:cNvPr>
          <p:cNvSpPr/>
          <p:nvPr userDrawn="1"/>
        </p:nvSpPr>
        <p:spPr>
          <a:xfrm flipH="1">
            <a:off x="4908664" y="503081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2C2C4772-9EB4-A772-78C9-EF66A145D966}"/>
              </a:ext>
            </a:extLst>
          </p:cNvPr>
          <p:cNvSpPr/>
          <p:nvPr userDrawn="1"/>
        </p:nvSpPr>
        <p:spPr>
          <a:xfrm flipH="1">
            <a:off x="4908664" y="525124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0BD44B7C-94C2-A277-F8AA-59D0B22E6C7D}"/>
              </a:ext>
            </a:extLst>
          </p:cNvPr>
          <p:cNvSpPr/>
          <p:nvPr userDrawn="1"/>
        </p:nvSpPr>
        <p:spPr>
          <a:xfrm flipH="1">
            <a:off x="4908664" y="547167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B89F0334-79B2-2ACE-F54E-E4F36A0D2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11" y="1820918"/>
            <a:ext cx="3114675" cy="2752725"/>
          </a:xfrm>
          <a:prstGeom prst="rect">
            <a:avLst/>
          </a:prstGeom>
        </p:spPr>
      </p:pic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56EC131E-6C8B-D3E9-75DE-0E4044112B3C}"/>
              </a:ext>
            </a:extLst>
          </p:cNvPr>
          <p:cNvCxnSpPr>
            <a:stCxn id="37" idx="7"/>
          </p:cNvCxnSpPr>
          <p:nvPr userDrawn="1"/>
        </p:nvCxnSpPr>
        <p:spPr>
          <a:xfrm flipH="1" flipV="1">
            <a:off x="2411760" y="2708920"/>
            <a:ext cx="2523264" cy="190738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3C59E1BB-8E9A-6E62-0617-21CF9D6B4F1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812662" y="3455101"/>
            <a:ext cx="2109662" cy="1388659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0F41485F-ED68-4F76-64DB-48D0AB72587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4637" y="3109938"/>
            <a:ext cx="1294027" cy="2004040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EA29BAA8-AB59-7708-1270-8ABE7307982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1952" y="3405092"/>
            <a:ext cx="1216712" cy="214386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>
            <a:extLst>
              <a:ext uri="{FF2B5EF4-FFF2-40B4-BE49-F238E27FC236}">
                <a16:creationId xmlns:a16="http://schemas.microsoft.com/office/drawing/2014/main" id="{A44914FC-6F49-E885-01D0-B2B5040EB23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6464" y="3589340"/>
            <a:ext cx="1221348" cy="1738018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B7626AC2-CF08-2F35-D74C-E11DA6F2526F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99F68C6-0713-6F81-0635-5D553FF93270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A17DCDB-31DE-66D1-C61A-9710CBB06098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Intereuropeia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4E1740-7213-AC06-C46D-9B9998026357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4" name="CaixaDeTexto 3">
            <a:extLst>
              <a:ext uri="{FF2B5EF4-FFF2-40B4-BE49-F238E27FC236}">
                <a16:creationId xmlns:a16="http://schemas.microsoft.com/office/drawing/2014/main" id="{62E5D004-33D1-47AC-C5C9-5BB7056808B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Romênia</a:t>
            </a:r>
          </a:p>
        </p:txBody>
      </p:sp>
      <p:sp>
        <p:nvSpPr>
          <p:cNvPr id="15" name="CaixaDeTexto 3">
            <a:extLst>
              <a:ext uri="{FF2B5EF4-FFF2-40B4-BE49-F238E27FC236}">
                <a16:creationId xmlns:a16="http://schemas.microsoft.com/office/drawing/2014/main" id="{191BEA40-A7D4-B21C-725E-6FF00514A5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Bulgária</a:t>
            </a:r>
          </a:p>
        </p:txBody>
      </p:sp>
      <p:sp>
        <p:nvSpPr>
          <p:cNvPr id="16" name="CaixaDeTexto 3">
            <a:extLst>
              <a:ext uri="{FF2B5EF4-FFF2-40B4-BE49-F238E27FC236}">
                <a16:creationId xmlns:a16="http://schemas.microsoft.com/office/drawing/2014/main" id="{57309808-075F-792C-0A35-F8ADD4A3FE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Bélgica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7" name="CaixaDeTexto 3">
            <a:extLst>
              <a:ext uri="{FF2B5EF4-FFF2-40B4-BE49-F238E27FC236}">
                <a16:creationId xmlns:a16="http://schemas.microsoft.com/office/drawing/2014/main" id="{5BFA344D-89C6-8650-6151-7C6B373CC509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Itália</a:t>
            </a:r>
          </a:p>
        </p:txBody>
      </p:sp>
      <p:sp>
        <p:nvSpPr>
          <p:cNvPr id="21" name="CaixaDeTexto 3">
            <a:extLst>
              <a:ext uri="{FF2B5EF4-FFF2-40B4-BE49-F238E27FC236}">
                <a16:creationId xmlns:a16="http://schemas.microsoft.com/office/drawing/2014/main" id="{19AF6BBA-F060-D871-9BAC-2CEAE0A778D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Espanha</a:t>
            </a:r>
          </a:p>
        </p:txBody>
      </p:sp>
      <p:sp>
        <p:nvSpPr>
          <p:cNvPr id="22" name="CaixaDeTexto 3">
            <a:extLst>
              <a:ext uri="{FF2B5EF4-FFF2-40B4-BE49-F238E27FC236}">
                <a16:creationId xmlns:a16="http://schemas.microsoft.com/office/drawing/2014/main" id="{F99E3394-2E01-FDBE-8604-EA5FEBF3E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Áustria</a:t>
            </a:r>
          </a:p>
        </p:txBody>
      </p:sp>
      <p:sp>
        <p:nvSpPr>
          <p:cNvPr id="23" name="CaixaDeTexto 3">
            <a:extLst>
              <a:ext uri="{FF2B5EF4-FFF2-40B4-BE49-F238E27FC236}">
                <a16:creationId xmlns:a16="http://schemas.microsoft.com/office/drawing/2014/main" id="{F618A3F7-EB20-91F4-BC9D-FB9E40C967E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França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CaixaDeTexto 3">
            <a:extLst>
              <a:ext uri="{FF2B5EF4-FFF2-40B4-BE49-F238E27FC236}">
                <a16:creationId xmlns:a16="http://schemas.microsoft.com/office/drawing/2014/main" id="{B35262DE-3BC7-60D1-7C32-D37E7DAE090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Portugal</a:t>
            </a:r>
          </a:p>
        </p:txBody>
      </p:sp>
      <p:sp>
        <p:nvSpPr>
          <p:cNvPr id="25" name="CaixaDeTexto 3">
            <a:extLst>
              <a:ext uri="{FF2B5EF4-FFF2-40B4-BE49-F238E27FC236}">
                <a16:creationId xmlns:a16="http://schemas.microsoft.com/office/drawing/2014/main" id="{892B174F-4735-585A-60B1-C59FAD7FA6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 err="1">
                <a:solidFill>
                  <a:srgbClr val="FF0000"/>
                </a:solidFill>
              </a:rPr>
              <a:t>Suiça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6" name="CaixaDeTexto 3">
            <a:extLst>
              <a:ext uri="{FF2B5EF4-FFF2-40B4-BE49-F238E27FC236}">
                <a16:creationId xmlns:a16="http://schemas.microsoft.com/office/drawing/2014/main" id="{DA4DB806-1DEC-A9EA-A9C5-EFF8A0E3523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Alemanha</a:t>
            </a:r>
          </a:p>
        </p:txBody>
      </p:sp>
      <p:sp>
        <p:nvSpPr>
          <p:cNvPr id="27" name="CaixaDeTexto 3">
            <a:extLst>
              <a:ext uri="{FF2B5EF4-FFF2-40B4-BE49-F238E27FC236}">
                <a16:creationId xmlns:a16="http://schemas.microsoft.com/office/drawing/2014/main" id="{9172C3E9-4DF6-137E-78C6-711B44C940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Liechtenstein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28" name="CaixaDeTexto 3">
            <a:extLst>
              <a:ext uri="{FF2B5EF4-FFF2-40B4-BE49-F238E27FC236}">
                <a16:creationId xmlns:a16="http://schemas.microsoft.com/office/drawing/2014/main" id="{DAC97AB7-24C8-1B21-1118-C1964D223B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São Marino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875FDE9C-39EF-295F-E7A8-7FF6C5A24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5649046"/>
            <a:ext cx="1451929" cy="11052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CBCE7B5-AE62-2C50-0056-A9B3669D7A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25" y="5649046"/>
            <a:ext cx="1105200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750DF75-292D-017E-F46F-B23839FE75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01" y="5649046"/>
            <a:ext cx="1469266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DE32B7A-C000-D6C0-23BA-4D6C882FA9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63" y="564904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DFFB0CF-9AE1-3471-6A7A-2AA64831B6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ECE180B-58FF-7FD5-0373-05E987ACB77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5DD235D-8304-A37B-3B54-3E630A3C276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44" y="4011626"/>
            <a:ext cx="144976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E03FBE63-D6F8-A0E8-FDB0-3D9CC4FFB63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36" y="4011626"/>
            <a:ext cx="1452383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1B5F416-BFB5-B649-0DEF-96857FD7747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61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311C153-1EEE-9BE3-B6B5-A23823D428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23" y="1871697"/>
            <a:ext cx="142462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B8303B7-CAE8-D19F-8369-84EA7D644D1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70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1DD3CE2-A25C-D54A-E627-74C80AFB501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0" y="1871697"/>
            <a:ext cx="1441094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2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g"/><Relationship Id="rId7" Type="http://schemas.openxmlformats.org/officeDocument/2006/relationships/image" Target="../media/image4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hyperlink" Target="https://manhadealemanha.files.wordpress.com/2015/05/img_4711.jpg" TargetMode="External"/><Relationship Id="rId7" Type="http://schemas.openxmlformats.org/officeDocument/2006/relationships/image" Target="../media/image5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3°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23928" y="5592763"/>
            <a:ext cx="1306513" cy="284162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S10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05/set</a:t>
            </a:r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2BD2B9E4-2CDB-38AA-3934-A19823C4691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3" b="552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3°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Texto 16">
            <a:extLst>
              <a:ext uri="{FF2B5EF4-FFF2-40B4-BE49-F238E27FC236}">
                <a16:creationId xmlns:a16="http://schemas.microsoft.com/office/drawing/2014/main" id="{77632C73-F90B-801B-0764-442D0EA47A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S10 – Missões – 05 de setembro</a:t>
            </a:r>
          </a:p>
        </p:txBody>
      </p:sp>
      <p:sp>
        <p:nvSpPr>
          <p:cNvPr id="15" name="Espaço Reservado para Texto 17">
            <a:extLst>
              <a:ext uri="{FF2B5EF4-FFF2-40B4-BE49-F238E27FC236}">
                <a16:creationId xmlns:a16="http://schemas.microsoft.com/office/drawing/2014/main" id="{1D6E7A03-E0D8-AAF4-D5A6-D2C6409FD1E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Oração à noite</a:t>
            </a:r>
            <a:endParaRPr lang="pt-BR" sz="4000" i="0" dirty="0"/>
          </a:p>
        </p:txBody>
      </p:sp>
      <p:pic>
        <p:nvPicPr>
          <p:cNvPr id="16" name="Espaço Reservado para Imagem 15">
            <a:extLst>
              <a:ext uri="{FF2B5EF4-FFF2-40B4-BE49-F238E27FC236}">
                <a16:creationId xmlns:a16="http://schemas.microsoft.com/office/drawing/2014/main" id="{046F469E-4A6C-D0D3-0677-6DA62DE98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8" r="4248"/>
          <a:stretch>
            <a:fillRect/>
          </a:stretch>
        </p:blipFill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17" name="Espaço Reservado para Texto 12">
            <a:extLst>
              <a:ext uri="{FF2B5EF4-FFF2-40B4-BE49-F238E27FC236}">
                <a16:creationId xmlns:a16="http://schemas.microsoft.com/office/drawing/2014/main" id="{05325B21-0D06-E358-95A8-84428A32C91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7735" y="5764301"/>
            <a:ext cx="3228761" cy="315619"/>
          </a:xfrm>
        </p:spPr>
        <p:txBody>
          <a:bodyPr/>
          <a:lstStyle/>
          <a:p>
            <a:r>
              <a:rPr lang="pt-BR" dirty="0"/>
              <a:t>Amelie</a:t>
            </a:r>
          </a:p>
        </p:txBody>
      </p:sp>
      <p:sp>
        <p:nvSpPr>
          <p:cNvPr id="18" name="Espaço Reservado para Texto 13">
            <a:extLst>
              <a:ext uri="{FF2B5EF4-FFF2-40B4-BE49-F238E27FC236}">
                <a16:creationId xmlns:a16="http://schemas.microsoft.com/office/drawing/2014/main" id="{957B2F51-CFD8-108E-2ED0-A51D1905ED0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6912" y="6203691"/>
            <a:ext cx="3216608" cy="459601"/>
          </a:xfrm>
        </p:spPr>
        <p:txBody>
          <a:bodyPr/>
          <a:lstStyle/>
          <a:p>
            <a:r>
              <a:rPr lang="pt-BR" dirty="0"/>
              <a:t>Áustria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36A8734C-0A0C-0B6C-5002-EE48CD94B7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520" y="5811942"/>
            <a:ext cx="1252536" cy="953423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66995A-A8FE-3FBB-D560-01FEF908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5" y="2350502"/>
            <a:ext cx="5591175" cy="4286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54A9D1D-BFCB-7479-1F87-B8C8E646E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161" y="945405"/>
            <a:ext cx="4210050" cy="2800350"/>
          </a:xfrm>
          <a:prstGeom prst="rect">
            <a:avLst/>
          </a:prstGeom>
        </p:spPr>
      </p:pic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3807175" y="3726614"/>
            <a:ext cx="5097617" cy="624897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3792494" y="990111"/>
            <a:ext cx="5097617" cy="278865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2904170" y="3726614"/>
            <a:ext cx="1809991" cy="624897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8982860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</a:t>
            </a:r>
            <a:r>
              <a:rPr lang="pt-BR" b="1" dirty="0">
                <a:solidFill>
                  <a:srgbClr val="FF0000"/>
                </a:solidFill>
              </a:rPr>
              <a:t>Braunau? No norte da Áustria, perto da fronteira com a Alemanha.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39F001-54D6-BF1B-3A3F-BDC84E562D2A}"/>
              </a:ext>
            </a:extLst>
          </p:cNvPr>
          <p:cNvSpPr txBox="1"/>
          <p:nvPr/>
        </p:nvSpPr>
        <p:spPr>
          <a:xfrm>
            <a:off x="2083859" y="3517899"/>
            <a:ext cx="1050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rgbClr val="FF0000"/>
                </a:solidFill>
              </a:rPr>
              <a:t>Europa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3B7B2F4-252C-088F-CC0B-9F5E7C9823BB}"/>
              </a:ext>
            </a:extLst>
          </p:cNvPr>
          <p:cNvSpPr/>
          <p:nvPr/>
        </p:nvSpPr>
        <p:spPr>
          <a:xfrm>
            <a:off x="2904170" y="3780574"/>
            <a:ext cx="879624" cy="57093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2904170" y="953880"/>
            <a:ext cx="1833446" cy="281635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5E4A9AA-2FE0-0AFF-4CDF-0BDE36303046}"/>
              </a:ext>
            </a:extLst>
          </p:cNvPr>
          <p:cNvCxnSpPr>
            <a:cxnSpLocks/>
          </p:cNvCxnSpPr>
          <p:nvPr/>
        </p:nvCxnSpPr>
        <p:spPr>
          <a:xfrm flipV="1">
            <a:off x="3783794" y="987942"/>
            <a:ext cx="5097617" cy="2790825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E3C8A821-D2E9-F4BC-A3B0-89F9C5607AFC}"/>
              </a:ext>
            </a:extLst>
          </p:cNvPr>
          <p:cNvSpPr txBox="1"/>
          <p:nvPr/>
        </p:nvSpPr>
        <p:spPr>
          <a:xfrm>
            <a:off x="6341302" y="1809675"/>
            <a:ext cx="10367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Braunau</a:t>
            </a:r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D701C47-695D-2B56-06F2-E23E1CA08DDD}"/>
              </a:ext>
            </a:extLst>
          </p:cNvPr>
          <p:cNvSpPr txBox="1"/>
          <p:nvPr/>
        </p:nvSpPr>
        <p:spPr>
          <a:xfrm>
            <a:off x="53724" y="715867"/>
            <a:ext cx="4683892" cy="1006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pt-BR" b="1" dirty="0">
                <a:cs typeface="Times New Roman" panose="02020603050405020304" pitchFamily="18" charset="0"/>
              </a:rPr>
              <a:t>Em Braunau</a:t>
            </a:r>
            <a:r>
              <a:rPr lang="pt-BR" sz="1800" b="1" dirty="0">
                <a:cs typeface="Times New Roman" panose="02020603050405020304" pitchFamily="18" charset="0"/>
              </a:rPr>
              <a:t> fica A Escola Adventista </a:t>
            </a:r>
            <a:r>
              <a:rPr lang="pt-BR" sz="1800" b="1" dirty="0" err="1">
                <a:cs typeface="Times New Roman" panose="02020603050405020304" pitchFamily="18" charset="0"/>
              </a:rPr>
              <a:t>Bogenhofen</a:t>
            </a:r>
            <a:r>
              <a:rPr lang="pt-BR" sz="1800" b="1" dirty="0"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pt-BR" sz="1800" b="1" dirty="0">
                <a:cs typeface="Times New Roman" panose="02020603050405020304" pitchFamily="18" charset="0"/>
              </a:rPr>
              <a:t>Onde estuda Amelie, da história de hoje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13D63E77-1745-BB53-365A-D20C3637DB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5365" b="45281"/>
          <a:stretch>
            <a:fillRect/>
          </a:stretch>
        </p:blipFill>
        <p:spPr>
          <a:xfrm>
            <a:off x="6716849" y="1612566"/>
            <a:ext cx="189676" cy="280069"/>
          </a:xfrm>
          <a:prstGeom prst="rect">
            <a:avLst/>
          </a:prstGeom>
          <a:ln w="38100">
            <a:noFill/>
          </a:ln>
        </p:spPr>
      </p:pic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E6CD6-0C7C-C559-05F2-9AA9EE152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881A849-3293-9DD9-6F8F-5BD73D7FCD08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O inverno havia chegado à Áustria, e flocos de neve caíam densa e rapidamente do lado de fora da janela. Amelie estava muito feliz. Sua irmã, </a:t>
            </a:r>
            <a:r>
              <a:rPr lang="pt-BR" sz="2400" b="1" dirty="0" err="1">
                <a:solidFill>
                  <a:srgbClr val="FF0000"/>
                </a:solidFill>
              </a:rPr>
              <a:t>Tamia</a:t>
            </a:r>
            <a:r>
              <a:rPr lang="pt-BR" sz="2400" b="1" dirty="0">
                <a:solidFill>
                  <a:srgbClr val="FF0000"/>
                </a:solidFill>
              </a:rPr>
              <a:t>, juntou-se a ela, pulando de emoção. A mãe também estava animada e pulava com as duas meninas.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Precisamos sair! – exclamou Amelie.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Não importava o fato de já estar escuro. Ou que as meninas já estivessem de pijamas para dormir. Amelie queria sair e pular na neve. A mãe e </a:t>
            </a:r>
            <a:r>
              <a:rPr lang="pt-BR" sz="2400" b="1" dirty="0" err="1">
                <a:solidFill>
                  <a:srgbClr val="FF0000"/>
                </a:solidFill>
              </a:rPr>
              <a:t>Tamia</a:t>
            </a:r>
            <a:r>
              <a:rPr lang="pt-BR" sz="2400" b="1" dirty="0">
                <a:solidFill>
                  <a:srgbClr val="FF0000"/>
                </a:solidFill>
              </a:rPr>
              <a:t> concordaram com a ideia de Amelie.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A7D16BC-3DC8-B0BF-5080-E57565281B62}"/>
              </a:ext>
            </a:extLst>
          </p:cNvPr>
          <p:cNvSpPr txBox="1"/>
          <p:nvPr/>
        </p:nvSpPr>
        <p:spPr>
          <a:xfrm>
            <a:off x="116110" y="2780928"/>
            <a:ext cx="4882558" cy="2703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Rapidamente, todas vestiram calças de esqui e casacos de inverno. A mãe colocou lanternas na cabeça das meninas e uma na própria cabeça. Assim, elas conseguiam enxergar no escuro e teriam as mãos livres para brincar na neve.</a:t>
            </a: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586B70C-C031-1C38-03DB-B35452110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565" y="2818656"/>
            <a:ext cx="3933825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92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DA7B7E-2BF2-FCB3-CD0E-BA76F95C0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3D38A5A7-2F9A-3782-F2FC-0889FF2E37AC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As duas meninas e a mãe correram para fora de casa. Depois que a mãe trancou a porta, as três começaram a pular na neve. Saltaram para cima e para baixo, para cima e para baixo. Era tão divertido saltar na neve branca!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Então a mãe pegou o lindo trenó vermelho escuro que deslizava rapidamente pelas colinas. As meninas e a mãe subiram uma colina perto da casa. Em seguida, as meninas se sentaram no trenó e a mãe lhes deu um empurrão.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 err="1">
                <a:solidFill>
                  <a:srgbClr val="FF0000"/>
                </a:solidFill>
              </a:rPr>
              <a:t>Uhuuu</a:t>
            </a:r>
            <a:r>
              <a:rPr lang="pt-BR" sz="2400" b="1" dirty="0">
                <a:solidFill>
                  <a:srgbClr val="FF0000"/>
                </a:solidFill>
              </a:rPr>
              <a:t>! 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344B0ED-C80D-90F4-5E91-570D912B62C3}"/>
              </a:ext>
            </a:extLst>
          </p:cNvPr>
          <p:cNvSpPr txBox="1"/>
          <p:nvPr/>
        </p:nvSpPr>
        <p:spPr>
          <a:xfrm>
            <a:off x="4139951" y="3050456"/>
            <a:ext cx="4896543" cy="2703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As meninas desceram a colina com gritos de alegria. Mas elas não queriam esperar o trenó chegar ao fim da colina. Isso seria chato. Por isso, elas caíram de propósito enquanto o trenó descia a colina. Foi divertido!</a:t>
            </a: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028947C-BBD2-1B04-2AAC-A9A04338A6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3070051"/>
            <a:ext cx="3743325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009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E9E2D9-7879-02DD-0107-4AD43C1F4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7F20D677-328D-3902-E432-3F266FF89809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As meninas e a mãe subiram a colina novamente e desceram rapidamente. Mais uma vez, antes de chegar ao fim da colina, elas caíram do trenó de propósito.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mãe correu ao lado do trenó. Amelie ficou feliz por ela estar lá. A noite estava escura e a neve caía forte e rapidamente. Mesmo com a lanterna de cabeça, Amelie mal conseguia enxergar.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De repente, Amelie percebeu que algo estava errado. Ela levantou a mão e tocou a testa. Sua lanterna de cabeça tinha sumido! Ela estava se divertindo tanto que nem percebeu quando a lanterna caiu.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Mãe! – ela gritou. – Minha lanterna sumiu! 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F2FFFD8-FDD7-196D-852F-073AAC5FCBF1}"/>
              </a:ext>
            </a:extLst>
          </p:cNvPr>
          <p:cNvSpPr/>
          <p:nvPr/>
        </p:nvSpPr>
        <p:spPr>
          <a:xfrm>
            <a:off x="111820" y="3429000"/>
            <a:ext cx="4460180" cy="25202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Mas a mãe não se preocupou. Ela disse que poderiam procurá-la pela manhã.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Tudo bem – respondeu. – Vamos voltar para casa. Está ficando tarde.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5561F68-C8E9-6AF8-C90B-85E0F70BF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01008"/>
            <a:ext cx="396240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38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F1DF29-02BE-C5B9-9623-2F21F6C50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3F8DCECE-27E9-98BE-9705-818BAD1B8698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Mesmo assim, as meninas queriam procurar a lanterna perdida. Elas voltaram a todos os lugares em que haviam passado com o trenó. Mas não encontraram nada.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Mãe – disse Amelie. – Precisamos orar. A mãe achou que era uma boa ideia. Assim, ela e as duas meninas ficaram em pé sob os flocos de neve que caíam enquanto Amelie orava: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Quando abriram os olhos, imediatamente viram algo.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Mãe – chamou </a:t>
            </a:r>
            <a:r>
              <a:rPr lang="pt-BR" sz="2400" b="1" dirty="0" err="1">
                <a:solidFill>
                  <a:srgbClr val="FF0000"/>
                </a:solidFill>
              </a:rPr>
              <a:t>Tamia</a:t>
            </a:r>
            <a:r>
              <a:rPr lang="pt-BR" sz="2400" b="1" dirty="0">
                <a:solidFill>
                  <a:srgbClr val="FF0000"/>
                </a:solidFill>
              </a:rPr>
              <a:t> –, há algo escuro na neve.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À primeira vista, ninguém reconheceu o que era. Seria a lanterna de cabeça ou outra coisa?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Olharam mais de perto e viram algo ainda mais importante do que a lanterna. Sobre a neve estava um molho de chaves, inclusive a chave de casa que a mãe tinha usado para trancar a porta quando saíram para brincar. 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7" name="Espaço Reservado para Imagem 15">
            <a:extLst>
              <a:ext uri="{FF2B5EF4-FFF2-40B4-BE49-F238E27FC236}">
                <a16:creationId xmlns:a16="http://schemas.microsoft.com/office/drawing/2014/main" id="{8B167EE7-4706-353A-E53E-7A393163A5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8" r="4248"/>
          <a:stretch>
            <a:fillRect/>
          </a:stretch>
        </p:blipFill>
        <p:spPr>
          <a:xfrm>
            <a:off x="5940152" y="2017426"/>
            <a:ext cx="1523660" cy="1640188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5" name="Balão de Fala: Retângulo com Cantos Arredondados 4">
            <a:extLst>
              <a:ext uri="{FF2B5EF4-FFF2-40B4-BE49-F238E27FC236}">
                <a16:creationId xmlns:a16="http://schemas.microsoft.com/office/drawing/2014/main" id="{6AD94489-2BFF-5CEE-A5B8-69D652488B4A}"/>
              </a:ext>
            </a:extLst>
          </p:cNvPr>
          <p:cNvSpPr/>
          <p:nvPr/>
        </p:nvSpPr>
        <p:spPr>
          <a:xfrm>
            <a:off x="1680188" y="2225452"/>
            <a:ext cx="3600400" cy="1224136"/>
          </a:xfrm>
          <a:prstGeom prst="wedgeRoundRectCallout">
            <a:avLst>
              <a:gd name="adj1" fmla="val 85550"/>
              <a:gd name="adj2" fmla="val -1823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chemeClr val="bg1"/>
                </a:solidFill>
              </a:rPr>
              <a:t>“Querido Deus, por favor, ajude-nos a encontrar a lanterna.”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574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CB0C6-C559-D4E6-B164-76655C9EB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21E8424D-D2DD-A7F3-54BB-8950653A583F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mãe nem percebeu que havia perdido as chaves. Amelie deve ter perdido a lanterna ao cair na neve de propósito, mas a mãe não havia caído. Como as chaves foram parar ali era um mistério. Mas Amelie sabia uma coisa: o pai chegaria muito tarde naquela noite e, sem a chave da casa, elas ficariam presas na neve fria por muito tempo. Se ela tivesse esperado um pouco mais para orar, a chave poderia ter ficado enterrada sob a neve espessa.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Deus respondeu à sua oração, mas não da maneira que ela esperava. Deus respondeu da maneira que elas precisavam.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Eu orei por uma lanterna, mas Deus respondeu com chaves – disse. 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13B9929-E757-0B40-414A-40CCF731B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600" y="158924"/>
            <a:ext cx="2736304" cy="219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386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2304256"/>
          </a:xfrm>
        </p:spPr>
        <p:txBody>
          <a:bodyPr anchor="ctr" anchorCtr="0"/>
          <a:lstStyle/>
          <a:p>
            <a:pPr indent="360000">
              <a:lnSpc>
                <a:spcPts val="2600"/>
              </a:lnSpc>
            </a:pPr>
            <a:r>
              <a:rPr lang="pt-BR" dirty="0"/>
              <a:t>Agradecemos a você suas ofertas, que ajudarão crianças na Europa a aprender sobre o Deus que responde às orações. A mãe de Amelie e </a:t>
            </a:r>
            <a:r>
              <a:rPr lang="pt-BR" dirty="0" err="1"/>
              <a:t>Tamia</a:t>
            </a:r>
            <a:r>
              <a:rPr lang="pt-BR" dirty="0"/>
              <a:t> ensina às crianças a importância da oração em </a:t>
            </a:r>
            <a:r>
              <a:rPr lang="pt-BR" dirty="0" err="1"/>
              <a:t>Bogenhofen</a:t>
            </a:r>
            <a:r>
              <a:rPr lang="pt-BR" dirty="0"/>
              <a:t>, uma Escola </a:t>
            </a:r>
            <a:r>
              <a:rPr lang="pt-BR" dirty="0" err="1"/>
              <a:t>Adventis-ta</a:t>
            </a:r>
            <a:r>
              <a:rPr lang="pt-BR" dirty="0"/>
              <a:t> que recebeu parte de uma oferta feita há algum tempo. A oferta deste trimestre ajudará mais crianças na Divisão Intereuropeia a aprenderem sobre Deus. Agradecemos por você planejar uma oferta generosa. 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44129483-6BFD-FA8C-12F6-41BFE3082CC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5" b="17775"/>
          <a:stretch>
            <a:fillRect/>
          </a:stretch>
        </p:blipFill>
        <p:spPr>
          <a:xfrm>
            <a:off x="179388" y="2349500"/>
            <a:ext cx="8785225" cy="431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1">
            <a:extLst>
              <a:ext uri="{FF2B5EF4-FFF2-40B4-BE49-F238E27FC236}">
                <a16:creationId xmlns:a16="http://schemas.microsoft.com/office/drawing/2014/main" id="{354A6F47-14E6-931A-539D-0A845B4048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4261590"/>
          </a:xfrm>
          <a:prstGeom prst="rect">
            <a:avLst/>
          </a:prstGeom>
        </p:spPr>
        <p:txBody>
          <a:bodyPr/>
          <a:lstStyle/>
          <a:p>
            <a:pPr indent="360000"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Na Alemanha, a maioria das crianças adventistas do sétimo dia estuda em escolas públicas. Uma das maneiras que elas têm de compartilhar Jesus com seus amigos é convidando-os para participar do Clube de Desbravadores. Outras atividades para as quais elas podem convidar amigos são o coral infantil, a semana bíblica infantil e os acampamentos para adolescentes.</a:t>
            </a:r>
          </a:p>
          <a:p>
            <a:pPr indent="360000"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 </a:t>
            </a:r>
            <a:endParaRPr lang="pt-BR" dirty="0"/>
          </a:p>
        </p:txBody>
      </p:sp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D59B2F46-18D0-B3ED-DFCE-E64571677EA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S10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5FC3C09-DDFC-7637-6B5F-0AA3D2EFA12E}"/>
              </a:ext>
            </a:extLst>
          </p:cNvPr>
          <p:cNvSpPr/>
          <p:nvPr/>
        </p:nvSpPr>
        <p:spPr>
          <a:xfrm>
            <a:off x="699916" y="5729899"/>
            <a:ext cx="1368152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Alemanha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38F2A69E-88D7-1EAA-FC97-4838F4274B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091" y="5517232"/>
            <a:ext cx="1089925" cy="82964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2" name="Imagem 11" descr="Durch den Advent mit den MDR-Ensembles – festliche Klänge in ganz  Mitteldeutschland | Presseportal">
            <a:extLst>
              <a:ext uri="{FF2B5EF4-FFF2-40B4-BE49-F238E27FC236}">
                <a16:creationId xmlns:a16="http://schemas.microsoft.com/office/drawing/2014/main" id="{C54E1D69-EEE2-B7D1-6F13-4ED5351BF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840" y="764704"/>
            <a:ext cx="3787306" cy="252028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A5DCF134-FC9E-699D-F5E7-D370C47C4B03}"/>
              </a:ext>
            </a:extLst>
          </p:cNvPr>
          <p:cNvSpPr txBox="1"/>
          <p:nvPr/>
        </p:nvSpPr>
        <p:spPr>
          <a:xfrm>
            <a:off x="3923928" y="3348626"/>
            <a:ext cx="34738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1F1F1F"/>
                </a:solidFill>
                <a:latin typeface="inherit"/>
              </a:rPr>
              <a:t>coral infantil</a:t>
            </a:r>
            <a:endParaRPr lang="pt-BR" dirty="0"/>
          </a:p>
        </p:txBody>
      </p:sp>
      <p:pic>
        <p:nvPicPr>
          <p:cNvPr id="23" name="Imagem 22" descr="Kinderchor">
            <a:extLst>
              <a:ext uri="{FF2B5EF4-FFF2-40B4-BE49-F238E27FC236}">
                <a16:creationId xmlns:a16="http://schemas.microsoft.com/office/drawing/2014/main" id="{FE333D48-FB3B-0C71-1A0E-4C8F6BCABF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129" y="3781600"/>
            <a:ext cx="4390559" cy="292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O que fazer em Viena. Melhores dicas para 2026 | Expedia Turismo">
            <a:extLst>
              <a:ext uri="{FF2B5EF4-FFF2-40B4-BE49-F238E27FC236}">
                <a16:creationId xmlns:a16="http://schemas.microsoft.com/office/drawing/2014/main" id="{99EA97D8-3247-D0B4-11C2-E7EA19DDF0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339" y="4437112"/>
            <a:ext cx="3634279" cy="2332314"/>
          </a:xfrm>
          <a:prstGeom prst="rect">
            <a:avLst/>
          </a:prstGeom>
        </p:spPr>
      </p:pic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DC124C6D-E127-2D72-4957-04FC546CAD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1758704"/>
          </a:xfrm>
        </p:spPr>
        <p:txBody>
          <a:bodyPr/>
          <a:lstStyle/>
          <a:p>
            <a:pPr indent="360000">
              <a:lnSpc>
                <a:spcPct val="100000"/>
              </a:lnSpc>
            </a:pPr>
            <a:r>
              <a:rPr lang="pt-PT" dirty="0"/>
              <a:t>A Áustria é chamada de berço da música clássica e foi o lar de Beethoven, Haydn, Mozart e Schubert.</a:t>
            </a:r>
          </a:p>
          <a:p>
            <a:pPr indent="360000">
              <a:lnSpc>
                <a:spcPct val="100000"/>
              </a:lnSpc>
            </a:pPr>
            <a:r>
              <a:rPr lang="pt-PT" dirty="0"/>
              <a:t>Todos estes músicos faleceram em Viena</a:t>
            </a:r>
            <a:endParaRPr lang="pt-BR" dirty="0"/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E4E7965-905D-C277-6D29-D99B68FCB4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1" y="914571"/>
            <a:ext cx="2283727" cy="272460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FD4D8B8-9576-1DE3-B124-735575CA1C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762" y="5721532"/>
            <a:ext cx="1390675" cy="105857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E05103DA-BAAB-53DD-D4EE-1797B9DBFFA6}"/>
              </a:ext>
            </a:extLst>
          </p:cNvPr>
          <p:cNvSpPr/>
          <p:nvPr/>
        </p:nvSpPr>
        <p:spPr>
          <a:xfrm>
            <a:off x="107504" y="6161947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Áustria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5B2A34BD-9C3B-DCFB-9A9A-61F5B1393FE1}"/>
              </a:ext>
            </a:extLst>
          </p:cNvPr>
          <p:cNvSpPr txBox="1"/>
          <p:nvPr/>
        </p:nvSpPr>
        <p:spPr>
          <a:xfrm>
            <a:off x="6372201" y="3264859"/>
            <a:ext cx="2296865" cy="374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b="1" dirty="0"/>
              <a:t>Beethoven</a:t>
            </a:r>
            <a:endParaRPr lang="pt-BR" b="1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49C53A4A-E4FB-78BC-0757-1B8078568E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8977" y="692662"/>
            <a:ext cx="2177060" cy="2751314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23384217-0EB3-178F-DFF2-A9A8178E5183}"/>
              </a:ext>
            </a:extLst>
          </p:cNvPr>
          <p:cNvSpPr txBox="1"/>
          <p:nvPr/>
        </p:nvSpPr>
        <p:spPr>
          <a:xfrm>
            <a:off x="3988977" y="3076687"/>
            <a:ext cx="2177060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b="1" dirty="0"/>
              <a:t>Joseph Haydn</a:t>
            </a:r>
            <a:endParaRPr lang="pt-BR" b="1" dirty="0"/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F1A539D5-B467-30FD-58A8-3D21DE87B4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955" y="2499018"/>
            <a:ext cx="2466846" cy="3161778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015FF3F6-C614-4DB1-E366-5F681FBE324C}"/>
              </a:ext>
            </a:extLst>
          </p:cNvPr>
          <p:cNvSpPr txBox="1"/>
          <p:nvPr/>
        </p:nvSpPr>
        <p:spPr>
          <a:xfrm>
            <a:off x="304955" y="5291464"/>
            <a:ext cx="2466846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b="1" dirty="0"/>
              <a:t>Mozart</a:t>
            </a:r>
            <a:endParaRPr lang="pt-BR" b="1" dirty="0"/>
          </a:p>
        </p:txBody>
      </p:sp>
      <p:pic>
        <p:nvPicPr>
          <p:cNvPr id="16" name="Imagem 15" descr="Franz Schubert – Wikipédia, a enciclopédia livre">
            <a:extLst>
              <a:ext uri="{FF2B5EF4-FFF2-40B4-BE49-F238E27FC236}">
                <a16:creationId xmlns:a16="http://schemas.microsoft.com/office/drawing/2014/main" id="{5AA80C30-A030-931B-74A4-4E32B5D510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1196" y="3812707"/>
            <a:ext cx="2283727" cy="2781211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97135895-FF00-5AEE-885F-8182DF3D19B6}"/>
              </a:ext>
            </a:extLst>
          </p:cNvPr>
          <p:cNvSpPr txBox="1"/>
          <p:nvPr/>
        </p:nvSpPr>
        <p:spPr>
          <a:xfrm>
            <a:off x="3002832" y="6224586"/>
            <a:ext cx="2283726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b="1" dirty="0"/>
              <a:t>Franz Shubert</a:t>
            </a:r>
            <a:endParaRPr lang="pt-BR" b="1" dirty="0"/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FC7B4521-8B7B-4115-1B85-BBCC00CD8422}"/>
              </a:ext>
            </a:extLst>
          </p:cNvPr>
          <p:cNvSpPr txBox="1"/>
          <p:nvPr/>
        </p:nvSpPr>
        <p:spPr>
          <a:xfrm>
            <a:off x="5410339" y="6402047"/>
            <a:ext cx="3704697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b="1" dirty="0"/>
              <a:t>Viena – Áustria</a:t>
            </a:r>
            <a:endParaRPr lang="pt-BR" b="1" dirty="0"/>
          </a:p>
        </p:txBody>
      </p:sp>
      <p:pic>
        <p:nvPicPr>
          <p:cNvPr id="19" name="Imagem 18" descr="Pauta musical Imagens – Download Grátis no Freepik">
            <a:extLst>
              <a:ext uri="{FF2B5EF4-FFF2-40B4-BE49-F238E27FC236}">
                <a16:creationId xmlns:a16="http://schemas.microsoft.com/office/drawing/2014/main" id="{E0AB48DC-745E-70D1-3B15-6FC07D0316D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7489" b="11489"/>
          <a:stretch>
            <a:fillRect/>
          </a:stretch>
        </p:blipFill>
        <p:spPr>
          <a:xfrm>
            <a:off x="1990207" y="1820268"/>
            <a:ext cx="3013095" cy="123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5">
            <a:extLst>
              <a:ext uri="{FF2B5EF4-FFF2-40B4-BE49-F238E27FC236}">
                <a16:creationId xmlns:a16="http://schemas.microsoft.com/office/drawing/2014/main" id="{35430DD7-D135-63BF-95C0-A29B507CCE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9574" y="1042832"/>
            <a:ext cx="2959200" cy="5341710"/>
          </a:xfrm>
        </p:spPr>
        <p:txBody>
          <a:bodyPr/>
          <a:lstStyle/>
          <a:p>
            <a:pPr algn="ctr">
              <a:defRPr/>
            </a:pPr>
            <a:r>
              <a:rPr lang="pt-PT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Esquilo europeu</a:t>
            </a:r>
          </a:p>
          <a:p>
            <a:pPr algn="ctr">
              <a:defRPr/>
            </a:pPr>
            <a:endParaRPr lang="pt-BR" sz="1600" b="1" dirty="0">
              <a:solidFill>
                <a:srgbClr val="FF0000"/>
              </a:solidFill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O esquilo europeu, possui pelagem avermelhada, cauda longa e tem </a:t>
            </a:r>
            <a:r>
              <a:rPr lang="pt-BR" sz="1300" dirty="0" err="1">
                <a:latin typeface="Comic Sans MS" panose="030F0702030302020204" pitchFamily="66" charset="0"/>
              </a:rPr>
              <a:t>pêlos</a:t>
            </a:r>
            <a:r>
              <a:rPr lang="pt-BR" sz="1300" dirty="0">
                <a:latin typeface="Comic Sans MS" panose="030F0702030302020204" pitchFamily="66" charset="0"/>
              </a:rPr>
              <a:t> compridos nas orelhas; </a:t>
            </a:r>
            <a:endParaRPr lang="es-ES" sz="1300" dirty="0">
              <a:latin typeface="Comic Sans MS" panose="030F0702030302020204" pitchFamily="66" charset="0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PT" sz="1300" dirty="0">
                <a:latin typeface="Comic Sans MS" panose="030F0702030302020204" pitchFamily="66" charset="0"/>
              </a:rPr>
              <a:t>É comum encontrar esquilos em bosques e parques na Alemanha; </a:t>
            </a:r>
          </a:p>
          <a:p>
            <a:pPr algn="just">
              <a:defRPr/>
            </a:pPr>
            <a:endParaRPr lang="pt-PT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No inverno passa diversos dias dormindo na toca, mas acorda com frequência e com fome; </a:t>
            </a:r>
          </a:p>
          <a:p>
            <a:pPr algn="just">
              <a:defRPr/>
            </a:pPr>
            <a:endParaRPr lang="pt-BR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 Assim, passa o outono armazenando avelãs, bolotas e castanhas, que ele esconde em geral embaixo de árvores</a:t>
            </a:r>
            <a:r>
              <a:rPr lang="pt-PT" sz="1300" dirty="0">
                <a:latin typeface="Comic Sans MS" panose="030F0702030302020204" pitchFamily="66" charset="0"/>
              </a:rPr>
              <a:t>; </a:t>
            </a:r>
          </a:p>
          <a:p>
            <a:pPr algn="just">
              <a:defRPr/>
            </a:pPr>
            <a:endParaRPr lang="pt-PT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Vive em árvores altas e constrói o ninho o mais alto possível, num buraco ou no vão de uma forquilha de galhos. É muito ágil nas árvores;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Seu pior inimigo é a marta, quase tão ágil quanto ele. </a:t>
            </a:r>
            <a:endParaRPr lang="pt-PT" sz="1300" dirty="0">
              <a:latin typeface="Comic Sans MS" panose="030F0702030302020204" pitchFamily="66" charset="0"/>
            </a:endParaRPr>
          </a:p>
          <a:p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4ABFC2E-68FA-9AAE-3F28-BBE067D9E0BD}"/>
              </a:ext>
            </a:extLst>
          </p:cNvPr>
          <p:cNvSpPr txBox="1"/>
          <p:nvPr/>
        </p:nvSpPr>
        <p:spPr>
          <a:xfrm>
            <a:off x="7155101" y="5831462"/>
            <a:ext cx="16535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da Alemanha</a:t>
            </a:r>
          </a:p>
          <a:p>
            <a:pPr algn="ctr"/>
            <a:endParaRPr lang="pt-BR" sz="1100" b="1" dirty="0"/>
          </a:p>
        </p:txBody>
      </p:sp>
      <p:pic>
        <p:nvPicPr>
          <p:cNvPr id="10" name="Picture 2" descr="IMG_4711">
            <a:hlinkClick r:id="rId3"/>
            <a:extLst>
              <a:ext uri="{FF2B5EF4-FFF2-40B4-BE49-F238E27FC236}">
                <a16:creationId xmlns:a16="http://schemas.microsoft.com/office/drawing/2014/main" id="{941EAAF3-46E0-051A-39AA-CE4ED5A9B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760" y="4071706"/>
            <a:ext cx="2777666" cy="208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C:\Users\eliane.batista\Documents\Eliane\Escola Sabatina\Primários\2016\4 º trimestre\Bandeiras 4 trime\2.Alemanha.png (1).jpg">
            <a:extLst>
              <a:ext uri="{FF2B5EF4-FFF2-40B4-BE49-F238E27FC236}">
                <a16:creationId xmlns:a16="http://schemas.microsoft.com/office/drawing/2014/main" id="{8A9CDAA8-4809-78EB-5972-5B471AC8458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508" y="6184203"/>
            <a:ext cx="991235" cy="66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129CE75-08FF-3F42-FAA4-D1BE388B37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828" y="4931124"/>
            <a:ext cx="2709480" cy="1800676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3168F57F-5298-75C7-003E-FD2952B62363}"/>
              </a:ext>
            </a:extLst>
          </p:cNvPr>
          <p:cNvSpPr txBox="1"/>
          <p:nvPr/>
        </p:nvSpPr>
        <p:spPr>
          <a:xfrm>
            <a:off x="5610970" y="3069741"/>
            <a:ext cx="106653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Foto tiradas em um bosque, </a:t>
            </a:r>
          </a:p>
          <a:p>
            <a:pPr algn="ctr"/>
            <a:r>
              <a:rPr lang="pt-BR" sz="1100" b="1" dirty="0"/>
              <a:t>em Berlim, Alemanha.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6CC17E0E-FC7C-8372-2BE2-84601B7CE5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871" y="846366"/>
            <a:ext cx="3034270" cy="2014945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A84522B6-2415-1534-1EB0-37A986A1D9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641" y="846366"/>
            <a:ext cx="2365102" cy="2956378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2844E486-A1F2-2BEA-B957-6AA29214897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871" y="3037074"/>
            <a:ext cx="2438400" cy="1655064"/>
          </a:xfrm>
          <a:prstGeom prst="rect">
            <a:avLst/>
          </a:prstGeom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64CD7839-CE11-9E17-CDDE-B0E91131D10B}"/>
              </a:ext>
            </a:extLst>
          </p:cNvPr>
          <p:cNvSpPr txBox="1"/>
          <p:nvPr/>
        </p:nvSpPr>
        <p:spPr>
          <a:xfrm>
            <a:off x="7047745" y="6291596"/>
            <a:ext cx="10801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da Alemanha</a:t>
            </a:r>
          </a:p>
        </p:txBody>
      </p:sp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39006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endParaRPr lang="pt-BR" b="1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endParaRPr lang="pt-BR" dirty="0"/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Mostre a Áustria em um mapa. Em seguida, mostre Braunau, uma cidade perto da fronteira alemã, ao norte, onde fica </a:t>
            </a:r>
            <a:r>
              <a:rPr lang="pt-BR" b="1" dirty="0" err="1">
                <a:cs typeface="Times New Roman" panose="02020603050405020304" pitchFamily="18" charset="0"/>
              </a:rPr>
              <a:t>Bogenhofen</a:t>
            </a:r>
            <a:r>
              <a:rPr lang="pt-BR" b="1" dirty="0"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Diga às crianças que, às vezes, Deus pode não responder da maneira que elas esperam, mas Ele sempre responde da maneira que elas precisam.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r>
              <a:rPr lang="pt-BR" i="1" dirty="0"/>
              <a:t> </a:t>
            </a:r>
            <a:endParaRPr lang="pt-BR" dirty="0"/>
          </a:p>
          <a:p>
            <a:r>
              <a:rPr lang="pt-BR" i="1" dirty="0"/>
              <a:t> </a:t>
            </a:r>
            <a:endParaRPr lang="pt-BR" sz="2400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7740352" y="6331511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8028384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48622</TotalTime>
  <Words>1194</Words>
  <Application>Microsoft Office PowerPoint</Application>
  <PresentationFormat>Apresentação na tela (4:3)</PresentationFormat>
  <Paragraphs>93</Paragraphs>
  <Slides>16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7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3054</cp:revision>
  <dcterms:created xsi:type="dcterms:W3CDTF">2014-12-27T17:37:04Z</dcterms:created>
  <dcterms:modified xsi:type="dcterms:W3CDTF">2026-08-29T19:42:13Z</dcterms:modified>
</cp:coreProperties>
</file>