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org&amp;utm_campaign=parser&amp;utm_content=thumbnail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8"/>
  </p:notesMasterIdLst>
  <p:sldIdLst>
    <p:sldId id="727" r:id="rId3"/>
    <p:sldId id="1002" r:id="rId4"/>
    <p:sldId id="902" r:id="rId5"/>
    <p:sldId id="958" r:id="rId6"/>
    <p:sldId id="1194" r:id="rId7"/>
    <p:sldId id="1381" r:id="rId8"/>
    <p:sldId id="1215" r:id="rId9"/>
    <p:sldId id="1382" r:id="rId10"/>
    <p:sldId id="1383" r:id="rId11"/>
    <p:sldId id="1018" r:id="rId12"/>
    <p:sldId id="1380" r:id="rId13"/>
    <p:sldId id="814" r:id="rId14"/>
    <p:sldId id="1367" r:id="rId15"/>
    <p:sldId id="1072" r:id="rId16"/>
    <p:sldId id="93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3331C"/>
    <a:srgbClr val="C82C4E"/>
    <a:srgbClr val="EBF1DE"/>
    <a:srgbClr val="2B351C"/>
    <a:srgbClr val="75D4E8"/>
    <a:srgbClr val="FF0000"/>
    <a:srgbClr val="5BC9D4"/>
    <a:srgbClr val="9BBED3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84" autoAdjust="0"/>
    <p:restoredTop sz="94434" autoAdjust="0"/>
  </p:normalViewPr>
  <p:slideViewPr>
    <p:cSldViewPr>
      <p:cViewPr varScale="1">
        <p:scale>
          <a:sx n="111" d="100"/>
          <a:sy n="111" d="100"/>
        </p:scale>
        <p:origin x="1560" y="-198"/>
      </p:cViewPr>
      <p:guideLst>
        <p:guide orient="horz" pos="3929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14/08/2026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503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E3320E01-01AA-705A-3CDE-1DC570CB22CC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C7BA17B-6EE9-0A83-D7C5-4FB87B525919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E84B5A3-112C-C9C8-400A-2B5879113B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875" y="670401"/>
            <a:ext cx="9075487" cy="616353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6081379-8509-767D-062A-E28230ED5254}"/>
              </a:ext>
            </a:extLst>
          </p:cNvPr>
          <p:cNvSpPr/>
          <p:nvPr userDrawn="1"/>
        </p:nvSpPr>
        <p:spPr>
          <a:xfrm>
            <a:off x="2339752" y="5611839"/>
            <a:ext cx="4760322" cy="1151520"/>
          </a:xfrm>
          <a:prstGeom prst="rect">
            <a:avLst/>
          </a:prstGeom>
          <a:solidFill>
            <a:schemeClr val="bg1"/>
          </a:solidFill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B7114C58-1BBC-507B-70DF-E447EAC47168}"/>
              </a:ext>
            </a:extLst>
          </p:cNvPr>
          <p:cNvSpPr/>
          <p:nvPr userDrawn="1"/>
        </p:nvSpPr>
        <p:spPr>
          <a:xfrm flipH="1">
            <a:off x="2386738" y="565622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634D904-4EE9-62A2-75BF-A376574A5CBC}"/>
              </a:ext>
            </a:extLst>
          </p:cNvPr>
          <p:cNvSpPr/>
          <p:nvPr userDrawn="1"/>
        </p:nvSpPr>
        <p:spPr>
          <a:xfrm flipH="1">
            <a:off x="2386738" y="587666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1ABF3AA2-C729-5E29-2F5B-C4BEB8992239}"/>
              </a:ext>
            </a:extLst>
          </p:cNvPr>
          <p:cNvSpPr/>
          <p:nvPr userDrawn="1"/>
        </p:nvSpPr>
        <p:spPr>
          <a:xfrm flipH="1">
            <a:off x="2386738" y="609709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1F8EF0F0-C7E1-7395-49E3-D1DC8FC5D7B1}"/>
              </a:ext>
            </a:extLst>
          </p:cNvPr>
          <p:cNvSpPr/>
          <p:nvPr userDrawn="1"/>
        </p:nvSpPr>
        <p:spPr>
          <a:xfrm flipH="1">
            <a:off x="2386738" y="63175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6044073A-2D36-FDA5-D2B3-54AA39A68323}"/>
              </a:ext>
            </a:extLst>
          </p:cNvPr>
          <p:cNvSpPr/>
          <p:nvPr userDrawn="1"/>
        </p:nvSpPr>
        <p:spPr>
          <a:xfrm flipH="1">
            <a:off x="2386738" y="653796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04D38B4-CB7D-F6FF-3D70-21EEC3A657DC}"/>
              </a:ext>
            </a:extLst>
          </p:cNvPr>
          <p:cNvSpPr/>
          <p:nvPr userDrawn="1"/>
        </p:nvSpPr>
        <p:spPr>
          <a:xfrm flipH="1">
            <a:off x="6870988" y="563687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5C545E8A-2F93-7CC8-1129-401A77AE8557}"/>
              </a:ext>
            </a:extLst>
          </p:cNvPr>
          <p:cNvSpPr/>
          <p:nvPr userDrawn="1"/>
        </p:nvSpPr>
        <p:spPr>
          <a:xfrm flipH="1">
            <a:off x="6870988" y="5857311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1214C52D-6F7C-19C5-A016-2F391297A23A}"/>
              </a:ext>
            </a:extLst>
          </p:cNvPr>
          <p:cNvSpPr/>
          <p:nvPr userDrawn="1"/>
        </p:nvSpPr>
        <p:spPr>
          <a:xfrm flipH="1">
            <a:off x="6870988" y="6077744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D72F0536-536A-A465-FE71-148054F40CB1}"/>
              </a:ext>
            </a:extLst>
          </p:cNvPr>
          <p:cNvSpPr/>
          <p:nvPr userDrawn="1"/>
        </p:nvSpPr>
        <p:spPr>
          <a:xfrm flipH="1">
            <a:off x="6870988" y="629817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65DB05-20AB-9463-27B7-279EA031FD94}"/>
              </a:ext>
            </a:extLst>
          </p:cNvPr>
          <p:cNvSpPr/>
          <p:nvPr userDrawn="1"/>
        </p:nvSpPr>
        <p:spPr>
          <a:xfrm flipH="1">
            <a:off x="6870988" y="65186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57EB01CE-5D9A-D2AC-237F-4E0AB97E7E2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58436" y="2432899"/>
            <a:ext cx="3228576" cy="3250296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C6B4110C-7866-0563-EC84-80F62A9A757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5272724" y="4477024"/>
            <a:ext cx="1618862" cy="1455101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>
            <a:extLst>
              <a:ext uri="{FF2B5EF4-FFF2-40B4-BE49-F238E27FC236}">
                <a16:creationId xmlns:a16="http://schemas.microsoft.com/office/drawing/2014/main" id="{E05398E0-8BF3-3C97-15F0-CE1F844EEEFD}"/>
              </a:ext>
            </a:extLst>
          </p:cNvPr>
          <p:cNvCxnSpPr>
            <a:cxnSpLocks/>
          </p:cNvCxnSpPr>
          <p:nvPr userDrawn="1"/>
        </p:nvCxnSpPr>
        <p:spPr>
          <a:xfrm flipV="1">
            <a:off x="7064468" y="3706687"/>
            <a:ext cx="275418" cy="246105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413E2C5-20F9-5BF8-D2BF-4BEF0B4B447A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293096"/>
            <a:ext cx="761372" cy="230388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E36EC491-739D-00E9-C0E9-1CB87373F15F}"/>
              </a:ext>
            </a:extLst>
          </p:cNvPr>
          <p:cNvCxnSpPr>
            <a:cxnSpLocks/>
          </p:cNvCxnSpPr>
          <p:nvPr userDrawn="1"/>
        </p:nvCxnSpPr>
        <p:spPr>
          <a:xfrm flipV="1">
            <a:off x="7050988" y="4834403"/>
            <a:ext cx="563662" cy="155377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ângulo 17">
            <a:extLst>
              <a:ext uri="{FF2B5EF4-FFF2-40B4-BE49-F238E27FC236}">
                <a16:creationId xmlns:a16="http://schemas.microsoft.com/office/drawing/2014/main" id="{0B408BC3-A82C-BB02-D0B3-B2F5793D123B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491845-0BED-581B-6A5A-5285275F6B03}"/>
              </a:ext>
            </a:extLst>
          </p:cNvPr>
          <p:cNvSpPr/>
          <p:nvPr userDrawn="1"/>
        </p:nvSpPr>
        <p:spPr>
          <a:xfrm>
            <a:off x="26194" y="656935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B66C30D8-8597-0078-51F3-F02D217BFF1A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" name="Espaço Reservado para Texto 8">
            <a:extLst>
              <a:ext uri="{FF2B5EF4-FFF2-40B4-BE49-F238E27FC236}">
                <a16:creationId xmlns:a16="http://schemas.microsoft.com/office/drawing/2014/main" id="{ACE576B7-B575-29E8-938A-9F520F9B829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24" name="Espaço Reservado para Texto 2">
            <a:extLst>
              <a:ext uri="{FF2B5EF4-FFF2-40B4-BE49-F238E27FC236}">
                <a16:creationId xmlns:a16="http://schemas.microsoft.com/office/drawing/2014/main" id="{AF088BF0-6EA7-C359-D1EE-B6443D1E9A3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25" name="Espaço Reservado para Imagem 17">
            <a:extLst>
              <a:ext uri="{FF2B5EF4-FFF2-40B4-BE49-F238E27FC236}">
                <a16:creationId xmlns:a16="http://schemas.microsoft.com/office/drawing/2014/main" id="{4CB83830-EDA6-0EFD-9897-D0D3D0E1A9F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857217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26" name="Espaço Reservado para Imagem 19">
            <a:extLst>
              <a:ext uri="{FF2B5EF4-FFF2-40B4-BE49-F238E27FC236}">
                <a16:creationId xmlns:a16="http://schemas.microsoft.com/office/drawing/2014/main" id="{7D8CD5B3-2EA2-8492-840C-53A11C32CA4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27" name="Espaço Reservado para Texto 21">
            <a:extLst>
              <a:ext uri="{FF2B5EF4-FFF2-40B4-BE49-F238E27FC236}">
                <a16:creationId xmlns:a16="http://schemas.microsoft.com/office/drawing/2014/main" id="{CC48CD90-CE52-732D-B6C5-32A3CE9D2D8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807735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28" name="Espaço Reservado para Texto 23">
            <a:extLst>
              <a:ext uri="{FF2B5EF4-FFF2-40B4-BE49-F238E27FC236}">
                <a16:creationId xmlns:a16="http://schemas.microsoft.com/office/drawing/2014/main" id="{1494E6DF-190C-BA60-4D81-AF8F574053A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912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r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B882AC5-C544-CCB0-3CD1-E8A2B6C3D1C5}"/>
              </a:ext>
            </a:extLst>
          </p:cNvPr>
          <p:cNvSpPr/>
          <p:nvPr userDrawn="1"/>
        </p:nvSpPr>
        <p:spPr>
          <a:xfrm>
            <a:off x="377428" y="4564908"/>
            <a:ext cx="4760322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Centro para Jovens e Acampamento na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Bélgica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Residencial estudantil, Villa Aurora, em Florença,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Itália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Macea Speranta, na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Romênia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Jardim de Infância Tzvetna Nadezhda, em Sófia,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Bulgária</a:t>
            </a:r>
          </a:p>
          <a:p>
            <a:pPr marL="18000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None/>
            </a:pPr>
            <a:r>
              <a:rPr lang="pt-PT" sz="1400" b="1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Escola do Éden em Peretu, </a:t>
            </a:r>
            <a:r>
              <a:rPr lang="pt-PT" sz="1400" b="1" kern="1200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Romênia</a:t>
            </a:r>
            <a:endParaRPr lang="pt-BR" sz="1400" b="1" dirty="0">
              <a:solidFill>
                <a:srgbClr val="FF0000"/>
              </a:solidFill>
            </a:endParaRP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C29DFBCE-EFB4-5FB3-A6D3-6599E196CE5B}"/>
              </a:ext>
            </a:extLst>
          </p:cNvPr>
          <p:cNvSpPr/>
          <p:nvPr userDrawn="1"/>
        </p:nvSpPr>
        <p:spPr>
          <a:xfrm flipH="1">
            <a:off x="424414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790DFDB5-5AD6-3047-E4FB-E2C8CAE07927}"/>
              </a:ext>
            </a:extLst>
          </p:cNvPr>
          <p:cNvSpPr/>
          <p:nvPr userDrawn="1"/>
        </p:nvSpPr>
        <p:spPr>
          <a:xfrm flipH="1">
            <a:off x="424414" y="482973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E277CBF8-BF42-7219-68F3-18316731A10E}"/>
              </a:ext>
            </a:extLst>
          </p:cNvPr>
          <p:cNvSpPr/>
          <p:nvPr userDrawn="1"/>
        </p:nvSpPr>
        <p:spPr>
          <a:xfrm flipH="1">
            <a:off x="424414" y="505016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5908A2A4-64F1-4363-1919-61B00A2B54CB}"/>
              </a:ext>
            </a:extLst>
          </p:cNvPr>
          <p:cNvSpPr txBox="1"/>
          <p:nvPr userDrawn="1"/>
        </p:nvSpPr>
        <p:spPr>
          <a:xfrm>
            <a:off x="350442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3°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34" name="CaixaDeTexto 33">
            <a:extLst>
              <a:ext uri="{FF2B5EF4-FFF2-40B4-BE49-F238E27FC236}">
                <a16:creationId xmlns:a16="http://schemas.microsoft.com/office/drawing/2014/main" id="{ADD12A21-F78E-E7FF-5627-A25FF8425E17}"/>
              </a:ext>
            </a:extLst>
          </p:cNvPr>
          <p:cNvSpPr txBox="1"/>
          <p:nvPr userDrawn="1"/>
        </p:nvSpPr>
        <p:spPr>
          <a:xfrm>
            <a:off x="8134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100" b="1" kern="1200" dirty="0">
                <a:solidFill>
                  <a:schemeClr val="tx1"/>
                </a:solidFill>
                <a:latin typeface="Noto Serif Light"/>
                <a:ea typeface="+mn-ea"/>
                <a:cs typeface="+mn-cs"/>
              </a:rPr>
              <a:t>Divisão Intereuropeia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E2783447-DC9B-A227-2DD7-BE7D10E64269}"/>
              </a:ext>
            </a:extLst>
          </p:cNvPr>
          <p:cNvSpPr/>
          <p:nvPr userDrawn="1"/>
        </p:nvSpPr>
        <p:spPr>
          <a:xfrm flipH="1">
            <a:off x="424414" y="527059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36" name="Elipse 35">
            <a:extLst>
              <a:ext uri="{FF2B5EF4-FFF2-40B4-BE49-F238E27FC236}">
                <a16:creationId xmlns:a16="http://schemas.microsoft.com/office/drawing/2014/main" id="{D2066205-EE7B-FC57-1F72-30917849DFE0}"/>
              </a:ext>
            </a:extLst>
          </p:cNvPr>
          <p:cNvSpPr/>
          <p:nvPr userDrawn="1"/>
        </p:nvSpPr>
        <p:spPr>
          <a:xfrm flipH="1">
            <a:off x="424414" y="549102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sp>
        <p:nvSpPr>
          <p:cNvPr id="37" name="Elipse 36">
            <a:extLst>
              <a:ext uri="{FF2B5EF4-FFF2-40B4-BE49-F238E27FC236}">
                <a16:creationId xmlns:a16="http://schemas.microsoft.com/office/drawing/2014/main" id="{88CF799C-D059-00A4-F6A5-27705F729D04}"/>
              </a:ext>
            </a:extLst>
          </p:cNvPr>
          <p:cNvSpPr/>
          <p:nvPr userDrawn="1"/>
        </p:nvSpPr>
        <p:spPr>
          <a:xfrm flipH="1">
            <a:off x="4908664" y="458994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38" name="Elipse 37">
            <a:extLst>
              <a:ext uri="{FF2B5EF4-FFF2-40B4-BE49-F238E27FC236}">
                <a16:creationId xmlns:a16="http://schemas.microsoft.com/office/drawing/2014/main" id="{46909BAD-4D65-E949-756E-A9D84CD22B20}"/>
              </a:ext>
            </a:extLst>
          </p:cNvPr>
          <p:cNvSpPr/>
          <p:nvPr userDrawn="1"/>
        </p:nvSpPr>
        <p:spPr>
          <a:xfrm flipH="1">
            <a:off x="4908664" y="481038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3D9AEDE6-C8BA-3250-DF4B-35A998623604}"/>
              </a:ext>
            </a:extLst>
          </p:cNvPr>
          <p:cNvSpPr/>
          <p:nvPr userDrawn="1"/>
        </p:nvSpPr>
        <p:spPr>
          <a:xfrm flipH="1">
            <a:off x="4908664" y="5030813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40" name="Elipse 39">
            <a:extLst>
              <a:ext uri="{FF2B5EF4-FFF2-40B4-BE49-F238E27FC236}">
                <a16:creationId xmlns:a16="http://schemas.microsoft.com/office/drawing/2014/main" id="{2C2C4772-9EB4-A772-78C9-EF66A145D966}"/>
              </a:ext>
            </a:extLst>
          </p:cNvPr>
          <p:cNvSpPr/>
          <p:nvPr userDrawn="1"/>
        </p:nvSpPr>
        <p:spPr>
          <a:xfrm flipH="1">
            <a:off x="4908664" y="5251246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0BD44B7C-94C2-A277-F8AA-59D0B22E6C7D}"/>
              </a:ext>
            </a:extLst>
          </p:cNvPr>
          <p:cNvSpPr/>
          <p:nvPr userDrawn="1"/>
        </p:nvSpPr>
        <p:spPr>
          <a:xfrm flipH="1">
            <a:off x="4908664" y="5471679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  <p:pic>
        <p:nvPicPr>
          <p:cNvPr id="42" name="Imagem 41">
            <a:extLst>
              <a:ext uri="{FF2B5EF4-FFF2-40B4-BE49-F238E27FC236}">
                <a16:creationId xmlns:a16="http://schemas.microsoft.com/office/drawing/2014/main" id="{B89F0334-79B2-2ACE-F54E-E4F36A0D2D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11" y="1820918"/>
            <a:ext cx="3114675" cy="2752725"/>
          </a:xfrm>
          <a:prstGeom prst="rect">
            <a:avLst/>
          </a:prstGeom>
        </p:spPr>
      </p:pic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56EC131E-6C8B-D3E9-75DE-0E4044112B3C}"/>
              </a:ext>
            </a:extLst>
          </p:cNvPr>
          <p:cNvCxnSpPr>
            <a:stCxn id="37" idx="7"/>
          </p:cNvCxnSpPr>
          <p:nvPr userDrawn="1"/>
        </p:nvCxnSpPr>
        <p:spPr>
          <a:xfrm flipH="1" flipV="1">
            <a:off x="2411760" y="2708920"/>
            <a:ext cx="2523264" cy="1907387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3C59E1BB-8E9A-6E62-0617-21CF9D6B4F11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2812662" y="3455101"/>
            <a:ext cx="2109662" cy="1388659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0F41485F-ED68-4F76-64DB-48D0AB72587C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14637" y="3109938"/>
            <a:ext cx="1294027" cy="2004040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de Seta Reta 45">
            <a:extLst>
              <a:ext uri="{FF2B5EF4-FFF2-40B4-BE49-F238E27FC236}">
                <a16:creationId xmlns:a16="http://schemas.microsoft.com/office/drawing/2014/main" id="{EA29BAA8-AB59-7708-1270-8ABE7307982D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1952" y="3405092"/>
            <a:ext cx="1216712" cy="2143864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ector de Seta Reta 46">
            <a:extLst>
              <a:ext uri="{FF2B5EF4-FFF2-40B4-BE49-F238E27FC236}">
                <a16:creationId xmlns:a16="http://schemas.microsoft.com/office/drawing/2014/main" id="{A44914FC-6F49-E885-01D0-B2B5040EB236}"/>
              </a:ext>
            </a:extLst>
          </p:cNvPr>
          <p:cNvCxnSpPr>
            <a:cxnSpLocks/>
          </p:cNvCxnSpPr>
          <p:nvPr userDrawn="1"/>
        </p:nvCxnSpPr>
        <p:spPr>
          <a:xfrm flipH="1" flipV="1">
            <a:off x="3696464" y="3589340"/>
            <a:ext cx="1221348" cy="1738018"/>
          </a:xfrm>
          <a:prstGeom prst="straightConnector1">
            <a:avLst/>
          </a:prstGeom>
          <a:ln w="2540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 Missioná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0544DF9D-2730-E7F2-64D7-6E8369854E06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Espaço Reservado para Texto 2">
            <a:extLst>
              <a:ext uri="{FF2B5EF4-FFF2-40B4-BE49-F238E27FC236}">
                <a16:creationId xmlns:a16="http://schemas.microsoft.com/office/drawing/2014/main" id="{8142857A-FABD-CBAB-0FC9-525AE8121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35B0148-C836-2A96-D597-74D9C17FCC77}"/>
              </a:ext>
            </a:extLst>
          </p:cNvPr>
          <p:cNvSpPr/>
          <p:nvPr userDrawn="1"/>
        </p:nvSpPr>
        <p:spPr>
          <a:xfrm>
            <a:off x="755576" y="12828"/>
            <a:ext cx="8422485" cy="653922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- Curiosidade Missionária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8" name="Espaço Reservado para Texto 29">
            <a:extLst>
              <a:ext uri="{FF2B5EF4-FFF2-40B4-BE49-F238E27FC236}">
                <a16:creationId xmlns:a16="http://schemas.microsoft.com/office/drawing/2014/main" id="{A4206D21-D727-5A05-8ED0-3AD9B8EB93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4" y="116631"/>
            <a:ext cx="864667" cy="491697"/>
          </a:xfrm>
          <a:prstGeom prst="rect">
            <a:avLst/>
          </a:prstGeom>
        </p:spPr>
        <p:txBody>
          <a:bodyPr/>
          <a:lstStyle>
            <a:lvl1pPr marL="0" marR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 lang="pt-BR" sz="2800" b="1" kern="1200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t-BR" dirty="0"/>
              <a:t>S99</a:t>
            </a:r>
          </a:p>
        </p:txBody>
      </p:sp>
    </p:spTree>
    <p:extLst>
      <p:ext uri="{BB962C8B-B14F-4D97-AF65-F5344CB8AC3E}">
        <p14:creationId xmlns:p14="http://schemas.microsoft.com/office/powerpoint/2010/main" val="37904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BD80D8-3761-4900-B3A7-1F0AC121B4F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ADEA7F4-A15E-4148-A2A1-B288C4F38054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da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33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 Anim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Curiosidades Animais - 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Divisão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A15B693B-9305-49AD-BC5A-A438EE330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61090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3C4A120E-C910-A691-61DD-DF65F55E082E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1D32D1C-BFBB-6C52-9C72-9746765377EF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B7626AC2-CF08-2F35-D74C-E11DA6F2526F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99F68C6-0713-6F81-0635-5D553FF93270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Intereuropeia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A17DCDB-31DE-66D1-C61A-9710CBB06098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Alguns outros países da Divisão Intereuropeia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94E1740-7213-AC06-C46D-9B9998026357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4" name="CaixaDeTexto 3">
            <a:extLst>
              <a:ext uri="{FF2B5EF4-FFF2-40B4-BE49-F238E27FC236}">
                <a16:creationId xmlns:a16="http://schemas.microsoft.com/office/drawing/2014/main" id="{62E5D004-33D1-47AC-C5C9-5BB7056808B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Romênia</a:t>
            </a:r>
          </a:p>
        </p:txBody>
      </p:sp>
      <p:sp>
        <p:nvSpPr>
          <p:cNvPr id="15" name="CaixaDeTexto 3">
            <a:extLst>
              <a:ext uri="{FF2B5EF4-FFF2-40B4-BE49-F238E27FC236}">
                <a16:creationId xmlns:a16="http://schemas.microsoft.com/office/drawing/2014/main" id="{191BEA40-A7D4-B21C-725E-6FF00514A58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Bulgária</a:t>
            </a:r>
          </a:p>
        </p:txBody>
      </p:sp>
      <p:sp>
        <p:nvSpPr>
          <p:cNvPr id="16" name="CaixaDeTexto 3">
            <a:extLst>
              <a:ext uri="{FF2B5EF4-FFF2-40B4-BE49-F238E27FC236}">
                <a16:creationId xmlns:a16="http://schemas.microsoft.com/office/drawing/2014/main" id="{57309808-075F-792C-0A35-F8ADD4A3FE1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Bélgica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7" name="CaixaDeTexto 3">
            <a:extLst>
              <a:ext uri="{FF2B5EF4-FFF2-40B4-BE49-F238E27FC236}">
                <a16:creationId xmlns:a16="http://schemas.microsoft.com/office/drawing/2014/main" id="{5BFA344D-89C6-8650-6151-7C6B373CC509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3863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algn="ctr" defTabSz="914400" rtl="0" eaLnBrk="1" latinLnBrk="0" hangingPunct="1">
              <a:spcBef>
                <a:spcPct val="0"/>
              </a:spcBef>
              <a:buFont typeface="Arial" charset="0"/>
              <a:buNone/>
            </a:pPr>
            <a:r>
              <a:rPr lang="pt-BR" alt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Itália</a:t>
            </a:r>
          </a:p>
        </p:txBody>
      </p:sp>
      <p:sp>
        <p:nvSpPr>
          <p:cNvPr id="21" name="CaixaDeTexto 3">
            <a:extLst>
              <a:ext uri="{FF2B5EF4-FFF2-40B4-BE49-F238E27FC236}">
                <a16:creationId xmlns:a16="http://schemas.microsoft.com/office/drawing/2014/main" id="{19AF6BBA-F060-D871-9BAC-2CEAE0A778D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Espanha</a:t>
            </a:r>
          </a:p>
        </p:txBody>
      </p:sp>
      <p:sp>
        <p:nvSpPr>
          <p:cNvPr id="22" name="CaixaDeTexto 3">
            <a:extLst>
              <a:ext uri="{FF2B5EF4-FFF2-40B4-BE49-F238E27FC236}">
                <a16:creationId xmlns:a16="http://schemas.microsoft.com/office/drawing/2014/main" id="{F99E3394-2E01-FDBE-8604-EA5FEBF3E16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Áustria</a:t>
            </a:r>
          </a:p>
        </p:txBody>
      </p:sp>
      <p:sp>
        <p:nvSpPr>
          <p:cNvPr id="23" name="CaixaDeTexto 3">
            <a:extLst>
              <a:ext uri="{FF2B5EF4-FFF2-40B4-BE49-F238E27FC236}">
                <a16:creationId xmlns:a16="http://schemas.microsoft.com/office/drawing/2014/main" id="{F618A3F7-EB20-91F4-BC9D-FB9E40C967E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França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CaixaDeTexto 3">
            <a:extLst>
              <a:ext uri="{FF2B5EF4-FFF2-40B4-BE49-F238E27FC236}">
                <a16:creationId xmlns:a16="http://schemas.microsoft.com/office/drawing/2014/main" id="{B35262DE-3BC7-60D1-7C32-D37E7DAE090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Portugal</a:t>
            </a:r>
          </a:p>
        </p:txBody>
      </p:sp>
      <p:sp>
        <p:nvSpPr>
          <p:cNvPr id="25" name="CaixaDeTexto 3">
            <a:extLst>
              <a:ext uri="{FF2B5EF4-FFF2-40B4-BE49-F238E27FC236}">
                <a16:creationId xmlns:a16="http://schemas.microsoft.com/office/drawing/2014/main" id="{892B174F-4735-585A-60B1-C59FAD7FA6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 err="1">
                <a:solidFill>
                  <a:srgbClr val="FF0000"/>
                </a:solidFill>
              </a:rPr>
              <a:t>Suiça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26" name="CaixaDeTexto 3">
            <a:extLst>
              <a:ext uri="{FF2B5EF4-FFF2-40B4-BE49-F238E27FC236}">
                <a16:creationId xmlns:a16="http://schemas.microsoft.com/office/drawing/2014/main" id="{DA4DB806-1DEC-A9EA-A9C5-EFF8A0E3523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Alemanha</a:t>
            </a:r>
          </a:p>
        </p:txBody>
      </p:sp>
      <p:sp>
        <p:nvSpPr>
          <p:cNvPr id="27" name="CaixaDeTexto 3">
            <a:extLst>
              <a:ext uri="{FF2B5EF4-FFF2-40B4-BE49-F238E27FC236}">
                <a16:creationId xmlns:a16="http://schemas.microsoft.com/office/drawing/2014/main" id="{9172C3E9-4DF6-137E-78C6-711B44C9404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lvl="0" algn="ctr" defTabSz="914400" rtl="0" eaLnBrk="0" latinLnBrk="0" hangingPunct="0">
              <a:spcBef>
                <a:spcPct val="20000"/>
              </a:spcBef>
              <a:buFont typeface="Arial" charset="0"/>
              <a:buNone/>
            </a:pPr>
            <a:r>
              <a:rPr lang="pt-BR" sz="2000" b="1" kern="1200" dirty="0">
                <a:solidFill>
                  <a:srgbClr val="FF0000"/>
                </a:solidFill>
                <a:latin typeface="Calibri" pitchFamily="34" charset="0"/>
                <a:ea typeface="+mn-ea"/>
                <a:cs typeface="+mn-cs"/>
              </a:rPr>
              <a:t>Liechtenstein</a:t>
            </a:r>
            <a:endParaRPr lang="pt-BR" altLang="pt-BR" sz="2000" b="1" kern="1200" dirty="0">
              <a:solidFill>
                <a:srgbClr val="FF0000"/>
              </a:solidFill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28" name="CaixaDeTexto 3">
            <a:extLst>
              <a:ext uri="{FF2B5EF4-FFF2-40B4-BE49-F238E27FC236}">
                <a16:creationId xmlns:a16="http://schemas.microsoft.com/office/drawing/2014/main" id="{DAC97AB7-24C8-1B21-1118-C1964D223BE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São Marino</a:t>
            </a:r>
          </a:p>
        </p:txBody>
      </p:sp>
      <p:pic>
        <p:nvPicPr>
          <p:cNvPr id="29" name="Imagem 28">
            <a:extLst>
              <a:ext uri="{FF2B5EF4-FFF2-40B4-BE49-F238E27FC236}">
                <a16:creationId xmlns:a16="http://schemas.microsoft.com/office/drawing/2014/main" id="{875FDE9C-39EF-295F-E7A8-7FF6C5A24E8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5649046"/>
            <a:ext cx="1451929" cy="110520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2CBCE7B5-AE62-2C50-0056-A9B3669D7A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525" y="5649046"/>
            <a:ext cx="1105200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9750DF75-292D-017E-F46F-B23839FE758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01" y="5649046"/>
            <a:ext cx="1469266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Imagem 31">
            <a:extLst>
              <a:ext uri="{FF2B5EF4-FFF2-40B4-BE49-F238E27FC236}">
                <a16:creationId xmlns:a16="http://schemas.microsoft.com/office/drawing/2014/main" id="{4DE32B7A-C000-D6C0-23BA-4D6C882FA98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663" y="564904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DDFFB0CF-9AE1-3471-6A7A-2AA64831B610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EECE180B-58FF-7FD5-0373-05E987ACB777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27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5DD235D-8304-A37B-3B54-3E630A3C276E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5244" y="4011626"/>
            <a:ext cx="144976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Imagem 35">
            <a:extLst>
              <a:ext uri="{FF2B5EF4-FFF2-40B4-BE49-F238E27FC236}">
                <a16:creationId xmlns:a16="http://schemas.microsoft.com/office/drawing/2014/main" id="{E03FBE63-D6F8-A0E8-FDB0-3D9CC4FFB630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436" y="4011626"/>
            <a:ext cx="1452383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01B5F416-BFB5-B649-0DEF-96857FD7747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161" y="1871697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Imagem 45">
            <a:extLst>
              <a:ext uri="{FF2B5EF4-FFF2-40B4-BE49-F238E27FC236}">
                <a16:creationId xmlns:a16="http://schemas.microsoft.com/office/drawing/2014/main" id="{4311C153-1EEE-9BE3-B6B5-A23823D4282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023" y="1871697"/>
            <a:ext cx="1424622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BB8303B7-CAE8-D19F-8369-84EA7D644D1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70" y="4011626"/>
            <a:ext cx="1451929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Imagem 47">
            <a:extLst>
              <a:ext uri="{FF2B5EF4-FFF2-40B4-BE49-F238E27FC236}">
                <a16:creationId xmlns:a16="http://schemas.microsoft.com/office/drawing/2014/main" id="{E1DD3CE2-A25C-D54A-E627-74C80AFB501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0080" y="1871697"/>
            <a:ext cx="1441094" cy="11052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DF195B6-27C1-C8A3-0EA7-C0DD7DC1896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BB3E5-A813-0A21-5934-68F59B906C2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spaço Reservado para Texto 8">
            <a:extLst>
              <a:ext uri="{FF2B5EF4-FFF2-40B4-BE49-F238E27FC236}">
                <a16:creationId xmlns:a16="http://schemas.microsoft.com/office/drawing/2014/main" id="{967F5433-9F4A-4ADB-7EFE-2BAB562E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8" name="CaixaDeTexto 2">
            <a:extLst>
              <a:ext uri="{FF2B5EF4-FFF2-40B4-BE49-F238E27FC236}">
                <a16:creationId xmlns:a16="http://schemas.microsoft.com/office/drawing/2014/main" id="{CE870186-5762-FD7D-782F-0EDB86D474E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3354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pt-BR" altLang="pt-BR" sz="2400" b="1" dirty="0">
                <a:latin typeface="Calibri" pitchFamily="34" charset="0"/>
              </a:rPr>
              <a:t>Neste trimestre contamos com a colaboração de </a:t>
            </a:r>
            <a:r>
              <a:rPr lang="pt-BR" altLang="pt-BR" sz="2400" b="1" dirty="0">
                <a:solidFill>
                  <a:srgbClr val="FF0000"/>
                </a:solidFill>
                <a:latin typeface="Calibri" pitchFamily="34" charset="0"/>
              </a:rPr>
              <a:t>Eliane Batista </a:t>
            </a:r>
            <a:r>
              <a:rPr lang="pt-BR" altLang="pt-BR" sz="2400" b="1" dirty="0">
                <a:latin typeface="Calibri" pitchFamily="34" charset="0"/>
              </a:rPr>
              <a:t>para a pesquisa dos animais  </a:t>
            </a:r>
            <a:endParaRPr lang="pt-BR" altLang="pt-BR" sz="2400" b="1" dirty="0"/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1" name="Retângulo 3">
            <a:extLst>
              <a:ext uri="{FF2B5EF4-FFF2-40B4-BE49-F238E27FC236}">
                <a16:creationId xmlns:a16="http://schemas.microsoft.com/office/drawing/2014/main" id="{1EABA96F-B81C-9586-8126-EB1EF4C452E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20" r:id="rId5"/>
    <p:sldLayoutId id="2147483719" r:id="rId6"/>
    <p:sldLayoutId id="2147483721" r:id="rId7"/>
    <p:sldLayoutId id="2147483705" r:id="rId8"/>
    <p:sldLayoutId id="2147483687" r:id="rId9"/>
    <p:sldLayoutId id="2147483717" r:id="rId10"/>
    <p:sldLayoutId id="2147483685" r:id="rId11"/>
    <p:sldLayoutId id="2147483703" r:id="rId12"/>
    <p:sldLayoutId id="2147483689" r:id="rId13"/>
    <p:sldLayoutId id="2147483691" r:id="rId14"/>
    <p:sldLayoutId id="2147483674" r:id="rId15"/>
    <p:sldLayoutId id="2147483718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org&amp;utm_campaign=parser&amp;utm_content=thumbnai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7" Type="http://schemas.openxmlformats.org/officeDocument/2006/relationships/image" Target="../media/image46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3°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923928" y="5592763"/>
            <a:ext cx="1306513" cy="284162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S07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15/</a:t>
            </a:r>
            <a:r>
              <a:rPr lang="pt-BR" dirty="0" err="1"/>
              <a:t>ago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Imagem 5">
            <a:extLst>
              <a:ext uri="{FF2B5EF4-FFF2-40B4-BE49-F238E27FC236}">
                <a16:creationId xmlns:a16="http://schemas.microsoft.com/office/drawing/2014/main" id="{9DB44E70-62B9-C2C1-A5E3-06E63656A8CC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90" b="16090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3°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6">
            <a:extLst>
              <a:ext uri="{FF2B5EF4-FFF2-40B4-BE49-F238E27FC236}">
                <a16:creationId xmlns:a16="http://schemas.microsoft.com/office/drawing/2014/main" id="{660ABECD-5DF1-92D9-DB02-226365DA228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S08 – Missões – 22 de agosto</a:t>
            </a:r>
          </a:p>
        </p:txBody>
      </p:sp>
      <p:sp>
        <p:nvSpPr>
          <p:cNvPr id="14" name="Espaço Reservado para Texto 17">
            <a:extLst>
              <a:ext uri="{FF2B5EF4-FFF2-40B4-BE49-F238E27FC236}">
                <a16:creationId xmlns:a16="http://schemas.microsoft.com/office/drawing/2014/main" id="{C0E4B33B-1F7D-7159-5529-6FD67B8F06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O poder da oração </a:t>
            </a:r>
            <a:endParaRPr lang="pt-BR" sz="4000" i="0" dirty="0"/>
          </a:p>
        </p:txBody>
      </p:sp>
      <p:pic>
        <p:nvPicPr>
          <p:cNvPr id="15" name="Espaço Reservado para Imagem 14">
            <a:extLst>
              <a:ext uri="{FF2B5EF4-FFF2-40B4-BE49-F238E27FC236}">
                <a16:creationId xmlns:a16="http://schemas.microsoft.com/office/drawing/2014/main" id="{6971B697-775B-D3A2-6AAE-C155D6EF4B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" r="3563"/>
          <a:stretch>
            <a:fillRect/>
          </a:stretch>
        </p:blipFill>
        <p:spPr>
          <a:xfrm>
            <a:off x="5219577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16" name="Espaço Reservado para Texto 21">
            <a:extLst>
              <a:ext uri="{FF2B5EF4-FFF2-40B4-BE49-F238E27FC236}">
                <a16:creationId xmlns:a16="http://schemas.microsoft.com/office/drawing/2014/main" id="{03310EFA-D7BB-07A3-CF0D-B9AE3C85B34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7735" y="5764301"/>
            <a:ext cx="3228761" cy="315619"/>
          </a:xfrm>
        </p:spPr>
        <p:txBody>
          <a:bodyPr/>
          <a:lstStyle/>
          <a:p>
            <a:r>
              <a:rPr lang="pt-BR" dirty="0" err="1"/>
              <a:t>Nandor</a:t>
            </a:r>
            <a:endParaRPr lang="pt-BR" dirty="0"/>
          </a:p>
        </p:txBody>
      </p:sp>
      <p:sp>
        <p:nvSpPr>
          <p:cNvPr id="17" name="Espaço Reservado para Texto 10">
            <a:extLst>
              <a:ext uri="{FF2B5EF4-FFF2-40B4-BE49-F238E27FC236}">
                <a16:creationId xmlns:a16="http://schemas.microsoft.com/office/drawing/2014/main" id="{7419E194-8278-31D6-BC8B-69B71ED581D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6912" y="6203691"/>
            <a:ext cx="3216608" cy="459601"/>
          </a:xfrm>
        </p:spPr>
        <p:txBody>
          <a:bodyPr/>
          <a:lstStyle/>
          <a:p>
            <a:r>
              <a:rPr lang="pt-BR" dirty="0"/>
              <a:t>Áustria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67618F6B-5C16-ADE9-BA5B-402414B23B7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520" y="5811942"/>
            <a:ext cx="1252536" cy="953423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F66995A-A8FE-3FBB-D560-01FEF908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5" y="2350502"/>
            <a:ext cx="5591175" cy="4286250"/>
          </a:xfrm>
          <a:prstGeom prst="rect">
            <a:avLst/>
          </a:prstGeom>
        </p:spPr>
      </p:pic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671C8286-639D-EEE6-A85C-5C130A81DA9A}"/>
              </a:ext>
            </a:extLst>
          </p:cNvPr>
          <p:cNvCxnSpPr>
            <a:cxnSpLocks/>
          </p:cNvCxnSpPr>
          <p:nvPr/>
        </p:nvCxnSpPr>
        <p:spPr>
          <a:xfrm flipV="1">
            <a:off x="3807175" y="3726614"/>
            <a:ext cx="5097617" cy="624897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3792494" y="990111"/>
            <a:ext cx="5097617" cy="2788656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m 11">
            <a:extLst>
              <a:ext uri="{FF2B5EF4-FFF2-40B4-BE49-F238E27FC236}">
                <a16:creationId xmlns:a16="http://schemas.microsoft.com/office/drawing/2014/main" id="{26906041-E7FC-521D-1944-4161EC31BF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615" y="961289"/>
            <a:ext cx="4148145" cy="2741276"/>
          </a:xfrm>
          <a:prstGeom prst="rect">
            <a:avLst/>
          </a:prstGeom>
          <a:ln w="25400">
            <a:solidFill>
              <a:srgbClr val="00B050"/>
            </a:solidFill>
          </a:ln>
        </p:spPr>
      </p:pic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2904170" y="3712219"/>
            <a:ext cx="1800959" cy="639292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8982860" cy="671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</a:t>
            </a:r>
            <a:r>
              <a:rPr lang="pt-BR" b="1" dirty="0">
                <a:solidFill>
                  <a:srgbClr val="FF0000"/>
                </a:solidFill>
              </a:rPr>
              <a:t>Braunau? No norte da Áustria, perto da fronteira com a Alemanha.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39F001-54D6-BF1B-3A3F-BDC84E562D2A}"/>
              </a:ext>
            </a:extLst>
          </p:cNvPr>
          <p:cNvSpPr txBox="1"/>
          <p:nvPr/>
        </p:nvSpPr>
        <p:spPr>
          <a:xfrm>
            <a:off x="2083859" y="3517899"/>
            <a:ext cx="10500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b="1" dirty="0">
                <a:solidFill>
                  <a:srgbClr val="FF0000"/>
                </a:solidFill>
              </a:rPr>
              <a:t>Europa</a:t>
            </a:r>
            <a:endParaRPr lang="pt-BR" dirty="0"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3B7B2F4-252C-088F-CC0B-9F5E7C9823BB}"/>
              </a:ext>
            </a:extLst>
          </p:cNvPr>
          <p:cNvSpPr/>
          <p:nvPr/>
        </p:nvSpPr>
        <p:spPr>
          <a:xfrm>
            <a:off x="2904170" y="3780574"/>
            <a:ext cx="879624" cy="57093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2904170" y="953880"/>
            <a:ext cx="1833446" cy="2816351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>
            <a:extLst>
              <a:ext uri="{FF2B5EF4-FFF2-40B4-BE49-F238E27FC236}">
                <a16:creationId xmlns:a16="http://schemas.microsoft.com/office/drawing/2014/main" id="{C5E4A9AA-2FE0-0AFF-4CDF-0BDE36303046}"/>
              </a:ext>
            </a:extLst>
          </p:cNvPr>
          <p:cNvCxnSpPr>
            <a:cxnSpLocks/>
          </p:cNvCxnSpPr>
          <p:nvPr/>
        </p:nvCxnSpPr>
        <p:spPr>
          <a:xfrm flipV="1">
            <a:off x="3783794" y="987942"/>
            <a:ext cx="5097617" cy="2790825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E3C8A821-D2E9-F4BC-A3B0-89F9C5607AFC}"/>
              </a:ext>
            </a:extLst>
          </p:cNvPr>
          <p:cNvSpPr txBox="1"/>
          <p:nvPr/>
        </p:nvSpPr>
        <p:spPr>
          <a:xfrm>
            <a:off x="6341302" y="1809675"/>
            <a:ext cx="10367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Braunau</a:t>
            </a:r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BD701C47-695D-2B56-06F2-E23E1CA08DDD}"/>
              </a:ext>
            </a:extLst>
          </p:cNvPr>
          <p:cNvSpPr txBox="1"/>
          <p:nvPr/>
        </p:nvSpPr>
        <p:spPr>
          <a:xfrm>
            <a:off x="53724" y="715867"/>
            <a:ext cx="4683892" cy="1006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pt-BR" b="1" dirty="0">
                <a:cs typeface="Times New Roman" panose="02020603050405020304" pitchFamily="18" charset="0"/>
              </a:rPr>
              <a:t>Em Braunau</a:t>
            </a:r>
            <a:r>
              <a:rPr lang="pt-BR" sz="1800" b="1" dirty="0">
                <a:cs typeface="Times New Roman" panose="02020603050405020304" pitchFamily="18" charset="0"/>
              </a:rPr>
              <a:t> fica A Escola Adventista </a:t>
            </a:r>
            <a:r>
              <a:rPr lang="pt-BR" sz="1800" b="1" dirty="0" err="1">
                <a:cs typeface="Times New Roman" panose="02020603050405020304" pitchFamily="18" charset="0"/>
              </a:rPr>
              <a:t>Bogenhofen</a:t>
            </a:r>
            <a:r>
              <a:rPr lang="pt-BR" sz="1800" b="1" dirty="0"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r>
              <a:rPr lang="pt-BR" sz="1800" b="1" dirty="0">
                <a:cs typeface="Times New Roman" panose="02020603050405020304" pitchFamily="18" charset="0"/>
              </a:rPr>
              <a:t>Onde estuda </a:t>
            </a:r>
            <a:r>
              <a:rPr lang="pt-BR" b="1" dirty="0" err="1">
                <a:cs typeface="Times New Roman" panose="02020603050405020304" pitchFamily="18" charset="0"/>
              </a:rPr>
              <a:t>Nandor</a:t>
            </a:r>
            <a:r>
              <a:rPr lang="pt-BR" sz="1800" b="1" dirty="0">
                <a:cs typeface="Times New Roman" panose="02020603050405020304" pitchFamily="18" charset="0"/>
              </a:rPr>
              <a:t>, da história de hoje</a:t>
            </a: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13D63E77-1745-BB53-365A-D20C3637DB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5365" b="45281"/>
          <a:stretch>
            <a:fillRect/>
          </a:stretch>
        </p:blipFill>
        <p:spPr>
          <a:xfrm>
            <a:off x="6716849" y="1612566"/>
            <a:ext cx="189676" cy="280069"/>
          </a:xfrm>
          <a:prstGeom prst="rect">
            <a:avLst/>
          </a:prstGeom>
          <a:ln w="38100">
            <a:noFill/>
          </a:ln>
        </p:spPr>
      </p:pic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94B8F-BF47-8DEE-3386-7D08F1993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F5B4D0D9-8311-BDAD-4E3B-4C4D2DAAF6F2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frequentava uma escola pública na Áustria e não gostava dela. Os outros meninos falavam palavrões e, depois da aula, costumavam fazer coisas desagradáveis. Alguns deles eram simplesmente maldosos e o assustavam.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realmente preferia frequentar uma escola diferente.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820A0CC7-7039-237B-FA0D-64393B1951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5465" y="1916832"/>
            <a:ext cx="3151030" cy="489039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E2DE67D-58ED-9963-EB70-75583F686ABD}"/>
              </a:ext>
            </a:extLst>
          </p:cNvPr>
          <p:cNvSpPr txBox="1"/>
          <p:nvPr/>
        </p:nvSpPr>
        <p:spPr>
          <a:xfrm>
            <a:off x="129542" y="1948114"/>
            <a:ext cx="564841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pt-BR" sz="2400" b="1" dirty="0">
                <a:solidFill>
                  <a:srgbClr val="FF0000"/>
                </a:solidFill>
              </a:rPr>
              <a:t>Na igreja, ele ouviu falar da Escola Adventista em </a:t>
            </a:r>
            <a:r>
              <a:rPr lang="pt-BR" sz="2400" b="1" dirty="0" err="1">
                <a:solidFill>
                  <a:srgbClr val="FF0000"/>
                </a:solidFill>
              </a:rPr>
              <a:t>Bogenhofen</a:t>
            </a:r>
            <a:r>
              <a:rPr lang="pt-BR" sz="2400" b="1" dirty="0">
                <a:solidFill>
                  <a:srgbClr val="FF0000"/>
                </a:solidFill>
              </a:rPr>
              <a:t> e começou a sonhar em estudar na Escola Adventista, mas parecia algo impossível. Ele morava em uma cidade bem distante de </a:t>
            </a:r>
            <a:r>
              <a:rPr lang="pt-BR" sz="2400" b="1" dirty="0" err="1">
                <a:solidFill>
                  <a:srgbClr val="FF0000"/>
                </a:solidFill>
              </a:rPr>
              <a:t>Bogenhofen</a:t>
            </a:r>
            <a:r>
              <a:rPr lang="pt-BR" sz="2400" b="1" dirty="0">
                <a:solidFill>
                  <a:srgbClr val="FF0000"/>
                </a:solidFill>
              </a:rPr>
              <a:t>. A viagem de carro levava 50 minutos de ida e 50 minutos de volta. Seria difícil para seus pais levá-lo e busca-lo todos os dias. </a:t>
            </a:r>
          </a:p>
          <a:p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D83659F-2B76-F1D6-4DBB-028330E76C5B}"/>
              </a:ext>
            </a:extLst>
          </p:cNvPr>
          <p:cNvSpPr txBox="1"/>
          <p:nvPr/>
        </p:nvSpPr>
        <p:spPr>
          <a:xfrm>
            <a:off x="3131840" y="5833227"/>
            <a:ext cx="27536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/>
              <a:t> Escola Adventista em </a:t>
            </a:r>
            <a:r>
              <a:rPr lang="pt-BR" sz="2400" b="1" dirty="0" err="1"/>
              <a:t>Bogenhofen</a:t>
            </a:r>
            <a:r>
              <a:rPr lang="pt-BR" sz="2400" b="1" dirty="0"/>
              <a:t>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676366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Mas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realmente queria ir. Então começou a orar todos os dias: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Então, um dia, o pai e a mãe decidiram se mudar para uma casa mais perto da escola. Mas não era fácil encontrar uma casa assim. Muitas pessoas queriam morar perto da escola.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acrescentou outro pedido às suas orações: “Querido Deus, por favor, ajude-nos a encontrar uma casa perto da escola.”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 algo incrível aconteceu. Um homem ligou para a mãe de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para informá-la sobre uma casa à venda perto da escola.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A mãe de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havia compartilhado seu número de telefone na igreja para que alguém ligasse caso soubesse de uma casa à venda. Esse homem recebeu o número e se lembrou dela quando viu a casa.</a:t>
            </a:r>
          </a:p>
        </p:txBody>
      </p:sp>
      <p:pic>
        <p:nvPicPr>
          <p:cNvPr id="3" name="Espaço Reservado para Imagem 14">
            <a:extLst>
              <a:ext uri="{FF2B5EF4-FFF2-40B4-BE49-F238E27FC236}">
                <a16:creationId xmlns:a16="http://schemas.microsoft.com/office/drawing/2014/main" id="{8CC12316-FD47-0A2E-D100-EABE8B7F66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" r="3563"/>
          <a:stretch>
            <a:fillRect/>
          </a:stretch>
        </p:blipFill>
        <p:spPr>
          <a:xfrm>
            <a:off x="6732240" y="548680"/>
            <a:ext cx="1471627" cy="1584176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  <p:sp>
        <p:nvSpPr>
          <p:cNvPr id="4" name="Balão de Fala: Retângulo com Cantos Arredondados 3">
            <a:extLst>
              <a:ext uri="{FF2B5EF4-FFF2-40B4-BE49-F238E27FC236}">
                <a16:creationId xmlns:a16="http://schemas.microsoft.com/office/drawing/2014/main" id="{BF8556F6-9C06-C6C7-5A15-B6CFD197AAD2}"/>
              </a:ext>
            </a:extLst>
          </p:cNvPr>
          <p:cNvSpPr/>
          <p:nvPr/>
        </p:nvSpPr>
        <p:spPr>
          <a:xfrm>
            <a:off x="1763688" y="620688"/>
            <a:ext cx="3744416" cy="1080120"/>
          </a:xfrm>
          <a:prstGeom prst="wedgeRoundRectCallout">
            <a:avLst>
              <a:gd name="adj1" fmla="val 98687"/>
              <a:gd name="adj2" fmla="val 12826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chemeClr val="bg1"/>
                </a:solidFill>
              </a:rPr>
              <a:t>“Querido Deus, por favor, posso ir para a Escola Adventista?” Ele orou todos os dias durante seis meses.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4052AB8-41A6-4C85-B328-E4B7FDC9A6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919" y="1360623"/>
            <a:ext cx="805850" cy="95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00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077F10-B739-C4DA-5F80-578FF745EF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EAF7B2D8-82CD-8967-F0A7-D531E3F8AD20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>
                <a:solidFill>
                  <a:srgbClr val="FF0000"/>
                </a:solidFill>
              </a:rPr>
              <a:t>– Encontrei uma casa perto da escola – disse ele. – Talvez seja para vocês.</a:t>
            </a:r>
          </a:p>
          <a:p>
            <a:pPr indent="360000"/>
            <a:r>
              <a:rPr lang="pt-BR" sz="2400" b="1">
                <a:solidFill>
                  <a:srgbClr val="FF0000"/>
                </a:solidFill>
              </a:rPr>
              <a:t>A mãe ficou empolgada e foi ver a casa imediatamente. Uma mulher morava lá e saiu para recebê-la.</a:t>
            </a:r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2" name="Imagem 1" descr="Foto">
            <a:extLst>
              <a:ext uri="{FF2B5EF4-FFF2-40B4-BE49-F238E27FC236}">
                <a16:creationId xmlns:a16="http://schemas.microsoft.com/office/drawing/2014/main" id="{66C39E59-1C08-8F22-5D97-EC6101017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5" y="1621816"/>
            <a:ext cx="2378988" cy="516291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60D7C68-3D83-75DF-0170-08992EF3D7CD}"/>
              </a:ext>
            </a:extLst>
          </p:cNvPr>
          <p:cNvSpPr txBox="1"/>
          <p:nvPr/>
        </p:nvSpPr>
        <p:spPr>
          <a:xfrm>
            <a:off x="2771800" y="1621816"/>
            <a:ext cx="612068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Soube que você está vendendo sua casa – perguntou a mãe.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Sim, por favor, entre – respondeu a idosa.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Não demorou muito para que aquela casa se tornasse o novo lar de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Muitas pessoas na igreja ficaram surpresas ao saber que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e sua família haviam se mudado para perto da escola.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FBACCBC-C473-B8DF-EEA1-5C797525FA44}"/>
              </a:ext>
            </a:extLst>
          </p:cNvPr>
          <p:cNvSpPr txBox="1"/>
          <p:nvPr/>
        </p:nvSpPr>
        <p:spPr>
          <a:xfrm>
            <a:off x="2486493" y="5733256"/>
            <a:ext cx="28775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Cidade de Braunau</a:t>
            </a:r>
            <a:br>
              <a:rPr lang="pt-BR" b="1" dirty="0"/>
            </a:br>
            <a:r>
              <a:rPr lang="pt-BR" b="1" dirty="0"/>
              <a:t>onde fica a Escola Adventista de </a:t>
            </a:r>
            <a:r>
              <a:rPr lang="pt-BR" b="1" dirty="0" err="1"/>
              <a:t>Bogenhofen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9502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185065-46F7-CD76-F938-E631D1F1AA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47926DF1-13CD-A5BB-A85B-CC9E185D94DB}"/>
              </a:ext>
            </a:extLst>
          </p:cNvPr>
          <p:cNvSpPr txBox="1"/>
          <p:nvPr/>
        </p:nvSpPr>
        <p:spPr>
          <a:xfrm>
            <a:off x="107505" y="44624"/>
            <a:ext cx="9036495" cy="6768752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Não entendemos como vocês conseguiram essa casa – disseram. – Muitas pessoas quiseram se mudar para cá, e vocês nem são da região.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Mas </a:t>
            </a:r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sabia como isso tinha acontecido. Ele orou, e Deus respondeu.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Ele começou a frequentar a Escola Adventista e rapidamente fez novos amigos. A nova escola era completamente diferente da antiga. As crianças eram mais gentis e serviam a Deus, e ele aguardava com expectativa o momento de ir para as aulas. Todos os dias, ele orava: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2230F024-E1CB-C6EA-D96B-A9124220D285}"/>
              </a:ext>
            </a:extLst>
          </p:cNvPr>
          <p:cNvSpPr txBox="1"/>
          <p:nvPr/>
        </p:nvSpPr>
        <p:spPr>
          <a:xfrm>
            <a:off x="107504" y="4236283"/>
            <a:ext cx="482453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Nandor</a:t>
            </a:r>
            <a:r>
              <a:rPr lang="pt-BR" sz="2400" b="1" dirty="0">
                <a:solidFill>
                  <a:srgbClr val="FF0000"/>
                </a:solidFill>
              </a:rPr>
              <a:t> já frequenta a Escola Adventista há dois anos e não poderia estar mais feliz.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Sou muito grato – disse. – Orei e recebi uma casa e uma escola!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E1B1F127-DB4D-3E37-BF9D-D977995F1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32" y="3617937"/>
            <a:ext cx="2095500" cy="2619375"/>
          </a:xfrm>
          <a:prstGeom prst="rect">
            <a:avLst/>
          </a:prstGeom>
        </p:spPr>
      </p:pic>
      <p:sp>
        <p:nvSpPr>
          <p:cNvPr id="2" name="Balão de Fala: Retângulo com Cantos Arredondados 1">
            <a:extLst>
              <a:ext uri="{FF2B5EF4-FFF2-40B4-BE49-F238E27FC236}">
                <a16:creationId xmlns:a16="http://schemas.microsoft.com/office/drawing/2014/main" id="{DE2091F0-09EB-3241-3174-069CEA8521D7}"/>
              </a:ext>
            </a:extLst>
          </p:cNvPr>
          <p:cNvSpPr/>
          <p:nvPr/>
        </p:nvSpPr>
        <p:spPr>
          <a:xfrm>
            <a:off x="2033973" y="3491037"/>
            <a:ext cx="3312368" cy="720080"/>
          </a:xfrm>
          <a:prstGeom prst="wedgeRoundRectCallout">
            <a:avLst>
              <a:gd name="adj1" fmla="val 97142"/>
              <a:gd name="adj2" fmla="val 61302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bg1"/>
                </a:solidFill>
              </a:rPr>
              <a:t>“Obrigado, Deus!”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4001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4"/>
            <a:ext cx="8785225" cy="2231851"/>
          </a:xfrm>
        </p:spPr>
        <p:txBody>
          <a:bodyPr anchor="ctr" anchorCtr="0"/>
          <a:lstStyle/>
          <a:p>
            <a:pPr indent="360000"/>
            <a:r>
              <a:rPr lang="pt-BR" dirty="0"/>
              <a:t>Agradecemos a você suas ofertas deste trimestre, que ajudarão mais crianças a aprender sobre o Deus que responde às orações. </a:t>
            </a:r>
            <a:r>
              <a:rPr lang="pt-BR" dirty="0" err="1"/>
              <a:t>Nandor</a:t>
            </a:r>
            <a:r>
              <a:rPr lang="pt-BR" dirty="0"/>
              <a:t> estuda em </a:t>
            </a:r>
            <a:r>
              <a:rPr lang="pt-BR" dirty="0" err="1"/>
              <a:t>Bogenhofen</a:t>
            </a:r>
            <a:r>
              <a:rPr lang="pt-BR" dirty="0"/>
              <a:t>, uma Escola Adventista na Áustria que recebeu parte de uma oferta enviada anteriormente. A oferta deste trimestre ajudará a ensinar mais crianças sobre Deus na Divisão Intereuropeia, que inclui a Áustria.</a:t>
            </a:r>
          </a:p>
          <a:p>
            <a:pPr indent="360000"/>
            <a:r>
              <a:rPr lang="pt-BR" dirty="0"/>
              <a:t>Agradecemos por você planejar uma oferta generosa!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1" name="Espaço Reservado para Imagem 10">
            <a:extLst>
              <a:ext uri="{FF2B5EF4-FFF2-40B4-BE49-F238E27FC236}">
                <a16:creationId xmlns:a16="http://schemas.microsoft.com/office/drawing/2014/main" id="{5403E574-B7D0-350F-392D-631EC41A2C0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94" b="24194"/>
          <a:stretch>
            <a:fillRect/>
          </a:stretch>
        </p:blipFill>
        <p:spPr>
          <a:xfrm>
            <a:off x="179388" y="2276475"/>
            <a:ext cx="8785225" cy="453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ço Reservado para Texto 1">
            <a:extLst>
              <a:ext uri="{FF2B5EF4-FFF2-40B4-BE49-F238E27FC236}">
                <a16:creationId xmlns:a16="http://schemas.microsoft.com/office/drawing/2014/main" id="{8C3B48B2-81BB-C47D-0533-5464EF56973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4549622"/>
          </a:xfrm>
          <a:prstGeom prst="rect">
            <a:avLst/>
          </a:prstGeom>
        </p:spPr>
        <p:txBody>
          <a:bodyPr/>
          <a:lstStyle/>
          <a:p>
            <a:pPr indent="360000"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Nas florestas densas da Alemanha, vive um felino selvagem chamado lince. Ele tem pelagem marrom-avermelhada com manchas pretas, cauda curta, orelhas pontudas com pontas pretas e tufos de pelo em cada lado do queixo. Deus lhe deu pernas poderosas, que o ajudam a subir em árvores e a pular de até 3 metros de altura! Os linces têm visão e audição melhores que as dos humanos, o que os torna bons caçadores.</a:t>
            </a:r>
          </a:p>
        </p:txBody>
      </p:sp>
      <p:sp>
        <p:nvSpPr>
          <p:cNvPr id="9" name="Espaço Reservado para Texto 5">
            <a:extLst>
              <a:ext uri="{FF2B5EF4-FFF2-40B4-BE49-F238E27FC236}">
                <a16:creationId xmlns:a16="http://schemas.microsoft.com/office/drawing/2014/main" id="{1CBEB797-9307-107E-E9B4-4DD438371BE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4" y="116631"/>
            <a:ext cx="864667" cy="491697"/>
          </a:xfrm>
        </p:spPr>
        <p:txBody>
          <a:bodyPr/>
          <a:lstStyle/>
          <a:p>
            <a:r>
              <a:rPr lang="pt-BR" dirty="0"/>
              <a:t>S08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31EE4C86-A474-F065-FD2B-F3DB26E0FA65}"/>
              </a:ext>
            </a:extLst>
          </p:cNvPr>
          <p:cNvSpPr/>
          <p:nvPr/>
        </p:nvSpPr>
        <p:spPr>
          <a:xfrm>
            <a:off x="71996" y="6021288"/>
            <a:ext cx="1475668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Alemanha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CAD583F2-4A29-0C0C-BD66-6DBBE71838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925661"/>
            <a:ext cx="1102643" cy="83932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pic>
        <p:nvPicPr>
          <p:cNvPr id="12" name="Imagem 11" descr="Lynx is sitting on a rock">
            <a:extLst>
              <a:ext uri="{FF2B5EF4-FFF2-40B4-BE49-F238E27FC236}">
                <a16:creationId xmlns:a16="http://schemas.microsoft.com/office/drawing/2014/main" id="{61D0BB07-2CA8-59FD-C340-53EFE238D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548" y="4028682"/>
            <a:ext cx="4104456" cy="2736304"/>
          </a:xfrm>
          <a:prstGeom prst="rect">
            <a:avLst/>
          </a:prstGeom>
        </p:spPr>
      </p:pic>
      <p:pic>
        <p:nvPicPr>
          <p:cNvPr id="13" name="Imagem 12" descr="Lynx in portrait">
            <a:extLst>
              <a:ext uri="{FF2B5EF4-FFF2-40B4-BE49-F238E27FC236}">
                <a16:creationId xmlns:a16="http://schemas.microsoft.com/office/drawing/2014/main" id="{9F34DE3F-78DB-1F50-4782-95337540E2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3848" y="774390"/>
            <a:ext cx="4518747" cy="30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704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4">
            <a:extLst>
              <a:ext uri="{FF2B5EF4-FFF2-40B4-BE49-F238E27FC236}">
                <a16:creationId xmlns:a16="http://schemas.microsoft.com/office/drawing/2014/main" id="{D012B092-72B8-4F33-A16B-C273EF8042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3087958" cy="4804241"/>
          </a:xfrm>
        </p:spPr>
        <p:txBody>
          <a:bodyPr/>
          <a:lstStyle/>
          <a:p>
            <a:pPr indent="360000"/>
            <a:r>
              <a:rPr lang="pt-PT" dirty="0"/>
              <a:t>Hallstatt, na Áustria, é conhecida pelas suas minas de sal, e existem vestígios de mineração que remontam a 2000 a.C.</a:t>
            </a:r>
          </a:p>
          <a:p>
            <a:pPr indent="360000"/>
            <a:r>
              <a:rPr lang="pt-PT" dirty="0"/>
              <a:t>Grande parte da Áustria está localizada nos Alpes, uma cordilheira que se estende por 1.200 km (750 milhas) através dos países europeus da Áustria, França, Alemanha, Itália, Liechtenstein, Mônaco, Eslovênia e Suíça.</a:t>
            </a:r>
          </a:p>
          <a:p>
            <a:pPr indent="360000"/>
            <a:r>
              <a:rPr lang="pt-PT" dirty="0"/>
              <a:t>Entre os pratos populares da culinária austríaca, incluem-se a Sachertorte (um bolo de chocolate rico) e o </a:t>
            </a:r>
            <a:r>
              <a:rPr lang="pt-PT" dirty="0">
                <a:highlight>
                  <a:srgbClr val="FFFF00"/>
                </a:highlight>
              </a:rPr>
              <a:t>Apfelstrudel</a:t>
            </a:r>
            <a:r>
              <a:rPr lang="pt-PT" dirty="0"/>
              <a:t> (uma massa folhada recheada com maçãs).</a:t>
            </a:r>
            <a:endParaRPr lang="pt-BR" dirty="0"/>
          </a:p>
          <a:p>
            <a:pPr indent="360000"/>
            <a:endParaRPr lang="pt-BR" dirty="0"/>
          </a:p>
          <a:p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3093B2AA-1A96-1D7D-A328-8D2C5A818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836712"/>
            <a:ext cx="3097369" cy="2483796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DCB19826-4DEA-3E42-C331-620F404DB0F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44042" y="3204365"/>
            <a:ext cx="2636256" cy="1938115"/>
          </a:xfrm>
          <a:prstGeom prst="rect">
            <a:avLst/>
          </a:prstGeom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5C544C26-C37F-82EA-557D-5573956E31F4}"/>
              </a:ext>
            </a:extLst>
          </p:cNvPr>
          <p:cNvSpPr txBox="1"/>
          <p:nvPr/>
        </p:nvSpPr>
        <p:spPr>
          <a:xfrm>
            <a:off x="3837368" y="4738365"/>
            <a:ext cx="12617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b="1" dirty="0"/>
              <a:t>Sachertorte</a:t>
            </a:r>
            <a:endParaRPr lang="pt-BR" b="1" dirty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180517EA-748A-F949-3CA6-0CD4CBAC6EC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762" y="5721532"/>
            <a:ext cx="1390675" cy="1058574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16" name="Retângulo 15">
            <a:extLst>
              <a:ext uri="{FF2B5EF4-FFF2-40B4-BE49-F238E27FC236}">
                <a16:creationId xmlns:a16="http://schemas.microsoft.com/office/drawing/2014/main" id="{4D01D177-565C-8636-BBE2-762D4015CC7E}"/>
              </a:ext>
            </a:extLst>
          </p:cNvPr>
          <p:cNvSpPr/>
          <p:nvPr/>
        </p:nvSpPr>
        <p:spPr>
          <a:xfrm>
            <a:off x="107504" y="6161947"/>
            <a:ext cx="1279764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>
                <a:solidFill>
                  <a:sysClr val="windowText" lastClr="000000"/>
                </a:solidFill>
              </a:rPr>
              <a:t>Bandeira  da Áustria</a:t>
            </a:r>
          </a:p>
        </p:txBody>
      </p:sp>
      <p:pic>
        <p:nvPicPr>
          <p:cNvPr id="17" name="Imagem 16" descr="Apfelstrudel">
            <a:extLst>
              <a:ext uri="{FF2B5EF4-FFF2-40B4-BE49-F238E27FC236}">
                <a16:creationId xmlns:a16="http://schemas.microsoft.com/office/drawing/2014/main" id="{C833F53B-39DF-6556-14F5-BBDAF92AFC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5668" y="5174419"/>
            <a:ext cx="2426905" cy="1622145"/>
          </a:xfrm>
          <a:prstGeom prst="rect">
            <a:avLst/>
          </a:prstGeom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FE1297F0-FEEF-33D8-058E-330D35C9CC66}"/>
              </a:ext>
            </a:extLst>
          </p:cNvPr>
          <p:cNvSpPr txBox="1"/>
          <p:nvPr/>
        </p:nvSpPr>
        <p:spPr>
          <a:xfrm>
            <a:off x="4933342" y="6410774"/>
            <a:ext cx="1493912" cy="369332"/>
          </a:xfrm>
          <a:prstGeom prst="rect">
            <a:avLst/>
          </a:prstGeom>
          <a:solidFill>
            <a:schemeClr val="bg1">
              <a:alpha val="47000"/>
            </a:schemeClr>
          </a:solidFill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b="1"/>
            </a:lvl1pPr>
          </a:lstStyle>
          <a:p>
            <a:r>
              <a:rPr lang="pt-PT" dirty="0"/>
              <a:t>Apfelstrudel</a:t>
            </a:r>
            <a:endParaRPr lang="pt-BR" dirty="0"/>
          </a:p>
        </p:txBody>
      </p:sp>
      <p:pic>
        <p:nvPicPr>
          <p:cNvPr id="19" name="Imagem 18" descr="Alpes – Wikipédia, a enciclopédia livre">
            <a:extLst>
              <a:ext uri="{FF2B5EF4-FFF2-40B4-BE49-F238E27FC236}">
                <a16:creationId xmlns:a16="http://schemas.microsoft.com/office/drawing/2014/main" id="{E232DF32-CC47-ABE7-FBBE-F8B0C7D6F6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9127" y="836712"/>
            <a:ext cx="2592288" cy="1944216"/>
          </a:xfrm>
          <a:prstGeom prst="rect">
            <a:avLst/>
          </a:prstGeom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147959AE-F260-87EA-B4C4-2FB887CD76DC}"/>
              </a:ext>
            </a:extLst>
          </p:cNvPr>
          <p:cNvSpPr txBox="1"/>
          <p:nvPr/>
        </p:nvSpPr>
        <p:spPr>
          <a:xfrm>
            <a:off x="6696097" y="2975599"/>
            <a:ext cx="19562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pt-BR"/>
            </a:defPPr>
            <a:lvl1pPr>
              <a:defRPr b="1"/>
            </a:lvl1pPr>
          </a:lstStyle>
          <a:p>
            <a:r>
              <a:rPr lang="pt-PT" dirty="0"/>
              <a:t>Alpes Austríacos</a:t>
            </a:r>
            <a:endParaRPr lang="pt-BR" dirty="0"/>
          </a:p>
        </p:txBody>
      </p:sp>
      <p:pic>
        <p:nvPicPr>
          <p:cNvPr id="21" name="Imagem 20" descr="Cidades da Áustria para incluir no roteiro de viagem - Vontade de Viajar">
            <a:extLst>
              <a:ext uri="{FF2B5EF4-FFF2-40B4-BE49-F238E27FC236}">
                <a16:creationId xmlns:a16="http://schemas.microsoft.com/office/drawing/2014/main" id="{F4317E8A-6FE6-ACD4-DEEA-52CB1CD039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95730" y="3539603"/>
            <a:ext cx="2918148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99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B3863E0D-3510-6D76-F20F-51B7B9E4A0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0632" y="826742"/>
            <a:ext cx="2959200" cy="5557734"/>
          </a:xfrm>
        </p:spPr>
        <p:txBody>
          <a:bodyPr/>
          <a:lstStyle/>
          <a:p>
            <a:pPr algn="ctr">
              <a:defRPr/>
            </a:pPr>
            <a:r>
              <a:rPr lang="pt-PT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Muflão</a:t>
            </a:r>
          </a:p>
          <a:p>
            <a:pPr algn="ctr">
              <a:defRPr/>
            </a:pPr>
            <a:endParaRPr lang="pt-BR" sz="1800" b="1" dirty="0">
              <a:solidFill>
                <a:srgbClr val="FF0000"/>
              </a:solidFill>
              <a:cs typeface="Arial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O </a:t>
            </a:r>
            <a:r>
              <a:rPr lang="pt-BR" sz="1400" dirty="0" err="1">
                <a:latin typeface="Comic Sans MS" panose="030F0702030302020204" pitchFamily="66" charset="0"/>
              </a:rPr>
              <a:t>muflão</a:t>
            </a:r>
            <a:r>
              <a:rPr lang="pt-BR" sz="1400" dirty="0">
                <a:latin typeface="Comic Sans MS" panose="030F0702030302020204" pitchFamily="66" charset="0"/>
              </a:rPr>
              <a:t> é um espécie de carneiro selvagem; 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/>
              <a:t>Os machos possuem chifres e as fêmeas os possuem ou não. Caracteriza-se pelos grandes chifres recurvados, que pesam cerca de 50 kg;</a:t>
            </a: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endParaRPr lang="pt-BR" sz="1400" dirty="0"/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/>
              <a:t>Os chifres do </a:t>
            </a:r>
            <a:r>
              <a:rPr lang="pt-BR" sz="1400" dirty="0" err="1"/>
              <a:t>muflão</a:t>
            </a:r>
            <a:r>
              <a:rPr lang="pt-BR" sz="1400" dirty="0"/>
              <a:t> vão crescendo cada ano, e de acordo com o tamanho dos chifres pode-se saber a idade do animal;</a:t>
            </a:r>
          </a:p>
          <a:p>
            <a:pPr algn="just"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>
                <a:latin typeface="Comic Sans MS" panose="030F0702030302020204" pitchFamily="66" charset="0"/>
              </a:rPr>
              <a:t>É considerado um animal raro e é encontrado em algumas partes da Europa, inclusive na </a:t>
            </a:r>
            <a:r>
              <a:rPr lang="pt-BR" sz="1400" b="1" dirty="0">
                <a:latin typeface="Comic Sans MS" panose="030F0702030302020204" pitchFamily="66" charset="0"/>
              </a:rPr>
              <a:t>República Tcheca</a:t>
            </a:r>
            <a:r>
              <a:rPr lang="pt-BR" sz="1400" dirty="0">
                <a:latin typeface="Comic Sans MS" panose="030F0702030302020204" pitchFamily="66" charset="0"/>
              </a:rPr>
              <a:t>;</a:t>
            </a:r>
          </a:p>
          <a:p>
            <a:pPr algn="just">
              <a:defRPr/>
            </a:pPr>
            <a:endParaRPr lang="pt-BR" sz="1400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t-BR" sz="1400" dirty="0"/>
              <a:t>O </a:t>
            </a:r>
            <a:r>
              <a:rPr lang="pt-BR" sz="1400" dirty="0" err="1"/>
              <a:t>muflão</a:t>
            </a:r>
            <a:r>
              <a:rPr lang="pt-BR" sz="1400" dirty="0"/>
              <a:t> é um animal que se alimenta de arbustos, ervas e ainda de líquenes que ele raspa das rochas</a:t>
            </a:r>
            <a:r>
              <a:rPr lang="pt-BR" sz="1400" dirty="0">
                <a:latin typeface="Comic Sans MS" panose="030F0702030302020204" pitchFamily="66" charset="0"/>
              </a:rPr>
              <a:t>.</a:t>
            </a:r>
            <a:endParaRPr lang="pt-PT" sz="1400" dirty="0">
              <a:latin typeface="Comic Sans MS" panose="030F0702030302020204" pitchFamily="66" charset="0"/>
            </a:endParaRPr>
          </a:p>
          <a:p>
            <a:endParaRPr lang="pt-BR" dirty="0"/>
          </a:p>
        </p:txBody>
      </p:sp>
      <p:pic>
        <p:nvPicPr>
          <p:cNvPr id="8" name="Picture 10" descr="http://animais.culturamix.com/blog/wp-content/gallery/fotos-muflao-4/Fotos-Muflao-11.jpg">
            <a:extLst>
              <a:ext uri="{FF2B5EF4-FFF2-40B4-BE49-F238E27FC236}">
                <a16:creationId xmlns:a16="http://schemas.microsoft.com/office/drawing/2014/main" id="{02B85DC3-023F-3DAF-610F-75ADE8CB1B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7" t="3555" r="2914" b="4124"/>
          <a:stretch/>
        </p:blipFill>
        <p:spPr bwMode="auto">
          <a:xfrm>
            <a:off x="6138716" y="3251296"/>
            <a:ext cx="2870829" cy="210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EB0BA25-A028-C29D-34F7-12D98A0C3485}"/>
              </a:ext>
            </a:extLst>
          </p:cNvPr>
          <p:cNvSpPr txBox="1"/>
          <p:nvPr/>
        </p:nvSpPr>
        <p:spPr>
          <a:xfrm>
            <a:off x="4168346" y="3730255"/>
            <a:ext cx="1437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/>
              <a:t>Bandeira da República Tcheca</a:t>
            </a:r>
          </a:p>
        </p:txBody>
      </p:sp>
      <p:pic>
        <p:nvPicPr>
          <p:cNvPr id="10" name="Imagem 9" descr="D:\Users\walmir.batista\Downloads\republica tcheca.jpg">
            <a:extLst>
              <a:ext uri="{FF2B5EF4-FFF2-40B4-BE49-F238E27FC236}">
                <a16:creationId xmlns:a16="http://schemas.microsoft.com/office/drawing/2014/main" id="{556F8CDD-68EE-515C-F87A-2A983CD7DD8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264" y="3544488"/>
            <a:ext cx="948405" cy="739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8" descr="http://animais.culturamix.com/blog/wp-content/gallery/fotos-muflao-2/Fotos-Muflao-4.jpg">
            <a:extLst>
              <a:ext uri="{FF2B5EF4-FFF2-40B4-BE49-F238E27FC236}">
                <a16:creationId xmlns:a16="http://schemas.microsoft.com/office/drawing/2014/main" id="{5BC28F80-A7D5-B424-3E2A-D9EF8BA36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828" y="4762964"/>
            <a:ext cx="2870829" cy="191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http://animais.culturamix.com/blog/wp-content/gallery/fotos-muflao-5/Fotos-Muflao-15.jpg">
            <a:extLst>
              <a:ext uri="{FF2B5EF4-FFF2-40B4-BE49-F238E27FC236}">
                <a16:creationId xmlns:a16="http://schemas.microsoft.com/office/drawing/2014/main" id="{BB28F157-3262-192B-684B-71B07789E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343" y="820117"/>
            <a:ext cx="3155025" cy="210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Mufflon-03.jpg">
            <a:extLst>
              <a:ext uri="{FF2B5EF4-FFF2-40B4-BE49-F238E27FC236}">
                <a16:creationId xmlns:a16="http://schemas.microsoft.com/office/drawing/2014/main" id="{3E5ED5C8-868C-3545-ACB3-13B65CE5C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891" y="1337033"/>
            <a:ext cx="2551848" cy="191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44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2934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Mostre a Áustria em um mapa. Em seguida, aponte para Braunau, uma cidade perto da fronteira com a Alemanha, no norte, onde fica </a:t>
            </a:r>
            <a:r>
              <a:rPr lang="pt-BR" b="1" dirty="0" err="1">
                <a:cs typeface="Times New Roman" panose="02020603050405020304" pitchFamily="18" charset="0"/>
              </a:rPr>
              <a:t>Bogenhofen</a:t>
            </a:r>
            <a:r>
              <a:rPr lang="pt-BR" b="1" dirty="0">
                <a:cs typeface="Times New Roman" panose="02020603050405020304" pitchFamily="18" charset="0"/>
              </a:rPr>
              <a:t>. </a:t>
            </a:r>
          </a:p>
          <a:p>
            <a:pPr lvl="0">
              <a:lnSpc>
                <a:spcPct val="107000"/>
              </a:lnSpc>
              <a:spcAft>
                <a:spcPts val="300"/>
              </a:spcAft>
            </a:pPr>
            <a:r>
              <a:rPr lang="pt-BR" i="1" dirty="0"/>
              <a:t>•    </a:t>
            </a:r>
            <a:r>
              <a:rPr lang="pt-BR" b="1" dirty="0">
                <a:cs typeface="Times New Roman" panose="02020603050405020304" pitchFamily="18" charset="0"/>
              </a:rPr>
              <a:t>Incentive as crianças da Escola Sabatina a orar e nunca desistir.</a:t>
            </a:r>
          </a:p>
          <a:p>
            <a:r>
              <a:rPr lang="pt-BR" i="1" dirty="0"/>
              <a:t> </a:t>
            </a:r>
            <a:endParaRPr lang="pt-BR" dirty="0"/>
          </a:p>
          <a:p>
            <a:r>
              <a:rPr lang="pt-BR" i="1" dirty="0"/>
              <a:t> </a:t>
            </a:r>
            <a:endParaRPr lang="pt-BR" dirty="0"/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5697306"/>
            <a:ext cx="1079004" cy="127999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3AAE92DA-E11A-4EFA-A850-B59D293222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7740352" y="6331511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15D60DF7-ABE5-48A3-A63A-80574B38726A}"/>
              </a:ext>
            </a:extLst>
          </p:cNvPr>
          <p:cNvSpPr/>
          <p:nvPr/>
        </p:nvSpPr>
        <p:spPr>
          <a:xfrm flipH="1" flipV="1">
            <a:off x="8028384" y="6309320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/>
          <a:p>
            <a:r>
              <a:rPr lang="pt-BR" dirty="0"/>
              <a:t>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4442336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9EFC371-0E67-4F2C-9680-A1FE5B917D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35" t="47331" r="74601" b="42114"/>
          <a:stretch/>
        </p:blipFill>
        <p:spPr>
          <a:xfrm>
            <a:off x="8532440" y="6381328"/>
            <a:ext cx="216024" cy="400110"/>
          </a:xfrm>
          <a:prstGeom prst="rect">
            <a:avLst/>
          </a:prstGeom>
          <a:ln w="38100">
            <a:noFill/>
          </a:ln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876605" y="7430546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48061</TotalTime>
  <Words>1018</Words>
  <Application>Microsoft Office PowerPoint</Application>
  <PresentationFormat>Apresentação na tela (4:3)</PresentationFormat>
  <Paragraphs>75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6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Wingdings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3040</cp:revision>
  <dcterms:created xsi:type="dcterms:W3CDTF">2014-12-27T17:37:04Z</dcterms:created>
  <dcterms:modified xsi:type="dcterms:W3CDTF">2026-08-14T19:41:30Z</dcterms:modified>
</cp:coreProperties>
</file>