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83"/>
  </p:notesMasterIdLst>
  <p:handoutMasterIdLst>
    <p:handoutMasterId r:id="rId84"/>
  </p:handoutMasterIdLst>
  <p:sldIdLst>
    <p:sldId id="6281" r:id="rId6"/>
    <p:sldId id="345" r:id="rId7"/>
    <p:sldId id="297" r:id="rId8"/>
    <p:sldId id="6157" r:id="rId9"/>
    <p:sldId id="6167" r:id="rId10"/>
    <p:sldId id="6170" r:id="rId11"/>
    <p:sldId id="6437" r:id="rId12"/>
    <p:sldId id="6493" r:id="rId13"/>
    <p:sldId id="1358" r:id="rId14"/>
    <p:sldId id="6500" r:id="rId15"/>
    <p:sldId id="6298" r:id="rId16"/>
    <p:sldId id="6299" r:id="rId17"/>
    <p:sldId id="1379" r:id="rId18"/>
    <p:sldId id="304" r:id="rId19"/>
    <p:sldId id="6574" r:id="rId20"/>
    <p:sldId id="6575" r:id="rId21"/>
    <p:sldId id="6576" r:id="rId22"/>
    <p:sldId id="6577" r:id="rId23"/>
    <p:sldId id="6578" r:id="rId24"/>
    <p:sldId id="6579" r:id="rId25"/>
    <p:sldId id="6580" r:id="rId26"/>
    <p:sldId id="757" r:id="rId27"/>
    <p:sldId id="1290" r:id="rId28"/>
    <p:sldId id="1292" r:id="rId29"/>
    <p:sldId id="3203" r:id="rId30"/>
    <p:sldId id="6346" r:id="rId31"/>
    <p:sldId id="6425" r:id="rId32"/>
    <p:sldId id="6514" r:id="rId33"/>
    <p:sldId id="6395" r:id="rId34"/>
    <p:sldId id="6133" r:id="rId35"/>
    <p:sldId id="318" r:id="rId36"/>
    <p:sldId id="6287" r:id="rId37"/>
    <p:sldId id="6512" r:id="rId38"/>
    <p:sldId id="6531" r:id="rId39"/>
    <p:sldId id="6549" r:id="rId40"/>
    <p:sldId id="6566" r:id="rId41"/>
    <p:sldId id="6532" r:id="rId42"/>
    <p:sldId id="6581" r:id="rId43"/>
    <p:sldId id="6302" r:id="rId44"/>
    <p:sldId id="5398" r:id="rId45"/>
    <p:sldId id="6163" r:id="rId46"/>
    <p:sldId id="6496" r:id="rId47"/>
    <p:sldId id="6568" r:id="rId48"/>
    <p:sldId id="6567" r:id="rId49"/>
    <p:sldId id="6569" r:id="rId50"/>
    <p:sldId id="6571" r:id="rId51"/>
    <p:sldId id="6572" r:id="rId52"/>
    <p:sldId id="6573" r:id="rId53"/>
    <p:sldId id="6584" r:id="rId54"/>
    <p:sldId id="6585" r:id="rId55"/>
    <p:sldId id="6468" r:id="rId56"/>
    <p:sldId id="6586" r:id="rId57"/>
    <p:sldId id="6582" r:id="rId58"/>
    <p:sldId id="6583" r:id="rId59"/>
    <p:sldId id="6587" r:id="rId60"/>
    <p:sldId id="6544" r:id="rId61"/>
    <p:sldId id="6563" r:id="rId62"/>
    <p:sldId id="6181" r:id="rId63"/>
    <p:sldId id="6524" r:id="rId64"/>
    <p:sldId id="6522" r:id="rId65"/>
    <p:sldId id="6588" r:id="rId66"/>
    <p:sldId id="6589" r:id="rId67"/>
    <p:sldId id="6494" r:id="rId68"/>
    <p:sldId id="6510" r:id="rId69"/>
    <p:sldId id="6590" r:id="rId70"/>
    <p:sldId id="6286" r:id="rId71"/>
    <p:sldId id="6592" r:id="rId72"/>
    <p:sldId id="6591" r:id="rId73"/>
    <p:sldId id="6312" r:id="rId74"/>
    <p:sldId id="6252" r:id="rId75"/>
    <p:sldId id="334" r:id="rId76"/>
    <p:sldId id="6208" r:id="rId77"/>
    <p:sldId id="6483" r:id="rId78"/>
    <p:sldId id="4267" r:id="rId79"/>
    <p:sldId id="6134" r:id="rId80"/>
    <p:sldId id="3748" r:id="rId81"/>
    <p:sldId id="1039" r:id="rId8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167B"/>
    <a:srgbClr val="A9C4E8"/>
    <a:srgbClr val="F1A9A2"/>
    <a:srgbClr val="FEFDFD"/>
    <a:srgbClr val="FBF3F3"/>
    <a:srgbClr val="F4E2E1"/>
    <a:srgbClr val="B41D52"/>
    <a:srgbClr val="FFFFFF"/>
    <a:srgbClr val="12B35C"/>
    <a:srgbClr val="C5D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88212" autoAdjust="0"/>
  </p:normalViewPr>
  <p:slideViewPr>
    <p:cSldViewPr>
      <p:cViewPr varScale="1">
        <p:scale>
          <a:sx n="97" d="100"/>
          <a:sy n="97" d="100"/>
        </p:scale>
        <p:origin x="1752" y="96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handoutMaster" Target="handoutMasters/handoutMaster1.xml"/><Relationship Id="rId89" Type="http://schemas.openxmlformats.org/officeDocument/2006/relationships/tableStyles" Target="tableStyles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5" Type="http://schemas.openxmlformats.org/officeDocument/2006/relationships/slideMaster" Target="slideMasters/slideMaster5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notesMaster" Target="notesMasters/notesMaster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viewProps" Target="viewProps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27/07/2026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27/07/2026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BFF6B-3BD9-6052-76E9-ABE7A84A2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D0F9859-6EEC-9264-3625-006F27FEC1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BE38DF4-1773-00F0-4657-D131C23B45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C29F17A4-DC6B-C4B4-7869-D7A746704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642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90B90-B024-E431-028C-9FFF43576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E5868271-C56C-FE58-E959-9D4250081E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034EAA3-BE6C-A045-C5E3-D5C30B028A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4EAD7FB-09EE-A0D7-80AA-83E21C5970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92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38059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6071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50D8D-319D-AF5E-A9F4-AD8433A77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BF1B752-8CC9-B967-28A4-3342AEADE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19847BA-5983-6E56-C533-4A0D2BC16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7BA0F-1E4D-A8EA-564B-C6082B12D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595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1A0C-FC16-843B-645D-BCADE5269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46D5770-18B1-41F0-DB40-2F6D2448A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3F593AE-8340-4432-5446-0855C35006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97A0581-1028-C6AC-FDDF-3343F58B0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41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6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7CFFB-617D-CB74-B679-A48A1E37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D02966A-067B-F044-9792-0BED764900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32E696F8-ACA2-E9D3-3280-E8E476F9CA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7E11FF5-998D-3D9E-E8EA-C68D355F06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44755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097EF-2E5D-A353-AD18-4BCF88162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C82F22D9-C1E3-20DE-59CF-81489B3BE6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5C7FCF51-E517-9780-FB72-5507FFAC7C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443AB20-1D92-6FBF-AC9B-EF2351C05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88558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4B282-5FC3-3088-8B17-EAFEC3261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C59639B9-2626-928A-C98E-2E55A91751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5F4D26A-54F5-E61A-C01E-182F92BB74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6EEB88AA-B997-390B-525E-0658F6BAC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24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D793B-A78D-8282-9951-9644A7030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1728361C-6B29-AF94-1E62-4DA0306B6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49F08278-E62E-C346-0685-08F94D8636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ED30469-7740-B52A-7D7A-3DB27C3C4D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45075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9187D-6125-58A5-FEE3-C9E345187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7571344B-C289-0050-A951-B7C07770F2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4FA729C-625B-0BFF-E4FE-CF074C6C06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7AEB1758-5673-8FE2-FFA2-8BE26BA9D6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69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66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74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75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jp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6.jpe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icio - Amar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7A23E9BE-9A20-463C-BF16-F9E7BED9B5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1962150"/>
            <a:ext cx="42402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4">
            <a:extLst>
              <a:ext uri="{FF2B5EF4-FFF2-40B4-BE49-F238E27FC236}">
                <a16:creationId xmlns:a16="http://schemas.microsoft.com/office/drawing/2014/main" id="{A20B9B91-50DB-4D28-88E8-E9D96DB727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9613" y="6488113"/>
            <a:ext cx="6121400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400" dirty="0"/>
              <a:t>Teclando &lt;ENTER&gt; todos os slides serão mostrados em sequência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090D175-1355-457B-8C9B-55BD364AAA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11863" y="679450"/>
            <a:ext cx="3024187" cy="1755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Escola </a:t>
            </a:r>
          </a:p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Sabatina</a:t>
            </a:r>
          </a:p>
          <a:p>
            <a:pPr algn="ctr" eaLnBrk="1" hangingPunct="1">
              <a:defRPr/>
            </a:pPr>
            <a:r>
              <a:rPr lang="pt-BR" altLang="pt-BR" sz="4400" b="1" dirty="0">
                <a:latin typeface="Calibri" pitchFamily="34" charset="0"/>
                <a:cs typeface="+mn-cs"/>
              </a:rPr>
              <a:t>Primários</a:t>
            </a:r>
            <a:endParaRPr lang="pt-BR" altLang="pt-BR" sz="3200" dirty="0">
              <a:latin typeface="Calibri" pitchFamily="34" charset="0"/>
              <a:cs typeface="+mn-cs"/>
            </a:endParaRPr>
          </a:p>
        </p:txBody>
      </p:sp>
      <p:sp>
        <p:nvSpPr>
          <p:cNvPr id="14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5580063" y="2420888"/>
            <a:ext cx="3563937" cy="287972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609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2628872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5220072" y="113664"/>
            <a:ext cx="3923928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Ofertas</a:t>
            </a:r>
          </a:p>
        </p:txBody>
      </p:sp>
    </p:spTree>
    <p:extLst>
      <p:ext uri="{BB962C8B-B14F-4D97-AF65-F5344CB8AC3E}">
        <p14:creationId xmlns:p14="http://schemas.microsoft.com/office/powerpoint/2010/main" val="1681588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ocando Ide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Trocando Ideias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237060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e Reflet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Hora de Refletir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70623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15FBAC9-EC2B-3370-B6B3-3ECBEE6120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679" cy="6858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C62EB8-9E5D-74D7-4765-AF4C5B7B4A41}"/>
              </a:ext>
            </a:extLst>
          </p:cNvPr>
          <p:cNvSpPr/>
          <p:nvPr userDrawn="1"/>
        </p:nvSpPr>
        <p:spPr>
          <a:xfrm>
            <a:off x="991039" y="1988840"/>
            <a:ext cx="4013009" cy="33088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marelo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2 Imagen">
            <a:extLst>
              <a:ext uri="{FF2B5EF4-FFF2-40B4-BE49-F238E27FC236}">
                <a16:creationId xmlns:a16="http://schemas.microsoft.com/office/drawing/2014/main" id="{C99877E7-F7D4-4CE2-8F44-45C64F0508CC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3"/>
          <a:stretch>
            <a:fillRect/>
          </a:stretch>
        </p:blipFill>
        <p:spPr bwMode="auto">
          <a:xfrm>
            <a:off x="53975" y="5475288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696F8-F7BF-4D79-871B-B9035DC11D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CC"/>
              </a:gs>
              <a:gs pos="32000">
                <a:srgbClr val="FFFFCC"/>
              </a:gs>
              <a:gs pos="68000">
                <a:srgbClr val="FFFF99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721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45B115-5F4F-CCC7-A88C-21AFADAF6E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30E4C-C6AA-988B-221D-6255970F5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9B5720F-4DF3-00C0-A687-AB6C35214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2546ACB-7482-87A2-128E-267ADA302DB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A759AD49-F707-A075-B6E7-091019B9F1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CADF74D-AD23-6CE3-46CD-BC1F4B0ACBB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Áur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377406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4" name="Espaço Reservado para Texto 31"/>
          <p:cNvSpPr>
            <a:spLocks noGrp="1"/>
          </p:cNvSpPr>
          <p:nvPr>
            <p:ph type="body" sz="quarter" idx="14"/>
          </p:nvPr>
        </p:nvSpPr>
        <p:spPr>
          <a:xfrm>
            <a:off x="3995936" y="190169"/>
            <a:ext cx="1151582" cy="37728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1331913" y="5843197"/>
            <a:ext cx="7812087" cy="986081"/>
          </a:xfrm>
          <a:prstGeom prst="rect">
            <a:avLst/>
          </a:prstGeom>
          <a:solidFill>
            <a:srgbClr val="1A35A6"/>
          </a:solidFill>
          <a:ln>
            <a:solidFill>
              <a:schemeClr val="accent1"/>
            </a:solidFill>
          </a:ln>
        </p:spPr>
        <p:txBody>
          <a:bodyPr wrap="square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lang="pt-BR" sz="2800" b="1" i="1" dirty="0" smtClean="0">
                <a:ln w="6350" cmpd="sng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</a:defRPr>
            </a:lvl1pPr>
          </a:lstStyle>
          <a:p>
            <a:pPr lvl="0"/>
            <a:r>
              <a:rPr lang="pt-BR" dirty="0"/>
              <a:t>Editar Mensagem</a:t>
            </a:r>
          </a:p>
        </p:txBody>
      </p:sp>
      <p:sp>
        <p:nvSpPr>
          <p:cNvPr id="11" name="Espaço Reservado para Imagem 11">
            <a:extLst>
              <a:ext uri="{FF2B5EF4-FFF2-40B4-BE49-F238E27FC236}">
                <a16:creationId xmlns:a16="http://schemas.microsoft.com/office/drawing/2014/main" id="{97813D6F-CB82-43A6-9227-C84DEBF9C56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353600" y="709025"/>
            <a:ext cx="7740000" cy="51264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A9A2E-75BA-6EB2-BB82-8D14037490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04" y="692697"/>
            <a:ext cx="7792696" cy="612611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96752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_Text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4116358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210AE69C-CED1-3910-FD39-A87CBC65A8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A2C7BD27-461A-B2E9-B8FC-3A5CA94F2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8FD5F98-50EA-C4AB-E029-AFC1722E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spaço Reservado para Imagem 5">
            <a:extLst>
              <a:ext uri="{FF2B5EF4-FFF2-40B4-BE49-F238E27FC236}">
                <a16:creationId xmlns:a16="http://schemas.microsoft.com/office/drawing/2014/main" id="{63A5218E-CCC1-F30C-403A-23B840A77033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7FDF71B7-1797-7DBD-39D6-A97BDB44960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9" name="Espaço Reservado para Texto 6">
            <a:extLst>
              <a:ext uri="{FF2B5EF4-FFF2-40B4-BE49-F238E27FC236}">
                <a16:creationId xmlns:a16="http://schemas.microsoft.com/office/drawing/2014/main" id="{0DEF83B2-18EE-E243-5394-59212D27040F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Orac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Oração</a:t>
            </a:r>
          </a:p>
        </p:txBody>
      </p:sp>
    </p:spTree>
    <p:extLst>
      <p:ext uri="{BB962C8B-B14F-4D97-AF65-F5344CB8AC3E}">
        <p14:creationId xmlns:p14="http://schemas.microsoft.com/office/powerpoint/2010/main" val="14778276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lex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Reflexão</a:t>
            </a:r>
          </a:p>
        </p:txBody>
      </p:sp>
    </p:spTree>
    <p:extLst>
      <p:ext uri="{BB962C8B-B14F-4D97-AF65-F5344CB8AC3E}">
        <p14:creationId xmlns:p14="http://schemas.microsoft.com/office/powerpoint/2010/main" val="37866422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ç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17346309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3078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ssagens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Texto 31">
            <a:extLst>
              <a:ext uri="{FF2B5EF4-FFF2-40B4-BE49-F238E27FC236}">
                <a16:creationId xmlns:a16="http://schemas.microsoft.com/office/drawing/2014/main" id="{0D47E164-E175-5F96-E632-6182685AA1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F55DBE6-A5E8-C13F-C198-9FFE041A5E75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23098503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BAFAA65-FC57-380E-CB83-40F6E20CCB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70133"/>
            <a:ext cx="9067800" cy="6162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693B65-10C4-93D3-F098-4BABF7B3F5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305" y="5605617"/>
            <a:ext cx="4799215" cy="1238596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14FAD9-4A13-8E87-FF52-FE2789F52185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B4127C9-CDD3-0EB4-2B5A-24F40A3089C2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D276563-F2C3-1606-1B46-336EACB046C0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79918709-8584-D574-26C1-50E401D0183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AE57EB1-5D11-DC62-DD29-CB055FDD28B4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92908428-882B-CAB9-F153-ED6A1A263B3C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E083CE5-5461-9BAB-DC78-41F7B689E9F6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4D521DB-EE32-5F00-8BE5-5B36CE7F5E96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D324F628-F49F-3DBF-B249-A65D808D61C9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79C549F6-8A27-58E6-B316-3A837F6BFD8C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981DCF5-38D7-25C7-65B5-8FB3F1BBEE43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9DA0739-6C76-9406-9FC6-EFD006E95058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39127D6E-7BEE-FFAE-DE89-C1F8FD94C72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EA8BC93-B99B-64BB-3FBD-7BB7BF134730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92DD2056-9B5C-2D17-9C50-6CC8918A9373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59AA7387-D29F-EC46-0E95-3A9F87114461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286C012D-EF20-18F4-83A4-00FE7FF74997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6BC8795-B831-FB49-2967-BE31AA715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060848"/>
            <a:ext cx="87503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0819833-E624-8FD1-7345-5E442B0556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70" y="2780928"/>
            <a:ext cx="6090065" cy="41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A8EE8B7-D563-1D97-A0E5-B57EB017D6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3" t="332" r="124" b="-332"/>
          <a:stretch>
            <a:fillRect/>
          </a:stretch>
        </p:blipFill>
        <p:spPr>
          <a:xfrm>
            <a:off x="6494817" y="666750"/>
            <a:ext cx="2633308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27/07/2026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mMomentoTranqu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4528437" y="51759"/>
            <a:ext cx="45983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Um Momento Tranquilo...</a:t>
            </a:r>
          </a:p>
        </p:txBody>
      </p:sp>
    </p:spTree>
    <p:extLst>
      <p:ext uri="{BB962C8B-B14F-4D97-AF65-F5344CB8AC3E}">
        <p14:creationId xmlns:p14="http://schemas.microsoft.com/office/powerpoint/2010/main" val="27858447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nto de Ensi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40FCBC8-94A0-6818-1B7E-7F1165FB3AB4}"/>
              </a:ext>
            </a:extLst>
          </p:cNvPr>
          <p:cNvSpPr/>
          <p:nvPr userDrawn="1"/>
        </p:nvSpPr>
        <p:spPr>
          <a:xfrm>
            <a:off x="107504" y="39189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42043904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E293E4-03BE-CD0E-F7E1-25A8C396C130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96379860-487A-1880-7537-541DBADFB4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9597AA-0159-B966-5D15-744A485425BD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4C7453F6-9A6E-A274-6EA2-6F34DD1492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922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7DBE49-7CD2-CE41-09AA-758E868386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13A3F87-000E-7646-95A8-ED14C0EB8E0A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6C2723DF-797C-D5D6-069D-71664C632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2067C69-7635-F8C8-F746-6D0CB8307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Espaço Reservado para Imagem 5">
            <a:extLst>
              <a:ext uri="{FF2B5EF4-FFF2-40B4-BE49-F238E27FC236}">
                <a16:creationId xmlns:a16="http://schemas.microsoft.com/office/drawing/2014/main" id="{84AE88E6-B18F-AA45-3D58-93237F0D26EA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E7FA2F3A-6C96-1296-6278-B547BFEF32B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9" name="Espaço Reservado para Texto 6">
            <a:extLst>
              <a:ext uri="{FF2B5EF4-FFF2-40B4-BE49-F238E27FC236}">
                <a16:creationId xmlns:a16="http://schemas.microsoft.com/office/drawing/2014/main" id="{A63AEB51-B554-862A-1DD7-B1B6821A8287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720000"/>
            <a:ext cx="7761600" cy="60624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4509749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Imagem 11"/>
          <p:cNvSpPr>
            <a:spLocks noGrp="1"/>
          </p:cNvSpPr>
          <p:nvPr>
            <p:ph type="pic" sz="quarter" idx="14"/>
          </p:nvPr>
        </p:nvSpPr>
        <p:spPr>
          <a:xfrm>
            <a:off x="0" y="920726"/>
            <a:ext cx="9144000" cy="593727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6C3E69EC-A931-3EDE-5761-B0C48A554CA8}"/>
              </a:ext>
            </a:extLst>
          </p:cNvPr>
          <p:cNvSpPr/>
          <p:nvPr userDrawn="1"/>
        </p:nvSpPr>
        <p:spPr>
          <a:xfrm>
            <a:off x="3312864" y="54733"/>
            <a:ext cx="2520280" cy="720080"/>
          </a:xfrm>
          <a:prstGeom prst="ellipse">
            <a:avLst/>
          </a:prstGeom>
          <a:solidFill>
            <a:srgbClr val="F5783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67746DFE-8365-6374-95E6-D0D1F47D05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748950">
            <a:off x="4013679" y="1640408"/>
            <a:ext cx="5083175" cy="273526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pt-BR" sz="48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1pPr>
            <a:lvl2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2pPr>
            <a:lvl3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3pPr>
            <a:lvl4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4pPr>
            <a:lvl5pPr>
              <a:buNone/>
              <a:defRPr lang="pt-BR" sz="5400" kern="1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51C8EADC-81CB-2CB6-873A-C8976A22DD3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28392" y="5350752"/>
            <a:ext cx="3887788" cy="1500188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buNone/>
              <a:defRPr lang="pt-BR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Ideia central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CC3CD3-657F-4C0A-0946-7528E227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1.xml"/><Relationship Id="rId21" Type="http://schemas.openxmlformats.org/officeDocument/2006/relationships/image" Target="../media/image19.png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19" Type="http://schemas.openxmlformats.org/officeDocument/2006/relationships/slideLayout" Target="../slideLayouts/slideLayout57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Relationship Id="rId22" Type="http://schemas.openxmlformats.org/officeDocument/2006/relationships/image" Target="../media/image1.jp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44" r:id="rId2"/>
    <p:sldLayoutId id="2147517183" r:id="rId3"/>
    <p:sldLayoutId id="2147517211" r:id="rId4"/>
    <p:sldLayoutId id="2147517414" r:id="rId5"/>
    <p:sldLayoutId id="2147517413" r:id="rId6"/>
    <p:sldLayoutId id="2147517420" r:id="rId7"/>
    <p:sldLayoutId id="2147517418" r:id="rId8"/>
    <p:sldLayoutId id="2147517421" r:id="rId9"/>
    <p:sldLayoutId id="2147517433" r:id="rId10"/>
    <p:sldLayoutId id="2147517437" r:id="rId11"/>
    <p:sldLayoutId id="2147517379" r:id="rId12"/>
    <p:sldLayoutId id="2147517448" r:id="rId13"/>
    <p:sldLayoutId id="214751711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248" r:id="rId3"/>
    <p:sldLayoutId id="2147517238" r:id="rId4"/>
    <p:sldLayoutId id="2147517250" r:id="rId5"/>
    <p:sldLayoutId id="2147517242" r:id="rId6"/>
    <p:sldLayoutId id="2147517246" r:id="rId7"/>
    <p:sldLayoutId id="2147517390" r:id="rId8"/>
    <p:sldLayoutId id="2147517415" r:id="rId9"/>
    <p:sldLayoutId id="2147517411" r:id="rId10"/>
    <p:sldLayoutId id="2147517444" r:id="rId11"/>
    <p:sldLayoutId id="21475172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408" r:id="rId3"/>
    <p:sldLayoutId id="2147517409" r:id="rId4"/>
    <p:sldLayoutId id="2147517436" r:id="rId5"/>
    <p:sldLayoutId id="2147517281" r:id="rId6"/>
    <p:sldLayoutId id="2147517273" r:id="rId7"/>
    <p:sldLayoutId id="2147517279" r:id="rId8"/>
    <p:sldLayoutId id="2147517447" r:id="rId9"/>
    <p:sldLayoutId id="2147517283" r:id="rId10"/>
    <p:sldLayoutId id="2147517422" r:id="rId11"/>
    <p:sldLayoutId id="214751745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441" r:id="rId3"/>
    <p:sldLayoutId id="2147517401" r:id="rId4"/>
    <p:sldLayoutId id="2147517416" r:id="rId5"/>
    <p:sldLayoutId id="2147517439" r:id="rId6"/>
    <p:sldLayoutId id="2147517443" r:id="rId7"/>
    <p:sldLayoutId id="2147517403" r:id="rId8"/>
    <p:sldLayoutId id="2147517404" r:id="rId9"/>
    <p:sldLayoutId id="2147517332" r:id="rId10"/>
    <p:sldLayoutId id="2147517342" r:id="rId11"/>
    <p:sldLayoutId id="2147517446" r:id="rId12"/>
    <p:sldLayoutId id="2147517334" r:id="rId13"/>
    <p:sldLayoutId id="2147517336" r:id="rId14"/>
    <p:sldLayoutId id="2147517435" r:id="rId15"/>
    <p:sldLayoutId id="2147517419" r:id="rId16"/>
    <p:sldLayoutId id="2147517438" r:id="rId17"/>
    <p:sldLayoutId id="2147517449" r:id="rId18"/>
    <p:sldLayoutId id="2147517451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PRI-3T-God-Is-So-Wonderful-QUAO-MARAVILHOSO.mp3" TargetMode="External"/><Relationship Id="rId5" Type="http://schemas.openxmlformats.org/officeDocument/2006/relationships/hyperlink" Target="https://www.youtube.com/watch?v=_0PWjbUzsoo&amp;list=RD_0PWjbUzsoo&amp;start_radio=1" TargetMode="External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PRI-3T-God-Is-My-Faithful-Friend-DEUS-E-AMIGO-FIEL.mp3" TargetMode="External"/><Relationship Id="rId5" Type="http://schemas.openxmlformats.org/officeDocument/2006/relationships/hyperlink" Target="https://www.youtube.com/watch?v=ETEfjlUZm-I&amp;list=RDETEfjlUZm-I&amp;start_radio=1" TargetMode="External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hyperlink" Target="PRI-3T-Be-Still-Be-Silent-COM-REVERENCIA.mp3" TargetMode="External"/><Relationship Id="rId5" Type="http://schemas.openxmlformats.org/officeDocument/2006/relationships/hyperlink" Target="https://www.youtube.com/watch?v=aIjO4yoSLAU&amp;list=RDaIjO4yoSLAU&amp;start_radio=1" TargetMode="External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56.xml"/><Relationship Id="rId7" Type="http://schemas.openxmlformats.org/officeDocument/2006/relationships/image" Target="../media/image30.sv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hyperlink" Target="PRI-3T-Thank-You-Jesus-GRACAS-DOU-PAI.mp3" TargetMode="External"/><Relationship Id="rId5" Type="http://schemas.openxmlformats.org/officeDocument/2006/relationships/hyperlink" Target="https://www.youtube.com/watch?v=WhbOmajYCk8&amp;list=PLBlAWz7xVDz3jUGW2fhP6-mfWvtfdgdXD&amp;index=60" TargetMode="External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3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4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slide" Target="slide22.xml"/><Relationship Id="rId5" Type="http://schemas.openxmlformats.org/officeDocument/2006/relationships/image" Target="../media/image40.jpg"/><Relationship Id="rId4" Type="http://schemas.openxmlformats.org/officeDocument/2006/relationships/slide" Target="slide3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1.jpeg"/><Relationship Id="rId4" Type="http://schemas.openxmlformats.org/officeDocument/2006/relationships/image" Target="../media/image50.jp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3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3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3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3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3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5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4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1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0.svg"/><Relationship Id="rId5" Type="http://schemas.openxmlformats.org/officeDocument/2006/relationships/hyperlink" Target="PRI-3T-5XVERSO-2PEDRO-3-18-PORTUGUES.mp3" TargetMode="External"/><Relationship Id="rId4" Type="http://schemas.openxmlformats.org/officeDocument/2006/relationships/hyperlink" Target="https://www.youtube.com/watch?v=ICj34rOVR6c&amp;list=RDICj34rOVR6c&amp;start_radio=1" TargetMode="Externa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3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3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hyperlink" Target="PRI-3T-God-Bless-You-VA-EM-PAZ.mp3" TargetMode="External"/><Relationship Id="rId5" Type="http://schemas.openxmlformats.org/officeDocument/2006/relationships/hyperlink" Target="https://www.youtube.com/watch?v=mS9pnJAoHkQ&amp;list=RDmS9pnJAoHkQ&amp;start_radio=1" TargetMode="External"/><Relationship Id="rId4" Type="http://schemas.openxmlformats.org/officeDocument/2006/relationships/notesSlide" Target="../notesSlides/notesSlide19.xml"/><Relationship Id="rId9" Type="http://schemas.openxmlformats.org/officeDocument/2006/relationships/slide" Target="slide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2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5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05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01/</a:t>
            </a:r>
            <a:r>
              <a:rPr lang="pt-BR" altLang="pt-BR" sz="1900" b="1" dirty="0" err="1"/>
              <a:t>ago</a:t>
            </a:r>
            <a:r>
              <a:rPr lang="pt-BR" altLang="pt-BR" sz="1900" b="1" dirty="0"/>
              <a:t>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4177428-1BD0-C89F-3A6D-B99C63885F9A}"/>
              </a:ext>
            </a:extLst>
          </p:cNvPr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AB154716-AA2D-B010-AF1D-22031DDE16C5}"/>
              </a:ext>
            </a:extLst>
          </p:cNvPr>
          <p:cNvSpPr txBox="1"/>
          <p:nvPr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vindos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E90FAD6-6072-6CB0-B089-83DA0E09B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483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Jesus vai morar em Nazaré</a:t>
            </a:r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5C9CD87D-606E-E8A6-6A81-1C79A0DE8DB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854D99A1-C93C-F22A-3D54-4340884213CE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20. Quão maravilhoso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C811E1A-5820-579D-3905-B08CE5DB2763}"/>
              </a:ext>
            </a:extLst>
          </p:cNvPr>
          <p:cNvSpPr/>
          <p:nvPr/>
        </p:nvSpPr>
        <p:spPr>
          <a:xfrm>
            <a:off x="1564290" y="1628801"/>
            <a:ext cx="6248070" cy="309634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Quão maravilhoso,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grande é Deus!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Queremos hoje aqui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Louvar o nome Seu.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maravilhoso,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Quão grande é nosso Deus!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Nós hoje aqui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Louvamos nosso Deus.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7" name="Gráfico 6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86C7ABBD-D5DF-86FB-A0F9-A0A842CBD2B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8" name="Chave Direita 7">
            <a:extLst>
              <a:ext uri="{FF2B5EF4-FFF2-40B4-BE49-F238E27FC236}">
                <a16:creationId xmlns:a16="http://schemas.microsoft.com/office/drawing/2014/main" id="{70296AC0-4A0E-4F01-5199-5C682629C66D}"/>
              </a:ext>
            </a:extLst>
          </p:cNvPr>
          <p:cNvSpPr/>
          <p:nvPr/>
        </p:nvSpPr>
        <p:spPr>
          <a:xfrm>
            <a:off x="5062793" y="1808820"/>
            <a:ext cx="432048" cy="2772308"/>
          </a:xfrm>
          <a:prstGeom prst="rightBrace">
            <a:avLst>
              <a:gd name="adj1" fmla="val 8333"/>
              <a:gd name="adj2" fmla="val 4469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RI-3T-God-Is-So-Wonderful-QUAO-MARAVILHOSO">
            <a:hlinkClick r:id="" action="ppaction://media"/>
            <a:extLst>
              <a:ext uri="{FF2B5EF4-FFF2-40B4-BE49-F238E27FC236}">
                <a16:creationId xmlns:a16="http://schemas.microsoft.com/office/drawing/2014/main" id="{8BFD22D4-8497-96C6-6A6D-14ACF3D782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23FFA-843D-3422-90C1-048A89018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0E469905-F1BD-36E4-5465-ED9D74700713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6. Deus é Amigo Fiel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C604C42-8528-2F0A-A203-2D97BEC1CB96}"/>
              </a:ext>
            </a:extLst>
          </p:cNvPr>
          <p:cNvSpPr/>
          <p:nvPr/>
        </p:nvSpPr>
        <p:spPr>
          <a:xfrm>
            <a:off x="1564290" y="1628799"/>
            <a:ext cx="6248070" cy="374441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Se prometeu Deus cumprirá,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Suas promessas são fiéis,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 prometeu Deus cumprirá,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Suas promessas são fiéis,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é amigo fiel.                                        2 X    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Nele eu posso confiar.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Suas promessas são em Cristo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“Sim” e “amém”. “Sim” e “amém”.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é amigo fiel.</a:t>
            </a:r>
          </a:p>
        </p:txBody>
      </p:sp>
      <p:pic>
        <p:nvPicPr>
          <p:cNvPr id="9" name="Gráfico 8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E7439E68-6C9C-AF52-E989-382D9225B1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10" name="Chave Direita 9">
            <a:extLst>
              <a:ext uri="{FF2B5EF4-FFF2-40B4-BE49-F238E27FC236}">
                <a16:creationId xmlns:a16="http://schemas.microsoft.com/office/drawing/2014/main" id="{E8B9D3AB-D043-7DB6-7677-9F4BFC91478D}"/>
              </a:ext>
            </a:extLst>
          </p:cNvPr>
          <p:cNvSpPr/>
          <p:nvPr/>
        </p:nvSpPr>
        <p:spPr>
          <a:xfrm>
            <a:off x="6012160" y="1916832"/>
            <a:ext cx="432048" cy="324036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RI-3T-God-Is-My-Faithful-Friend-DEUS-E-AMIGO-FIEL">
            <a:hlinkClick r:id="" action="ppaction://media"/>
            <a:extLst>
              <a:ext uri="{FF2B5EF4-FFF2-40B4-BE49-F238E27FC236}">
                <a16:creationId xmlns:a16="http://schemas.microsoft.com/office/drawing/2014/main" id="{A38C5BEF-8460-D141-712A-429F544C9F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53829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hlinkClick r:id="rId5"/>
            <a:extLst>
              <a:ext uri="{FF2B5EF4-FFF2-40B4-BE49-F238E27FC236}">
                <a16:creationId xmlns:a16="http://schemas.microsoft.com/office/drawing/2014/main" id="{0BBB3547-EC52-8F66-F45D-8012656AADC8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5. Com Reverência</a:t>
            </a:r>
          </a:p>
        </p:txBody>
      </p:sp>
      <p:pic>
        <p:nvPicPr>
          <p:cNvPr id="4" name="Gráfico 3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250D27AC-82BC-36C6-6550-FBCE8EAA50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710F513-97C8-B32B-AEE4-677E91E93D78}"/>
              </a:ext>
            </a:extLst>
          </p:cNvPr>
          <p:cNvSpPr/>
          <p:nvPr/>
        </p:nvSpPr>
        <p:spPr>
          <a:xfrm>
            <a:off x="1547912" y="1700807"/>
            <a:ext cx="5616376" cy="23762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Com reverência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Falaremos com Rei dos Reis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Conte-lhe tudo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Esta é a hora da oração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Oremos, pois, agora ao nosso Pai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Amém.</a:t>
            </a:r>
          </a:p>
        </p:txBody>
      </p:sp>
      <p:sp>
        <p:nvSpPr>
          <p:cNvPr id="7" name="Chave Direita 6">
            <a:extLst>
              <a:ext uri="{FF2B5EF4-FFF2-40B4-BE49-F238E27FC236}">
                <a16:creationId xmlns:a16="http://schemas.microsoft.com/office/drawing/2014/main" id="{011FA962-F82A-EF62-75A2-0C499EF51648}"/>
              </a:ext>
            </a:extLst>
          </p:cNvPr>
          <p:cNvSpPr/>
          <p:nvPr/>
        </p:nvSpPr>
        <p:spPr>
          <a:xfrm>
            <a:off x="5796136" y="1772816"/>
            <a:ext cx="378042" cy="1440160"/>
          </a:xfrm>
          <a:prstGeom prst="rightBrace">
            <a:avLst>
              <a:gd name="adj1" fmla="val 8333"/>
              <a:gd name="adj2" fmla="val 3652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RI-3T-Be-Still-Be-Silent-COM-REVERENCIA">
            <a:hlinkClick r:id="" action="ppaction://media"/>
            <a:extLst>
              <a:ext uri="{FF2B5EF4-FFF2-40B4-BE49-F238E27FC236}">
                <a16:creationId xmlns:a16="http://schemas.microsoft.com/office/drawing/2014/main" id="{110D871B-1DEA-98B2-EC91-667B34F479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B13F0-21AF-EC57-E366-574507132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hlinkClick r:id="rId5"/>
            <a:extLst>
              <a:ext uri="{FF2B5EF4-FFF2-40B4-BE49-F238E27FC236}">
                <a16:creationId xmlns:a16="http://schemas.microsoft.com/office/drawing/2014/main" id="{43D69885-4EA6-9261-3ED8-75D003F67975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Graças Dou, Pai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E68FBFC-F5B6-E328-B7FA-2972212BF601}"/>
              </a:ext>
            </a:extLst>
          </p:cNvPr>
          <p:cNvSpPr/>
          <p:nvPr/>
        </p:nvSpPr>
        <p:spPr>
          <a:xfrm>
            <a:off x="1547912" y="1700807"/>
            <a:ext cx="6912520" cy="25922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Graças dou, Pai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Pelas bençãos de Tuas mãos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te devolvo, um pouco só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Do muito que me dás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esta oferta seja abençoada, enfim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Traga auxílio e ajuda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Para quem necessitar</a:t>
            </a:r>
          </a:p>
        </p:txBody>
      </p:sp>
      <p:pic>
        <p:nvPicPr>
          <p:cNvPr id="12" name="Gráfico 11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CC1DA856-1CCC-79FA-E54D-0D73753271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4" name="Chave Direita 13">
            <a:extLst>
              <a:ext uri="{FF2B5EF4-FFF2-40B4-BE49-F238E27FC236}">
                <a16:creationId xmlns:a16="http://schemas.microsoft.com/office/drawing/2014/main" id="{9C56E21D-9ECC-3064-2962-C8FE1A48DED7}"/>
              </a:ext>
            </a:extLst>
          </p:cNvPr>
          <p:cNvSpPr/>
          <p:nvPr/>
        </p:nvSpPr>
        <p:spPr>
          <a:xfrm>
            <a:off x="7248506" y="1750943"/>
            <a:ext cx="378042" cy="2484277"/>
          </a:xfrm>
          <a:prstGeom prst="rightBrace">
            <a:avLst>
              <a:gd name="adj1" fmla="val 8333"/>
              <a:gd name="adj2" fmla="val 4916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PRI-3T-Thank-You-Jesus-GRACAS-DOU-PAI">
            <a:hlinkClick r:id="" action="ppaction://media"/>
            <a:extLst>
              <a:ext uri="{FF2B5EF4-FFF2-40B4-BE49-F238E27FC236}">
                <a16:creationId xmlns:a16="http://schemas.microsoft.com/office/drawing/2014/main" id="{4C22D14F-4F91-0227-40FC-6C466A629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0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B7F838-479E-9198-C897-D4DFF5ACD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A9BE0FB-CC00-C23B-8E64-DE9F48CB9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08"/>
          <a:stretch>
            <a:fillRect/>
          </a:stretch>
        </p:blipFill>
        <p:spPr>
          <a:xfrm>
            <a:off x="7452320" y="676800"/>
            <a:ext cx="1707882" cy="6186791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89BB05E-FF7B-F1D2-219D-B745E78D2F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8"/>
          <a:stretch>
            <a:fillRect/>
          </a:stretch>
        </p:blipFill>
        <p:spPr>
          <a:xfrm>
            <a:off x="6340770" y="676800"/>
            <a:ext cx="2781823" cy="6193277"/>
          </a:xfrm>
          <a:prstGeom prst="rect">
            <a:avLst/>
          </a:prstGeom>
        </p:spPr>
      </p:pic>
      <p:sp>
        <p:nvSpPr>
          <p:cNvPr id="17" name="Elipse 16">
            <a:extLst>
              <a:ext uri="{FF2B5EF4-FFF2-40B4-BE49-F238E27FC236}">
                <a16:creationId xmlns:a16="http://schemas.microsoft.com/office/drawing/2014/main" id="{D9E6D151-590F-4A05-E748-B1D7FCDCC1A0}"/>
              </a:ext>
            </a:extLst>
          </p:cNvPr>
          <p:cNvSpPr/>
          <p:nvPr/>
        </p:nvSpPr>
        <p:spPr>
          <a:xfrm>
            <a:off x="6544762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05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6635E8A-D8A9-DFBD-ACA1-1F7F1132672D}"/>
              </a:ext>
            </a:extLst>
          </p:cNvPr>
          <p:cNvSpPr/>
          <p:nvPr/>
        </p:nvSpPr>
        <p:spPr>
          <a:xfrm>
            <a:off x="7553964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06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FFF21215-E89B-EB4F-017C-080EEA2ECE68}"/>
              </a:ext>
            </a:extLst>
          </p:cNvPr>
          <p:cNvSpPr/>
          <p:nvPr/>
        </p:nvSpPr>
        <p:spPr>
          <a:xfrm>
            <a:off x="8362143" y="836712"/>
            <a:ext cx="962385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07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F760C-FAB5-2A96-B434-9C062A3C6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A0E3BE-E2E9-7BA2-3A0E-9E2F4B915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877"/>
            <a:ext cx="9144000" cy="6186791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FEFD010E-8883-C982-ABF2-D26677D87BCE}"/>
              </a:ext>
            </a:extLst>
          </p:cNvPr>
          <p:cNvSpPr/>
          <p:nvPr/>
        </p:nvSpPr>
        <p:spPr>
          <a:xfrm>
            <a:off x="5854606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902801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E27854E4-449C-6CCF-C9D1-3E697E29779D}"/>
              </a:ext>
            </a:extLst>
          </p:cNvPr>
          <p:cNvSpPr/>
          <p:nvPr/>
        </p:nvSpPr>
        <p:spPr>
          <a:xfrm>
            <a:off x="4732718" y="81819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11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7F027538-ED05-DE8B-F347-9EEAC901C275}"/>
              </a:ext>
            </a:extLst>
          </p:cNvPr>
          <p:cNvSpPr/>
          <p:nvPr/>
        </p:nvSpPr>
        <p:spPr>
          <a:xfrm>
            <a:off x="3326683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10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9CF41C67-0A93-CB9B-FB85-A0FA265024C6}"/>
              </a:ext>
            </a:extLst>
          </p:cNvPr>
          <p:cNvSpPr/>
          <p:nvPr/>
        </p:nvSpPr>
        <p:spPr>
          <a:xfrm>
            <a:off x="1900685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09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C0F2CA1-8548-46A2-6757-D4538321F9CB}"/>
              </a:ext>
            </a:extLst>
          </p:cNvPr>
          <p:cNvSpPr/>
          <p:nvPr/>
        </p:nvSpPr>
        <p:spPr>
          <a:xfrm>
            <a:off x="362857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08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5DCF794-62D2-929E-A2BF-CD1AA567B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77" y="743484"/>
            <a:ext cx="6010275" cy="2162175"/>
          </a:xfrm>
          <a:prstGeom prst="rect">
            <a:avLst/>
          </a:prstGeom>
        </p:spPr>
      </p:pic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10473487-9C10-E8F4-E3C0-A617ED5FA0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  <a:prstGeom prst="rect">
            <a:avLst/>
          </a:prstGeom>
        </p:spPr>
        <p:txBody>
          <a:bodyPr/>
          <a:lstStyle/>
          <a:p>
            <a:r>
              <a:rPr lang="pt-BR" dirty="0">
                <a:solidFill>
                  <a:srgbClr val="1F1F1F"/>
                </a:solidFill>
                <a:latin typeface="inherit"/>
              </a:rPr>
              <a:t>A Romênia possui muitas paisagens naturais belíssimas: montanhas, florestas densas, colinas, prados floridos, áreas úmidas e litoral. Os esportes populares incluem natação, ginástica e futebol. As crianças brincam de variações da brincadeira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de pega-pega e de um jogo tradicional chamado Castelo [Castel], que envolve duas equipes. A primeira equipe tenta construir um castelo de pedras, enquanto a outra se esforça para derrubá-lo com uma bola e, em seguida, impedir que seja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reconstruído. Para isso, os jogadores tentam atingir os componentes da equipe adversária com a bola (como em um jogo de queimada).</a:t>
            </a:r>
          </a:p>
          <a:p>
            <a:pPr>
              <a:lnSpc>
                <a:spcPct val="100000"/>
              </a:lnSpc>
            </a:pPr>
            <a:endParaRPr lang="pt-BR" dirty="0"/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900BDA1A-AFF5-4280-B9AD-753CC0FF4D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S05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FB01BAF-4856-627C-1EF2-612E28CB6C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312844" y="5916980"/>
            <a:ext cx="1150839" cy="88259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72BEE30A-AC38-5FEF-D3C1-465DE7F5FE3F}"/>
              </a:ext>
            </a:extLst>
          </p:cNvPr>
          <p:cNvSpPr/>
          <p:nvPr/>
        </p:nvSpPr>
        <p:spPr>
          <a:xfrm>
            <a:off x="2968776" y="6151506"/>
            <a:ext cx="140648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Romênia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EAA55D6-5915-A80E-F823-8EA97A576D06}"/>
              </a:ext>
            </a:extLst>
          </p:cNvPr>
          <p:cNvSpPr txBox="1"/>
          <p:nvPr/>
        </p:nvSpPr>
        <p:spPr>
          <a:xfrm>
            <a:off x="3059844" y="2501166"/>
            <a:ext cx="60121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Castelo</a:t>
            </a:r>
            <a:endParaRPr lang="pt-BR" b="1" dirty="0"/>
          </a:p>
        </p:txBody>
      </p:sp>
      <p:pic>
        <p:nvPicPr>
          <p:cNvPr id="13" name="Imagem 12" descr="Discover Romania's Jaw-Dropping Natural Parks!">
            <a:extLst>
              <a:ext uri="{FF2B5EF4-FFF2-40B4-BE49-F238E27FC236}">
                <a16:creationId xmlns:a16="http://schemas.microsoft.com/office/drawing/2014/main" id="{05D73D71-E37A-F940-B8AD-1443B1D0B4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3916" y="3105024"/>
            <a:ext cx="4964016" cy="2597835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36F507F8-3454-502A-C5A6-CF67FF384322}"/>
              </a:ext>
            </a:extLst>
          </p:cNvPr>
          <p:cNvSpPr txBox="1"/>
          <p:nvPr/>
        </p:nvSpPr>
        <p:spPr>
          <a:xfrm>
            <a:off x="3595638" y="5318273"/>
            <a:ext cx="4952294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paisagem da Romênia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16B97B-E76D-254E-482C-D63BA0895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808" y="1461374"/>
            <a:ext cx="7810500" cy="5143500"/>
          </a:xfrm>
          <a:prstGeom prst="rect">
            <a:avLst/>
          </a:prstGeom>
        </p:spPr>
      </p:pic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27/07/2026</a:t>
            </a:fld>
            <a:endParaRPr lang="pt-BR" altLang="pt-BR" sz="5400" b="0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7508" y="6320266"/>
            <a:ext cx="7777464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sz="2800" dirty="0">
                <a:solidFill>
                  <a:schemeClr val="bg1"/>
                </a:solidFill>
                <a:cs typeface="Arial" charset="0"/>
              </a:rPr>
              <a:t>Cuidando do Menino Jesus</a:t>
            </a:r>
            <a:endParaRPr lang="pt-BR" altLang="pt-BR" sz="28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3" name="Imagem 2">
            <a:hlinkClick r:id="rId4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6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CBD60-535F-9FBA-DF88-7E5953F01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DF503459-19A8-745E-F189-8003611856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53BAD2E9-B1CC-6218-E832-9D2E9251F7F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ED058BAF-6EF0-9DE8-2F4E-3F6604D77644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Às Margens do Rio Jordão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Vitória no Deserto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Infância em Nazaré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5711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796519-BF98-20E1-6224-D25114DD9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B736ED84-EF98-5BEC-A517-C6F90DDE6C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4101B4F-E163-7619-0436-AAA5BFD37D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meu exemplo como criança.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7C75A15F-29FB-594A-4C04-F2D8154DFAD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5492037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C914E-6330-B6FA-5DD8-39CAE67D9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75EB1A38-19D9-97E3-A5E3-6FEF5933DE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3637E44-67E3-FBB5-8D44-503F8CCE69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Ezequiel 36:16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1º Coríntios 15:57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2ª Pedro 3:18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03CAE0BA-9F8F-5D53-465A-E036BCDFF6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2236735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ED569-DD4A-D053-3129-A8DA88825F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B8085917-3065-184A-F34A-F630F56C6C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Quando Jesus completou 12 anos, onde seus pais o levaram?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5DE7C40-89C3-354C-2CB2-9A1055931D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Jerusalém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Belém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o templo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366E3833-2BC5-8286-A931-85955341E8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35944129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24196-6592-CA51-AE08-645AFB4AF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247FEB79-58A3-CCCC-FD7D-E70FD93F3A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Que festa acontecia em Jerusalém?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DD55C7BD-5EB0-B5C6-62F3-8F770F86803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AB4F8E63-2B73-1623-B02A-6A776D9668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dos Pães asmos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da Páscoa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dos Tabernáculos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sz="3000" dirty="0"/>
          </a:p>
        </p:txBody>
      </p:sp>
    </p:spTree>
    <p:extLst>
      <p:ext uri="{BB962C8B-B14F-4D97-AF65-F5344CB8AC3E}">
        <p14:creationId xmlns:p14="http://schemas.microsoft.com/office/powerpoint/2010/main" val="8963970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89102-1112-F734-7A15-7140DE804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E25E3230-2336-3B6B-5911-E4B6B4F1CE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José e Maria, quando voltaram a Nazaré, depois de um dia de viagem, não encontraram Jesus. Onde acabaram encontrando Jesus?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1156041-9669-24A4-F85E-C9769A1090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escola dos Profetas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casa da tia Isabel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No templo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C1AA3CAA-492E-674D-3305-73B97AD73D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877443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09BF1-9B77-BC33-92E7-7BA74AD4B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DED230F6-97CF-2B4C-B587-D20D77DD84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Onde Jesus trabalhava com seu pai?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DD91DD2-D314-43DD-A71E-FA71E37558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carpintaria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padaria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No templo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6A086FF-0758-3D5B-2A0F-5BF225F618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847545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3FA78F6-8F70-7300-0BD8-3928DFA72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808" y="1461374"/>
            <a:ext cx="7810500" cy="5143500"/>
          </a:xfrm>
          <a:prstGeom prst="rect">
            <a:avLst/>
          </a:prstGeom>
        </p:spPr>
      </p:pic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27/07/2026</a:t>
            </a:fld>
            <a:endParaRPr lang="pt-BR" altLang="pt-BR" sz="5400" b="0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Às Margens do Rio Jordão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Vitória no Deserto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Infância em Nazaré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meu exemplo como criança.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Ezequiel 36:16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1º Coríntios 15:57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2ª Pedro 3:18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4044536"/>
            <a:ext cx="7834167" cy="2223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“Cresçam na graça e no conhecimento de nosso Senhor e Salvador Jesus Cristo. A Ele seja a glória, agora e para sempre! Amém”           2 Pedro 3:18</a:t>
            </a:r>
          </a:p>
          <a:p>
            <a:endParaRPr lang="pt-BR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Quando Jesus completou 12 anos, onde seus pais o levaram?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Jerusalém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Belém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Visitar o templo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Que festa acontecia em Jerusalém?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F66BDB99-AFC3-4341-EA1B-7DD8E81ACD0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dos Pães asmos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da Páscoa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Festa dos Tabernáculos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sz="3000" dirty="0"/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BDF2-8C23-19BB-F115-52E8E2FF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0A7E667-1A63-7E26-3886-75C5222FBB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José e Maria, quando voltaram a Nazaré, depois de um dia de viagem, não encontraram Jesus. Onde acabaram encontrando Jesus?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5EF791C-A993-5927-C1CC-45F8DD1C23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escola dos Profetas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casa da tia Isabel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No templo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64C461E-4060-5481-EE0C-B9F76DD9D4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76283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Onde Jesus trabalhava com seu pai?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carpintaria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Na padaria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No templo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3DFB1D9-43E5-D508-57C8-F680B39827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82917D8-0F39-EFB9-5250-DB160CD20618}"/>
              </a:ext>
            </a:extLst>
          </p:cNvPr>
          <p:cNvSpPr txBox="1">
            <a:spLocks/>
          </p:cNvSpPr>
          <p:nvPr/>
        </p:nvSpPr>
        <p:spPr>
          <a:xfrm>
            <a:off x="1763713" y="203200"/>
            <a:ext cx="7380287" cy="417513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a typeface="+mj-ea"/>
            </a:endParaRPr>
          </a:p>
        </p:txBody>
      </p:sp>
      <p:pic>
        <p:nvPicPr>
          <p:cNvPr id="4" name="Imagem 3" descr="Infancia de jesus">
            <a:extLst>
              <a:ext uri="{FF2B5EF4-FFF2-40B4-BE49-F238E27FC236}">
                <a16:creationId xmlns:a16="http://schemas.microsoft.com/office/drawing/2014/main" id="{C71DBB1D-82C2-C615-0FF0-762CC65BF1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652" t="5167" r="8231"/>
          <a:stretch>
            <a:fillRect/>
          </a:stretch>
        </p:blipFill>
        <p:spPr>
          <a:xfrm>
            <a:off x="4914075" y="1844824"/>
            <a:ext cx="3762382" cy="4897288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F22DF093-CD6F-DBDC-68CD-F6A4AB1FDA3E}"/>
              </a:ext>
            </a:extLst>
          </p:cNvPr>
          <p:cNvSpPr/>
          <p:nvPr/>
        </p:nvSpPr>
        <p:spPr>
          <a:xfrm>
            <a:off x="7812360" y="6165304"/>
            <a:ext cx="52968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F024A6B6-E402-2DC1-0151-8E532DAABF93}"/>
              </a:ext>
            </a:extLst>
          </p:cNvPr>
          <p:cNvSpPr/>
          <p:nvPr/>
        </p:nvSpPr>
        <p:spPr>
          <a:xfrm>
            <a:off x="5925185" y="5469206"/>
            <a:ext cx="287464" cy="6960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8A130206-E1FC-4ABD-64A2-4F22C4273CCB}"/>
              </a:ext>
            </a:extLst>
          </p:cNvPr>
          <p:cNvSpPr/>
          <p:nvPr/>
        </p:nvSpPr>
        <p:spPr>
          <a:xfrm>
            <a:off x="8150171" y="5373216"/>
            <a:ext cx="529686" cy="2285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CE8E9D18-0D71-3813-6401-5D54D2598FA1}"/>
              </a:ext>
            </a:extLst>
          </p:cNvPr>
          <p:cNvSpPr/>
          <p:nvPr/>
        </p:nvSpPr>
        <p:spPr>
          <a:xfrm>
            <a:off x="5925185" y="4041722"/>
            <a:ext cx="352425" cy="1173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5C6A98A3-91A9-5AEB-CFBF-5D8D0321ADBF}"/>
              </a:ext>
            </a:extLst>
          </p:cNvPr>
          <p:cNvSpPr/>
          <p:nvPr/>
        </p:nvSpPr>
        <p:spPr>
          <a:xfrm>
            <a:off x="4958327" y="3212976"/>
            <a:ext cx="529133" cy="2447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8468CF52-CADE-1705-8F7D-54974ADD1FB5}"/>
              </a:ext>
            </a:extLst>
          </p:cNvPr>
          <p:cNvSpPr/>
          <p:nvPr/>
        </p:nvSpPr>
        <p:spPr>
          <a:xfrm>
            <a:off x="5877687" y="2535174"/>
            <a:ext cx="396875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558E34D8-8938-178A-9A69-1FB5D0DF751E}"/>
              </a:ext>
            </a:extLst>
          </p:cNvPr>
          <p:cNvSpPr/>
          <p:nvPr/>
        </p:nvSpPr>
        <p:spPr>
          <a:xfrm>
            <a:off x="5255418" y="2239751"/>
            <a:ext cx="612726" cy="3971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2F8D3C6-29CD-0A0F-A5FB-C287C611B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9701" y="708025"/>
            <a:ext cx="290656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Pedra na parede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Dobra da cortina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Pedra na parede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Sobrancelha de Jesus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Rabo do rato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Veste de Jesus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Pedra no chão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36E8E2D-6F59-CF88-F0C9-2A37D10AB3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8" y="638122"/>
            <a:ext cx="9100762" cy="621987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01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5369374C-3B73-420C-F554-06596AF49A40}"/>
              </a:ext>
            </a:extLst>
          </p:cNvPr>
          <p:cNvSpPr txBox="1"/>
          <p:nvPr/>
        </p:nvSpPr>
        <p:spPr>
          <a:xfrm>
            <a:off x="43238" y="5729292"/>
            <a:ext cx="90575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“Nada é </a:t>
            </a:r>
            <a:r>
              <a:rPr lang="en-NZ" sz="32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impossível</a:t>
            </a:r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para Deus”</a:t>
            </a:r>
          </a:p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Lucas 1:37</a:t>
            </a:r>
            <a:endParaRPr lang="en-AU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239F-A95E-891E-BBAB-D9882C24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F3B652-495E-AAFD-C682-EBA615BF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" y="637200"/>
            <a:ext cx="9100800" cy="6220800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2427717-C6D1-4D3D-C284-4D05868CB3D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03EC9988-E049-BF03-3956-F7D628105B20}"/>
              </a:ext>
            </a:extLst>
          </p:cNvPr>
          <p:cNvSpPr txBox="1"/>
          <p:nvPr/>
        </p:nvSpPr>
        <p:spPr>
          <a:xfrm>
            <a:off x="43238" y="4516316"/>
            <a:ext cx="9057524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pPr algn="r"/>
            <a:r>
              <a:rPr lang="pt-B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80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85AE3-D867-C1E8-FDCD-C6278C18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C13CBB-44BB-5CEA-F34C-5CA8B8FA0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" y="638122"/>
            <a:ext cx="9144000" cy="619696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AC3E301-CBDC-FE39-6C3E-C3D2B0F9E7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43537CDF-0A39-D92B-AEF1-146B7E4C9E7C}"/>
              </a:ext>
            </a:extLst>
          </p:cNvPr>
          <p:cNvSpPr txBox="1"/>
          <p:nvPr/>
        </p:nvSpPr>
        <p:spPr>
          <a:xfrm>
            <a:off x="43238" y="4516316"/>
            <a:ext cx="905752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“Louvado seja o Senhor! Que todo o meu ser louve o Senhor. Louvarei o Senhor enquanto eu viver; cantarei a meu Deus até o último suspiro”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146:1,2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108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3919A-37F5-7AF0-3957-B3DE705A8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3B111C-2BA2-8F94-768E-747422026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6053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BE70FA3-7AFD-9195-939D-D96871436F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04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ECA07AFD-A09D-715E-4436-B58DB81AE673}"/>
              </a:ext>
            </a:extLst>
          </p:cNvPr>
          <p:cNvSpPr txBox="1"/>
          <p:nvPr/>
        </p:nvSpPr>
        <p:spPr>
          <a:xfrm>
            <a:off x="43238" y="4516316"/>
            <a:ext cx="905752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“Eu o guiarei pelo melhor caminho para sua vida, lhe darei conselhos e cuidarei de você”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32:8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694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07CE3-0659-240F-98D9-6F5E1F3C6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0C387FD-71B2-CF0D-47B7-10887765B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078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6EDC1C5-B2CD-76FE-AF41-8752D509A4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3FC0A1-450F-B09E-E6C1-D891A438060B}"/>
              </a:ext>
            </a:extLst>
          </p:cNvPr>
          <p:cNvSpPr txBox="1"/>
          <p:nvPr/>
        </p:nvSpPr>
        <p:spPr>
          <a:xfrm>
            <a:off x="9867" y="4295443"/>
            <a:ext cx="89932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r>
              <a:rPr lang="pt-BR" dirty="0"/>
              <a:t> “Cresçam na graça e no conhecimento de nosso Senhor e Salvador Jesus Cristo. A Ele seja a glória, agora e para sempre! Amém” </a:t>
            </a:r>
          </a:p>
          <a:p>
            <a:r>
              <a:rPr lang="pt-BR" dirty="0"/>
              <a:t>2 Pedro 3:18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100077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DFB8E-2288-98BA-7F96-2D938579A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CBF654-39ED-8BA5-DEA9-EBF635D9F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575118"/>
            <a:ext cx="2657475" cy="147637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AF87018-9707-E3D4-CB37-62A3DCC53F78}"/>
              </a:ext>
            </a:extLst>
          </p:cNvPr>
          <p:cNvSpPr/>
          <p:nvPr/>
        </p:nvSpPr>
        <p:spPr>
          <a:xfrm>
            <a:off x="1475656" y="5517232"/>
            <a:ext cx="7488832" cy="980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i="1" dirty="0">
                <a:solidFill>
                  <a:srgbClr val="FF0000"/>
                </a:solidFill>
              </a:rPr>
              <a:t>Quais são algumas coisas da natureza que crescem? </a:t>
            </a:r>
            <a:endParaRPr lang="pt-BR" sz="4800" b="1" dirty="0"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6B461E35-91CD-2CA4-C95D-55E4A8BBB5C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Faça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0B6E072-BDB8-7098-B22D-147B89555E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580" y="764704"/>
            <a:ext cx="2521476" cy="1578932"/>
          </a:xfrm>
          <a:prstGeom prst="rect">
            <a:avLst/>
          </a:prstGeom>
        </p:spPr>
      </p:pic>
      <p:pic>
        <p:nvPicPr>
          <p:cNvPr id="10" name="Imagem 9" descr="Feijão Andino - Phaseolus lunatus - 3 Sementes">
            <a:extLst>
              <a:ext uri="{FF2B5EF4-FFF2-40B4-BE49-F238E27FC236}">
                <a16:creationId xmlns:a16="http://schemas.microsoft.com/office/drawing/2014/main" id="{C877262A-7321-5279-9410-EA3AD06F6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764704"/>
            <a:ext cx="1578932" cy="1578932"/>
          </a:xfrm>
          <a:prstGeom prst="rect">
            <a:avLst/>
          </a:prstGeom>
        </p:spPr>
      </p:pic>
      <p:pic>
        <p:nvPicPr>
          <p:cNvPr id="13" name="Imagem 12" descr="Filhote de onça nasce no Pará e público poderá votar para escolher o nome |  CNN Brasil">
            <a:extLst>
              <a:ext uri="{FF2B5EF4-FFF2-40B4-BE49-F238E27FC236}">
                <a16:creationId xmlns:a16="http://schemas.microsoft.com/office/drawing/2014/main" id="{FBF5FA9C-DC51-7DFE-A9B3-1002E6673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9702" y="2575118"/>
            <a:ext cx="2050450" cy="1501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6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E54D9-40DA-8CAA-C216-BEB2A7A4C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A3F41C-A2EC-3390-B3AD-B200312D83FF}"/>
              </a:ext>
            </a:extLst>
          </p:cNvPr>
          <p:cNvSpPr/>
          <p:nvPr/>
        </p:nvSpPr>
        <p:spPr>
          <a:xfrm>
            <a:off x="1475656" y="5517232"/>
            <a:ext cx="7488832" cy="980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i="1" dirty="0">
                <a:solidFill>
                  <a:srgbClr val="FF0000"/>
                </a:solidFill>
              </a:rPr>
              <a:t>Quais são os aspectos diferentes nos quais crescemos?</a:t>
            </a:r>
            <a:endParaRPr lang="pt-BR" sz="4800" b="1" dirty="0"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E1B890A-B4E9-7E1C-2D2F-54515A3E15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Faça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12E204B-E53C-77B5-F6EC-1B0DCFCA0CD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297" y="1107157"/>
            <a:ext cx="630555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852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E6E85-A1AE-1013-EC2E-05DF97FFB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D5D1792-4279-D726-5CBE-B205D1CC9C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B77473EB-97EE-4CF3-C7F0-B652265AAC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200" i="0" dirty="0"/>
              <a:t> Jesus é meu exemplo como criança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77004EC5-DA8C-97B4-3589-A9D8C4452BE7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08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1A2F318-8561-6BFA-FEC1-F52FAD7215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14C2D-8551-44E5-9E5A-9983F8BD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D2965F4-A09A-AD2D-6791-29A8ED068B4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</p:spPr>
        <p:txBody>
          <a:bodyPr/>
          <a:lstStyle/>
          <a:p>
            <a:r>
              <a:rPr lang="pt-BR" sz="6000" dirty="0">
                <a:latin typeface="Arial Black" panose="020B0A04020102020204" pitchFamily="34" charset="0"/>
              </a:rPr>
              <a:t> Amadurecer: </a:t>
            </a:r>
            <a:r>
              <a:rPr lang="pt-BR" dirty="0"/>
              <a:t>	</a:t>
            </a:r>
          </a:p>
          <a:p>
            <a:pPr marL="0" indent="0">
              <a:buNone/>
            </a:pPr>
            <a:endParaRPr lang="pt-BR" sz="1600" dirty="0"/>
          </a:p>
          <a:p>
            <a:pPr marL="0" indent="457200">
              <a:buNone/>
            </a:pPr>
            <a:r>
              <a:rPr lang="pt-BR" b="1" dirty="0"/>
              <a:t>Tornar-se responsável e totalmente desenvolvido. Todos devem crescer até se tornarem maduros fisicamente, bem como maduros na forma de pensar, sentir, falar e agir. Alguns amadurecem mais cedo do que outros. Também podemos dizer que alguém é mais maduro do que o esperado para sua idade.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3399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7C1E7BC-5B95-3ABD-CE35-79A2FAA63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816" y="700064"/>
            <a:ext cx="774000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1136B2-A502-021F-471A-9D2E95302FF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O que a Bíblia diz sobre o menino Jesus? </a:t>
            </a:r>
          </a:p>
          <a:p>
            <a:pPr algn="ctr"/>
            <a:r>
              <a:rPr lang="pt-BR" sz="2400" b="1" dirty="0"/>
              <a:t>Leia Lucas 2:52. </a:t>
            </a:r>
          </a:p>
          <a:p>
            <a:endParaRPr lang="pt-BR" sz="2300" b="1" dirty="0"/>
          </a:p>
          <a:p>
            <a:r>
              <a:rPr lang="pt-BR" sz="2400" b="1" baseline="30000" dirty="0"/>
              <a:t>52</a:t>
            </a:r>
            <a:r>
              <a:rPr lang="pt-BR" sz="2400" b="1" dirty="0"/>
              <a:t> Jesus crescia em sabedoria, em estatura e no favor de Deus e das pessoas.”</a:t>
            </a:r>
          </a:p>
          <a:p>
            <a:endParaRPr lang="pt-BR" sz="2400" b="1" dirty="0"/>
          </a:p>
          <a:p>
            <a:r>
              <a:rPr lang="pt-BR" sz="2400" b="1" baseline="30000" dirty="0"/>
              <a:t>52 </a:t>
            </a:r>
            <a:r>
              <a:rPr lang="pt-BR" sz="2400" dirty="0"/>
              <a:t>“Tanto Deus como as pessoas gostavam cada vez mais Dele” (NTLH). </a:t>
            </a:r>
          </a:p>
          <a:p>
            <a:endParaRPr lang="pt-BR" sz="2400" dirty="0"/>
          </a:p>
          <a:p>
            <a:r>
              <a:rPr lang="pt-BR" sz="2400" b="1" dirty="0"/>
              <a:t>Que qualidades você acha que Jesus tinha que O tornaram um grande amigo?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354477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C6351-E750-3B25-72D4-941E5B151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848CC37-39F6-887B-D77A-F713B2AC9B23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00" y="702000"/>
            <a:ext cx="774000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6692C0-6903-4612-8EF0-CA4B12AB824C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300" b="1" dirty="0"/>
              <a:t>Jesus não ia para a escola.</a:t>
            </a:r>
          </a:p>
          <a:p>
            <a:pPr algn="ctr"/>
            <a:br>
              <a:rPr lang="pt-BR" sz="2300" b="1" dirty="0"/>
            </a:br>
            <a:r>
              <a:rPr lang="pt-BR" sz="2300" b="1" dirty="0"/>
              <a:t>Em casa a sua mãe o ensinava a ler e estudar as Escrituras Sagradas</a:t>
            </a:r>
          </a:p>
          <a:p>
            <a:pPr algn="ctr"/>
            <a:r>
              <a:rPr lang="pt-BR" sz="23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4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781D9-C352-BF16-243B-351E59F6A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1AFFC55-42FE-9346-0D79-A31AB6129FD2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00" y="702000"/>
            <a:ext cx="774000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911AAC-8181-DE2E-DD49-1A89F2B778B7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João 7:14 e 15</a:t>
            </a:r>
          </a:p>
          <a:p>
            <a:endParaRPr lang="pt-BR" sz="2300" b="1" dirty="0"/>
          </a:p>
          <a:p>
            <a:r>
              <a:rPr lang="pt-BR" sz="2300" b="1" dirty="0"/>
              <a:t>¹⁴ Mas, no meio da festa subiu Jesus ao templo, e ensinava.</a:t>
            </a:r>
          </a:p>
          <a:p>
            <a:r>
              <a:rPr lang="pt-BR" sz="2300" b="1" dirty="0"/>
              <a:t>¹⁵ E os judeus maravilhavam-se, dizendo: Como sabe este letras, não as tendo aprendido?</a:t>
            </a:r>
          </a:p>
          <a:p>
            <a:endParaRPr lang="pt-BR" sz="2300" b="1" dirty="0"/>
          </a:p>
        </p:txBody>
      </p:sp>
    </p:spTree>
    <p:extLst>
      <p:ext uri="{BB962C8B-B14F-4D97-AF65-F5344CB8AC3E}">
        <p14:creationId xmlns:p14="http://schemas.microsoft.com/office/powerpoint/2010/main" val="112937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12340-FA43-0E2B-E338-094F01BE3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53E5A92-F220-0C9E-04F8-0AA45F64E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696" y="702000"/>
            <a:ext cx="453696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E80C59D-6E7D-904C-2453-3ED4A7800EF1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Lucas 2:41 e 42</a:t>
            </a:r>
          </a:p>
          <a:p>
            <a:endParaRPr lang="pt-BR" sz="2300" b="1" dirty="0"/>
          </a:p>
          <a:p>
            <a:r>
              <a:rPr lang="pt-BR" sz="2300" b="1" dirty="0"/>
              <a:t>⁴¹ Ora, todos os anos iam seus pais a Jerusalém à festa da páscoa;</a:t>
            </a:r>
          </a:p>
          <a:p>
            <a:r>
              <a:rPr lang="pt-BR" sz="2300" b="1" dirty="0"/>
              <a:t>⁴² E, tendo ele já doze anos, subiram a Jerusalém, segundo o costume do dia da festa.</a:t>
            </a:r>
          </a:p>
        </p:txBody>
      </p:sp>
    </p:spTree>
    <p:extLst>
      <p:ext uri="{BB962C8B-B14F-4D97-AF65-F5344CB8AC3E}">
        <p14:creationId xmlns:p14="http://schemas.microsoft.com/office/powerpoint/2010/main" val="24566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56A65-2C5D-9EBC-D505-D27EFAD2B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FD60D25-4F79-2660-C062-B4A382EF9B38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248" y="702000"/>
            <a:ext cx="5554240" cy="6120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22867C-2519-FFF3-B6A7-66CAAE0D043A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Lucas 2:43 a 47</a:t>
            </a:r>
          </a:p>
          <a:p>
            <a:endParaRPr lang="pt-BR" sz="2300" b="1" dirty="0"/>
          </a:p>
          <a:p>
            <a:r>
              <a:rPr lang="pt-BR" sz="2300" b="1" dirty="0"/>
              <a:t>⁴³ E, regressando eles, terminados aqueles dias, ficou o menino Jesus em Jerusalém, e não o soube José, nem sua mãe.</a:t>
            </a:r>
          </a:p>
          <a:p>
            <a:r>
              <a:rPr lang="pt-BR" sz="2300" b="1" dirty="0"/>
              <a:t>⁴⁴ Pensando, porém, eles que viria de companhia pelo caminho, andaram caminho de um dia, e procuravam-no entre os parentes, e entre os conhecidos;</a:t>
            </a:r>
          </a:p>
          <a:p>
            <a:r>
              <a:rPr lang="pt-BR" sz="2300" b="1" dirty="0"/>
              <a:t>⁴⁵ E, como o não encontraram, voltaram a Jerusalém em busca dele.</a:t>
            </a:r>
          </a:p>
          <a:p>
            <a:r>
              <a:rPr lang="pt-BR" sz="2300" b="1" dirty="0"/>
              <a:t>⁴⁶ E aconteceu que, passados três dias, o acharam no templo, assentado no meio dos doutores, ouvindo-os, e interrogando-os.</a:t>
            </a:r>
          </a:p>
          <a:p>
            <a:r>
              <a:rPr lang="pt-BR" sz="2300" b="1" dirty="0"/>
              <a:t>⁴⁷ E todos os que o ouviam admiravam a sua inteligência e respostas.</a:t>
            </a:r>
          </a:p>
        </p:txBody>
      </p:sp>
    </p:spTree>
    <p:extLst>
      <p:ext uri="{BB962C8B-B14F-4D97-AF65-F5344CB8AC3E}">
        <p14:creationId xmlns:p14="http://schemas.microsoft.com/office/powerpoint/2010/main" val="189526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9D19E-7172-8E09-D5BA-FDB3CF5D1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335D3C-6889-C05A-0679-AAEA8B7A3311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00" y="702000"/>
            <a:ext cx="7740000" cy="612038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3F9BFF6-D8B6-3912-A2F7-F26E77B7AE2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Lucas 2:48,49</a:t>
            </a:r>
          </a:p>
          <a:p>
            <a:endParaRPr lang="pt-BR" sz="2300" b="1" dirty="0"/>
          </a:p>
          <a:p>
            <a:r>
              <a:rPr lang="pt-BR" sz="2300" b="1" dirty="0"/>
              <a:t>⁴⁸ E quando o viram, maravilharam-se, e disse-lhe sua mãe: Filho, por que fizeste assim para conosco? Eis que teu pai e eu ansiosos te procurávamos.</a:t>
            </a:r>
          </a:p>
          <a:p>
            <a:r>
              <a:rPr lang="pt-BR" sz="2300" b="1" dirty="0"/>
              <a:t>⁴⁹ E ele lhes disse: Por que é que me procuráveis? Não sabeis que me convém tratar dos negócios de meu Pai?</a:t>
            </a:r>
          </a:p>
        </p:txBody>
      </p:sp>
    </p:spTree>
    <p:extLst>
      <p:ext uri="{BB962C8B-B14F-4D97-AF65-F5344CB8AC3E}">
        <p14:creationId xmlns:p14="http://schemas.microsoft.com/office/powerpoint/2010/main" val="97446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C052AD-543A-F414-BC8B-75355E1D6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08D7C9E-C450-3FAB-2CFC-4DA6D4E7C4D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00" y="702000"/>
            <a:ext cx="774000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75D38A-5B41-EA59-AA0B-40307223A58A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Jesus ajudava seu pai na carpintaria</a:t>
            </a:r>
          </a:p>
          <a:p>
            <a:pPr algn="ctr"/>
            <a:r>
              <a:rPr lang="pt-BR" sz="2400" b="1" dirty="0"/>
              <a:t>Colossenses 3:23</a:t>
            </a:r>
          </a:p>
          <a:p>
            <a:endParaRPr lang="pt-BR" sz="2300" b="1" dirty="0"/>
          </a:p>
          <a:p>
            <a:r>
              <a:rPr lang="pt-BR" sz="2400" b="1" baseline="30000" dirty="0"/>
              <a:t>23</a:t>
            </a:r>
            <a:r>
              <a:rPr lang="pt-BR" sz="2400" b="1" dirty="0"/>
              <a:t> Em tudo que fizerem, trabalhem de bom ânimo, como se fosse para o Senhor, e não para os homens”</a:t>
            </a:r>
          </a:p>
        </p:txBody>
      </p:sp>
    </p:spTree>
    <p:extLst>
      <p:ext uri="{BB962C8B-B14F-4D97-AF65-F5344CB8AC3E}">
        <p14:creationId xmlns:p14="http://schemas.microsoft.com/office/powerpoint/2010/main" val="57485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027C8A2F-E140-5BAC-207E-399F81DD14D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3" b="2105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D3BD964-F3A7-EC1D-CA04-DC8DE60E35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pt-BR" baseline="30000" dirty="0"/>
          </a:p>
          <a:p>
            <a:pPr algn="ctr"/>
            <a:r>
              <a:rPr lang="pt-BR" sz="4000" baseline="30000" dirty="0"/>
              <a:t>“</a:t>
            </a:r>
            <a:r>
              <a:rPr lang="pt-BR" sz="4000" dirty="0"/>
              <a:t>Jesus crescia em sabedoria, em estatura e no favor de Deus e das pessoas.”</a:t>
            </a:r>
          </a:p>
          <a:p>
            <a:pPr algn="r"/>
            <a:r>
              <a:rPr lang="pt-BR" sz="3600" dirty="0"/>
              <a:t>Lucas 2:52</a:t>
            </a:r>
          </a:p>
          <a:p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4B23188-1033-0EAA-B536-63A4A3DF30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Leia</a:t>
            </a:r>
          </a:p>
        </p:txBody>
      </p:sp>
    </p:spTree>
    <p:extLst>
      <p:ext uri="{BB962C8B-B14F-4D97-AF65-F5344CB8AC3E}">
        <p14:creationId xmlns:p14="http://schemas.microsoft.com/office/powerpoint/2010/main" val="21243657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2DDC87A5-36CB-4E07-018B-B2ACFD25ABF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2" r="1438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7DEF12E-442B-CAFA-63B4-7FA7F84557AC}"/>
              </a:ext>
            </a:extLst>
          </p:cNvPr>
          <p:cNvSpPr txBox="1"/>
          <p:nvPr/>
        </p:nvSpPr>
        <p:spPr>
          <a:xfrm>
            <a:off x="2092711" y="5013176"/>
            <a:ext cx="6279777" cy="1569660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Jesus cresceu em altura, força, sabedoria, amizade e proximidade com Deus. Ele é o melhor exemplo para as crianças à medida que crescem.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0979177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AD2AB-DAE5-4A3D-5584-FB44CF1FB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0F8B8465-821C-327D-443F-0C6F0EA8FA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Fazendo Escolhas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B724DFC-F39E-C55F-2F23-89D0AF970E46}"/>
              </a:ext>
            </a:extLst>
          </p:cNvPr>
          <p:cNvSpPr txBox="1"/>
          <p:nvPr/>
        </p:nvSpPr>
        <p:spPr>
          <a:xfrm>
            <a:off x="1403648" y="2222862"/>
            <a:ext cx="756083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accent1"/>
                </a:solidFill>
                <a:latin typeface="KTKYX D+ Trashbone"/>
              </a:rPr>
              <a:t>Sempre devemos orar a Deus pedindo sabedoria antes de tomar decisões.</a:t>
            </a:r>
          </a:p>
          <a:p>
            <a:endParaRPr lang="pt-BR" sz="3600" b="1" dirty="0">
              <a:solidFill>
                <a:schemeClr val="accent1"/>
              </a:solidFill>
              <a:latin typeface="KTKYX D+ Trashbone"/>
            </a:endParaRPr>
          </a:p>
          <a:p>
            <a:r>
              <a:rPr lang="pt-BR" sz="3600" b="1" dirty="0">
                <a:solidFill>
                  <a:schemeClr val="accent1"/>
                </a:solidFill>
                <a:latin typeface="KTKYX D+ Trashbone"/>
              </a:rPr>
              <a:t>Vamos orar e e depois decidir qual é a melhor escolha para cada situação. </a:t>
            </a:r>
            <a:endParaRPr lang="pt-BR" sz="2400" b="0" i="0" u="none" strike="noStrike" baseline="0" dirty="0">
              <a:solidFill>
                <a:srgbClr val="000000"/>
              </a:solidFill>
              <a:latin typeface="KTKYX D+ Trashbone"/>
            </a:endParaRPr>
          </a:p>
        </p:txBody>
      </p:sp>
    </p:spTree>
    <p:extLst>
      <p:ext uri="{BB962C8B-B14F-4D97-AF65-F5344CB8AC3E}">
        <p14:creationId xmlns:p14="http://schemas.microsoft.com/office/powerpoint/2010/main" val="32147234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651A4-F1C5-681A-2BEC-77290F38B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B053CEC5-06FB-D23D-AA0A-2E68FFC21CC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Fazendo Escolhas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723530C-45CC-488D-3FA0-95AD44ED0477}"/>
              </a:ext>
            </a:extLst>
          </p:cNvPr>
          <p:cNvSpPr txBox="1"/>
          <p:nvPr/>
        </p:nvSpPr>
        <p:spPr>
          <a:xfrm>
            <a:off x="1403648" y="1483200"/>
            <a:ext cx="756083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b="1" i="0" u="none" strike="noStrike" baseline="0" dirty="0">
                <a:solidFill>
                  <a:schemeClr val="accent1"/>
                </a:solidFill>
                <a:latin typeface="KTKYX D+ Trashbone"/>
              </a:rPr>
              <a:t>Situaç</a:t>
            </a:r>
            <a:r>
              <a:rPr lang="pt-BR" sz="3600" b="1" i="0" u="none" strike="noStrike" baseline="0" dirty="0">
                <a:solidFill>
                  <a:schemeClr val="accent1"/>
                </a:solidFill>
                <a:latin typeface="OHATQV+fonteditor"/>
              </a:rPr>
              <a:t>ã</a:t>
            </a:r>
            <a:r>
              <a:rPr lang="pt-BR" sz="3600" b="1" i="0" u="none" strike="noStrike" baseline="0" dirty="0">
                <a:solidFill>
                  <a:schemeClr val="accent1"/>
                </a:solidFill>
                <a:latin typeface="KTKYX D+ Trashbone"/>
              </a:rPr>
              <a:t>o 1: </a:t>
            </a:r>
          </a:p>
          <a:p>
            <a:r>
              <a:rPr lang="pt-BR" sz="2400" b="0" i="0" u="none" strike="noStrike" baseline="0" dirty="0">
                <a:solidFill>
                  <a:srgbClr val="000000"/>
                </a:solidFill>
                <a:latin typeface="KTKYX D+ Trashbone"/>
              </a:rPr>
              <a:t>A </a:t>
            </a:r>
            <a:r>
              <a:rPr lang="pt-BR" sz="2400" dirty="0"/>
              <a:t>mãe de Sofia pediu que a menina arrumasse o quarto e, depois, praticasse piano. Sofia arrumou o quarto rapidinho e resolveu ligar a televisão. </a:t>
            </a:r>
          </a:p>
          <a:p>
            <a:endParaRPr lang="pt-BR" sz="2400" dirty="0"/>
          </a:p>
          <a:p>
            <a:r>
              <a:rPr lang="pt-BR" sz="2400" dirty="0"/>
              <a:t>O que Sofia deveria fazer? </a:t>
            </a:r>
          </a:p>
          <a:p>
            <a:r>
              <a:rPr lang="pt-BR" sz="2400" dirty="0"/>
              <a:t>O que Jesus faria? </a:t>
            </a:r>
          </a:p>
          <a:p>
            <a:r>
              <a:rPr lang="pt-BR" sz="2400" dirty="0"/>
              <a:t>O que devemos fazer quando somos tentados a desobedecer? </a:t>
            </a:r>
          </a:p>
          <a:p>
            <a:r>
              <a:rPr lang="pt-BR" sz="2400" dirty="0"/>
              <a:t>Quem pode nos ajudar a fazer a escolha certa? </a:t>
            </a:r>
          </a:p>
          <a:p>
            <a:pPr algn="l"/>
            <a:endParaRPr lang="pt-BR" sz="2400" b="0" i="0" u="none" strike="noStrike" baseline="0" dirty="0">
              <a:solidFill>
                <a:srgbClr val="000000"/>
              </a:solidFill>
              <a:latin typeface="KTKYX D+ Trashbone"/>
            </a:endParaRPr>
          </a:p>
        </p:txBody>
      </p:sp>
    </p:spTree>
    <p:extLst>
      <p:ext uri="{BB962C8B-B14F-4D97-AF65-F5344CB8AC3E}">
        <p14:creationId xmlns:p14="http://schemas.microsoft.com/office/powerpoint/2010/main" val="5606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178E9-FB28-8F25-39E0-D2FE6A47D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2C0CA15-DBF5-F309-21FE-4671CA541DB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Fazendo Escolhas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1060E76-282B-6CAA-10B1-B1CC16DFE89A}"/>
              </a:ext>
            </a:extLst>
          </p:cNvPr>
          <p:cNvSpPr txBox="1"/>
          <p:nvPr/>
        </p:nvSpPr>
        <p:spPr>
          <a:xfrm>
            <a:off x="1403648" y="1484784"/>
            <a:ext cx="756083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KTKYX D+ Trashbone"/>
              </a:rPr>
              <a:t>Situação 2: </a:t>
            </a:r>
          </a:p>
          <a:p>
            <a:endParaRPr lang="pt-BR" sz="2400" dirty="0">
              <a:solidFill>
                <a:srgbClr val="000000"/>
              </a:solidFill>
              <a:latin typeface="KTKYX D+ Trashbone"/>
            </a:endParaRPr>
          </a:p>
          <a:p>
            <a:r>
              <a:rPr lang="pt-BR" sz="2400" dirty="0">
                <a:solidFill>
                  <a:srgbClr val="000000"/>
                </a:solidFill>
                <a:latin typeface="KTKYX D+ Trashbone"/>
              </a:rPr>
              <a:t>Andrei está indo para a escola; ele quer chegar cedo para ter tempo de brincar antes do início das aulas. No caminho, ele encontra o gatinho de um vizinho. Andrei sabe que o gatinho está perdido, mas, se parar para pegá-lo e levá-lo de volta para casa, não terá tempo de brincar antes da escola. </a:t>
            </a:r>
          </a:p>
          <a:p>
            <a:endParaRPr lang="pt-BR" sz="2400" dirty="0">
              <a:solidFill>
                <a:srgbClr val="000000"/>
              </a:solidFill>
              <a:latin typeface="KTKYX D+ Trashbone"/>
            </a:endParaRPr>
          </a:p>
          <a:p>
            <a:r>
              <a:rPr lang="pt-BR" sz="2400" dirty="0">
                <a:solidFill>
                  <a:srgbClr val="000000"/>
                </a:solidFill>
                <a:latin typeface="KTKYX D+ Trashbone"/>
              </a:rPr>
              <a:t>O que Andrei deve fazer? </a:t>
            </a:r>
          </a:p>
          <a:p>
            <a:r>
              <a:rPr lang="pt-BR" sz="2400" dirty="0">
                <a:solidFill>
                  <a:srgbClr val="000000"/>
                </a:solidFill>
                <a:latin typeface="KTKYX D+ Trashbone"/>
              </a:rPr>
              <a:t> que Jesus teria feito? </a:t>
            </a:r>
          </a:p>
        </p:txBody>
      </p:sp>
    </p:spTree>
    <p:extLst>
      <p:ext uri="{BB962C8B-B14F-4D97-AF65-F5344CB8AC3E}">
        <p14:creationId xmlns:p14="http://schemas.microsoft.com/office/powerpoint/2010/main" val="79469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B24B5-5BA7-A588-3572-218FE4C7C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E95EB0F-E996-773D-0341-9A1DCCCB26F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Fazendo Escolhas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8EBF011-CDD4-072D-0278-4F2A05846C41}"/>
              </a:ext>
            </a:extLst>
          </p:cNvPr>
          <p:cNvSpPr txBox="1"/>
          <p:nvPr/>
        </p:nvSpPr>
        <p:spPr>
          <a:xfrm>
            <a:off x="1403648" y="1484784"/>
            <a:ext cx="7560839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accent5">
                    <a:lumMod val="75000"/>
                  </a:schemeClr>
                </a:solidFill>
                <a:latin typeface="KTKYX D+ Trashbone"/>
              </a:rPr>
              <a:t>Situação 3: </a:t>
            </a:r>
          </a:p>
          <a:p>
            <a:endParaRPr lang="pt-BR" sz="2400" dirty="0">
              <a:solidFill>
                <a:srgbClr val="000000"/>
              </a:solidFill>
              <a:latin typeface="KTKYX D+ Trashbone"/>
            </a:endParaRPr>
          </a:p>
          <a:p>
            <a:r>
              <a:rPr lang="pt-BR" sz="2400" dirty="0">
                <a:solidFill>
                  <a:srgbClr val="000000"/>
                </a:solidFill>
              </a:rPr>
              <a:t>A </a:t>
            </a:r>
            <a:r>
              <a:rPr lang="pt-BR" sz="2400" dirty="0"/>
              <a:t>mãe de Nina pede que ela a ajude a varrer a casa, e depois poderá brincar no parque. Nina quer muito ir ao parque brincar, então varre o chão rapidamente e sem cuidado, deixando muitas partes sujas, e depois diz à mãe que terminou. </a:t>
            </a:r>
          </a:p>
          <a:p>
            <a:endParaRPr lang="pt-BR" sz="2400" dirty="0"/>
          </a:p>
          <a:p>
            <a:r>
              <a:rPr lang="pt-BR" sz="2400" dirty="0"/>
              <a:t>Nina fez o seu melhor? </a:t>
            </a:r>
          </a:p>
          <a:p>
            <a:r>
              <a:rPr lang="pt-BR" sz="2400" dirty="0"/>
              <a:t>Como Jesus ajudou quando era menino? </a:t>
            </a:r>
          </a:p>
          <a:p>
            <a:r>
              <a:rPr lang="pt-BR" sz="2400" dirty="0"/>
              <a:t>Quem está sempre conosco e pode nos ajudar a sempre dar o nosso melhor? </a:t>
            </a:r>
          </a:p>
        </p:txBody>
      </p:sp>
    </p:spTree>
    <p:extLst>
      <p:ext uri="{BB962C8B-B14F-4D97-AF65-F5344CB8AC3E}">
        <p14:creationId xmlns:p14="http://schemas.microsoft.com/office/powerpoint/2010/main" val="31353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03F68-413B-AE9B-B9E6-AD09834C2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26FB6CE5-59AD-6C10-1D60-118D1A85B84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CA7D782F-E18A-D6A2-80CF-8F9D70B883C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200" i="0" dirty="0"/>
              <a:t> Jesus é meu exemplo como criança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E417283D-8DF7-DD14-C364-B5AFCB0233B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797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7EC06-2E2F-C5DD-50DC-5073DE681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156A317D-CDDF-4C94-485E-E1C05D766F1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7" r="783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A4C1E450-AF2F-8FE7-C58A-689EFBC48DD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anchor="t" anchorCtr="0"/>
          <a:lstStyle/>
          <a:p>
            <a:pPr marL="0" indent="457200">
              <a:spcBef>
                <a:spcPts val="0"/>
              </a:spcBef>
            </a:pPr>
            <a:endParaRPr lang="pt-BR" sz="3200" dirty="0"/>
          </a:p>
          <a:p>
            <a:pPr marL="0" indent="457200">
              <a:spcBef>
                <a:spcPts val="0"/>
              </a:spcBef>
            </a:pPr>
            <a:r>
              <a:rPr lang="pt-BR" sz="3200" dirty="0"/>
              <a:t>Como podemos crescer em altura, força, sabedoria e amizade como Jesus? </a:t>
            </a:r>
          </a:p>
          <a:p>
            <a:pPr marL="0" indent="457200">
              <a:spcBef>
                <a:spcPts val="0"/>
              </a:spcBef>
            </a:pPr>
            <a:endParaRPr lang="pt-BR" b="0" dirty="0"/>
          </a:p>
          <a:p>
            <a:pPr marL="0" indent="457200">
              <a:spcBef>
                <a:spcPts val="0"/>
              </a:spcBef>
            </a:pPr>
            <a:r>
              <a:rPr lang="pt-BR" sz="3200" dirty="0"/>
              <a:t>Em decisões grandes ou </a:t>
            </a:r>
            <a:r>
              <a:rPr lang="pt-BR" sz="3200" i="0" dirty="0"/>
              <a:t>pequenas Deus pode nos guiar.</a:t>
            </a:r>
            <a:endParaRPr lang="pt-BR" sz="3200" dirty="0"/>
          </a:p>
          <a:p>
            <a:pPr marL="0" indent="457200">
              <a:spcBef>
                <a:spcPts val="0"/>
              </a:spcBef>
            </a:pPr>
            <a:r>
              <a:rPr lang="pt-BR" sz="3200" dirty="0"/>
              <a:t>Podemos seguir o exemplo de Jesus e passar tempo com Deus. Ele fará crescer coisas boas em nossa vida e nos ajudará a fazer escolhas sábias.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0154ECE-C09B-BD24-2196-F2AE7A9A5A7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Trocando ideias</a:t>
            </a:r>
          </a:p>
        </p:txBody>
      </p:sp>
    </p:spTree>
    <p:extLst>
      <p:ext uri="{BB962C8B-B14F-4D97-AF65-F5344CB8AC3E}">
        <p14:creationId xmlns:p14="http://schemas.microsoft.com/office/powerpoint/2010/main" val="387370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69911-D7E1-91F9-7CBF-90FBC1FF9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434F4D81-4D65-5D63-27A7-8DA9184D2DD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" r="410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732430B3-3AE1-17D6-6318-E99809B10E3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8172FC4-E094-24CB-009D-77B26E6CBA5D}"/>
              </a:ext>
            </a:extLst>
          </p:cNvPr>
          <p:cNvSpPr txBox="1"/>
          <p:nvPr/>
        </p:nvSpPr>
        <p:spPr>
          <a:xfrm>
            <a:off x="1259632" y="6364288"/>
            <a:ext cx="4648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• O que é graça? </a:t>
            </a:r>
            <a:endParaRPr lang="pt-BR" sz="24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749160A-04A8-413B-E1F2-223AE4B7CF21}"/>
              </a:ext>
            </a:extLst>
          </p:cNvPr>
          <p:cNvSpPr txBox="1"/>
          <p:nvPr/>
        </p:nvSpPr>
        <p:spPr>
          <a:xfrm>
            <a:off x="4495800" y="6396335"/>
            <a:ext cx="4648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• O que é conhecimento? </a:t>
            </a:r>
            <a:r>
              <a:rPr lang="pt-BR" sz="24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(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9018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38336-9F94-8E72-0435-68169AB04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1">
            <a:extLst>
              <a:ext uri="{FF2B5EF4-FFF2-40B4-BE49-F238E27FC236}">
                <a16:creationId xmlns:a16="http://schemas.microsoft.com/office/drawing/2014/main" id="{88BC1CE0-06D0-79BF-7153-F9C2BD5C6175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dirty="0">
                <a:ln w="10541" cmpd="sng">
                  <a:solidFill>
                    <a:schemeClr val="tx1"/>
                  </a:solidFill>
                  <a:prstDash val="solid"/>
                </a:ln>
              </a:rPr>
              <a:t>05</a:t>
            </a:r>
          </a:p>
        </p:txBody>
      </p:sp>
      <p:sp>
        <p:nvSpPr>
          <p:cNvPr id="5" name="Espaço Reservado para Texto 3">
            <a:extLst>
              <a:ext uri="{FF2B5EF4-FFF2-40B4-BE49-F238E27FC236}">
                <a16:creationId xmlns:a16="http://schemas.microsoft.com/office/drawing/2014/main" id="{BD07A1D4-98E0-99E1-6D32-FDF6777D88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</a:pPr>
            <a:r>
              <a:rPr lang="pt-BR" dirty="0"/>
              <a:t>“Cresçam na graça e no conhecimento de nosso Senhor e Salvador Jesus Cristo. A Ele seja a glória, agora e para sempre! Amém” 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2 Pedro 3:18</a:t>
            </a:r>
            <a:endParaRPr lang="pt-BR" dirty="0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4092C992-831E-D11B-A17C-EAC4CDC4F913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pt-BR" sz="2800"/>
              <a:t>“Sim, cresçam na graça </a:t>
            </a:r>
          </a:p>
          <a:p>
            <a:pPr marL="0" indent="0">
              <a:spcBef>
                <a:spcPts val="0"/>
              </a:spcBef>
            </a:pPr>
            <a:r>
              <a:rPr lang="pt-BR" sz="2800"/>
              <a:t>e no conhecimento de Jesus o Salvador, </a:t>
            </a:r>
          </a:p>
          <a:p>
            <a:pPr marL="0" indent="0">
              <a:spcBef>
                <a:spcPts val="0"/>
              </a:spcBef>
            </a:pPr>
            <a:r>
              <a:rPr lang="pt-BR" sz="2800"/>
              <a:t>a Ele a glória seja hoje e sempre.  Uh uh uh uh Amém. 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/>
              <a:t>2 Pedro 3:18      .</a:t>
            </a:r>
            <a:endParaRPr lang="pt-BR" sz="2800" dirty="0"/>
          </a:p>
        </p:txBody>
      </p:sp>
      <p:sp>
        <p:nvSpPr>
          <p:cNvPr id="7" name="Retângulo 6">
            <a:hlinkClick r:id="rId4"/>
            <a:extLst>
              <a:ext uri="{FF2B5EF4-FFF2-40B4-BE49-F238E27FC236}">
                <a16:creationId xmlns:a16="http://schemas.microsoft.com/office/drawing/2014/main" id="{A26C9BE8-964D-FEE0-6787-26FB5C4F01AA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 Pedro 3:18</a:t>
            </a:r>
          </a:p>
        </p:txBody>
      </p:sp>
      <p:pic>
        <p:nvPicPr>
          <p:cNvPr id="8" name="Gráfico 7" descr="Clave de sol com preenchimento sólido">
            <a:hlinkClick r:id="rId5" action="ppaction://hlinkfile"/>
            <a:extLst>
              <a:ext uri="{FF2B5EF4-FFF2-40B4-BE49-F238E27FC236}">
                <a16:creationId xmlns:a16="http://schemas.microsoft.com/office/drawing/2014/main" id="{363DA7AD-3A24-3C2E-6D30-A3F5BCA17D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  <p:pic>
        <p:nvPicPr>
          <p:cNvPr id="10" name="PRI-3T-5XVERSO-2PEDRO-3-18-PORTUGUES">
            <a:hlinkClick r:id="" action="ppaction://media"/>
            <a:extLst>
              <a:ext uri="{FF2B5EF4-FFF2-40B4-BE49-F238E27FC236}">
                <a16:creationId xmlns:a16="http://schemas.microsoft.com/office/drawing/2014/main" id="{7F59D487-E238-C720-AFC3-DD7F9D18F7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010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3744-F68F-9C35-42D6-5B647FEB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ECF17843-DAFB-8678-6DA4-D4EE8D0D82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b="1" dirty="0"/>
              <a:t>O Milagre da Música</a:t>
            </a:r>
          </a:p>
          <a:p>
            <a:pPr marL="0" indent="0">
              <a:buNone/>
            </a:pPr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Onde fica a Colômbia? (a nossa história vem de lá)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12DB3181-4AAB-F661-50B7-4955A4031E67}"/>
              </a:ext>
            </a:extLst>
          </p:cNvPr>
          <p:cNvSpPr/>
          <p:nvPr/>
        </p:nvSpPr>
        <p:spPr>
          <a:xfrm>
            <a:off x="1763688" y="4509120"/>
            <a:ext cx="1800200" cy="576064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err="1">
                <a:solidFill>
                  <a:schemeClr val="tx1"/>
                </a:solidFill>
              </a:rPr>
              <a:t>Colombia</a:t>
            </a:r>
            <a:endParaRPr lang="pt-B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82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D3FD1-BE99-5B63-4CDA-9893CE912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738867C-0898-03D9-10F7-35EF05FDBC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indent="360000"/>
            <a:r>
              <a:rPr lang="pt-BR" dirty="0"/>
              <a:t>Moisés tinha apenas oito anos quando sua família se mudou da Venezuela para a Colômbia. Ele percebeu imediatamente que, em sua nova escola, muitos meninos se comportavam de modo indisciplinado e falavam de maneira grosseira. Então pensou: “Se eles conhecessem e amassem Jesus, não agiriam nem falariam assim.” </a:t>
            </a:r>
          </a:p>
          <a:p>
            <a:pPr indent="360000"/>
            <a:r>
              <a:rPr lang="pt-BR" dirty="0"/>
              <a:t>Moisés se perguntou como poderia apresentá-los a Jesus. Então teve uma ideia. Ele convidou algumas crianças para lerem a Bíblia com ele no recreio, e três delas aceitaram. </a:t>
            </a:r>
          </a:p>
          <a:p>
            <a:pPr marL="0" indent="360000">
              <a:buNone/>
            </a:pPr>
            <a:endParaRPr lang="pt-BR" sz="16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1DA2322-8FF5-6897-426B-6AC3BB69DFBA}"/>
              </a:ext>
            </a:extLst>
          </p:cNvPr>
          <p:cNvSpPr txBox="1"/>
          <p:nvPr/>
        </p:nvSpPr>
        <p:spPr>
          <a:xfrm>
            <a:off x="103992" y="3429000"/>
            <a:ext cx="61962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>
              <a:lnSpc>
                <a:spcPct val="90000"/>
              </a:lnSpc>
              <a:spcBef>
                <a:spcPts val="0"/>
              </a:spcBef>
            </a:pPr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Passados dois meses, o grupo bíblico cresceu tanto que eles começaram a se reunir no parquinho durante o horário do almoço. As crianças comiam enquanto conversavam sobre o que liam na Bíblia. </a:t>
            </a:r>
          </a:p>
          <a:p>
            <a:pPr indent="360000">
              <a:lnSpc>
                <a:spcPct val="90000"/>
              </a:lnSpc>
              <a:spcBef>
                <a:spcPts val="0"/>
              </a:spcBef>
            </a:pPr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Os meses se passaram, mas os colegas de Moisés continuavam tão indisciplinados quanto antes. Ele se perguntava se haveria uma forma melhor de seus colegas aprenderem com Jesus.</a:t>
            </a:r>
            <a:r>
              <a:rPr lang="pt-BR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329509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3A4C8-0338-AED2-829C-A90B6A744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D7386E0E-34A1-1BD3-865C-2CDB803126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indent="0"/>
            <a:r>
              <a:rPr lang="pt-BR" dirty="0"/>
              <a:t>Moisés pensou e orou sobre isso. Então percebeu algo. Todas as crianças pareciam gostar de música. Moisés também gostava de música. Na verdade, ele sabia tocar teclado, guitarra, violino, flauta e ukulelê. Moisés decidiu abrir um clube de música e ensinar seus colegas a tocar músicas que louvassem a Deus. </a:t>
            </a:r>
          </a:p>
          <a:p>
            <a:pPr indent="0"/>
            <a:r>
              <a:rPr lang="pt-BR" dirty="0"/>
              <a:t>Seis crianças se juntaram ao clube de música. Moisés forneceu instrumentos musicais para que elas pudessem praticar na escola. Ele até permitiu que seus colegas levassem seu violino e sua                         flauta para praticar em casa.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327F007-B760-9776-EAE5-09444A9AEFD7}"/>
              </a:ext>
            </a:extLst>
          </p:cNvPr>
          <p:cNvSpPr txBox="1"/>
          <p:nvPr/>
        </p:nvSpPr>
        <p:spPr>
          <a:xfrm>
            <a:off x="94864" y="3739578"/>
            <a:ext cx="6061311" cy="2086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O clube continuou crescendo. Em pouco tempo, os jovens músicos estavam tocando em cultos e outros eventos escolares.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O tempo passou. Moisés precisou mudar de escola para cursar o ensino médio, mas o clube de música continuou a se reunir. </a:t>
            </a:r>
          </a:p>
        </p:txBody>
      </p:sp>
    </p:spTree>
    <p:extLst>
      <p:ext uri="{BB962C8B-B14F-4D97-AF65-F5344CB8AC3E}">
        <p14:creationId xmlns:p14="http://schemas.microsoft.com/office/powerpoint/2010/main" val="13141118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6E353-4AB4-5493-EDC2-55C30E82F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65617F1-B467-F280-F988-CDFADC263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dirty="0"/>
              <a:t>A escola decidiu tornar a música uma disciplina oficial e pediu a Moisés, então com 14 anos, que fosse o primeiro professor na aula semanal de música. </a:t>
            </a:r>
          </a:p>
          <a:p>
            <a:r>
              <a:rPr lang="pt-BR" dirty="0"/>
              <a:t>Moisés não recebe dinheiro algum por seu trabalho. Ele ensina música porque quer que as crianças conheçam Jesus e cresçam para ser como Ele. Seu trabalho está dando resultados. Um menino que costumava ser indisciplinado e falar de modo rude entregou o coração a Jesus. Ele mudou seu comportamento e foi batizado. </a:t>
            </a:r>
          </a:p>
          <a:p>
            <a:r>
              <a:rPr lang="pt-BR" dirty="0"/>
              <a:t>Moisés espera que muitas outras crianças também                            conheçam e amem Jesus. </a:t>
            </a:r>
          </a:p>
        </p:txBody>
      </p:sp>
    </p:spTree>
    <p:extLst>
      <p:ext uri="{BB962C8B-B14F-4D97-AF65-F5344CB8AC3E}">
        <p14:creationId xmlns:p14="http://schemas.microsoft.com/office/powerpoint/2010/main" val="1667642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11034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B153C-6206-C4C0-683A-D2411D4BA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593B218B-2661-89C9-7126-43EB32F9E774}"/>
              </a:ext>
            </a:extLst>
          </p:cNvPr>
          <p:cNvSpPr txBox="1"/>
          <p:nvPr/>
        </p:nvSpPr>
        <p:spPr>
          <a:xfrm>
            <a:off x="1348166" y="980728"/>
            <a:ext cx="7795834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Materiais:</a:t>
            </a:r>
          </a:p>
          <a:p>
            <a:r>
              <a:rPr lang="pt-BR" dirty="0"/>
              <a:t>Uma tira de papel branco, um saquinho de chá preto, água, dois palitos de madeira, canetinha, fita adesiva e barbante (1).</a:t>
            </a:r>
          </a:p>
          <a:p>
            <a:r>
              <a:rPr lang="pt-BR" b="1" dirty="0"/>
              <a:t>Instruções:</a:t>
            </a:r>
          </a:p>
          <a:p>
            <a:r>
              <a:rPr lang="pt-BR" dirty="0"/>
              <a:t>1. Escreva o Verso para Decorar na tira de papel (2).</a:t>
            </a:r>
          </a:p>
          <a:p>
            <a:r>
              <a:rPr lang="pt-BR" dirty="0"/>
              <a:t>2. Umedeça a tira de papel com um saquinho de chá úmido, de modo que ela ganhe cor de papel envelhecido. Deixe secar (3).</a:t>
            </a:r>
          </a:p>
          <a:p>
            <a:r>
              <a:rPr lang="pt-BR" dirty="0"/>
              <a:t>3. Cole um palito de madeira em cada lado da tira de papel (4).</a:t>
            </a:r>
          </a:p>
          <a:p>
            <a:r>
              <a:rPr lang="pt-BR" dirty="0"/>
              <a:t>4. Enrole o papel em volta dos palitos em direção ao centro e amarre um barbante em volta do “pergaminho” (5). </a:t>
            </a:r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EF9251-69BB-D9A3-996D-16AC4D1B90B0}"/>
              </a:ext>
            </a:extLst>
          </p:cNvPr>
          <p:cNvSpPr txBox="1"/>
          <p:nvPr/>
        </p:nvSpPr>
        <p:spPr>
          <a:xfrm>
            <a:off x="1331640" y="594616"/>
            <a:ext cx="773911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Rolo de Pergaminho</a:t>
            </a:r>
          </a:p>
          <a:p>
            <a:endParaRPr lang="pt-BR" dirty="0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3BC29FF2-C970-C794-4D66-674661640471}"/>
              </a:ext>
            </a:extLst>
          </p:cNvPr>
          <p:cNvSpPr/>
          <p:nvPr/>
        </p:nvSpPr>
        <p:spPr>
          <a:xfrm>
            <a:off x="6012160" y="5517232"/>
            <a:ext cx="288032" cy="2450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6328810-65C5-BB30-4902-FC7ED08E886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54" y="3717032"/>
            <a:ext cx="6411884" cy="306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3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723119-A602-2B7E-8BD8-534764FD6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370002F2-1510-BAE8-F246-178C46D36891}"/>
              </a:ext>
            </a:extLst>
          </p:cNvPr>
          <p:cNvSpPr txBox="1"/>
          <p:nvPr/>
        </p:nvSpPr>
        <p:spPr>
          <a:xfrm>
            <a:off x="1348166" y="980728"/>
            <a:ext cx="779583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Materiais:</a:t>
            </a:r>
          </a:p>
          <a:p>
            <a:r>
              <a:rPr lang="pt-BR" dirty="0"/>
              <a:t>Molde da arte da semana 5, lápis de cor, tesoura sem ponta e cola (1).</a:t>
            </a:r>
          </a:p>
          <a:p>
            <a:r>
              <a:rPr lang="pt-BR" b="1" dirty="0"/>
              <a:t>Instruções:</a:t>
            </a:r>
          </a:p>
          <a:p>
            <a:r>
              <a:rPr lang="pt-BR" dirty="0"/>
              <a:t>1. Pinte o molde e recorte (2).</a:t>
            </a:r>
          </a:p>
          <a:p>
            <a:r>
              <a:rPr lang="pt-BR" dirty="0"/>
              <a:t>2. Monte a “mesa de trabalho”, dobrando o molde nas linhas e colando as abas (3).</a:t>
            </a:r>
          </a:p>
          <a:p>
            <a:r>
              <a:rPr lang="pt-BR" dirty="0"/>
              <a:t>3. Cole cada braço unindo as letras iguais, de modo que elas fiquem encostadas (4).</a:t>
            </a:r>
          </a:p>
          <a:p>
            <a:r>
              <a:rPr lang="pt-BR" dirty="0"/>
              <a:t>4. Cole o Menino Jesus e José na parte de trás da “mesa de trabalho” (5).</a:t>
            </a:r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4CA2811-4A1D-D23E-0A24-3A76F03001DA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Ajudante do Papai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C5BFFDC6-DDF5-FD3E-9A4E-3D206B97D8B6}"/>
              </a:ext>
            </a:extLst>
          </p:cNvPr>
          <p:cNvSpPr/>
          <p:nvPr/>
        </p:nvSpPr>
        <p:spPr>
          <a:xfrm>
            <a:off x="6012160" y="5517232"/>
            <a:ext cx="288032" cy="2450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A22C073-AD18-B011-6D12-9B6A5E844F7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538675"/>
            <a:ext cx="6644640" cy="324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3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7F498-2919-07D6-13ED-7D4A8012C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0152D8C-4F92-0494-E4CE-344B3A5F32F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572001" y="738188"/>
            <a:ext cx="4572000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dirty="0"/>
              <a:t>O desafio é:</a:t>
            </a:r>
          </a:p>
          <a:p>
            <a:pPr marL="0" indent="0">
              <a:buNone/>
            </a:pPr>
            <a:r>
              <a:rPr lang="pt-BR" dirty="0"/>
              <a:t> </a:t>
            </a:r>
          </a:p>
          <a:p>
            <a:r>
              <a:rPr lang="pt-BR" i="1" dirty="0"/>
              <a:t>Podemos imaginar que, quando menino, Jesus gostava muito de cantar</a:t>
            </a:r>
            <a:r>
              <a:rPr lang="pt-BR" dirty="0"/>
              <a:t>. </a:t>
            </a:r>
          </a:p>
          <a:p>
            <a:r>
              <a:rPr lang="pt-BR" b="1" i="1" dirty="0"/>
              <a:t>Você também gosta de cantar? </a:t>
            </a:r>
            <a:endParaRPr lang="pt-BR" sz="2800" b="1" i="1" dirty="0"/>
          </a:p>
        </p:txBody>
      </p:sp>
    </p:spTree>
    <p:extLst>
      <p:ext uri="{BB962C8B-B14F-4D97-AF65-F5344CB8AC3E}">
        <p14:creationId xmlns:p14="http://schemas.microsoft.com/office/powerpoint/2010/main" val="238751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4C91FCF8-53DF-4F33-0417-A34353BC26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t-BR" b="0" i="0" dirty="0"/>
              <a:t>Vamos repetir juntos a ideia Central:</a:t>
            </a:r>
          </a:p>
          <a:p>
            <a:endParaRPr lang="pt-BR" b="0" i="0" dirty="0"/>
          </a:p>
          <a:p>
            <a:r>
              <a:rPr lang="pt-BR" i="0" dirty="0"/>
              <a:t>Jesus é o meu exemplo como criança. </a:t>
            </a:r>
          </a:p>
          <a:p>
            <a:endParaRPr lang="pt-BR" b="0" i="0" dirty="0"/>
          </a:p>
          <a:p>
            <a:endParaRPr lang="pt-BR" b="0" i="0" dirty="0"/>
          </a:p>
          <a:p>
            <a:r>
              <a:rPr lang="pt-BR" b="0" dirty="0"/>
              <a:t>Queremos crescer assim como Jesus cresceu. Ele não apenas é o nosso exemplo, mas está conosco e nos ajudará se pedirmos.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09013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E7C46-6AB5-7F70-827A-A3C1DA85C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4EB0B547-9D34-5986-0FDB-18B8621215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4C138412-EAD6-1E52-AD13-FACEE70AFD1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200" i="0" dirty="0"/>
              <a:t> Jesus é meu exemplo como criança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B1A8EAD8-499C-679E-BCED-E92B14C174F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8805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8D86-5A3B-14A7-0C8B-7BAF51D44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hlinkClick r:id="rId5"/>
            <a:extLst>
              <a:ext uri="{FF2B5EF4-FFF2-40B4-BE49-F238E27FC236}">
                <a16:creationId xmlns:a16="http://schemas.microsoft.com/office/drawing/2014/main" id="{C13CFFCE-674A-1547-E8C9-99D44C35B657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26. Vá em paz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CACFCCB-41E1-5BD4-36BC-68571653F792}"/>
              </a:ext>
            </a:extLst>
          </p:cNvPr>
          <p:cNvSpPr/>
          <p:nvPr/>
        </p:nvSpPr>
        <p:spPr>
          <a:xfrm>
            <a:off x="1564290" y="1628801"/>
            <a:ext cx="6248070" cy="41764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Do que você gostou?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que aprendeu mais?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É hora de dizer: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“Tchau e até mais”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Que as bênçãos de Deus cubram você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Vá em paz.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Que as bênçãos de Deus cubram você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Vá em paz.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Vá em paz.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7" name="Gráfico 6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FC65EAD4-7C9C-BBD0-649F-DA44946B11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9" name="Chave Direita 8">
            <a:extLst>
              <a:ext uri="{FF2B5EF4-FFF2-40B4-BE49-F238E27FC236}">
                <a16:creationId xmlns:a16="http://schemas.microsoft.com/office/drawing/2014/main" id="{9C9D95BD-4415-DEEE-9DAF-9D1228B06FA9}"/>
              </a:ext>
            </a:extLst>
          </p:cNvPr>
          <p:cNvSpPr/>
          <p:nvPr/>
        </p:nvSpPr>
        <p:spPr>
          <a:xfrm>
            <a:off x="4577184" y="1649388"/>
            <a:ext cx="432048" cy="1491579"/>
          </a:xfrm>
          <a:prstGeom prst="rightBrace">
            <a:avLst>
              <a:gd name="adj1" fmla="val 8333"/>
              <a:gd name="adj2" fmla="val 4233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RI-3T-God-Bless-You-VA-EM-PAZ">
            <a:hlinkClick r:id="" action="ppaction://media"/>
            <a:extLst>
              <a:ext uri="{FF2B5EF4-FFF2-40B4-BE49-F238E27FC236}">
                <a16:creationId xmlns:a16="http://schemas.microsoft.com/office/drawing/2014/main" id="{73C30307-5356-1CA5-EF19-C1278C2A34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  <p:sp>
        <p:nvSpPr>
          <p:cNvPr id="12" name="Seta: Curva para a Esquerda 11">
            <a:hlinkClick r:id="rId9" action="ppaction://hlinksldjump"/>
            <a:extLst>
              <a:ext uri="{FF2B5EF4-FFF2-40B4-BE49-F238E27FC236}">
                <a16:creationId xmlns:a16="http://schemas.microsoft.com/office/drawing/2014/main" id="{196105D5-F923-37D3-AEB3-A3C89B032EC4}"/>
              </a:ext>
            </a:extLst>
          </p:cNvPr>
          <p:cNvSpPr/>
          <p:nvPr/>
        </p:nvSpPr>
        <p:spPr>
          <a:xfrm>
            <a:off x="8604448" y="6348414"/>
            <a:ext cx="432048" cy="432048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6981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</a:p>
          <a:p>
            <a:endParaRPr lang="pt-BR" sz="2000" b="1" dirty="0"/>
          </a:p>
          <a:p>
            <a:r>
              <a:rPr lang="pt-BR" sz="2000" dirty="0"/>
              <a:t>Agora os hinos tem o ícone para reproduzir o áudio do hino: clicar no ícone:                    à esquerda do slide com a letra do hino</a:t>
            </a:r>
          </a:p>
          <a:p>
            <a:endParaRPr lang="pt-BR" sz="2000" dirty="0"/>
          </a:p>
          <a:p>
            <a:r>
              <a:rPr lang="pt-BR" sz="2000" dirty="0"/>
              <a:t> Não esqueça de fazer a arte da semana antes de levar à classe...</a:t>
            </a:r>
            <a:br>
              <a:rPr lang="pt-BR" sz="2000" dirty="0"/>
            </a:br>
            <a:r>
              <a:rPr lang="pt-BR" sz="2000" dirty="0"/>
              <a:t>Esta semana tem duas atividade3s (para escolher uma ..)</a:t>
            </a:r>
          </a:p>
          <a:p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endParaRPr lang="pt-BR" sz="2000" dirty="0"/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42FF411-5C4B-B633-EAE4-B6A71492C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844824"/>
            <a:ext cx="7143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5D988-EB4B-1809-E9D3-AC9A8461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7D3F21D-80ED-B455-774A-D7B969C7175D}"/>
              </a:ext>
            </a:extLst>
          </p:cNvPr>
          <p:cNvSpPr txBox="1"/>
          <p:nvPr/>
        </p:nvSpPr>
        <p:spPr>
          <a:xfrm>
            <a:off x="1331639" y="636534"/>
            <a:ext cx="77951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0" u="none" strike="noStrike" baseline="0" dirty="0">
                <a:solidFill>
                  <a:srgbClr val="00B050"/>
                </a:solidFill>
                <a:latin typeface="CenturyGothic-Bold"/>
              </a:rPr>
              <a:t>Querido professor da Escola Sabatina,</a:t>
            </a:r>
            <a:endParaRPr lang="pt-BR" sz="2400" dirty="0">
              <a:solidFill>
                <a:srgbClr val="00B05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9B0609B-82B7-5114-FF39-8D4AB163164D}"/>
              </a:ext>
            </a:extLst>
          </p:cNvPr>
          <p:cNvSpPr txBox="1"/>
          <p:nvPr/>
        </p:nvSpPr>
        <p:spPr>
          <a:xfrm>
            <a:off x="1331638" y="921940"/>
            <a:ext cx="7795106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/>
            <a:r>
              <a:rPr lang="pt-BR" sz="1600" b="1" dirty="0">
                <a:latin typeface="CenturyGothic"/>
              </a:rPr>
              <a:t>É um milagre ver as crianças crescerem. Seus olhos, novos e ternos, absorvem tudo o que veem. Seus ouvidos, sensíveis, acolhem tudo o que ouvem. E, à medida que se desenvolvem, percebemos que são imitadoras notáveis. Seus movimentos, suas palavras, seus gestos e seus hábitos com frequência refletem aqueles que vivem mais próximos delas. </a:t>
            </a:r>
          </a:p>
          <a:p>
            <a:pPr indent="457200"/>
            <a:r>
              <a:rPr lang="pt-BR" sz="1600" b="1" dirty="0">
                <a:latin typeface="CenturyGothic"/>
              </a:rPr>
              <a:t>Ao buscarmos guiar aqueles que estão sob nossos cuidados, é maravilhoso saber que existe Alguém a quem podemos recorrer como exemplo. Ele pode moldá-los diretamente, à medida que os convidamos a se tornarem Seus amigos. </a:t>
            </a:r>
          </a:p>
          <a:p>
            <a:pPr indent="457200"/>
            <a:r>
              <a:rPr lang="pt-BR" sz="1600" b="1" dirty="0">
                <a:latin typeface="CenturyGothic"/>
              </a:rPr>
              <a:t>Como criança, Jesus cresceu “na presença de Seu Pai” (Ellen G. White, O Desejado de Todas as Nações, p. 45). Mantendo essa intimidade com Deus, Ele Se desenvolveu a ponto de imitá-Lo. </a:t>
            </a:r>
          </a:p>
          <a:p>
            <a:pPr indent="457200"/>
            <a:r>
              <a:rPr lang="pt-BR" sz="1600" b="1" dirty="0">
                <a:latin typeface="CenturyGothic"/>
              </a:rPr>
              <a:t>Ellen White relata ainda: “Como criança, Jesus era incomparavelmente amável. Aquelas mãos cheias de boa vontade estavam sempre prontas para servir a outros. Manifestava uma paciência que nada conseguia perturbar e uma veracidade nunca disposta a sacrificar a integridade. Firme como a rocha em questões de princípios, Sua vida revelava a graça da cortesia altruísta” (O Desejado de Todas as Nações, p. 68, 69). </a:t>
            </a:r>
          </a:p>
          <a:p>
            <a:pPr indent="457200"/>
            <a:r>
              <a:rPr lang="pt-BR" sz="1600" b="1" dirty="0">
                <a:latin typeface="CenturyGothic"/>
              </a:rPr>
              <a:t>Que inspiração Ele é para nós! </a:t>
            </a:r>
          </a:p>
          <a:p>
            <a:pPr indent="457200"/>
            <a:r>
              <a:rPr lang="pt-BR" sz="1600" b="1" dirty="0">
                <a:latin typeface="CenturyGothic"/>
              </a:rPr>
              <a:t>Em 1 Pedro 2:21, lemos que Jesus é nosso exemplo em todas as coisas e que devemos seguir Seus passos. Devemos imitá-Lo e aprender com Ele, pois somente Jesus é o exemplo verdadeiro e perfeito. O segredo disso está em viver perto Dele. É a obra Dele em nós e por meio de nós. </a:t>
            </a:r>
          </a:p>
          <a:p>
            <a:pPr indent="457200"/>
            <a:r>
              <a:rPr lang="pt-BR" sz="1600" b="1" dirty="0">
                <a:latin typeface="CenturyGothic"/>
              </a:rPr>
              <a:t>Ao explorar a história da infância de Jesus com as crianças, que você se sinta atraído por Seu exemplo e ternura, sabendo que, ao passar tempo perto Dele, todos podemos crescer e nos tornar mais parecidos com Ele a cada dia. </a:t>
            </a:r>
          </a:p>
        </p:txBody>
      </p:sp>
    </p:spTree>
    <p:extLst>
      <p:ext uri="{BB962C8B-B14F-4D97-AF65-F5344CB8AC3E}">
        <p14:creationId xmlns:p14="http://schemas.microsoft.com/office/powerpoint/2010/main" val="305871701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sz="2800" dirty="0"/>
              <a:t>“Cresçam na graça e no conhecimento de nosso Senhor e Salvador Jesus Cristo. A Ele seja a glória, agora e para sempre! Amém” </a:t>
            </a:r>
          </a:p>
          <a:p>
            <a:pPr algn="r"/>
            <a:r>
              <a:rPr lang="pt-BR" sz="2800" dirty="0"/>
              <a:t>2 Pedro 3:18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 </a:t>
            </a:r>
            <a:r>
              <a:rPr lang="pt-BR" dirty="0"/>
              <a:t>que podem crescer e se tornar como Jesus. 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</a:t>
            </a:r>
            <a:r>
              <a:rPr lang="pt-BR" b="1" dirty="0"/>
              <a:t> </a:t>
            </a:r>
            <a:r>
              <a:rPr lang="pt-BR" dirty="0"/>
              <a:t>que podem aprender com Jesus, porque Ele é o nosso exemplo. 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passando tempo com Jesus e aprendendo mais sobre os Seus caminhos para que, com a Sua ajuda, possam se tornar cada vez mais parecidas com Ele. 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6" y="6076678"/>
            <a:ext cx="7727949" cy="781322"/>
          </a:xfrm>
        </p:spPr>
        <p:txBody>
          <a:bodyPr anchor="ctr"/>
          <a:lstStyle/>
          <a:p>
            <a:pPr algn="ctr"/>
            <a:r>
              <a:rPr lang="pt-BR" dirty="0"/>
              <a:t>Jesus é meu exemplo como criança.</a:t>
            </a:r>
            <a:r>
              <a:rPr lang="pt-BR" b="0" dirty="0"/>
              <a:t> </a:t>
            </a:r>
            <a:endParaRPr lang="pt-BR" dirty="0"/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05. Infância em Nazaré</a:t>
            </a:r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05. Infância em Nazaré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1. As Escrituras Sagradas </a:t>
            </a:r>
          </a:p>
          <a:p>
            <a:r>
              <a:rPr lang="pt-BR" b="0" dirty="0"/>
              <a:t>4. O Filho </a:t>
            </a:r>
          </a:p>
          <a:p>
            <a:r>
              <a:rPr lang="pt-BR" b="0" dirty="0"/>
              <a:t>9. Vida, Morte e Ressurreição de Cristo </a:t>
            </a:r>
          </a:p>
          <a:p>
            <a:r>
              <a:rPr lang="pt-BR" b="0" dirty="0"/>
              <a:t>11. Crescimento em Cristo 	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pt-BR" b="0" dirty="0"/>
              <a:t>20. O Sábado </a:t>
            </a:r>
          </a:p>
          <a:p>
            <a:r>
              <a:rPr lang="pt-BR" b="0" dirty="0"/>
              <a:t>22. Conduta Cristã </a:t>
            </a:r>
          </a:p>
          <a:p>
            <a:r>
              <a:rPr lang="pt-BR" b="0" dirty="0"/>
              <a:t>24. O Ministério de Cristo no Santuário Celestial 	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31847" y="3448745"/>
            <a:ext cx="7776657" cy="2422235"/>
          </a:xfrm>
        </p:spPr>
        <p:txBody>
          <a:bodyPr/>
          <a:lstStyle/>
          <a:p>
            <a:pPr indent="457200"/>
            <a:r>
              <a:rPr lang="pt-BR" sz="1800" dirty="0"/>
              <a:t>Esta lição explora como Jesus cresceu e amadureceu, aprendendo os caminhos de Deus por meio da natureza, de sua família e das Escrituras Sagradas. Ele não foi instruído pelos rabinos; em vez disso, escolheu aprender com a Palavra de Deus. Era dedicado e foi o exemplo perfeito de como se relacionar com os outros, sempre ajudando-os de todas as maneiras possíveis.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195735" y="6021288"/>
            <a:ext cx="6864127" cy="781322"/>
          </a:xfrm>
        </p:spPr>
        <p:txBody>
          <a:bodyPr anchor="ctr"/>
          <a:lstStyle/>
          <a:p>
            <a:pPr algn="ctr"/>
            <a:r>
              <a:rPr lang="pt-BR" sz="2000" dirty="0"/>
              <a:t>Jesus é meu exemplo como criança.</a:t>
            </a:r>
            <a:r>
              <a:rPr lang="pt-BR" sz="2000" b="0" dirty="0"/>
              <a:t>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19517</TotalTime>
  <Words>3275</Words>
  <Application>Microsoft Office PowerPoint</Application>
  <PresentationFormat>Apresentação na tela (4:3)</PresentationFormat>
  <Paragraphs>390</Paragraphs>
  <Slides>77</Slides>
  <Notes>21</Notes>
  <HiddenSlides>0</HiddenSlides>
  <MMClips>6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77</vt:i4>
      </vt:variant>
    </vt:vector>
  </HeadingPairs>
  <TitlesOfParts>
    <vt:vector size="95" baseType="lpstr">
      <vt:lpstr>Amasis MT Pro Black</vt:lpstr>
      <vt:lpstr>Arial</vt:lpstr>
      <vt:lpstr>Arial Black</vt:lpstr>
      <vt:lpstr>Calibri</vt:lpstr>
      <vt:lpstr>Century Gothic</vt:lpstr>
      <vt:lpstr>CenturyGothic</vt:lpstr>
      <vt:lpstr>CenturyGothic-Bold</vt:lpstr>
      <vt:lpstr>Comic Sans MS</vt:lpstr>
      <vt:lpstr>inherit</vt:lpstr>
      <vt:lpstr>KTKYX D+ Trashbone</vt:lpstr>
      <vt:lpstr>OHATQV+fonteditor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1537</cp:revision>
  <dcterms:created xsi:type="dcterms:W3CDTF">2020-09-23T20:21:33Z</dcterms:created>
  <dcterms:modified xsi:type="dcterms:W3CDTF">2026-07-27T17:53:58Z</dcterms:modified>
</cp:coreProperties>
</file>