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19"/>
  </p:notesMasterIdLst>
  <p:sldIdLst>
    <p:sldId id="727" r:id="rId3"/>
    <p:sldId id="1002" r:id="rId4"/>
    <p:sldId id="902" r:id="rId5"/>
    <p:sldId id="958" r:id="rId6"/>
    <p:sldId id="1194" r:id="rId7"/>
    <p:sldId id="1215" r:id="rId8"/>
    <p:sldId id="1381" r:id="rId9"/>
    <p:sldId id="1382" r:id="rId10"/>
    <p:sldId id="1383" r:id="rId11"/>
    <p:sldId id="1384" r:id="rId12"/>
    <p:sldId id="1018" r:id="rId13"/>
    <p:sldId id="1380" r:id="rId14"/>
    <p:sldId id="814" r:id="rId15"/>
    <p:sldId id="1367" r:id="rId16"/>
    <p:sldId id="1072" r:id="rId17"/>
    <p:sldId id="936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3331C"/>
    <a:srgbClr val="C82C4E"/>
    <a:srgbClr val="EBF1DE"/>
    <a:srgbClr val="2B351C"/>
    <a:srgbClr val="75D4E8"/>
    <a:srgbClr val="FF0000"/>
    <a:srgbClr val="5BC9D4"/>
    <a:srgbClr val="9BBED3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4" autoAdjust="0"/>
    <p:restoredTop sz="94434" autoAdjust="0"/>
  </p:normalViewPr>
  <p:slideViewPr>
    <p:cSldViewPr>
      <p:cViewPr>
        <p:scale>
          <a:sx n="50" d="100"/>
          <a:sy n="50" d="100"/>
        </p:scale>
        <p:origin x="2586" y="1398"/>
      </p:cViewPr>
      <p:guideLst>
        <p:guide orient="horz" pos="3929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13/07/2026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14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503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3320E01-01AA-705A-3CDE-1DC570CB22C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C7BA17B-6EE9-0A83-D7C5-4FB87B525919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E84B5A3-112C-C9C8-400A-2B5879113B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75" y="670401"/>
            <a:ext cx="9075487" cy="6163535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C6081379-8509-767D-062A-E28230ED5254}"/>
              </a:ext>
            </a:extLst>
          </p:cNvPr>
          <p:cNvSpPr/>
          <p:nvPr userDrawn="1"/>
        </p:nvSpPr>
        <p:spPr>
          <a:xfrm>
            <a:off x="2339752" y="5611839"/>
            <a:ext cx="4760322" cy="1151520"/>
          </a:xfrm>
          <a:prstGeom prst="rect">
            <a:avLst/>
          </a:prstGeom>
          <a:solidFill>
            <a:schemeClr val="bg1"/>
          </a:solidFill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B7114C58-1BBC-507B-70DF-E447EAC47168}"/>
              </a:ext>
            </a:extLst>
          </p:cNvPr>
          <p:cNvSpPr/>
          <p:nvPr userDrawn="1"/>
        </p:nvSpPr>
        <p:spPr>
          <a:xfrm flipH="1">
            <a:off x="2386738" y="565622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0634D904-4EE9-62A2-75BF-A376574A5CBC}"/>
              </a:ext>
            </a:extLst>
          </p:cNvPr>
          <p:cNvSpPr/>
          <p:nvPr userDrawn="1"/>
        </p:nvSpPr>
        <p:spPr>
          <a:xfrm flipH="1">
            <a:off x="2386738" y="587666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1ABF3AA2-C729-5E29-2F5B-C4BEB8992239}"/>
              </a:ext>
            </a:extLst>
          </p:cNvPr>
          <p:cNvSpPr/>
          <p:nvPr userDrawn="1"/>
        </p:nvSpPr>
        <p:spPr>
          <a:xfrm flipH="1">
            <a:off x="2386738" y="609709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1F8EF0F0-C7E1-7395-49E3-D1DC8FC5D7B1}"/>
              </a:ext>
            </a:extLst>
          </p:cNvPr>
          <p:cNvSpPr/>
          <p:nvPr userDrawn="1"/>
        </p:nvSpPr>
        <p:spPr>
          <a:xfrm flipH="1">
            <a:off x="2386738" y="63175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6044073A-2D36-FDA5-D2B3-54AA39A68323}"/>
              </a:ext>
            </a:extLst>
          </p:cNvPr>
          <p:cNvSpPr/>
          <p:nvPr userDrawn="1"/>
        </p:nvSpPr>
        <p:spPr>
          <a:xfrm flipH="1">
            <a:off x="2386738" y="653796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004D38B4-CB7D-F6FF-3D70-21EEC3A657DC}"/>
              </a:ext>
            </a:extLst>
          </p:cNvPr>
          <p:cNvSpPr/>
          <p:nvPr userDrawn="1"/>
        </p:nvSpPr>
        <p:spPr>
          <a:xfrm flipH="1">
            <a:off x="6870988" y="563687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5C545E8A-2F93-7CC8-1129-401A77AE8557}"/>
              </a:ext>
            </a:extLst>
          </p:cNvPr>
          <p:cNvSpPr/>
          <p:nvPr userDrawn="1"/>
        </p:nvSpPr>
        <p:spPr>
          <a:xfrm flipH="1">
            <a:off x="6870988" y="585731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1214C52D-6F7C-19C5-A016-2F391297A23A}"/>
              </a:ext>
            </a:extLst>
          </p:cNvPr>
          <p:cNvSpPr/>
          <p:nvPr userDrawn="1"/>
        </p:nvSpPr>
        <p:spPr>
          <a:xfrm flipH="1">
            <a:off x="6870988" y="607774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D72F0536-536A-A465-FE71-148054F40CB1}"/>
              </a:ext>
            </a:extLst>
          </p:cNvPr>
          <p:cNvSpPr/>
          <p:nvPr userDrawn="1"/>
        </p:nvSpPr>
        <p:spPr>
          <a:xfrm flipH="1">
            <a:off x="6870988" y="629817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D865DB05-20AB-9463-27B7-279EA031FD94}"/>
              </a:ext>
            </a:extLst>
          </p:cNvPr>
          <p:cNvSpPr/>
          <p:nvPr userDrawn="1"/>
        </p:nvSpPr>
        <p:spPr>
          <a:xfrm flipH="1">
            <a:off x="6870988" y="65186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cxnSp>
        <p:nvCxnSpPr>
          <p:cNvPr id="19" name="Conector de Seta Reta 18">
            <a:extLst>
              <a:ext uri="{FF2B5EF4-FFF2-40B4-BE49-F238E27FC236}">
                <a16:creationId xmlns:a16="http://schemas.microsoft.com/office/drawing/2014/main" id="{57EB01CE-5D9A-D2AC-237F-4E0AB97E7E2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58436" y="2432899"/>
            <a:ext cx="3228576" cy="3250296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C6B4110C-7866-0563-EC84-80F62A9A757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272724" y="4477024"/>
            <a:ext cx="1618862" cy="1455101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E05398E0-8BF3-3C97-15F0-CE1F844E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7064468" y="3706687"/>
            <a:ext cx="275418" cy="246105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3413E2C5-20F9-5BF8-D2BF-4BEF0B4B447A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293096"/>
            <a:ext cx="761372" cy="230388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E36EC491-739D-00E9-C0E9-1CB87373F15F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834403"/>
            <a:ext cx="563662" cy="155377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>
            <a:extLst>
              <a:ext uri="{FF2B5EF4-FFF2-40B4-BE49-F238E27FC236}">
                <a16:creationId xmlns:a16="http://schemas.microsoft.com/office/drawing/2014/main" id="{0B408BC3-A82C-BB02-D0B3-B2F5793D123B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B7491845-0BED-581B-6A5A-5285275F6B03}"/>
              </a:ext>
            </a:extLst>
          </p:cNvPr>
          <p:cNvSpPr/>
          <p:nvPr userDrawn="1"/>
        </p:nvSpPr>
        <p:spPr>
          <a:xfrm>
            <a:off x="64294" y="60931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B66C30D8-8597-0078-51F3-F02D217BFF1A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Espaço Reservado para Texto 8">
            <a:extLst>
              <a:ext uri="{FF2B5EF4-FFF2-40B4-BE49-F238E27FC236}">
                <a16:creationId xmlns:a16="http://schemas.microsoft.com/office/drawing/2014/main" id="{ACE576B7-B575-29E8-938A-9F520F9B82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24" name="Espaço Reservado para Texto 2">
            <a:extLst>
              <a:ext uri="{FF2B5EF4-FFF2-40B4-BE49-F238E27FC236}">
                <a16:creationId xmlns:a16="http://schemas.microsoft.com/office/drawing/2014/main" id="{AF088BF0-6EA7-C359-D1EE-B6443D1E9A3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25" name="Espaço Reservado para Imagem 17">
            <a:extLst>
              <a:ext uri="{FF2B5EF4-FFF2-40B4-BE49-F238E27FC236}">
                <a16:creationId xmlns:a16="http://schemas.microsoft.com/office/drawing/2014/main" id="{4CB83830-EDA6-0EFD-9897-D0D3D0E1A9F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57217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26" name="Espaço Reservado para Imagem 19">
            <a:extLst>
              <a:ext uri="{FF2B5EF4-FFF2-40B4-BE49-F238E27FC236}">
                <a16:creationId xmlns:a16="http://schemas.microsoft.com/office/drawing/2014/main" id="{7D8CD5B3-2EA2-8492-840C-53A11C32CA4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27" name="Espaço Reservado para Texto 21">
            <a:extLst>
              <a:ext uri="{FF2B5EF4-FFF2-40B4-BE49-F238E27FC236}">
                <a16:creationId xmlns:a16="http://schemas.microsoft.com/office/drawing/2014/main" id="{CC48CD90-CE52-732D-B6C5-32A3CE9D2D8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07735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28" name="Espaço Reservado para Texto 23">
            <a:extLst>
              <a:ext uri="{FF2B5EF4-FFF2-40B4-BE49-F238E27FC236}">
                <a16:creationId xmlns:a16="http://schemas.microsoft.com/office/drawing/2014/main" id="{1494E6DF-190C-BA60-4D81-AF8F574053A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6912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r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8B882AC5-C544-CCB0-3CD1-E8A2B6C3D1C5}"/>
              </a:ext>
            </a:extLst>
          </p:cNvPr>
          <p:cNvSpPr/>
          <p:nvPr userDrawn="1"/>
        </p:nvSpPr>
        <p:spPr>
          <a:xfrm>
            <a:off x="377428" y="4564908"/>
            <a:ext cx="4760322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C29DFBCE-EFB4-5FB3-A6D3-6599E196CE5B}"/>
              </a:ext>
            </a:extLst>
          </p:cNvPr>
          <p:cNvSpPr/>
          <p:nvPr userDrawn="1"/>
        </p:nvSpPr>
        <p:spPr>
          <a:xfrm flipH="1">
            <a:off x="424414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790DFDB5-5AD6-3047-E4FB-E2C8CAE07927}"/>
              </a:ext>
            </a:extLst>
          </p:cNvPr>
          <p:cNvSpPr/>
          <p:nvPr userDrawn="1"/>
        </p:nvSpPr>
        <p:spPr>
          <a:xfrm flipH="1">
            <a:off x="424414" y="482973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E277CBF8-BF42-7219-68F3-18316731A10E}"/>
              </a:ext>
            </a:extLst>
          </p:cNvPr>
          <p:cNvSpPr/>
          <p:nvPr userDrawn="1"/>
        </p:nvSpPr>
        <p:spPr>
          <a:xfrm flipH="1">
            <a:off x="424414" y="505016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5908A2A4-64F1-4363-1919-61B00A2B54CB}"/>
              </a:ext>
            </a:extLst>
          </p:cNvPr>
          <p:cNvSpPr txBox="1"/>
          <p:nvPr userDrawn="1"/>
        </p:nvSpPr>
        <p:spPr>
          <a:xfrm>
            <a:off x="350442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3°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ADD12A21-F78E-E7FF-5627-A25FF8425E17}"/>
              </a:ext>
            </a:extLst>
          </p:cNvPr>
          <p:cNvSpPr txBox="1"/>
          <p:nvPr userDrawn="1"/>
        </p:nvSpPr>
        <p:spPr>
          <a:xfrm>
            <a:off x="8134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100" b="1" kern="1200" dirty="0">
                <a:solidFill>
                  <a:schemeClr val="tx1"/>
                </a:solidFill>
                <a:latin typeface="Noto Serif Light"/>
                <a:ea typeface="+mn-ea"/>
                <a:cs typeface="+mn-cs"/>
              </a:rPr>
              <a:t>Divisão Intereuropeia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E2783447-DC9B-A227-2DD7-BE7D10E64269}"/>
              </a:ext>
            </a:extLst>
          </p:cNvPr>
          <p:cNvSpPr/>
          <p:nvPr userDrawn="1"/>
        </p:nvSpPr>
        <p:spPr>
          <a:xfrm flipH="1">
            <a:off x="424414" y="527059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D2066205-EE7B-FC57-1F72-30917849DFE0}"/>
              </a:ext>
            </a:extLst>
          </p:cNvPr>
          <p:cNvSpPr/>
          <p:nvPr userDrawn="1"/>
        </p:nvSpPr>
        <p:spPr>
          <a:xfrm flipH="1">
            <a:off x="424414" y="549102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88CF799C-D059-00A4-F6A5-27705F729D04}"/>
              </a:ext>
            </a:extLst>
          </p:cNvPr>
          <p:cNvSpPr/>
          <p:nvPr userDrawn="1"/>
        </p:nvSpPr>
        <p:spPr>
          <a:xfrm flipH="1">
            <a:off x="4908664" y="458994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id="{46909BAD-4D65-E949-756E-A9D84CD22B20}"/>
              </a:ext>
            </a:extLst>
          </p:cNvPr>
          <p:cNvSpPr/>
          <p:nvPr userDrawn="1"/>
        </p:nvSpPr>
        <p:spPr>
          <a:xfrm flipH="1">
            <a:off x="4908664" y="481038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3D9AEDE6-C8BA-3250-DF4B-35A998623604}"/>
              </a:ext>
            </a:extLst>
          </p:cNvPr>
          <p:cNvSpPr/>
          <p:nvPr userDrawn="1"/>
        </p:nvSpPr>
        <p:spPr>
          <a:xfrm flipH="1">
            <a:off x="4908664" y="503081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40" name="Elipse 39">
            <a:extLst>
              <a:ext uri="{FF2B5EF4-FFF2-40B4-BE49-F238E27FC236}">
                <a16:creationId xmlns:a16="http://schemas.microsoft.com/office/drawing/2014/main" id="{2C2C4772-9EB4-A772-78C9-EF66A145D966}"/>
              </a:ext>
            </a:extLst>
          </p:cNvPr>
          <p:cNvSpPr/>
          <p:nvPr userDrawn="1"/>
        </p:nvSpPr>
        <p:spPr>
          <a:xfrm flipH="1">
            <a:off x="4908664" y="525124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0BD44B7C-94C2-A277-F8AA-59D0B22E6C7D}"/>
              </a:ext>
            </a:extLst>
          </p:cNvPr>
          <p:cNvSpPr/>
          <p:nvPr userDrawn="1"/>
        </p:nvSpPr>
        <p:spPr>
          <a:xfrm flipH="1">
            <a:off x="4908664" y="547167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pic>
        <p:nvPicPr>
          <p:cNvPr id="42" name="Imagem 41">
            <a:extLst>
              <a:ext uri="{FF2B5EF4-FFF2-40B4-BE49-F238E27FC236}">
                <a16:creationId xmlns:a16="http://schemas.microsoft.com/office/drawing/2014/main" id="{B89F0334-79B2-2ACE-F54E-E4F36A0D2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11" y="1820918"/>
            <a:ext cx="3114675" cy="2752725"/>
          </a:xfrm>
          <a:prstGeom prst="rect">
            <a:avLst/>
          </a:prstGeom>
        </p:spPr>
      </p:pic>
      <p:cxnSp>
        <p:nvCxnSpPr>
          <p:cNvPr id="43" name="Conector de Seta Reta 42">
            <a:extLst>
              <a:ext uri="{FF2B5EF4-FFF2-40B4-BE49-F238E27FC236}">
                <a16:creationId xmlns:a16="http://schemas.microsoft.com/office/drawing/2014/main" id="{56EC131E-6C8B-D3E9-75DE-0E4044112B3C}"/>
              </a:ext>
            </a:extLst>
          </p:cNvPr>
          <p:cNvCxnSpPr>
            <a:stCxn id="37" idx="7"/>
          </p:cNvCxnSpPr>
          <p:nvPr userDrawn="1"/>
        </p:nvCxnSpPr>
        <p:spPr>
          <a:xfrm flipH="1" flipV="1">
            <a:off x="2411760" y="2708920"/>
            <a:ext cx="2523264" cy="190738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de Seta Reta 43">
            <a:extLst>
              <a:ext uri="{FF2B5EF4-FFF2-40B4-BE49-F238E27FC236}">
                <a16:creationId xmlns:a16="http://schemas.microsoft.com/office/drawing/2014/main" id="{3C59E1BB-8E9A-6E62-0617-21CF9D6B4F1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2812662" y="3455101"/>
            <a:ext cx="2109662" cy="1388659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de Seta Reta 44">
            <a:extLst>
              <a:ext uri="{FF2B5EF4-FFF2-40B4-BE49-F238E27FC236}">
                <a16:creationId xmlns:a16="http://schemas.microsoft.com/office/drawing/2014/main" id="{0F41485F-ED68-4F76-64DB-48D0AB72587C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14637" y="3109938"/>
            <a:ext cx="1294027" cy="2004040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de Seta Reta 45">
            <a:extLst>
              <a:ext uri="{FF2B5EF4-FFF2-40B4-BE49-F238E27FC236}">
                <a16:creationId xmlns:a16="http://schemas.microsoft.com/office/drawing/2014/main" id="{EA29BAA8-AB59-7708-1270-8ABE7307982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1952" y="3405092"/>
            <a:ext cx="1216712" cy="214386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de Seta Reta 46">
            <a:extLst>
              <a:ext uri="{FF2B5EF4-FFF2-40B4-BE49-F238E27FC236}">
                <a16:creationId xmlns:a16="http://schemas.microsoft.com/office/drawing/2014/main" id="{A44914FC-6F49-E885-01D0-B2B5040EB23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6464" y="3589340"/>
            <a:ext cx="1221348" cy="1738018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 Missioná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544DF9D-2730-E7F2-64D7-6E8369854E06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8142857A-FABD-CBAB-0FC9-525AE8121A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35B0148-C836-2A96-D597-74D9C17FCC77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A4206D21-D727-5A05-8ED0-3AD9B8EB93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79041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da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3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Animais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A15B693B-9305-49AD-BC5A-A438EE330D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61090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3C4A120E-C910-A691-61DD-DF65F55E082E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1D32D1C-BFBB-6C52-9C72-9746765377EF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B7626AC2-CF08-2F35-D74C-E11DA6F2526F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99F68C6-0713-6F81-0635-5D553FF93270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A17DCDB-31DE-66D1-C61A-9710CBB06098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Alguns outros países da Divisão Intereuropeia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94E1740-7213-AC06-C46D-9B9998026357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4" name="CaixaDeTexto 3">
            <a:extLst>
              <a:ext uri="{FF2B5EF4-FFF2-40B4-BE49-F238E27FC236}">
                <a16:creationId xmlns:a16="http://schemas.microsoft.com/office/drawing/2014/main" id="{62E5D004-33D1-47AC-C5C9-5BB7056808B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Romênia</a:t>
            </a:r>
          </a:p>
        </p:txBody>
      </p:sp>
      <p:sp>
        <p:nvSpPr>
          <p:cNvPr id="15" name="CaixaDeTexto 3">
            <a:extLst>
              <a:ext uri="{FF2B5EF4-FFF2-40B4-BE49-F238E27FC236}">
                <a16:creationId xmlns:a16="http://schemas.microsoft.com/office/drawing/2014/main" id="{191BEA40-A7D4-B21C-725E-6FF00514A5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Bulgária</a:t>
            </a:r>
          </a:p>
        </p:txBody>
      </p:sp>
      <p:sp>
        <p:nvSpPr>
          <p:cNvPr id="16" name="CaixaDeTexto 3">
            <a:extLst>
              <a:ext uri="{FF2B5EF4-FFF2-40B4-BE49-F238E27FC236}">
                <a16:creationId xmlns:a16="http://schemas.microsoft.com/office/drawing/2014/main" id="{57309808-075F-792C-0A35-F8ADD4A3FE1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Bélgica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7" name="CaixaDeTexto 3">
            <a:extLst>
              <a:ext uri="{FF2B5EF4-FFF2-40B4-BE49-F238E27FC236}">
                <a16:creationId xmlns:a16="http://schemas.microsoft.com/office/drawing/2014/main" id="{5BFA344D-89C6-8650-6151-7C6B373CC509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3863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algn="ctr" defTabSz="914400" rtl="0" eaLnBrk="1" latinLnBrk="0" hangingPunct="1">
              <a:spcBef>
                <a:spcPct val="0"/>
              </a:spcBef>
              <a:buFont typeface="Arial" charset="0"/>
              <a:buNone/>
            </a:pPr>
            <a:r>
              <a:rPr lang="pt-BR" alt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Itália</a:t>
            </a:r>
          </a:p>
        </p:txBody>
      </p:sp>
      <p:sp>
        <p:nvSpPr>
          <p:cNvPr id="21" name="CaixaDeTexto 3">
            <a:extLst>
              <a:ext uri="{FF2B5EF4-FFF2-40B4-BE49-F238E27FC236}">
                <a16:creationId xmlns:a16="http://schemas.microsoft.com/office/drawing/2014/main" id="{19AF6BBA-F060-D871-9BAC-2CEAE0A778D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Espanha</a:t>
            </a:r>
          </a:p>
        </p:txBody>
      </p:sp>
      <p:sp>
        <p:nvSpPr>
          <p:cNvPr id="22" name="CaixaDeTexto 3">
            <a:extLst>
              <a:ext uri="{FF2B5EF4-FFF2-40B4-BE49-F238E27FC236}">
                <a16:creationId xmlns:a16="http://schemas.microsoft.com/office/drawing/2014/main" id="{F99E3394-2E01-FDBE-8604-EA5FEBF3E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Áustria</a:t>
            </a:r>
          </a:p>
        </p:txBody>
      </p:sp>
      <p:sp>
        <p:nvSpPr>
          <p:cNvPr id="23" name="CaixaDeTexto 3">
            <a:extLst>
              <a:ext uri="{FF2B5EF4-FFF2-40B4-BE49-F238E27FC236}">
                <a16:creationId xmlns:a16="http://schemas.microsoft.com/office/drawing/2014/main" id="{F618A3F7-EB20-91F4-BC9D-FB9E40C967E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França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4" name="CaixaDeTexto 3">
            <a:extLst>
              <a:ext uri="{FF2B5EF4-FFF2-40B4-BE49-F238E27FC236}">
                <a16:creationId xmlns:a16="http://schemas.microsoft.com/office/drawing/2014/main" id="{B35262DE-3BC7-60D1-7C32-D37E7DAE090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Portugal</a:t>
            </a:r>
          </a:p>
        </p:txBody>
      </p:sp>
      <p:sp>
        <p:nvSpPr>
          <p:cNvPr id="25" name="CaixaDeTexto 3">
            <a:extLst>
              <a:ext uri="{FF2B5EF4-FFF2-40B4-BE49-F238E27FC236}">
                <a16:creationId xmlns:a16="http://schemas.microsoft.com/office/drawing/2014/main" id="{892B174F-4735-585A-60B1-C59FAD7FA60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 err="1">
                <a:solidFill>
                  <a:srgbClr val="FF0000"/>
                </a:solidFill>
              </a:rPr>
              <a:t>Suiça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6" name="CaixaDeTexto 3">
            <a:extLst>
              <a:ext uri="{FF2B5EF4-FFF2-40B4-BE49-F238E27FC236}">
                <a16:creationId xmlns:a16="http://schemas.microsoft.com/office/drawing/2014/main" id="{DA4DB806-1DEC-A9EA-A9C5-EFF8A0E3523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Alemanha</a:t>
            </a:r>
          </a:p>
        </p:txBody>
      </p:sp>
      <p:sp>
        <p:nvSpPr>
          <p:cNvPr id="27" name="CaixaDeTexto 3">
            <a:extLst>
              <a:ext uri="{FF2B5EF4-FFF2-40B4-BE49-F238E27FC236}">
                <a16:creationId xmlns:a16="http://schemas.microsoft.com/office/drawing/2014/main" id="{9172C3E9-4DF6-137E-78C6-711B44C9404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0" algn="ctr" defTabSz="914400" rtl="0" eaLnBrk="0" latinLnBrk="0" hangingPunct="0">
              <a:spcBef>
                <a:spcPct val="20000"/>
              </a:spcBef>
              <a:buFont typeface="Arial" charset="0"/>
              <a:buNone/>
            </a:pPr>
            <a:r>
              <a:rPr 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Liechtenstein</a:t>
            </a:r>
            <a:endParaRPr lang="pt-BR" altLang="pt-BR" sz="2000" b="1" kern="1200" dirty="0">
              <a:solidFill>
                <a:srgbClr val="FF0000"/>
              </a:solidFill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28" name="CaixaDeTexto 3">
            <a:extLst>
              <a:ext uri="{FF2B5EF4-FFF2-40B4-BE49-F238E27FC236}">
                <a16:creationId xmlns:a16="http://schemas.microsoft.com/office/drawing/2014/main" id="{DAC97AB7-24C8-1B21-1118-C1964D223B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São Marino</a:t>
            </a:r>
          </a:p>
        </p:txBody>
      </p:sp>
      <p:pic>
        <p:nvPicPr>
          <p:cNvPr id="29" name="Imagem 28">
            <a:extLst>
              <a:ext uri="{FF2B5EF4-FFF2-40B4-BE49-F238E27FC236}">
                <a16:creationId xmlns:a16="http://schemas.microsoft.com/office/drawing/2014/main" id="{875FDE9C-39EF-295F-E7A8-7FF6C5A24E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5649046"/>
            <a:ext cx="1451929" cy="11052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2CBCE7B5-AE62-2C50-0056-A9B3669D7A1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525" y="5649046"/>
            <a:ext cx="1105200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9750DF75-292D-017E-F46F-B23839FE758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701" y="5649046"/>
            <a:ext cx="1469266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4DE32B7A-C000-D6C0-23BA-4D6C882FA98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663" y="564904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DDFFB0CF-9AE1-3471-6A7A-2AA64831B61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EECE180B-58FF-7FD5-0373-05E987ACB77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5DD235D-8304-A37B-3B54-3E630A3C276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244" y="4011626"/>
            <a:ext cx="144976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E03FBE63-D6F8-A0E8-FDB0-3D9CC4FFB630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36" y="4011626"/>
            <a:ext cx="1452383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01B5F416-BFB5-B649-0DEF-96857FD7747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61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4311C153-1EEE-9BE3-B6B5-A23823D4282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023" y="1871697"/>
            <a:ext cx="142462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BB8303B7-CAE8-D19F-8369-84EA7D644D1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370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E1DD3CE2-A25C-D54A-E627-74C80AFB5014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080" y="1871697"/>
            <a:ext cx="1441094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DF195B6-27C1-C8A3-0EA7-C0DD7DC1896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D3BB3E5-A813-0A21-5934-68F59B906C2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spaço Reservado para Texto 8">
            <a:extLst>
              <a:ext uri="{FF2B5EF4-FFF2-40B4-BE49-F238E27FC236}">
                <a16:creationId xmlns:a16="http://schemas.microsoft.com/office/drawing/2014/main" id="{967F5433-9F4A-4ADB-7EFE-2BAB562E79B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8" name="CaixaDeTexto 2">
            <a:extLst>
              <a:ext uri="{FF2B5EF4-FFF2-40B4-BE49-F238E27FC236}">
                <a16:creationId xmlns:a16="http://schemas.microsoft.com/office/drawing/2014/main" id="{CE870186-5762-FD7D-782F-0EDB86D474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335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latin typeface="Calibri" pitchFamily="34" charset="0"/>
              </a:rPr>
              <a:t>Neste trimestre contamos com a colaboração de </a:t>
            </a:r>
            <a:r>
              <a:rPr lang="pt-BR" altLang="pt-BR" sz="2400" b="1" dirty="0">
                <a:solidFill>
                  <a:srgbClr val="FF0000"/>
                </a:solidFill>
                <a:latin typeface="Calibri" pitchFamily="34" charset="0"/>
              </a:rPr>
              <a:t>Eliane Batista </a:t>
            </a:r>
            <a:r>
              <a:rPr lang="pt-BR" altLang="pt-BR" sz="2400" b="1" dirty="0">
                <a:latin typeface="Calibri" pitchFamily="34" charset="0"/>
              </a:rPr>
              <a:t>para a pesquisa dos animais  </a:t>
            </a:r>
            <a:endParaRPr lang="pt-BR" altLang="pt-BR" sz="2400" b="1" dirty="0"/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1" name="Retângulo 3">
            <a:extLst>
              <a:ext uri="{FF2B5EF4-FFF2-40B4-BE49-F238E27FC236}">
                <a16:creationId xmlns:a16="http://schemas.microsoft.com/office/drawing/2014/main" id="{1EABA96F-B81C-9586-8126-EB1EF4C452E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998C51B-5961-4332-9F95-1378C485AEC4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9">
            <a:extLst>
              <a:ext uri="{FF2B5EF4-FFF2-40B4-BE49-F238E27FC236}">
                <a16:creationId xmlns:a16="http://schemas.microsoft.com/office/drawing/2014/main" id="{9978B942-97EB-496B-8EB7-CCBC2F7F3196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842963"/>
            <a:ext cx="12684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0" descr="Uma imagem contendo foto, edifício, parede&#10;&#10;Descrição gerada com alta confiança">
            <a:extLst>
              <a:ext uri="{FF2B5EF4-FFF2-40B4-BE49-F238E27FC236}">
                <a16:creationId xmlns:a16="http://schemas.microsoft.com/office/drawing/2014/main" id="{A91E05CD-9CC7-447C-A604-5790BBFD58FB}"/>
              </a:ext>
            </a:extLst>
          </p:cNvPr>
          <p:cNvPicPr>
            <a:picLocks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79705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1" descr="Uma imagem contendo objeto, foto&#10;&#10;Descrição gerada com alta confiança">
            <a:extLst>
              <a:ext uri="{FF2B5EF4-FFF2-40B4-BE49-F238E27FC236}">
                <a16:creationId xmlns:a16="http://schemas.microsoft.com/office/drawing/2014/main" id="{1683427A-8243-4FC1-92C8-1E3BE900AA46}"/>
              </a:ext>
            </a:extLst>
          </p:cNvPr>
          <p:cNvPicPr>
            <a:picLocks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81940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2" descr="Uma imagem contendo foto, parede, interior, objeto&#10;&#10;Descrição gerada com alta confiança">
            <a:extLst>
              <a:ext uri="{FF2B5EF4-FFF2-40B4-BE49-F238E27FC236}">
                <a16:creationId xmlns:a16="http://schemas.microsoft.com/office/drawing/2014/main" id="{DA24ACCB-34BD-4833-8FBD-D447B81ABC8D}"/>
              </a:ext>
            </a:extLst>
          </p:cNvPr>
          <p:cNvPicPr>
            <a:picLocks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657600"/>
            <a:ext cx="1270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eta para a direita 14">
            <a:extLst>
              <a:ext uri="{FF2B5EF4-FFF2-40B4-BE49-F238E27FC236}">
                <a16:creationId xmlns:a16="http://schemas.microsoft.com/office/drawing/2014/main" id="{64604E08-EF50-479C-BF89-EAD268211E5B}"/>
              </a:ext>
            </a:extLst>
          </p:cNvPr>
          <p:cNvSpPr/>
          <p:nvPr userDrawn="1"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8" name="Seta para a direita 15">
            <a:extLst>
              <a:ext uri="{FF2B5EF4-FFF2-40B4-BE49-F238E27FC236}">
                <a16:creationId xmlns:a16="http://schemas.microsoft.com/office/drawing/2014/main" id="{2793710C-739A-4F95-868F-AE0D753ADB78}"/>
              </a:ext>
            </a:extLst>
          </p:cNvPr>
          <p:cNvSpPr/>
          <p:nvPr userDrawn="1"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9" name="Seta para a direita 16">
            <a:extLst>
              <a:ext uri="{FF2B5EF4-FFF2-40B4-BE49-F238E27FC236}">
                <a16:creationId xmlns:a16="http://schemas.microsoft.com/office/drawing/2014/main" id="{11B95390-0995-4B81-8E7F-C616DBB3226B}"/>
              </a:ext>
            </a:extLst>
          </p:cNvPr>
          <p:cNvSpPr/>
          <p:nvPr userDrawn="1"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Seta para a direita 17">
            <a:extLst>
              <a:ext uri="{FF2B5EF4-FFF2-40B4-BE49-F238E27FC236}">
                <a16:creationId xmlns:a16="http://schemas.microsoft.com/office/drawing/2014/main" id="{ADF4A2DB-7503-43BB-8701-2341441E1B57}"/>
              </a:ext>
            </a:extLst>
          </p:cNvPr>
          <p:cNvSpPr/>
          <p:nvPr userDrawn="1"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8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F17D8FD-C7E7-4BCF-9742-40BC2670E9E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aixaDeTexto 18">
            <a:extLst>
              <a:ext uri="{FF2B5EF4-FFF2-40B4-BE49-F238E27FC236}">
                <a16:creationId xmlns:a16="http://schemas.microsoft.com/office/drawing/2014/main" id="{4DA0ABF2-847E-400C-87D1-7F00428D7E9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B19D774-5789-40FA-B367-F7319BC14AB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C30F5008-CDE9-47AA-804F-7D4A66CF20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2025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EF33686C-1A35-4857-B401-167315127E2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8" name="Espaço Reservado para Texto 29">
            <a:extLst>
              <a:ext uri="{FF2B5EF4-FFF2-40B4-BE49-F238E27FC236}">
                <a16:creationId xmlns:a16="http://schemas.microsoft.com/office/drawing/2014/main" id="{450A3CA8-4F50-4F8B-B442-43196C737A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9" name="Espaço Reservado para Texto 21">
            <a:extLst>
              <a:ext uri="{FF2B5EF4-FFF2-40B4-BE49-F238E27FC236}">
                <a16:creationId xmlns:a16="http://schemas.microsoft.com/office/drawing/2014/main" id="{31CDD694-8A7F-4E5A-A30A-320F19E6FC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40" name="Espaço Reservado para Texto 23">
            <a:extLst>
              <a:ext uri="{FF2B5EF4-FFF2-40B4-BE49-F238E27FC236}">
                <a16:creationId xmlns:a16="http://schemas.microsoft.com/office/drawing/2014/main" id="{9F63D1B4-2761-47F3-B4A1-61F1E4801A8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6AFB34B-6463-4E89-A7F2-D572E594698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</p:spTree>
    <p:extLst>
      <p:ext uri="{BB962C8B-B14F-4D97-AF65-F5344CB8AC3E}">
        <p14:creationId xmlns:p14="http://schemas.microsoft.com/office/powerpoint/2010/main" val="757730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20" r:id="rId5"/>
    <p:sldLayoutId id="2147483719" r:id="rId6"/>
    <p:sldLayoutId id="2147483721" r:id="rId7"/>
    <p:sldLayoutId id="2147483705" r:id="rId8"/>
    <p:sldLayoutId id="2147483687" r:id="rId9"/>
    <p:sldLayoutId id="2147483717" r:id="rId10"/>
    <p:sldLayoutId id="2147483685" r:id="rId11"/>
    <p:sldLayoutId id="2147483703" r:id="rId12"/>
    <p:sldLayoutId id="2147483689" r:id="rId13"/>
    <p:sldLayoutId id="2147483691" r:id="rId14"/>
    <p:sldLayoutId id="2147483674" r:id="rId15"/>
    <p:sldLayoutId id="2147483718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Seta para a direita 14">
            <a:extLst>
              <a:ext uri="{FF2B5EF4-FFF2-40B4-BE49-F238E27FC236}">
                <a16:creationId xmlns:a16="http://schemas.microsoft.com/office/drawing/2014/main" id="{00CF1C06-5A7C-4A21-B7A3-F45EA25BF693}"/>
              </a:ext>
            </a:extLst>
          </p:cNvPr>
          <p:cNvSpPr/>
          <p:nvPr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0" name="Seta para a direita 15">
            <a:extLst>
              <a:ext uri="{FF2B5EF4-FFF2-40B4-BE49-F238E27FC236}">
                <a16:creationId xmlns:a16="http://schemas.microsoft.com/office/drawing/2014/main" id="{A05431B9-98A0-40A3-98CF-76DDDDD18BD2}"/>
              </a:ext>
            </a:extLst>
          </p:cNvPr>
          <p:cNvSpPr/>
          <p:nvPr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Seta para a direita 16">
            <a:extLst>
              <a:ext uri="{FF2B5EF4-FFF2-40B4-BE49-F238E27FC236}">
                <a16:creationId xmlns:a16="http://schemas.microsoft.com/office/drawing/2014/main" id="{F414EB73-585D-4D82-82B0-34FA1109C31A}"/>
              </a:ext>
            </a:extLst>
          </p:cNvPr>
          <p:cNvSpPr/>
          <p:nvPr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Seta para a direita 17">
            <a:extLst>
              <a:ext uri="{FF2B5EF4-FFF2-40B4-BE49-F238E27FC236}">
                <a16:creationId xmlns:a16="http://schemas.microsoft.com/office/drawing/2014/main" id="{9ED04254-46D8-4CAE-B02C-3B916F8DB788}"/>
              </a:ext>
            </a:extLst>
          </p:cNvPr>
          <p:cNvSpPr/>
          <p:nvPr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109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5FDA8F4-3AAB-402B-8FE6-77D6464D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 dirty="0"/>
              <a:t>3°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S02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11/</a:t>
            </a:r>
            <a:r>
              <a:rPr lang="pt-BR" dirty="0" err="1"/>
              <a:t>jul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ço Reservado para Imagem 6">
            <a:extLst>
              <a:ext uri="{FF2B5EF4-FFF2-40B4-BE49-F238E27FC236}">
                <a16:creationId xmlns:a16="http://schemas.microsoft.com/office/drawing/2014/main" id="{B7233021-91F4-CAEE-57F6-1EFB044E9FF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86" b="20386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3°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ço Reservado para Texto 16">
            <a:extLst>
              <a:ext uri="{FF2B5EF4-FFF2-40B4-BE49-F238E27FC236}">
                <a16:creationId xmlns:a16="http://schemas.microsoft.com/office/drawing/2014/main" id="{945A28C8-3422-F7B4-57E4-4F4D39C6D0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S03 – Missões – 18 de julho</a:t>
            </a:r>
          </a:p>
        </p:txBody>
      </p:sp>
      <p:sp>
        <p:nvSpPr>
          <p:cNvPr id="17" name="Espaço Reservado para Texto 17">
            <a:extLst>
              <a:ext uri="{FF2B5EF4-FFF2-40B4-BE49-F238E27FC236}">
                <a16:creationId xmlns:a16="http://schemas.microsoft.com/office/drawing/2014/main" id="{2D3C39DF-07AA-2A14-047E-2785EA29C0E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5" y="774700"/>
            <a:ext cx="9019681" cy="806769"/>
          </a:xfrm>
        </p:spPr>
        <p:txBody>
          <a:bodyPr/>
          <a:lstStyle/>
          <a:p>
            <a:r>
              <a:rPr lang="pt-BR" i="0" dirty="0"/>
              <a:t>Louvor Especial</a:t>
            </a:r>
          </a:p>
        </p:txBody>
      </p:sp>
      <p:pic>
        <p:nvPicPr>
          <p:cNvPr id="18" name="Espaço Reservado para Imagem 9">
            <a:extLst>
              <a:ext uri="{FF2B5EF4-FFF2-40B4-BE49-F238E27FC236}">
                <a16:creationId xmlns:a16="http://schemas.microsoft.com/office/drawing/2014/main" id="{82FDC177-2E6E-CF2C-A032-611681417C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2" b="3022"/>
          <a:stretch>
            <a:fillRect/>
          </a:stretch>
        </p:blipFill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  <p:sp>
        <p:nvSpPr>
          <p:cNvPr id="19" name="Espaço Reservado para Texto 21">
            <a:extLst>
              <a:ext uri="{FF2B5EF4-FFF2-40B4-BE49-F238E27FC236}">
                <a16:creationId xmlns:a16="http://schemas.microsoft.com/office/drawing/2014/main" id="{B81005B5-234E-3246-B7E5-31245B51D55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07735" y="5764301"/>
            <a:ext cx="3228761" cy="315619"/>
          </a:xfrm>
        </p:spPr>
        <p:txBody>
          <a:bodyPr/>
          <a:lstStyle/>
          <a:p>
            <a:r>
              <a:rPr lang="pt-BR" dirty="0"/>
              <a:t>Mr Borislav</a:t>
            </a:r>
          </a:p>
        </p:txBody>
      </p:sp>
      <p:sp>
        <p:nvSpPr>
          <p:cNvPr id="20" name="Espaço Reservado para Texto 11">
            <a:extLst>
              <a:ext uri="{FF2B5EF4-FFF2-40B4-BE49-F238E27FC236}">
                <a16:creationId xmlns:a16="http://schemas.microsoft.com/office/drawing/2014/main" id="{8C8705C4-BF4D-731C-BDBD-66E4345336D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6912" y="6203691"/>
            <a:ext cx="3216608" cy="459601"/>
          </a:xfrm>
        </p:spPr>
        <p:txBody>
          <a:bodyPr/>
          <a:lstStyle/>
          <a:p>
            <a:r>
              <a:rPr lang="pt-BR" dirty="0"/>
              <a:t>Bulgária</a:t>
            </a:r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E0011DAF-1808-0D01-1702-9372B2C292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247" y="5794290"/>
            <a:ext cx="1252538" cy="953425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F66995A-A8FE-3FBB-D560-01FEF9087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11" y="2314768"/>
            <a:ext cx="5591175" cy="4286250"/>
          </a:xfrm>
          <a:prstGeom prst="rect">
            <a:avLst/>
          </a:prstGeom>
        </p:spPr>
      </p:pic>
      <p:cxnSp>
        <p:nvCxnSpPr>
          <p:cNvPr id="17" name="Conector de Seta Reta 16">
            <a:extLst>
              <a:ext uri="{FF2B5EF4-FFF2-40B4-BE49-F238E27FC236}">
                <a16:creationId xmlns:a16="http://schemas.microsoft.com/office/drawing/2014/main" id="{671C8286-639D-EEE6-A85C-5C130A81DA9A}"/>
              </a:ext>
            </a:extLst>
          </p:cNvPr>
          <p:cNvCxnSpPr>
            <a:cxnSpLocks/>
          </p:cNvCxnSpPr>
          <p:nvPr/>
        </p:nvCxnSpPr>
        <p:spPr>
          <a:xfrm flipV="1">
            <a:off x="4355976" y="3638413"/>
            <a:ext cx="419229" cy="1475136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54DBA963-3888-13E0-06BC-7DF0A8F54E92}"/>
              </a:ext>
            </a:extLst>
          </p:cNvPr>
          <p:cNvCxnSpPr>
            <a:cxnSpLocks/>
          </p:cNvCxnSpPr>
          <p:nvPr/>
        </p:nvCxnSpPr>
        <p:spPr>
          <a:xfrm flipV="1">
            <a:off x="5219640" y="990111"/>
            <a:ext cx="3670471" cy="3519009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80730DDF-96E9-42BA-1C1B-4B6565A5BDD3}"/>
              </a:ext>
            </a:extLst>
          </p:cNvPr>
          <p:cNvCxnSpPr>
            <a:cxnSpLocks/>
          </p:cNvCxnSpPr>
          <p:nvPr/>
        </p:nvCxnSpPr>
        <p:spPr>
          <a:xfrm flipV="1">
            <a:off x="5244300" y="3638413"/>
            <a:ext cx="3626188" cy="1475136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53636" y="93534"/>
            <a:ext cx="8982860" cy="774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Onde fica </a:t>
            </a:r>
            <a:r>
              <a:rPr lang="pt-BR" b="1" dirty="0" err="1">
                <a:solidFill>
                  <a:srgbClr val="FF0000"/>
                </a:solidFill>
              </a:rPr>
              <a:t>Blagoevgrad</a:t>
            </a:r>
            <a:r>
              <a:rPr lang="pt-BR" b="1" dirty="0">
                <a:solidFill>
                  <a:srgbClr val="FF0000"/>
                </a:solidFill>
              </a:rPr>
              <a:t>? Perto de Sófia, </a:t>
            </a:r>
            <a:r>
              <a:rPr lang="pt-BR" sz="1800" b="1" dirty="0">
                <a:solidFill>
                  <a:srgbClr val="FF0000"/>
                </a:solidFill>
              </a:rPr>
              <a:t>capital da Bulgária?</a:t>
            </a:r>
          </a:p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A Bulgária é um país do Leste da Europa... É de lá que vem a nossa história de hoje.</a:t>
            </a:r>
            <a:endParaRPr lang="pt-BR" sz="1800" b="1" dirty="0">
              <a:solidFill>
                <a:srgbClr val="FF0000"/>
              </a:solidFill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8439F001-54D6-BF1B-3A3F-BDC84E562D2A}"/>
              </a:ext>
            </a:extLst>
          </p:cNvPr>
          <p:cNvSpPr txBox="1"/>
          <p:nvPr/>
        </p:nvSpPr>
        <p:spPr>
          <a:xfrm>
            <a:off x="2513818" y="3585565"/>
            <a:ext cx="10500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dirty="0">
                <a:solidFill>
                  <a:srgbClr val="FF0000"/>
                </a:solidFill>
              </a:rPr>
              <a:t>Europa</a:t>
            </a:r>
            <a:endParaRPr lang="pt-BR" dirty="0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3B7B2F4-252C-088F-CC0B-9F5E7C9823BB}"/>
              </a:ext>
            </a:extLst>
          </p:cNvPr>
          <p:cNvSpPr/>
          <p:nvPr/>
        </p:nvSpPr>
        <p:spPr>
          <a:xfrm>
            <a:off x="4355976" y="4509120"/>
            <a:ext cx="879624" cy="60442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FBDDD62B-D4C4-1105-5684-62516B0125EE}"/>
              </a:ext>
            </a:extLst>
          </p:cNvPr>
          <p:cNvCxnSpPr>
            <a:cxnSpLocks/>
          </p:cNvCxnSpPr>
          <p:nvPr/>
        </p:nvCxnSpPr>
        <p:spPr>
          <a:xfrm flipV="1">
            <a:off x="4368796" y="973104"/>
            <a:ext cx="406409" cy="3536016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m 2">
            <a:extLst>
              <a:ext uri="{FF2B5EF4-FFF2-40B4-BE49-F238E27FC236}">
                <a16:creationId xmlns:a16="http://schemas.microsoft.com/office/drawing/2014/main" id="{81C1ADCF-3FD5-D1E3-10D1-5C26A2C313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696" y="971743"/>
            <a:ext cx="4143375" cy="2686050"/>
          </a:xfrm>
          <a:prstGeom prst="rect">
            <a:avLst/>
          </a:prstGeom>
        </p:spPr>
      </p:pic>
      <p:cxnSp>
        <p:nvCxnSpPr>
          <p:cNvPr id="25" name="Conector de Seta Reta 24">
            <a:extLst>
              <a:ext uri="{FF2B5EF4-FFF2-40B4-BE49-F238E27FC236}">
                <a16:creationId xmlns:a16="http://schemas.microsoft.com/office/drawing/2014/main" id="{C5E4A9AA-2FE0-0AFF-4CDF-0BDE36303046}"/>
              </a:ext>
            </a:extLst>
          </p:cNvPr>
          <p:cNvCxnSpPr>
            <a:cxnSpLocks/>
          </p:cNvCxnSpPr>
          <p:nvPr/>
        </p:nvCxnSpPr>
        <p:spPr>
          <a:xfrm flipV="1">
            <a:off x="5210940" y="987942"/>
            <a:ext cx="3670471" cy="3519009"/>
          </a:xfrm>
          <a:prstGeom prst="straightConnector1">
            <a:avLst/>
          </a:prstGeom>
          <a:ln w="2540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Imagem 30">
            <a:extLst>
              <a:ext uri="{FF2B5EF4-FFF2-40B4-BE49-F238E27FC236}">
                <a16:creationId xmlns:a16="http://schemas.microsoft.com/office/drawing/2014/main" id="{D5CD94CF-81FC-A4C4-1211-D0C233D9DC1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4F2E5"/>
              </a:clrFrom>
              <a:clrTo>
                <a:srgbClr val="F4F2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5364089" y="2080060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33" name="CaixaDeTexto 32">
            <a:extLst>
              <a:ext uri="{FF2B5EF4-FFF2-40B4-BE49-F238E27FC236}">
                <a16:creationId xmlns:a16="http://schemas.microsoft.com/office/drawing/2014/main" id="{E3C8A821-D2E9-F4BC-A3B0-89F9C5607AFC}"/>
              </a:ext>
            </a:extLst>
          </p:cNvPr>
          <p:cNvSpPr txBox="1"/>
          <p:nvPr/>
        </p:nvSpPr>
        <p:spPr>
          <a:xfrm>
            <a:off x="4903366" y="2398294"/>
            <a:ext cx="1353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 err="1">
                <a:solidFill>
                  <a:srgbClr val="FF0000"/>
                </a:solidFill>
              </a:rPr>
              <a:t>Blagoevgrad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107504" y="44624"/>
            <a:ext cx="909036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Na Bulgária, na época do comunismo, as leis eram rígidas. As autoridades não permitiam que pastores adventistas pregassem. O Sr. Borislav, um adventista de 35 anos, ficou sabendo que um grupo de cinco ciganos queria ouvir a Palavra de Deus. Então convidou dois amigos para acompanhá-lo em uma viagem de 70 quilômetros, partindo de </a:t>
            </a:r>
            <a:r>
              <a:rPr lang="pt-BR" sz="2400" b="1" dirty="0" err="1">
                <a:solidFill>
                  <a:srgbClr val="FF0000"/>
                </a:solidFill>
              </a:rPr>
              <a:t>Kyustendil</a:t>
            </a:r>
            <a:r>
              <a:rPr lang="pt-BR" sz="2400" b="1" dirty="0">
                <a:solidFill>
                  <a:srgbClr val="FF0000"/>
                </a:solidFill>
              </a:rPr>
              <a:t>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Na metade do caminho, o carro de repente fez um barulho e chacoalhou violentamente. O Sr. Borislav parou o veículo para tentar descobrir a origem do problema. Ele e os amigos viram que algo havia quebrado perto da roda dianteira do lado do motorista.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Não podemos continuar – disse ele. – Precisamos consertar o carro aqui.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5FCD3D9C-AE2B-A776-C220-50DA71B3E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421" y="4149080"/>
            <a:ext cx="4752528" cy="249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700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2EE96-992F-3573-D1D7-B2E875505C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0FEE0DF5-5D52-3E92-519A-53F8A8CAFDC8}"/>
              </a:ext>
            </a:extLst>
          </p:cNvPr>
          <p:cNvSpPr txBox="1"/>
          <p:nvPr/>
        </p:nvSpPr>
        <p:spPr>
          <a:xfrm>
            <a:off x="107504" y="44624"/>
            <a:ext cx="909036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Mas um de seus amigos tinha muita fé e insistiu: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Vamos em frente. Deus estará conosco.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 Sr. Borislav e um de seus amigos estavam relutantes, mas o homem de muita fé continuou insistindo com a viagem. Por isso, o Sr. Borislav decidiu ligar novamente o carro.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Pop, pop, pop! O carro fez um barulho e chacoalhou.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 Sr. Borislav seguiu com o carro em baixa velocidade.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Pop, pop, pop! O barulho ficou mais alto.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Vamos ligar alguma música para não ouvir o barulho – sugeriu um dos amigos.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Não! Vamos cantar para não ouvir o barulho – disse o homem de muita fé.</a:t>
            </a:r>
          </a:p>
        </p:txBody>
      </p:sp>
      <p:pic>
        <p:nvPicPr>
          <p:cNvPr id="2" name="Imagem 1" descr="Inspeção veicular será obrigatória no Brasil até o fim de 2019 – ALL THE  CARS">
            <a:extLst>
              <a:ext uri="{FF2B5EF4-FFF2-40B4-BE49-F238E27FC236}">
                <a16:creationId xmlns:a16="http://schemas.microsoft.com/office/drawing/2014/main" id="{50A15BFA-9EF0-33D5-FFFF-FAE2FBCADB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2246" y="4221088"/>
            <a:ext cx="4199507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719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8F2B5E-9E41-33AF-07E3-34C98CB02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C86D7329-4D6A-D07C-95D1-D2BF4D6DF358}"/>
              </a:ext>
            </a:extLst>
          </p:cNvPr>
          <p:cNvSpPr txBox="1"/>
          <p:nvPr/>
        </p:nvSpPr>
        <p:spPr>
          <a:xfrm>
            <a:off x="107504" y="44624"/>
            <a:ext cx="909036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Os três homens decidiram cantar um hino.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Enquanto cantavam, algo incrível aconteceu. O barulho parou. O tremor violento acabou e o carro funcionou silenciosamente e sem problemas. Os homens cantaram durante todo o caminho até o destino.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Lá, as pessoas estavam esperando ansiosamente para aprender sobre a Bíblia. O Sr. Borislav percebeu que a viagem tinha sido importante e que o inimigo de Deus tinha tentado impedi-los.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Os homens estudaram a Bíblia com o pequeno grupo até à meia-noite. A essa altura, já era tarde demais para consertar o carro. Então o amigo de muita fé sugeriu que voltassem para casa cantando outro hino.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82A990D-0732-BBED-B429-E85B884AE2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38" r="20075" b="10531"/>
          <a:stretch>
            <a:fillRect/>
          </a:stretch>
        </p:blipFill>
        <p:spPr>
          <a:xfrm>
            <a:off x="6156176" y="4121696"/>
            <a:ext cx="2274954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6243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2537E2-8BC4-2E7F-8C63-058FA2EF28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486E80DE-E4FB-9C2D-8DC5-5D194CABC6CD}"/>
              </a:ext>
            </a:extLst>
          </p:cNvPr>
          <p:cNvSpPr txBox="1"/>
          <p:nvPr/>
        </p:nvSpPr>
        <p:spPr>
          <a:xfrm>
            <a:off x="107504" y="44624"/>
            <a:ext cx="909036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 carro funcionou perfeitamente enquanto eles cantavam. Mas, após um tempo, os homens se cansaram de cantar e viajaram em silêncio por um minuto.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E aí veio o temido pop, pop, pop! O carro voltou a chacoalhar. Mas, assim que os três homens começaram a cantar, o barulho e a tremedeira pararam. Então eles cantaram durante todo o caminho de volta para casa.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 Sr. Borislav só percebeu a dimensão do milagre quando levou o carro para ser consertado. O mecânico olhou para ele incrédulo.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Não há como esse carro ter ido e voltado – disse ele ao Sr. Borislav. – Depois que o rolamento da roda quebrou, a roda dianteira deveria ter travado em um ou dois minutos.</a:t>
            </a:r>
          </a:p>
        </p:txBody>
      </p:sp>
      <p:pic>
        <p:nvPicPr>
          <p:cNvPr id="5" name="Imagem 4" descr="Inspeção veicular será obrigatória no Brasil até o fim de 2019 – ALL THE  CARS">
            <a:extLst>
              <a:ext uri="{FF2B5EF4-FFF2-40B4-BE49-F238E27FC236}">
                <a16:creationId xmlns:a16="http://schemas.microsoft.com/office/drawing/2014/main" id="{15038E2F-FE72-ACA7-9B2D-81E6DE6B6F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68" y="4592520"/>
            <a:ext cx="3353400" cy="2070000"/>
          </a:xfrm>
          <a:prstGeom prst="rect">
            <a:avLst/>
          </a:prstGeom>
        </p:spPr>
      </p:pic>
      <p:sp>
        <p:nvSpPr>
          <p:cNvPr id="6" name="Seta: para Cima 5">
            <a:extLst>
              <a:ext uri="{FF2B5EF4-FFF2-40B4-BE49-F238E27FC236}">
                <a16:creationId xmlns:a16="http://schemas.microsoft.com/office/drawing/2014/main" id="{A02896E4-69FF-2898-42B2-8494DA8D7854}"/>
              </a:ext>
            </a:extLst>
          </p:cNvPr>
          <p:cNvSpPr/>
          <p:nvPr/>
        </p:nvSpPr>
        <p:spPr>
          <a:xfrm rot="4437237">
            <a:off x="4073006" y="5118129"/>
            <a:ext cx="1008112" cy="936104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CE30166A-5889-AF68-9F09-D983D03AE2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634" y="4552718"/>
            <a:ext cx="3352800" cy="206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564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A2838B-CA40-3711-121D-90DDAD192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F444585F-6391-F2DE-ECB4-C60084166FA9}"/>
              </a:ext>
            </a:extLst>
          </p:cNvPr>
          <p:cNvSpPr txBox="1"/>
          <p:nvPr/>
        </p:nvSpPr>
        <p:spPr>
          <a:xfrm>
            <a:off x="107504" y="44624"/>
            <a:ext cx="9090363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 encontro entre o Sr. Borislav, seus amigos e o pequeno grupo de ciganos resultou na fundação de uma Igreja Adventista do Sétimo Dia em </a:t>
            </a:r>
            <a:r>
              <a:rPr lang="pt-BR" sz="2400" b="1" dirty="0" err="1">
                <a:solidFill>
                  <a:srgbClr val="FF0000"/>
                </a:solidFill>
              </a:rPr>
              <a:t>Blagoevgrad</a:t>
            </a:r>
            <a:r>
              <a:rPr lang="pt-BR" sz="2400" b="1" dirty="0">
                <a:solidFill>
                  <a:srgbClr val="FF0000"/>
                </a:solidFill>
              </a:rPr>
              <a:t>. Ela continua funcionando todos os sábados e está crescendo cada vez mais. Tempos depois, o Sr. Borislav tornou-se pastor.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Mesmo após se aposentar, ele nunca esqueceu a roda que tremia. Esse acontecimento o faz lembrar de Tiago 4:7:</a:t>
            </a: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A lição que aprendi é que devemos resistir ao mal para que ele fuja de nós – disse o Sr. Borislav. 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BE80C3E-C4F2-9296-7F2D-C28C4E6E6B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780928"/>
            <a:ext cx="2590800" cy="1943100"/>
          </a:xfrm>
          <a:prstGeom prst="rect">
            <a:avLst/>
          </a:prstGeom>
        </p:spPr>
      </p:pic>
      <p:sp>
        <p:nvSpPr>
          <p:cNvPr id="5" name="Balão de Fala: Retângulo com Cantos Arredondados 4">
            <a:extLst>
              <a:ext uri="{FF2B5EF4-FFF2-40B4-BE49-F238E27FC236}">
                <a16:creationId xmlns:a16="http://schemas.microsoft.com/office/drawing/2014/main" id="{A658A9B2-E8F9-2757-8E1E-9DC31CD2B99A}"/>
              </a:ext>
            </a:extLst>
          </p:cNvPr>
          <p:cNvSpPr/>
          <p:nvPr/>
        </p:nvSpPr>
        <p:spPr>
          <a:xfrm>
            <a:off x="4572000" y="3068402"/>
            <a:ext cx="4464496" cy="1368152"/>
          </a:xfrm>
          <a:prstGeom prst="wedgeRoundRectCallout">
            <a:avLst>
              <a:gd name="adj1" fmla="val -76635"/>
              <a:gd name="adj2" fmla="val 29948"/>
              <a:gd name="adj3" fmla="val 166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solidFill>
                  <a:schemeClr val="bg1"/>
                </a:solidFill>
              </a:rPr>
              <a:t>“Portanto, submetam-se a Deus. Resistam ao diabo, e ele fugirá de vocês” (NVT).</a:t>
            </a:r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5020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4"/>
            <a:ext cx="8785225" cy="2231851"/>
          </a:xfrm>
        </p:spPr>
        <p:txBody>
          <a:bodyPr/>
          <a:lstStyle/>
          <a:p>
            <a:r>
              <a:rPr lang="pt-BR" sz="2400" dirty="0"/>
              <a:t>Parte da oferta do 13° sábado do 1° trimestre de 2020 ajudou a construir um prédio para a Igreja Adventista do Sétimo Dia Sophia West, em Sófia, na Bulgária. Agradecemos a você o generoso apoio às ofertas deste trimestre.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5" name="Espaço Reservado para Imagem 4">
            <a:extLst>
              <a:ext uri="{FF2B5EF4-FFF2-40B4-BE49-F238E27FC236}">
                <a16:creationId xmlns:a16="http://schemas.microsoft.com/office/drawing/2014/main" id="{E5284934-4FD3-AB69-EACE-D0065C08C26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5" b="4545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1">
            <a:extLst>
              <a:ext uri="{FF2B5EF4-FFF2-40B4-BE49-F238E27FC236}">
                <a16:creationId xmlns:a16="http://schemas.microsoft.com/office/drawing/2014/main" id="{D18DE1A7-9F0F-7EBB-8062-1403C24C76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3419885" cy="5482369"/>
          </a:xfrm>
          <a:prstGeom prst="rect">
            <a:avLst/>
          </a:prstGeom>
        </p:spPr>
        <p:txBody>
          <a:bodyPr/>
          <a:lstStyle/>
          <a:p>
            <a:pPr indent="360000"/>
            <a:r>
              <a:rPr lang="pt-BR" dirty="0">
                <a:latin typeface="inherit"/>
              </a:rPr>
              <a:t>Na Áustria, trajes típicos, como o </a:t>
            </a:r>
            <a:r>
              <a:rPr lang="pt-BR" dirty="0" err="1">
                <a:latin typeface="inherit"/>
              </a:rPr>
              <a:t>Dirndl</a:t>
            </a:r>
            <a:r>
              <a:rPr lang="pt-BR" dirty="0">
                <a:latin typeface="inherit"/>
              </a:rPr>
              <a:t> e o </a:t>
            </a:r>
            <a:r>
              <a:rPr lang="pt-BR" dirty="0" err="1">
                <a:latin typeface="inherit"/>
              </a:rPr>
              <a:t>Lederhosen</a:t>
            </a:r>
            <a:r>
              <a:rPr lang="pt-BR" dirty="0">
                <a:latin typeface="inherit"/>
              </a:rPr>
              <a:t>, são usados durante festivais – e, às vezes, até em dias comuns.</a:t>
            </a:r>
          </a:p>
          <a:p>
            <a:pPr indent="360000"/>
            <a:r>
              <a:rPr lang="pt-BR" dirty="0">
                <a:latin typeface="inherit"/>
              </a:rPr>
              <a:t>O país se destaca mundialmente em áreas como música, medicina, meio ambiente e tecnologia. Viena, a capital do país, é frequentemente chamada de “capital da música”. Grandes compositores de música clássica, como Mozart, Haydn, Schubert e Beethoven, viveram e trabalharam lá. Ainda hoje, a cidade sedia anualmente mais de 15 mil concertos. Mais de 60% do território da Áustria é  montanhoso, mas as cidades são extremamente organizadas. Você pode esquiar pela manhã e, no mesmo dia, assistir a um concerto ou visitar um museu.</a:t>
            </a:r>
          </a:p>
        </p:txBody>
      </p:sp>
      <p:sp>
        <p:nvSpPr>
          <p:cNvPr id="7" name="Espaço Reservado para Texto 5">
            <a:extLst>
              <a:ext uri="{FF2B5EF4-FFF2-40B4-BE49-F238E27FC236}">
                <a16:creationId xmlns:a16="http://schemas.microsoft.com/office/drawing/2014/main" id="{30D4D099-83C7-733E-5A4A-E56A7E80D33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S03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EC7E466B-C046-B32B-D6BC-E4A6EB5C8A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5708025"/>
            <a:ext cx="1390675" cy="105857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CF0BDD01-E81F-5C6F-F90F-65F1B1AD9230}"/>
              </a:ext>
            </a:extLst>
          </p:cNvPr>
          <p:cNvSpPr/>
          <p:nvPr/>
        </p:nvSpPr>
        <p:spPr>
          <a:xfrm>
            <a:off x="2411760" y="6161947"/>
            <a:ext cx="1279764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Áustria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B4CE5087-7AC9-0B53-F228-0FF3FEAE58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896" y="764704"/>
            <a:ext cx="1669535" cy="2139858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9D324291-9C9D-2E2D-D9C7-CCD73A37B1A2}"/>
              </a:ext>
            </a:extLst>
          </p:cNvPr>
          <p:cNvSpPr txBox="1"/>
          <p:nvPr/>
        </p:nvSpPr>
        <p:spPr>
          <a:xfrm>
            <a:off x="3635896" y="2556940"/>
            <a:ext cx="1669534" cy="369332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b="1" dirty="0"/>
              <a:t>Mozart</a:t>
            </a:r>
            <a:endParaRPr lang="pt-BR" b="1" dirty="0"/>
          </a:p>
        </p:txBody>
      </p:sp>
      <p:pic>
        <p:nvPicPr>
          <p:cNvPr id="12" name="Imagem 11" descr="Cidades mais lindas da Áustria e da Suíça: veja uma sugestão de roteiro">
            <a:extLst>
              <a:ext uri="{FF2B5EF4-FFF2-40B4-BE49-F238E27FC236}">
                <a16:creationId xmlns:a16="http://schemas.microsoft.com/office/drawing/2014/main" id="{01ABF5F7-3E1D-2BFF-5365-68AAFEBFDA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3126" y="4658399"/>
            <a:ext cx="3148878" cy="2099252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8FCA08EB-CD25-0554-1B0F-197E88A0D285}"/>
              </a:ext>
            </a:extLst>
          </p:cNvPr>
          <p:cNvSpPr txBox="1"/>
          <p:nvPr/>
        </p:nvSpPr>
        <p:spPr>
          <a:xfrm>
            <a:off x="5923126" y="6381288"/>
            <a:ext cx="3148878" cy="369332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txBody>
          <a:bodyPr wrap="square">
            <a:spAutoFit/>
          </a:bodyPr>
          <a:lstStyle/>
          <a:p>
            <a:pPr algn="ctr">
              <a:spcBef>
                <a:spcPts val="2250"/>
              </a:spcBef>
              <a:spcAft>
                <a:spcPts val="2250"/>
              </a:spcAft>
              <a:buNone/>
            </a:pPr>
            <a:r>
              <a:rPr lang="pt-BR" b="1" i="0" dirty="0">
                <a:solidFill>
                  <a:srgbClr val="444444"/>
                </a:solidFill>
                <a:effectLst/>
                <a:latin typeface="Oswald" panose="00000500000000000000" pitchFamily="2" charset="0"/>
              </a:rPr>
              <a:t>Innsbruck</a:t>
            </a:r>
            <a:endParaRPr lang="pt-BR" b="0" i="0" dirty="0">
              <a:solidFill>
                <a:srgbClr val="444444"/>
              </a:solidFill>
              <a:effectLst/>
              <a:latin typeface="Oswald" panose="00000500000000000000" pitchFamily="2" charset="0"/>
            </a:endParaRPr>
          </a:p>
        </p:txBody>
      </p:sp>
      <p:pic>
        <p:nvPicPr>
          <p:cNvPr id="14" name="Imagem 13" descr="Viena: uma das dez cidades mais lindas da Áustria e da Suíça">
            <a:extLst>
              <a:ext uri="{FF2B5EF4-FFF2-40B4-BE49-F238E27FC236}">
                <a16:creationId xmlns:a16="http://schemas.microsoft.com/office/drawing/2014/main" id="{AA85D4A3-3632-AF0D-A1A3-B0BD60BFE0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9446" y="764704"/>
            <a:ext cx="3458115" cy="2593587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871087AE-AE8C-193E-20E5-7EF5F6FA5040}"/>
              </a:ext>
            </a:extLst>
          </p:cNvPr>
          <p:cNvSpPr txBox="1"/>
          <p:nvPr/>
        </p:nvSpPr>
        <p:spPr>
          <a:xfrm>
            <a:off x="5449446" y="2988959"/>
            <a:ext cx="3458114" cy="369332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txBody>
          <a:bodyPr wrap="square">
            <a:spAutoFit/>
          </a:bodyPr>
          <a:lstStyle/>
          <a:p>
            <a:pPr algn="ctr">
              <a:spcBef>
                <a:spcPts val="2250"/>
              </a:spcBef>
              <a:spcAft>
                <a:spcPts val="2250"/>
              </a:spcAft>
              <a:buNone/>
            </a:pPr>
            <a:r>
              <a:rPr lang="pt-BR" b="1" i="0" dirty="0">
                <a:solidFill>
                  <a:srgbClr val="444444"/>
                </a:solidFill>
                <a:effectLst/>
                <a:latin typeface="Oswald" panose="00000500000000000000" pitchFamily="2" charset="0"/>
              </a:rPr>
              <a:t>Viena</a:t>
            </a:r>
            <a:endParaRPr lang="pt-BR" b="0" i="0" dirty="0">
              <a:solidFill>
                <a:srgbClr val="444444"/>
              </a:solidFill>
              <a:effectLst/>
              <a:latin typeface="Oswald" panose="00000500000000000000" pitchFamily="2" charset="0"/>
            </a:endParaRPr>
          </a:p>
        </p:txBody>
      </p:sp>
      <p:pic>
        <p:nvPicPr>
          <p:cNvPr id="16" name="Imagem 15" descr="join our group: https://www.facebook.com/groups/germanoutlook The Spirit of  the Alps: The Beauty of the Traditional Dirndl ❤🥰">
            <a:extLst>
              <a:ext uri="{FF2B5EF4-FFF2-40B4-BE49-F238E27FC236}">
                <a16:creationId xmlns:a16="http://schemas.microsoft.com/office/drawing/2014/main" id="{9A3D6729-48B9-0ECD-27B6-D27381A5DE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5834" y="2985751"/>
            <a:ext cx="1752600" cy="2619375"/>
          </a:xfrm>
          <a:prstGeom prst="rect">
            <a:avLst/>
          </a:prstGeom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5727FA7C-24F7-159A-D21F-E573FF2EEA89}"/>
              </a:ext>
            </a:extLst>
          </p:cNvPr>
          <p:cNvSpPr txBox="1"/>
          <p:nvPr/>
        </p:nvSpPr>
        <p:spPr>
          <a:xfrm>
            <a:off x="5348434" y="3695981"/>
            <a:ext cx="1887862" cy="430887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>
            <a:spAutoFit/>
          </a:bodyPr>
          <a:lstStyle>
            <a:defPPr>
              <a:defRPr lang="pt-BR"/>
            </a:defPPr>
            <a:lvl1pPr algn="ctr">
              <a:defRPr b="1"/>
            </a:lvl1pPr>
          </a:lstStyle>
          <a:p>
            <a:pPr algn="l"/>
            <a:r>
              <a:rPr lang="pt-BR" sz="1100" dirty="0" err="1"/>
              <a:t>Dirndl</a:t>
            </a:r>
            <a:r>
              <a:rPr lang="pt-BR" sz="1100" dirty="0"/>
              <a:t> (traje feminino)</a:t>
            </a:r>
          </a:p>
          <a:p>
            <a:pPr algn="l"/>
            <a:r>
              <a:rPr lang="pt-BR" sz="1100" dirty="0" err="1"/>
              <a:t>Lederhosen</a:t>
            </a:r>
            <a:r>
              <a:rPr lang="pt-BR" sz="1100" dirty="0"/>
              <a:t> (traje masculino)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B16C0312-4D21-F568-CAA1-CC4F5CF5C7FA}"/>
              </a:ext>
            </a:extLst>
          </p:cNvPr>
          <p:cNvSpPr txBox="1"/>
          <p:nvPr/>
        </p:nvSpPr>
        <p:spPr>
          <a:xfrm>
            <a:off x="3477053" y="3022328"/>
            <a:ext cx="1987220" cy="369332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>
            <a:spAutoFit/>
          </a:bodyPr>
          <a:lstStyle>
            <a:defPPr>
              <a:defRPr lang="pt-BR"/>
            </a:defPPr>
            <a:lvl1pPr algn="ctr">
              <a:defRPr b="1"/>
            </a:lvl1pPr>
          </a:lstStyle>
          <a:p>
            <a:r>
              <a:rPr lang="pt-BR" dirty="0" err="1"/>
              <a:t>Dirndl</a:t>
            </a:r>
            <a:r>
              <a:rPr lang="pt-BR" dirty="0"/>
              <a:t> </a:t>
            </a:r>
            <a:r>
              <a:rPr lang="pt-BR" dirty="0" err="1"/>
              <a:t>Lederhosen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9704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6061B244-53CB-84AC-BBC4-FD41C7AE6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82" y="694807"/>
            <a:ext cx="3495005" cy="616319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t-BR" sz="2000" b="1" i="1" dirty="0">
                <a:solidFill>
                  <a:srgbClr val="FF0000"/>
                </a:solidFill>
              </a:rPr>
              <a:t>Bulgária</a:t>
            </a:r>
          </a:p>
          <a:p>
            <a:r>
              <a:rPr lang="pt-BR" b="1" dirty="0"/>
              <a:t>• Todo 1º de março, durante o Dia de Baba Marta ("Avó de março"), búlgaros trocam </a:t>
            </a:r>
            <a:r>
              <a:rPr lang="pt-BR" b="1" dirty="0" err="1"/>
              <a:t>martenitsas</a:t>
            </a:r>
            <a:r>
              <a:rPr lang="pt-BR" b="1" dirty="0"/>
              <a:t>,</a:t>
            </a:r>
          </a:p>
          <a:p>
            <a:r>
              <a:rPr lang="pt-BR" b="1" dirty="0"/>
              <a:t>ornamentos pequenos feitos da lã branca e vermelho, geralmente na forma de duas bonecas, um homem e uma mulher. As </a:t>
            </a:r>
            <a:r>
              <a:rPr lang="pt-BR" b="1" dirty="0" err="1"/>
              <a:t>martenitsas</a:t>
            </a:r>
            <a:r>
              <a:rPr lang="pt-BR" b="1" dirty="0"/>
              <a:t> são utilizados desde o dia de Baba Marta até ver pela primeira vez uma cegonha ou uma árvore florescendo e simboliza o fim do inverno.</a:t>
            </a:r>
          </a:p>
          <a:p>
            <a:r>
              <a:rPr lang="pt-BR" b="1" dirty="0"/>
              <a:t>• Búlgaros movem a cabeça de um lado para o outro para dizer "sim" e de frente para trás para dizer "não", exato o contrário que fazemos.</a:t>
            </a:r>
          </a:p>
          <a:p>
            <a:r>
              <a:rPr lang="pt-BR" b="1" dirty="0"/>
              <a:t>• </a:t>
            </a:r>
            <a:r>
              <a:rPr lang="pt-PT" b="1" dirty="0">
                <a:latin typeface="inherit"/>
              </a:rPr>
              <a:t>A música folclórica búlgara tem um som característico e utiliza instrumentos tradicionais, como a gadulka, a gaida, o kaval e o tupan. A gaida é uma gaita de foles e é o instrumento nacional da Bulgária.</a:t>
            </a:r>
            <a:endParaRPr lang="pt-BR" b="1" dirty="0">
              <a:latin typeface="inherit"/>
            </a:endParaRPr>
          </a:p>
        </p:txBody>
      </p:sp>
      <p:pic>
        <p:nvPicPr>
          <p:cNvPr id="7" name="Imagem 6" descr="Uma imagem contendo pessoa, grama, ao ar livre, segurando&#10;&#10;Descrição gerada automaticamente">
            <a:extLst>
              <a:ext uri="{FF2B5EF4-FFF2-40B4-BE49-F238E27FC236}">
                <a16:creationId xmlns:a16="http://schemas.microsoft.com/office/drawing/2014/main" id="{B62C7817-5947-7848-9DA1-17CE70102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671" y="827084"/>
            <a:ext cx="2222500" cy="3314700"/>
          </a:xfrm>
          <a:prstGeom prst="rect">
            <a:avLst/>
          </a:prstGeom>
        </p:spPr>
      </p:pic>
      <p:pic>
        <p:nvPicPr>
          <p:cNvPr id="11" name="Imagem 10" descr="Uma imagem contendo vermelho, branco, velho, mesa&#10;&#10;Descrição gerada automaticamente">
            <a:extLst>
              <a:ext uri="{FF2B5EF4-FFF2-40B4-BE49-F238E27FC236}">
                <a16:creationId xmlns:a16="http://schemas.microsoft.com/office/drawing/2014/main" id="{6088FEE9-6EC2-271F-305E-4EED3105C80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4F3F8"/>
              </a:clrFrom>
              <a:clrTo>
                <a:srgbClr val="F4F3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424" y="908720"/>
            <a:ext cx="2952750" cy="2695575"/>
          </a:xfrm>
          <a:prstGeom prst="rect">
            <a:avLst/>
          </a:prstGeom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8A4BF439-85DD-6162-BB33-25707D3AAB3D}"/>
              </a:ext>
            </a:extLst>
          </p:cNvPr>
          <p:cNvSpPr/>
          <p:nvPr/>
        </p:nvSpPr>
        <p:spPr>
          <a:xfrm>
            <a:off x="5256940" y="1268760"/>
            <a:ext cx="13167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err="1"/>
              <a:t>martenitsas</a:t>
            </a:r>
            <a:endParaRPr lang="pt-BR" dirty="0"/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5EC7B760-F4C6-5018-EEE9-6FBB57E3DF52}"/>
              </a:ext>
            </a:extLst>
          </p:cNvPr>
          <p:cNvSpPr/>
          <p:nvPr/>
        </p:nvSpPr>
        <p:spPr>
          <a:xfrm>
            <a:off x="6948264" y="3697243"/>
            <a:ext cx="6968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err="1">
                <a:solidFill>
                  <a:schemeClr val="bg1"/>
                </a:solidFill>
              </a:rPr>
              <a:t>gaida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18" name="Picture 6" descr="Resultado de imagem para alfabeto cirílico bulgaria">
            <a:extLst>
              <a:ext uri="{FF2B5EF4-FFF2-40B4-BE49-F238E27FC236}">
                <a16:creationId xmlns:a16="http://schemas.microsoft.com/office/drawing/2014/main" id="{651DFEF0-D1A7-A881-14F7-9D5A6B372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036" y="4293096"/>
            <a:ext cx="4104456" cy="2276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8FD0024F-AB75-05E8-E0F3-D17BE53EDA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393" y="4869160"/>
            <a:ext cx="1075144" cy="818393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22" name="Retângulo 21">
            <a:extLst>
              <a:ext uri="{FF2B5EF4-FFF2-40B4-BE49-F238E27FC236}">
                <a16:creationId xmlns:a16="http://schemas.microsoft.com/office/drawing/2014/main" id="{A85AA476-2405-906A-7489-639EF4511D18}"/>
              </a:ext>
            </a:extLst>
          </p:cNvPr>
          <p:cNvSpPr/>
          <p:nvPr/>
        </p:nvSpPr>
        <p:spPr>
          <a:xfrm>
            <a:off x="3592424" y="5771280"/>
            <a:ext cx="1275074" cy="50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Bulgária</a:t>
            </a:r>
          </a:p>
        </p:txBody>
      </p:sp>
    </p:spTree>
    <p:extLst>
      <p:ext uri="{BB962C8B-B14F-4D97-AF65-F5344CB8AC3E}">
        <p14:creationId xmlns:p14="http://schemas.microsoft.com/office/powerpoint/2010/main" val="918599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20246E26-8C71-1B65-1C52-2584C6AEA2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6120000"/>
          </a:xfrm>
        </p:spPr>
        <p:txBody>
          <a:bodyPr/>
          <a:lstStyle/>
          <a:p>
            <a:pPr algn="ctr">
              <a:defRPr/>
            </a:pPr>
            <a:r>
              <a:rPr lang="pt-PT" sz="1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Javali</a:t>
            </a:r>
          </a:p>
          <a:p>
            <a:pPr algn="ctr">
              <a:defRPr/>
            </a:pPr>
            <a:endParaRPr lang="pt-BR" sz="1800" b="1" dirty="0">
              <a:solidFill>
                <a:srgbClr val="FF0000"/>
              </a:solidFill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O javali é um mamífero de médio porte e corpo robusto. É a mais conhecida e a principal das espécies de porcos selvagens;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É muito comum em várias partes da Europa, inclusive em </a:t>
            </a:r>
            <a:r>
              <a:rPr lang="pt-BR" sz="1400" b="1" dirty="0">
                <a:latin typeface="Comic Sans MS" panose="030F0702030302020204" pitchFamily="66" charset="0"/>
              </a:rPr>
              <a:t>Luxemburgo</a:t>
            </a:r>
            <a:r>
              <a:rPr lang="pt-BR" sz="1400" dirty="0">
                <a:latin typeface="Comic Sans MS" panose="030F0702030302020204" pitchFamily="66" charset="0"/>
              </a:rPr>
              <a:t>;</a:t>
            </a:r>
          </a:p>
          <a:p>
            <a:pPr algn="just"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Os machos chegam a pesar 250 kg. Gostam de tomar banho de lama, o que os ajuda a se refrescarem;</a:t>
            </a:r>
          </a:p>
          <a:p>
            <a:pPr algn="just"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/>
              <a:t>As fêmeas são conhecidas como </a:t>
            </a:r>
            <a:r>
              <a:rPr lang="pt-BR" sz="1400" b="1" dirty="0"/>
              <a:t>javalina</a:t>
            </a:r>
            <a:r>
              <a:rPr lang="pt-BR" sz="1400" dirty="0"/>
              <a:t> e </a:t>
            </a:r>
            <a:r>
              <a:rPr lang="pt-BR" sz="1400" b="1" dirty="0"/>
              <a:t>gironda</a:t>
            </a:r>
            <a:r>
              <a:rPr lang="pt-BR" sz="1400" dirty="0"/>
              <a:t>;</a:t>
            </a:r>
            <a:endParaRPr lang="pt-BR" sz="1400" dirty="0">
              <a:latin typeface="Comic Sans MS" panose="030F0702030302020204" pitchFamily="66" charset="0"/>
            </a:endParaRPr>
          </a:p>
          <a:p>
            <a:pPr algn="just"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O javali passa grande parte do dia fuçando a terra em busca de comida. É onívoro, pois come raízes, frutos, bolotas, castanhas e sementes, mas também comem caracóis, minhocas, insetos, ovos de aves e até pequenos mamíferos.</a:t>
            </a:r>
            <a:endParaRPr lang="pt-PT" sz="1400" dirty="0">
              <a:latin typeface="Comic Sans MS" panose="030F0702030302020204" pitchFamily="66" charset="0"/>
            </a:endParaRPr>
          </a:p>
          <a:p>
            <a:endParaRPr lang="pt-BR" dirty="0"/>
          </a:p>
        </p:txBody>
      </p:sp>
      <p:pic>
        <p:nvPicPr>
          <p:cNvPr id="11" name="Picture 10" descr="https://upload.wikimedia.org/wikipedia/commons/thumb/c/ca/Sus_scrofa_1_-_Otter%2C_Owl%2C_and_Wildlife_Park.jpg/1920px-Sus_scrofa_1_-_Otter%2C_Owl%2C_and_Wildlife_Park.jpg">
            <a:extLst>
              <a:ext uri="{FF2B5EF4-FFF2-40B4-BE49-F238E27FC236}">
                <a16:creationId xmlns:a16="http://schemas.microsoft.com/office/drawing/2014/main" id="{445AB901-E53A-3379-EAB6-C6A459163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565" y="4405571"/>
            <a:ext cx="3512834" cy="240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animais.culturamix.com/blog/wp-content/gallery/o-javali-europeu-2/O-Javali-Europeu-5.jpg">
            <a:extLst>
              <a:ext uri="{FF2B5EF4-FFF2-40B4-BE49-F238E27FC236}">
                <a16:creationId xmlns:a16="http://schemas.microsoft.com/office/drawing/2014/main" id="{73310A5B-9898-1DF1-33D8-32CB87BB06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036" y="3338016"/>
            <a:ext cx="2807508" cy="210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85166574-BD19-F801-EBEE-DD02DC5F8E84}"/>
              </a:ext>
            </a:extLst>
          </p:cNvPr>
          <p:cNvSpPr txBox="1"/>
          <p:nvPr/>
        </p:nvSpPr>
        <p:spPr>
          <a:xfrm>
            <a:off x="4492089" y="5891945"/>
            <a:ext cx="9943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/>
              <a:t>Bandeira de Luxemburgo</a:t>
            </a:r>
          </a:p>
          <a:p>
            <a:pPr algn="ctr"/>
            <a:endParaRPr lang="pt-BR" sz="1100" b="1" dirty="0"/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25D19A95-1A5D-3E83-A65E-6E2C36D1825A}"/>
              </a:ext>
            </a:extLst>
          </p:cNvPr>
          <p:cNvSpPr txBox="1"/>
          <p:nvPr/>
        </p:nvSpPr>
        <p:spPr>
          <a:xfrm>
            <a:off x="6104995" y="4025275"/>
            <a:ext cx="30390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/>
              <a:t>Fêmea (javalina) </a:t>
            </a:r>
          </a:p>
          <a:p>
            <a:pPr algn="ctr"/>
            <a:r>
              <a:rPr lang="pt-BR" sz="1100" b="1" dirty="0"/>
              <a:t>com crias</a:t>
            </a:r>
          </a:p>
        </p:txBody>
      </p:sp>
      <p:pic>
        <p:nvPicPr>
          <p:cNvPr id="15" name="Picture 2" descr="https://upload.wikimedia.org/wikipedia/commons/f/f0/Wild_Boar_Habbitat_3.jpg">
            <a:extLst>
              <a:ext uri="{FF2B5EF4-FFF2-40B4-BE49-F238E27FC236}">
                <a16:creationId xmlns:a16="http://schemas.microsoft.com/office/drawing/2014/main" id="{F1CFD88D-88C8-0677-0B4A-AEBC11225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7777" y="1760396"/>
            <a:ext cx="3158646" cy="2041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Sangliers.jpg">
            <a:extLst>
              <a:ext uri="{FF2B5EF4-FFF2-40B4-BE49-F238E27FC236}">
                <a16:creationId xmlns:a16="http://schemas.microsoft.com/office/drawing/2014/main" id="{09FA0138-28B4-3131-9640-C4FC72DE3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906" y="715417"/>
            <a:ext cx="2804872" cy="1866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60553A13-08C7-0D5B-CCE4-93DA13EADDE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115" y="5596484"/>
            <a:ext cx="1390675" cy="1058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442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51618" y="1086643"/>
            <a:ext cx="9092382" cy="27474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Encontre </a:t>
            </a:r>
            <a:r>
              <a:rPr lang="pt-BR" b="1" dirty="0" err="1">
                <a:cs typeface="Times New Roman" panose="02020603050405020304" pitchFamily="18" charset="0"/>
              </a:rPr>
              <a:t>Blagoevgrad</a:t>
            </a:r>
            <a:r>
              <a:rPr lang="pt-BR" b="1" dirty="0">
                <a:cs typeface="Times New Roman" panose="02020603050405020304" pitchFamily="18" charset="0"/>
              </a:rPr>
              <a:t>, Bulgária, no mapa. Mostre a rota de </a:t>
            </a:r>
            <a:r>
              <a:rPr lang="pt-BR" b="1" dirty="0" err="1">
                <a:cs typeface="Times New Roman" panose="02020603050405020304" pitchFamily="18" charset="0"/>
              </a:rPr>
              <a:t>Kyustendil</a:t>
            </a:r>
            <a:r>
              <a:rPr lang="pt-BR" b="1" dirty="0">
                <a:cs typeface="Times New Roman" panose="02020603050405020304" pitchFamily="18" charset="0"/>
              </a:rPr>
              <a:t> a </a:t>
            </a:r>
            <a:r>
              <a:rPr lang="pt-BR" b="1" dirty="0" err="1">
                <a:cs typeface="Times New Roman" panose="02020603050405020304" pitchFamily="18" charset="0"/>
              </a:rPr>
              <a:t>Blagoevgrad</a:t>
            </a:r>
            <a:r>
              <a:rPr lang="pt-BR" b="1" dirty="0">
                <a:cs typeface="Times New Roman" panose="02020603050405020304" pitchFamily="18" charset="0"/>
              </a:rPr>
              <a:t>. 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Os ciganos na Bulgária têm sua própria cultura, tradições e idioma. Eles são um dos </a:t>
            </a:r>
            <a:r>
              <a:rPr lang="pt-BR" b="1" dirty="0" err="1">
                <a:cs typeface="Times New Roman" panose="02020603050405020304" pitchFamily="18" charset="0"/>
              </a:rPr>
              <a:t>maio-res</a:t>
            </a:r>
            <a:r>
              <a:rPr lang="pt-BR" b="1" dirty="0">
                <a:cs typeface="Times New Roman" panose="02020603050405020304" pitchFamily="18" charset="0"/>
              </a:rPr>
              <a:t> grupos étnicos do país. 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Assista ao Sr. Borislav no YouTube: bit.ly/Borislav-</a:t>
            </a:r>
            <a:r>
              <a:rPr lang="pt-BR" b="1" dirty="0" err="1">
                <a:cs typeface="Times New Roman" panose="02020603050405020304" pitchFamily="18" charset="0"/>
              </a:rPr>
              <a:t>Mitov</a:t>
            </a:r>
            <a:r>
              <a:rPr lang="pt-BR" b="1" dirty="0">
                <a:cs typeface="Times New Roman" panose="02020603050405020304" pitchFamily="18" charset="0"/>
              </a:rPr>
              <a:t>.</a:t>
            </a:r>
          </a:p>
          <a:p>
            <a:pPr indent="360000" algn="just"/>
            <a:endParaRPr lang="pt-BR" sz="3200" b="1" dirty="0">
              <a:solidFill>
                <a:srgbClr val="FF0000"/>
              </a:solidFill>
            </a:endParaRPr>
          </a:p>
          <a:p>
            <a:pPr indent="360000" algn="just"/>
            <a:endParaRPr lang="pt-BR" sz="3200" b="1" dirty="0">
              <a:solidFill>
                <a:srgbClr val="FF0000"/>
              </a:solidFill>
            </a:endParaRPr>
          </a:p>
          <a:p>
            <a:pPr indent="360000" algn="just"/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96" y="5697306"/>
            <a:ext cx="1079004" cy="127999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AAE92DA-E11A-4EFA-A850-B59D293222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9324528" y="1052736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15D60DF7-ABE5-48A3-A63A-80574B38726A}"/>
              </a:ext>
            </a:extLst>
          </p:cNvPr>
          <p:cNvSpPr/>
          <p:nvPr/>
        </p:nvSpPr>
        <p:spPr>
          <a:xfrm flipH="1" flipV="1">
            <a:off x="9684568" y="1210856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4442336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9EFC371-0E67-4F2C-9680-A1FE5B917D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8532440" y="6381328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8876605" y="7430546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47186</TotalTime>
  <Words>1244</Words>
  <Application>Microsoft Office PowerPoint</Application>
  <PresentationFormat>Apresentação na tela (4:3)</PresentationFormat>
  <Paragraphs>82</Paragraphs>
  <Slides>16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16</vt:i4>
      </vt:variant>
    </vt:vector>
  </HeadingPairs>
  <TitlesOfParts>
    <vt:vector size="28" baseType="lpstr">
      <vt:lpstr>Arial</vt:lpstr>
      <vt:lpstr>Arial Black</vt:lpstr>
      <vt:lpstr>Calibri</vt:lpstr>
      <vt:lpstr>Comic Sans MS</vt:lpstr>
      <vt:lpstr>inherit</vt:lpstr>
      <vt:lpstr>Noto Serif Light</vt:lpstr>
      <vt:lpstr>Oswald</vt:lpstr>
      <vt:lpstr>Symbol</vt:lpstr>
      <vt:lpstr>Times New Roman</vt:lpstr>
      <vt:lpstr>Wingdings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3000</cp:revision>
  <dcterms:created xsi:type="dcterms:W3CDTF">2014-12-27T17:37:04Z</dcterms:created>
  <dcterms:modified xsi:type="dcterms:W3CDTF">2026-07-13T18:18:43Z</dcterms:modified>
</cp:coreProperties>
</file>