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18" r:id="rId2"/>
    <p:sldId id="277" r:id="rId3"/>
    <p:sldId id="319" r:id="rId4"/>
    <p:sldId id="317" r:id="rId5"/>
    <p:sldId id="325" r:id="rId6"/>
    <p:sldId id="355" r:id="rId7"/>
    <p:sldId id="310" r:id="rId8"/>
    <p:sldId id="323" r:id="rId9"/>
    <p:sldId id="343" r:id="rId10"/>
    <p:sldId id="348" r:id="rId11"/>
    <p:sldId id="336" r:id="rId12"/>
    <p:sldId id="284" r:id="rId13"/>
    <p:sldId id="301" r:id="rId14"/>
    <p:sldId id="311" r:id="rId15"/>
    <p:sldId id="356" r:id="rId16"/>
    <p:sldId id="308" r:id="rId17"/>
    <p:sldId id="330" r:id="rId18"/>
    <p:sldId id="352" r:id="rId19"/>
    <p:sldId id="353" r:id="rId20"/>
    <p:sldId id="327" r:id="rId21"/>
    <p:sldId id="350" r:id="rId22"/>
    <p:sldId id="332" r:id="rId23"/>
    <p:sldId id="354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C1492E61-4B60-4FFE-AC9D-87F0CB1EC462}">
          <p14:sldIdLst>
            <p14:sldId id="318"/>
            <p14:sldId id="277"/>
            <p14:sldId id="319"/>
            <p14:sldId id="317"/>
            <p14:sldId id="325"/>
          </p14:sldIdLst>
        </p14:section>
        <p14:section name="Seção sem Título" id="{CF2EFECD-F8B3-4FA2-BF24-94CA54CF0985}">
          <p14:sldIdLst>
            <p14:sldId id="355"/>
            <p14:sldId id="310"/>
            <p14:sldId id="323"/>
            <p14:sldId id="343"/>
            <p14:sldId id="348"/>
            <p14:sldId id="336"/>
            <p14:sldId id="284"/>
            <p14:sldId id="301"/>
            <p14:sldId id="311"/>
            <p14:sldId id="356"/>
            <p14:sldId id="308"/>
            <p14:sldId id="330"/>
            <p14:sldId id="352"/>
            <p14:sldId id="353"/>
            <p14:sldId id="327"/>
            <p14:sldId id="350"/>
            <p14:sldId id="332"/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C2C3"/>
    <a:srgbClr val="B8C1C2"/>
    <a:srgbClr val="FF732D"/>
    <a:srgbClr val="C3B415"/>
    <a:srgbClr val="993300"/>
    <a:srgbClr val="004059"/>
    <a:srgbClr val="FF8C89"/>
    <a:srgbClr val="720802"/>
    <a:srgbClr val="1DDB9D"/>
    <a:srgbClr val="00A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6C9DA7E-F8FC-45B4-AAF2-629C1392E18F}" v="2" dt="2026-06-22T23:12:33.5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1111" autoAdjust="0"/>
  </p:normalViewPr>
  <p:slideViewPr>
    <p:cSldViewPr>
      <p:cViewPr varScale="1">
        <p:scale>
          <a:sx n="75" d="100"/>
          <a:sy n="75" d="100"/>
        </p:scale>
        <p:origin x="1618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CD8AB-3748-4B39-A782-996CCCBC2042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DA9825E-B516-4D73-97E8-5050C1CB3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77843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104932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7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33141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DA9825E-B516-4D73-97E8-5050C1CB3CCD}" type="slidenum">
              <a:rPr lang="pt-BR" smtClean="0"/>
              <a:pPr>
                <a:defRPr/>
              </a:pPr>
              <a:t>9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111489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3181597-6A86-4472-ABBF-BDC3550E23EF}" type="slidenum">
              <a:rPr lang="pt-BR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616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D1477F-6C24-4E4F-A3D1-D45E595A5877}" type="slidenum">
              <a:rPr lang="pt-BR" smtClean="0"/>
              <a:pPr>
                <a:defRPr/>
              </a:pPr>
              <a:t>12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05411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A52DBD-CD4A-4CF2-A0F1-67ED7424A32C}" type="slidenum">
              <a:rPr lang="pt-BR" smtClean="0"/>
              <a:pPr>
                <a:defRPr/>
              </a:pPr>
              <a:t>15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66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D8E23-E34C-45CF-975C-DF8EB58BDA3A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9B428-0DA7-4C72-8AB4-5A12CD5B61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89513146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401E44-ADFE-4048-B10B-2A76828208DB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E0534-015E-458E-9990-E7D33C70FDF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0574098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A6577-DABA-4C38-AEB0-86532B7105CD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AFA088-1980-4587-A4AE-1D6F8A6FC83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3040902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2167B-FF89-456A-A9B5-2606ACB39986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CC699-C386-4A9F-B672-C855652B8FF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3878773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C243B-B713-4EAD-889C-C4E1D6C9DCF2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0E895-980F-40EA-9CDC-40C247A142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857197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EEE61-B37C-473F-A1E1-947FFF4E1E3A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0029C9-159E-4717-A8E5-5BA384DF0FF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4568888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14CBE-21F4-4D82-94E7-5BA51CEA8A76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DF7-4182-4132-8D3E-6636A37F602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8594563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F68FF-8551-4D47-B5CE-2DBB40880821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DDD-B916-4E51-AA44-24A03379240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58879681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5F516-4DDB-4143-ABEC-A073535AAF5C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8D815-D0F8-424E-AF2B-6C524E46FFB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09984767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F72A8-08C8-463F-8278-A0E735A30494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0043-E670-4347-9CE6-80B55789548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8451312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26D7-FBF3-46E0-B8E6-F01F299650CC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973FD-A97F-44E5-B383-DEACA914857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7450613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55E525-6F02-40A3-85DA-9A8B7421E6F1}" type="datetimeFigureOut">
              <a:rPr lang="pt-BR"/>
              <a:pPr>
                <a:defRPr/>
              </a:pPr>
              <a:t>05/07/2026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A4DDC8E-E39E-4D1B-A173-55A14660AE9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Arquivos/Abertura%20Escola%20Sabatina.flv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Informativo%2011%20JULHO%202026.mp4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7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hyperlink" Target="licao-02.pptx" TargetMode="External"/><Relationship Id="rId10" Type="http://schemas.openxmlformats.org/officeDocument/2006/relationships/image" Target="../media/image19.png"/><Relationship Id="rId4" Type="http://schemas.openxmlformats.org/officeDocument/2006/relationships/image" Target="../media/image3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SEQUENCIA%202%20TRIM%202014/quadro%20comparativo%202014.pptx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hyperlink" Target="Arquivos/silencioES.wmv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hyperlink" Target="Arquivos/1minuto.wmv" TargetMode="External"/><Relationship Id="rId5" Type="http://schemas.openxmlformats.org/officeDocument/2006/relationships/hyperlink" Target="Arquivos/escola_sabatina.exe" TargetMode="Externa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Escola_Sabatina_-_Cora_da_Igreja_-_Portal_Adventista_-_blip_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informativo_311211_boa.wmv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informativo_230612_alta.wmv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3" t="13556" r="10001" b="10000"/>
          <a:stretch/>
        </p:blipFill>
        <p:spPr bwMode="auto">
          <a:xfrm>
            <a:off x="0" y="827314"/>
            <a:ext cx="9144000" cy="603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CaixaDeTexto 1">
            <a:hlinkClick r:id="rId4" action="ppaction://hlinkfile"/>
          </p:cNvPr>
          <p:cNvSpPr txBox="1"/>
          <p:nvPr/>
        </p:nvSpPr>
        <p:spPr>
          <a:xfrm>
            <a:off x="5940152" y="6338663"/>
            <a:ext cx="2952328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VÍDEO - INTRODUÇÃO</a:t>
            </a:r>
          </a:p>
        </p:txBody>
      </p:sp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3" name="Retângulo de cantos arredondados 2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02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372200" y="4221088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e 1"/>
          <p:cNvSpPr/>
          <p:nvPr/>
        </p:nvSpPr>
        <p:spPr>
          <a:xfrm>
            <a:off x="785813" y="785813"/>
            <a:ext cx="214312" cy="142875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" name="Retângulo de cantos arredondados 7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bertura Escola Sabatina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6" t="16423" r="9524"/>
          <a:stretch/>
        </p:blipFill>
        <p:spPr bwMode="auto">
          <a:xfrm>
            <a:off x="-13951" y="836712"/>
            <a:ext cx="9157951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6720793" y="4653136"/>
            <a:ext cx="2243695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7" name="Retângulo de cantos arredondados 16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8" name="Picture 2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02F63FC-AF1C-ABCD-11DA-AD699FFDC2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7233" r="2750" b="4756"/>
          <a:stretch>
            <a:fillRect/>
          </a:stretch>
        </p:blipFill>
        <p:spPr>
          <a:xfrm>
            <a:off x="0" y="806029"/>
            <a:ext cx="9144000" cy="5256584"/>
          </a:xfrm>
          <a:prstGeom prst="snip1Rect">
            <a:avLst>
              <a:gd name="adj" fmla="val 0"/>
            </a:avLst>
          </a:prstGeom>
        </p:spPr>
      </p:pic>
      <p:sp>
        <p:nvSpPr>
          <p:cNvPr id="5" name="Retângulo 4"/>
          <p:cNvSpPr/>
          <p:nvPr/>
        </p:nvSpPr>
        <p:spPr>
          <a:xfrm>
            <a:off x="0" y="-27384"/>
            <a:ext cx="9144000" cy="830997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sp>
        <p:nvSpPr>
          <p:cNvPr id="6" name="Retângulo de cantos arredondados 1">
            <a:extLst>
              <a:ext uri="{FF2B5EF4-FFF2-40B4-BE49-F238E27FC236}">
                <a16:creationId xmlns:a16="http://schemas.microsoft.com/office/drawing/2014/main" id="{E3A4CBCF-979D-485D-9EFA-6328EDB13E10}"/>
              </a:ext>
            </a:extLst>
          </p:cNvPr>
          <p:cNvSpPr/>
          <p:nvPr/>
        </p:nvSpPr>
        <p:spPr>
          <a:xfrm>
            <a:off x="-54260" y="4365104"/>
            <a:ext cx="9252520" cy="2492896"/>
          </a:xfrm>
          <a:prstGeom prst="roundRect">
            <a:avLst>
              <a:gd name="adj" fmla="val 425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1 - Centro para jovens e acampamento, na Bélgica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2- Residencial estudantil Villa Aurora, em Florença, Itália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3- Escola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Macea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Speranța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(Jardim da Infância + ampliação do Ensino Fundamental), na Romênia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4- Jardim da Infância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Tzvetna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Nadezhda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em Sófia, Bulgária</a:t>
            </a:r>
          </a:p>
          <a:p>
            <a:pPr marL="0" indent="0" algn="l" rtl="0">
              <a:buNone/>
            </a:pP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5- Escola do Éden em </a:t>
            </a:r>
            <a:r>
              <a:rPr lang="pt-BR" sz="2200" dirty="0" err="1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Peretu</a:t>
            </a:r>
            <a:r>
              <a:rPr lang="pt-BR" sz="2200" dirty="0">
                <a:solidFill>
                  <a:srgbClr val="0000FF"/>
                </a:solidFill>
                <a:effectLst/>
                <a:latin typeface="Arial Black" panose="020B0A04020102020204" pitchFamily="34" charset="0"/>
              </a:rPr>
              <a:t>, Romênia</a:t>
            </a:r>
            <a:endParaRPr lang="pt-BR" sz="2200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73FD03F-E7E4-4FEA-9708-4119F991E23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383" r="398" b="18144"/>
          <a:stretch/>
        </p:blipFill>
        <p:spPr>
          <a:xfrm>
            <a:off x="0" y="4332156"/>
            <a:ext cx="9144000" cy="2512925"/>
          </a:xfrm>
          <a:prstGeom prst="rect">
            <a:avLst/>
          </a:prstGeom>
          <a:solidFill>
            <a:srgbClr val="B8C1C2"/>
          </a:solidFill>
          <a:ln>
            <a:noFill/>
          </a:ln>
        </p:spPr>
      </p:pic>
      <p:sp>
        <p:nvSpPr>
          <p:cNvPr id="8" name="Retângulo 7"/>
          <p:cNvSpPr/>
          <p:nvPr/>
        </p:nvSpPr>
        <p:spPr>
          <a:xfrm>
            <a:off x="-72008" y="-27384"/>
            <a:ext cx="9252520" cy="954107"/>
          </a:xfrm>
          <a:prstGeom prst="rect">
            <a:avLst/>
          </a:prstGeom>
          <a:gradFill flip="none" rotWithShape="1">
            <a:gsLst>
              <a:gs pos="0">
                <a:srgbClr val="FF732D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92D050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 wrap="square">
            <a:spAutoFit/>
          </a:bodyPr>
          <a:lstStyle/>
          <a:p>
            <a:pPr algn="ctr"/>
            <a:r>
              <a:rPr lang="pt-BR" sz="28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DIVISÃO INTEREUROPEIA</a:t>
            </a:r>
          </a:p>
        </p:txBody>
      </p:sp>
      <p:pic>
        <p:nvPicPr>
          <p:cNvPr id="5" name="Imagem 4">
            <a:hlinkClick r:id="rId3" action="ppaction://hlinkfile"/>
            <a:extLst>
              <a:ext uri="{FF2B5EF4-FFF2-40B4-BE49-F238E27FC236}">
                <a16:creationId xmlns:a16="http://schemas.microsoft.com/office/drawing/2014/main" id="{91276796-AE98-4E1E-BEB9-4CEAD890DB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945" y="3428360"/>
            <a:ext cx="1807854" cy="76228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462013-8C81-491F-B69A-2CA55C097D8E}"/>
              </a:ext>
            </a:extLst>
          </p:cNvPr>
          <p:cNvSpPr/>
          <p:nvPr/>
        </p:nvSpPr>
        <p:spPr>
          <a:xfrm>
            <a:off x="-1" y="6165304"/>
            <a:ext cx="9180512" cy="678312"/>
          </a:xfrm>
          <a:prstGeom prst="rect">
            <a:avLst/>
          </a:prstGeom>
          <a:solidFill>
            <a:srgbClr val="BAC2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CaixaDeTexto 6">
            <a:hlinkClick r:id="rId3" action="ppaction://hlinkfile"/>
          </p:cNvPr>
          <p:cNvSpPr txBox="1"/>
          <p:nvPr/>
        </p:nvSpPr>
        <p:spPr>
          <a:xfrm>
            <a:off x="7092032" y="5966833"/>
            <a:ext cx="19415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/>
            <a:r>
              <a:rPr lang="pt-BR" sz="4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9" name="Imagem 8">
            <a:hlinkClick r:id="rId3" action="ppaction://hlinkfile"/>
            <a:extLst>
              <a:ext uri="{FF2B5EF4-FFF2-40B4-BE49-F238E27FC236}">
                <a16:creationId xmlns:a16="http://schemas.microsoft.com/office/drawing/2014/main" id="{8743234E-188E-BF6D-1A2D-27BBC26F35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04240"/>
            <a:ext cx="5567723" cy="3427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10074076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</a:t>
              </a:r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2" name="Retângulo de cantos arredondados 11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-27384"/>
            <a:ext cx="9144000" cy="6885384"/>
          </a:xfrm>
          <a:prstGeom prst="rect">
            <a:avLst/>
          </a:prstGeom>
          <a:gradFill>
            <a:gsLst>
              <a:gs pos="0">
                <a:srgbClr val="C3B415"/>
              </a:gs>
              <a:gs pos="46000">
                <a:schemeClr val="accent3">
                  <a:lumMod val="60000"/>
                  <a:lumOff val="40000"/>
                </a:schemeClr>
              </a:gs>
              <a:gs pos="100000">
                <a:srgbClr val="004059">
                  <a:alpha val="66000"/>
                </a:srgbClr>
              </a:gs>
            </a:gsLst>
            <a:path path="circle">
              <a:fillToRect l="100000" t="10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2145042" y="920914"/>
            <a:ext cx="588334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4000" b="1" spc="50" dirty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3º TRIMESTRE 2026</a:t>
            </a: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0" name="Grupo 19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21" name="Retângulo de cantos arredondados 20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22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4" name="CaixaDeTexto 3">
            <a:hlinkClick r:id="rId5" action="ppaction://hlinkpres?slideindex=1&amp;slidetitle="/>
          </p:cNvPr>
          <p:cNvSpPr txBox="1"/>
          <p:nvPr/>
        </p:nvSpPr>
        <p:spPr>
          <a:xfrm>
            <a:off x="3135981" y="1814038"/>
            <a:ext cx="2842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ABRIR A LIÇÃO EM</a:t>
            </a:r>
          </a:p>
          <a:p>
            <a:pPr algn="ctr"/>
            <a:r>
              <a:rPr lang="pt-BR" sz="2000" b="1" u="sng" dirty="0">
                <a:solidFill>
                  <a:srgbClr val="C00000"/>
                </a:solidFill>
                <a:latin typeface="Arial Black" pitchFamily="34" charset="0"/>
              </a:rPr>
              <a:t> POWERPOINT</a:t>
            </a:r>
          </a:p>
        </p:txBody>
      </p:sp>
      <p:pic>
        <p:nvPicPr>
          <p:cNvPr id="14" name="Picture 13" descr="Imagem relacionad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085184"/>
            <a:ext cx="1452438" cy="1452438"/>
          </a:xfrm>
          <a:prstGeom prst="rect">
            <a:avLst/>
          </a:prstGeom>
          <a:noFill/>
          <a:effectLst>
            <a:glow rad="635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7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008825" y="1758302"/>
            <a:ext cx="2099679" cy="1368152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68CEBA0-E57A-F09E-18F5-8DE8BEAB59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17" y="1032789"/>
            <a:ext cx="1890321" cy="3116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m 9">
            <a:hlinkClick r:id="rId5" action="ppaction://hlinkpres?slideindex=1&amp;slidetitle="/>
            <a:extLst>
              <a:ext uri="{FF2B5EF4-FFF2-40B4-BE49-F238E27FC236}">
                <a16:creationId xmlns:a16="http://schemas.microsoft.com/office/drawing/2014/main" id="{F76810CB-F975-66EA-F083-1AD00C3AA71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79387" y="3283628"/>
            <a:ext cx="5779277" cy="317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8449269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1"/>
          <p:cNvSpPr txBox="1">
            <a:spLocks noChangeArrowheads="1"/>
          </p:cNvSpPr>
          <p:nvPr/>
        </p:nvSpPr>
        <p:spPr bwMode="auto">
          <a:xfrm>
            <a:off x="500063" y="571500"/>
            <a:ext cx="7072312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   </a:t>
            </a:r>
            <a:r>
              <a:rPr lang="pt-BR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Quadro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Comparativo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latin typeface="Baskerville Old Face" pitchFamily="18" charset="0"/>
                <a:cs typeface="+mn-cs"/>
              </a:rPr>
              <a:t>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  <a:cs typeface="+mn-cs"/>
              </a:rPr>
              <a:t>da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  <a:cs typeface="+mn-cs"/>
            </a:endParaRPr>
          </a:p>
        </p:txBody>
      </p:sp>
      <p:grpSp>
        <p:nvGrpSpPr>
          <p:cNvPr id="7171" name="Grupo 6"/>
          <p:cNvGrpSpPr>
            <a:grpSpLocks/>
          </p:cNvGrpSpPr>
          <p:nvPr/>
        </p:nvGrpSpPr>
        <p:grpSpPr bwMode="auto">
          <a:xfrm>
            <a:off x="38100" y="3214688"/>
            <a:ext cx="9034463" cy="2020887"/>
            <a:chOff x="38100" y="3622674"/>
            <a:chExt cx="9034463" cy="2020887"/>
          </a:xfrm>
        </p:grpSpPr>
        <p:sp>
          <p:nvSpPr>
            <p:cNvPr id="3" name="Retângulo 2"/>
            <p:cNvSpPr/>
            <p:nvPr/>
          </p:nvSpPr>
          <p:spPr>
            <a:xfrm>
              <a:off x="928688" y="3910011"/>
              <a:ext cx="7431087" cy="10906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SCOLA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Cambria Math"/>
                  <a:ea typeface="Calibri"/>
                  <a:cs typeface="Times New Roman"/>
                </a:rPr>
                <a:t>        </a:t>
              </a:r>
              <a:r>
                <a:rPr lang="pt-BR" sz="60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SABATIN</a:t>
              </a:r>
            </a:p>
          </p:txBody>
        </p:sp>
        <p:pic>
          <p:nvPicPr>
            <p:cNvPr id="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714744" y="4145622"/>
              <a:ext cx="1000132" cy="78357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  <a:reflection blurRad="12700" stA="38000" endPos="28000" dist="5000" dir="5400000" sy="-100000" algn="bl" rotWithShape="0"/>
            </a:effectLst>
          </p:spPr>
        </p:pic>
        <p:sp>
          <p:nvSpPr>
            <p:cNvPr id="5" name="Retângulo 4"/>
            <p:cNvSpPr/>
            <p:nvPr/>
          </p:nvSpPr>
          <p:spPr>
            <a:xfrm>
              <a:off x="38100" y="3622674"/>
              <a:ext cx="1104900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E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  <p:sp>
          <p:nvSpPr>
            <p:cNvPr id="6" name="Retângulo 5"/>
            <p:cNvSpPr/>
            <p:nvPr/>
          </p:nvSpPr>
          <p:spPr>
            <a:xfrm>
              <a:off x="7864475" y="3622674"/>
              <a:ext cx="1208088" cy="202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defRPr/>
              </a:pPr>
              <a:r>
                <a:rPr lang="pt-BR" sz="11500" b="1" dirty="0">
                  <a:effectLst>
                    <a:outerShdw blurRad="60007" dist="310007" dir="7680000" sy="30000" kx="1300200" algn="ctr" rotWithShape="0">
                      <a:prstClr val="black">
                        <a:alpha val="32000"/>
                      </a:prstClr>
                    </a:outerShdw>
                  </a:effectLst>
                  <a:latin typeface="Baskerville Old Face" pitchFamily="18" charset="0"/>
                  <a:ea typeface="Calibri"/>
                  <a:cs typeface="Times New Roman"/>
                </a:rPr>
                <a:t>A</a:t>
              </a:r>
              <a:endParaRPr lang="pt-BR" sz="6000" b="1" dirty="0"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Baskerville Old Face" pitchFamily="18" charset="0"/>
                <a:ea typeface="Calibri"/>
                <a:cs typeface="Times New Roman"/>
              </a:endParaRPr>
            </a:p>
          </p:txBody>
        </p:sp>
      </p:grpSp>
      <p:sp>
        <p:nvSpPr>
          <p:cNvPr id="2" name="Retângulo 1">
            <a:hlinkClick r:id="rId4" action="ppaction://hlinkpres?slideindex=1&amp;slidetitle="/>
          </p:cNvPr>
          <p:cNvSpPr/>
          <p:nvPr/>
        </p:nvSpPr>
        <p:spPr>
          <a:xfrm>
            <a:off x="1259632" y="5301208"/>
            <a:ext cx="69301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 para ver</a:t>
            </a:r>
          </a:p>
        </p:txBody>
      </p:sp>
    </p:spTree>
    <p:extLst>
      <p:ext uri="{BB962C8B-B14F-4D97-AF65-F5344CB8AC3E}">
        <p14:creationId xmlns:p14="http://schemas.microsoft.com/office/powerpoint/2010/main" val="212538504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57" r="8195"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o 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10" name="Retângulo de cantos arredondados 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2º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Retângulo de cantos arredondados 1"/>
          <p:cNvSpPr/>
          <p:nvPr/>
        </p:nvSpPr>
        <p:spPr>
          <a:xfrm>
            <a:off x="164436" y="908720"/>
            <a:ext cx="8877964" cy="5832648"/>
          </a:xfrm>
          <a:prstGeom prst="roundRect">
            <a:avLst>
              <a:gd name="adj" fmla="val 223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sz="2400" b="1" dirty="0">
              <a:solidFill>
                <a:srgbClr val="0000FF"/>
              </a:solidFill>
              <a:latin typeface="Arial Black" pitchFamily="34" charset="0"/>
            </a:endParaRPr>
          </a:p>
          <a:p>
            <a:pPr algn="ctr"/>
            <a:endParaRPr lang="pt-BR" dirty="0">
              <a:solidFill>
                <a:srgbClr val="0000FF"/>
              </a:solidFill>
            </a:endParaRPr>
          </a:p>
        </p:txBody>
      </p:sp>
      <p:sp>
        <p:nvSpPr>
          <p:cNvPr id="3" name="Retângulo 2">
            <a:hlinkClick r:id="rId5" action="ppaction://hlinkfile"/>
          </p:cNvPr>
          <p:cNvSpPr/>
          <p:nvPr/>
        </p:nvSpPr>
        <p:spPr>
          <a:xfrm>
            <a:off x="874194" y="980728"/>
            <a:ext cx="79462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Programa com Hora e Áudio</a:t>
            </a:r>
          </a:p>
          <a:p>
            <a:pPr algn="ctr"/>
            <a:r>
              <a:rPr lang="pt-BR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  <a:endParaRPr lang="pt-BR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Retângulo 11">
            <a:hlinkClick r:id="rId6" action="ppaction://hlinkfile"/>
          </p:cNvPr>
          <p:cNvSpPr/>
          <p:nvPr/>
        </p:nvSpPr>
        <p:spPr>
          <a:xfrm>
            <a:off x="1403648" y="2852936"/>
            <a:ext cx="65533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com Cronometro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  <p:sp>
        <p:nvSpPr>
          <p:cNvPr id="13" name="Retângulo 12">
            <a:hlinkClick r:id="rId7" action="ppaction://hlinkfile"/>
          </p:cNvPr>
          <p:cNvSpPr/>
          <p:nvPr/>
        </p:nvSpPr>
        <p:spPr>
          <a:xfrm>
            <a:off x="2688589" y="4797152"/>
            <a:ext cx="413446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Vídeo Silencio</a:t>
            </a:r>
          </a:p>
          <a:p>
            <a:pPr algn="ctr"/>
            <a:r>
              <a:rPr lang="pt-BR" sz="4400" b="1" spc="50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Clique aqui!</a:t>
            </a:r>
          </a:p>
        </p:txBody>
      </p:sp>
    </p:spTree>
    <p:extLst>
      <p:ext uri="{BB962C8B-B14F-4D97-AF65-F5344CB8AC3E}">
        <p14:creationId xmlns:p14="http://schemas.microsoft.com/office/powerpoint/2010/main" val="3606039331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tângulo 8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sp>
        <p:nvSpPr>
          <p:cNvPr id="91" name="Retângulo 90"/>
          <p:cNvSpPr/>
          <p:nvPr/>
        </p:nvSpPr>
        <p:spPr>
          <a:xfrm>
            <a:off x="714348" y="4929198"/>
            <a:ext cx="757242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pt-BR" sz="7200" b="1" dirty="0">
                <a:ln w="11430"/>
                <a:solidFill>
                  <a:srgbClr val="FFCC00"/>
                </a:solidFill>
                <a:latin typeface="DFGothic-EB" pitchFamily="1" charset="-128"/>
                <a:ea typeface="DFGothic-EB" pitchFamily="1" charset="-128"/>
              </a:rPr>
              <a:t>TEMPO ESGOTADO</a:t>
            </a:r>
          </a:p>
        </p:txBody>
      </p:sp>
      <p:sp>
        <p:nvSpPr>
          <p:cNvPr id="92" name="Retângulo 9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00:59</a:t>
            </a:r>
          </a:p>
        </p:txBody>
      </p:sp>
      <p:sp>
        <p:nvSpPr>
          <p:cNvPr id="93" name="Retângulo 9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00:58</a:t>
            </a:r>
          </a:p>
        </p:txBody>
      </p:sp>
      <p:sp>
        <p:nvSpPr>
          <p:cNvPr id="94" name="Retângulo 9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00:57</a:t>
            </a:r>
          </a:p>
        </p:txBody>
      </p:sp>
      <p:sp>
        <p:nvSpPr>
          <p:cNvPr id="95" name="Retângulo 9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00:56</a:t>
            </a:r>
          </a:p>
        </p:txBody>
      </p:sp>
      <p:sp>
        <p:nvSpPr>
          <p:cNvPr id="96" name="Retângulo 9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00:55</a:t>
            </a:r>
          </a:p>
        </p:txBody>
      </p:sp>
      <p:sp>
        <p:nvSpPr>
          <p:cNvPr id="97" name="Retângulo 9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00:54</a:t>
            </a:r>
          </a:p>
        </p:txBody>
      </p:sp>
      <p:sp>
        <p:nvSpPr>
          <p:cNvPr id="98" name="Retângulo 9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00:53</a:t>
            </a:r>
          </a:p>
        </p:txBody>
      </p:sp>
      <p:sp>
        <p:nvSpPr>
          <p:cNvPr id="99" name="Retângulo 9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00:52</a:t>
            </a:r>
          </a:p>
        </p:txBody>
      </p:sp>
      <p:sp>
        <p:nvSpPr>
          <p:cNvPr id="100" name="Retângulo 9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00:51</a:t>
            </a:r>
          </a:p>
        </p:txBody>
      </p:sp>
      <p:sp>
        <p:nvSpPr>
          <p:cNvPr id="101" name="Retângulo 10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00:50</a:t>
            </a:r>
          </a:p>
        </p:txBody>
      </p:sp>
      <p:sp>
        <p:nvSpPr>
          <p:cNvPr id="102" name="Retângulo 10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00:49</a:t>
            </a:r>
          </a:p>
        </p:txBody>
      </p:sp>
      <p:sp>
        <p:nvSpPr>
          <p:cNvPr id="103" name="Retângulo 10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00:48</a:t>
            </a:r>
          </a:p>
        </p:txBody>
      </p:sp>
      <p:sp>
        <p:nvSpPr>
          <p:cNvPr id="104" name="Retângulo 10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00:47</a:t>
            </a:r>
          </a:p>
        </p:txBody>
      </p:sp>
      <p:sp>
        <p:nvSpPr>
          <p:cNvPr id="105" name="Retângulo 10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00:46</a:t>
            </a:r>
          </a:p>
        </p:txBody>
      </p:sp>
      <p:sp>
        <p:nvSpPr>
          <p:cNvPr id="106" name="Retângulo 10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00:45</a:t>
            </a:r>
          </a:p>
        </p:txBody>
      </p:sp>
      <p:sp>
        <p:nvSpPr>
          <p:cNvPr id="107" name="Retângulo 10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00:44</a:t>
            </a:r>
          </a:p>
        </p:txBody>
      </p:sp>
      <p:sp>
        <p:nvSpPr>
          <p:cNvPr id="108" name="Retângulo 10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00:43</a:t>
            </a:r>
          </a:p>
        </p:txBody>
      </p:sp>
      <p:sp>
        <p:nvSpPr>
          <p:cNvPr id="109" name="Retângulo 10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00:42</a:t>
            </a:r>
          </a:p>
        </p:txBody>
      </p:sp>
      <p:sp>
        <p:nvSpPr>
          <p:cNvPr id="110" name="Retângulo 10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00:41</a:t>
            </a:r>
          </a:p>
        </p:txBody>
      </p:sp>
      <p:sp>
        <p:nvSpPr>
          <p:cNvPr id="111" name="Retângulo 11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00:40</a:t>
            </a:r>
          </a:p>
        </p:txBody>
      </p:sp>
      <p:sp>
        <p:nvSpPr>
          <p:cNvPr id="112" name="Retângulo 11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00:39</a:t>
            </a:r>
          </a:p>
        </p:txBody>
      </p:sp>
      <p:sp>
        <p:nvSpPr>
          <p:cNvPr id="113" name="Retângulo 11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00:38</a:t>
            </a:r>
          </a:p>
        </p:txBody>
      </p:sp>
      <p:sp>
        <p:nvSpPr>
          <p:cNvPr id="114" name="Retângulo 11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00:37</a:t>
            </a:r>
          </a:p>
        </p:txBody>
      </p:sp>
      <p:sp>
        <p:nvSpPr>
          <p:cNvPr id="115" name="Retângulo 11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00:36</a:t>
            </a:r>
          </a:p>
        </p:txBody>
      </p:sp>
      <p:sp>
        <p:nvSpPr>
          <p:cNvPr id="116" name="Retângulo 11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00:35</a:t>
            </a:r>
          </a:p>
        </p:txBody>
      </p:sp>
      <p:sp>
        <p:nvSpPr>
          <p:cNvPr id="117" name="Retângulo 11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00:34</a:t>
            </a:r>
          </a:p>
        </p:txBody>
      </p:sp>
      <p:sp>
        <p:nvSpPr>
          <p:cNvPr id="118" name="Retângulo 11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00:33</a:t>
            </a:r>
          </a:p>
        </p:txBody>
      </p:sp>
      <p:sp>
        <p:nvSpPr>
          <p:cNvPr id="119" name="Retângulo 11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00:32</a:t>
            </a:r>
          </a:p>
        </p:txBody>
      </p:sp>
      <p:sp>
        <p:nvSpPr>
          <p:cNvPr id="120" name="Retângulo 11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00:31</a:t>
            </a:r>
          </a:p>
        </p:txBody>
      </p:sp>
      <p:sp>
        <p:nvSpPr>
          <p:cNvPr id="121" name="Retângulo 12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00:30</a:t>
            </a:r>
          </a:p>
        </p:txBody>
      </p:sp>
      <p:sp>
        <p:nvSpPr>
          <p:cNvPr id="122" name="Retângulo 12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00:29</a:t>
            </a:r>
          </a:p>
        </p:txBody>
      </p:sp>
      <p:sp>
        <p:nvSpPr>
          <p:cNvPr id="123" name="Retângulo 12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00:28</a:t>
            </a:r>
          </a:p>
        </p:txBody>
      </p:sp>
      <p:sp>
        <p:nvSpPr>
          <p:cNvPr id="124" name="Retângulo 12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00:27</a:t>
            </a:r>
          </a:p>
        </p:txBody>
      </p:sp>
      <p:sp>
        <p:nvSpPr>
          <p:cNvPr id="125" name="Retângulo 12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00:26</a:t>
            </a:r>
          </a:p>
        </p:txBody>
      </p:sp>
      <p:sp>
        <p:nvSpPr>
          <p:cNvPr id="126" name="Retângulo 12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00:25</a:t>
            </a:r>
          </a:p>
        </p:txBody>
      </p:sp>
      <p:sp>
        <p:nvSpPr>
          <p:cNvPr id="127" name="Retângulo 12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00:24</a:t>
            </a:r>
          </a:p>
        </p:txBody>
      </p:sp>
      <p:sp>
        <p:nvSpPr>
          <p:cNvPr id="128" name="Retângulo 12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00:23</a:t>
            </a:r>
          </a:p>
        </p:txBody>
      </p:sp>
      <p:sp>
        <p:nvSpPr>
          <p:cNvPr id="129" name="Retângulo 12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00:22</a:t>
            </a:r>
          </a:p>
        </p:txBody>
      </p:sp>
      <p:sp>
        <p:nvSpPr>
          <p:cNvPr id="130" name="Retângulo 12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00:21</a:t>
            </a:r>
          </a:p>
        </p:txBody>
      </p:sp>
      <p:sp>
        <p:nvSpPr>
          <p:cNvPr id="131" name="Retângulo 13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00:20</a:t>
            </a:r>
          </a:p>
        </p:txBody>
      </p:sp>
      <p:sp>
        <p:nvSpPr>
          <p:cNvPr id="132" name="Retângulo 13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00:19</a:t>
            </a:r>
          </a:p>
        </p:txBody>
      </p:sp>
      <p:sp>
        <p:nvSpPr>
          <p:cNvPr id="133" name="Retângulo 132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00:18</a:t>
            </a:r>
          </a:p>
        </p:txBody>
      </p:sp>
      <p:sp>
        <p:nvSpPr>
          <p:cNvPr id="134" name="Retângulo 13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00:17</a:t>
            </a:r>
          </a:p>
        </p:txBody>
      </p:sp>
      <p:sp>
        <p:nvSpPr>
          <p:cNvPr id="135" name="Retângulo 13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00:16</a:t>
            </a:r>
          </a:p>
        </p:txBody>
      </p:sp>
      <p:sp>
        <p:nvSpPr>
          <p:cNvPr id="136" name="Retângulo 13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00:15</a:t>
            </a:r>
          </a:p>
        </p:txBody>
      </p:sp>
      <p:sp>
        <p:nvSpPr>
          <p:cNvPr id="137" name="Retângulo 13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00:14</a:t>
            </a:r>
          </a:p>
        </p:txBody>
      </p:sp>
      <p:sp>
        <p:nvSpPr>
          <p:cNvPr id="138" name="Retângulo 13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00:13</a:t>
            </a:r>
          </a:p>
        </p:txBody>
      </p:sp>
      <p:sp>
        <p:nvSpPr>
          <p:cNvPr id="139" name="Retângulo 13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00:12</a:t>
            </a:r>
          </a:p>
        </p:txBody>
      </p:sp>
      <p:sp>
        <p:nvSpPr>
          <p:cNvPr id="140" name="Retângulo 13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00:11</a:t>
            </a:r>
          </a:p>
        </p:txBody>
      </p:sp>
      <p:sp>
        <p:nvSpPr>
          <p:cNvPr id="141" name="Retângulo 14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00:10</a:t>
            </a:r>
          </a:p>
        </p:txBody>
      </p:sp>
      <p:sp>
        <p:nvSpPr>
          <p:cNvPr id="142" name="Retângulo 14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00:09</a:t>
            </a:r>
          </a:p>
        </p:txBody>
      </p:sp>
      <p:sp>
        <p:nvSpPr>
          <p:cNvPr id="144" name="Retângulo 143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00:08</a:t>
            </a:r>
          </a:p>
        </p:txBody>
      </p:sp>
      <p:sp>
        <p:nvSpPr>
          <p:cNvPr id="145" name="Retângulo 144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00:07</a:t>
            </a:r>
          </a:p>
        </p:txBody>
      </p:sp>
      <p:sp>
        <p:nvSpPr>
          <p:cNvPr id="146" name="Retângulo 14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00:06</a:t>
            </a:r>
          </a:p>
        </p:txBody>
      </p:sp>
      <p:sp>
        <p:nvSpPr>
          <p:cNvPr id="147" name="Retângulo 146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00:05</a:t>
            </a:r>
          </a:p>
        </p:txBody>
      </p:sp>
      <p:sp>
        <p:nvSpPr>
          <p:cNvPr id="148" name="Retângulo 147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00:04</a:t>
            </a:r>
          </a:p>
        </p:txBody>
      </p:sp>
      <p:sp>
        <p:nvSpPr>
          <p:cNvPr id="149" name="Retângulo 148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00:03</a:t>
            </a:r>
          </a:p>
        </p:txBody>
      </p:sp>
      <p:sp>
        <p:nvSpPr>
          <p:cNvPr id="150" name="Retângulo 149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00:02</a:t>
            </a:r>
          </a:p>
        </p:txBody>
      </p:sp>
      <p:sp>
        <p:nvSpPr>
          <p:cNvPr id="151" name="Retângulo 150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00:01</a:t>
            </a:r>
          </a:p>
        </p:txBody>
      </p:sp>
      <p:sp>
        <p:nvSpPr>
          <p:cNvPr id="152" name="Retângulo 151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00:00</a:t>
            </a:r>
          </a:p>
        </p:txBody>
      </p:sp>
      <p:sp>
        <p:nvSpPr>
          <p:cNvPr id="153" name="Elipse 152"/>
          <p:cNvSpPr/>
          <p:nvPr/>
        </p:nvSpPr>
        <p:spPr>
          <a:xfrm>
            <a:off x="4643438" y="2643188"/>
            <a:ext cx="142875" cy="23018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56" name="Retângulo 155"/>
          <p:cNvSpPr/>
          <p:nvPr/>
        </p:nvSpPr>
        <p:spPr>
          <a:xfrm>
            <a:off x="642910" y="1759099"/>
            <a:ext cx="7572428" cy="31700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0" b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FF33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DFGothic-EB" pitchFamily="1" charset="-128"/>
                <a:ea typeface="DFGothic-EB" pitchFamily="1" charset="-128"/>
              </a:rPr>
              <a:t>01:00</a:t>
            </a:r>
          </a:p>
        </p:txBody>
      </p:sp>
      <p:grpSp>
        <p:nvGrpSpPr>
          <p:cNvPr id="69" name="Grupo 68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70" name="Retângulo de cantos arredondados 6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0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71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ncerramento da Lição - 1 Minuto - Opçã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12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3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3000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5000"/>
                            </p:stCondLst>
                            <p:childTnLst>
                              <p:par>
                                <p:cTn id="5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5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6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7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50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8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9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39000"/>
                            </p:stCondLst>
                            <p:childTnLst>
                              <p:par>
                                <p:cTn id="9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9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0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43000"/>
                            </p:stCondLst>
                            <p:childTnLst>
                              <p:par>
                                <p:cTn id="10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44000"/>
                            </p:stCondLst>
                            <p:childTnLst>
                              <p:par>
                                <p:cTn id="10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 nodeType="afterGroup">
                            <p:stCondLst>
                              <p:cond delay="45000"/>
                            </p:stCondLst>
                            <p:childTnLst>
                              <p:par>
                                <p:cTn id="11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 nodeType="afterGroup">
                            <p:stCondLst>
                              <p:cond delay="460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47000"/>
                            </p:stCondLst>
                            <p:childTnLst>
                              <p:par>
                                <p:cTn id="11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49000"/>
                            </p:stCondLst>
                            <p:childTnLst>
                              <p:par>
                                <p:cTn id="12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00"/>
                            </p:stCondLst>
                            <p:childTnLst>
                              <p:par>
                                <p:cTn id="12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52000"/>
                            </p:stCondLst>
                            <p:childTnLst>
                              <p:par>
                                <p:cTn id="13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 nodeType="afterGroup">
                            <p:stCondLst>
                              <p:cond delay="53000"/>
                            </p:stCondLst>
                            <p:childTnLst>
                              <p:par>
                                <p:cTn id="13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13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55000"/>
                            </p:stCondLst>
                            <p:childTnLst>
                              <p:par>
                                <p:cTn id="14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6000"/>
                            </p:stCondLst>
                            <p:childTnLst>
                              <p:par>
                                <p:cTn id="14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 nodeType="afterGroup">
                            <p:stCondLst>
                              <p:cond delay="570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 nodeType="afterGroup">
                            <p:stCondLst>
                              <p:cond delay="58000"/>
                            </p:stCondLst>
                            <p:childTnLst>
                              <p:par>
                                <p:cTn id="15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9000"/>
                            </p:stCondLst>
                            <p:childTnLst>
                              <p:par>
                                <p:cTn id="15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5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 nodeType="afterGroup">
                            <p:stCondLst>
                              <p:cond delay="61000"/>
                            </p:stCondLst>
                            <p:childTnLst>
                              <p:par>
                                <p:cTn id="16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 nodeType="afterGroup">
                            <p:stCondLst>
                              <p:cond delay="62000"/>
                            </p:stCondLst>
                            <p:childTnLst>
                              <p:par>
                                <p:cTn id="16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 nodeType="afterGroup">
                            <p:stCondLst>
                              <p:cond delay="63000"/>
                            </p:stCondLst>
                            <p:childTnLst>
                              <p:par>
                                <p:cTn id="16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16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 nodeType="afterGroup">
                            <p:stCondLst>
                              <p:cond delay="65000"/>
                            </p:stCondLst>
                            <p:childTnLst>
                              <p:par>
                                <p:cTn id="17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 nodeType="afterGroup">
                            <p:stCondLst>
                              <p:cond delay="66000"/>
                            </p:stCondLst>
                            <p:childTnLst>
                              <p:par>
                                <p:cTn id="17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 nodeType="afterGroup">
                            <p:stCondLst>
                              <p:cond delay="67000"/>
                            </p:stCondLst>
                            <p:childTnLst>
                              <p:par>
                                <p:cTn id="17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 nodeType="afterGroup">
                            <p:stCondLst>
                              <p:cond delay="68000"/>
                            </p:stCondLst>
                            <p:childTnLst>
                              <p:par>
                                <p:cTn id="18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 nodeType="afterGroup">
                            <p:stCondLst>
                              <p:cond delay="69000"/>
                            </p:stCondLst>
                            <p:childTnLst>
                              <p:par>
                                <p:cTn id="18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70000"/>
                            </p:stCondLst>
                            <p:childTnLst>
                              <p:par>
                                <p:cTn id="18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 nodeType="afterGroup">
                            <p:stCondLst>
                              <p:cond delay="71000"/>
                            </p:stCondLst>
                            <p:childTnLst>
                              <p:par>
                                <p:cTn id="19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1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38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35" name="Retângulo 3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3" name="Grupo 3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1" name="Retângulo 4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2" name="Retângulo 4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4" name="Grupo 4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5" name="Retângulo 4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46" name="Retângulo 4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47" name="Retângulo 4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5" name="Grupo 4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49" name="Retângulo 4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0" name="Retângulo 4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1" name="Retângulo 5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6" name="Grupo 5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3" name="Retângulo 5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4" name="Retângulo 5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5" name="Retângulo 5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7" name="Grupo 5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57" name="Retângulo 5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58" name="Retângulo 5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59" name="Retângulo 5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8" name="Grupo 5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1" name="Retângulo 6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2" name="Retângulo 6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3" name="Retângulo 6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9" name="Grupo 6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5" name="Retângulo 6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66" name="Retângulo 6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67" name="Retângulo 6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0" name="Grupo 67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69" name="Retângulo 68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0" name="Retângulo 69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1" name="Retângulo 70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1" name="Grupo 71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3" name="Retângulo 72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4" name="Retângulo 73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5" name="Retângulo 74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2" name="Grupo 75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77" name="Retângulo 76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78" name="Retângulo 77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79" name="Retângulo 78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3" name="Grupo 7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1" name="Retângulo 8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2" name="Retângulo 8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3" name="Retângulo 8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4" name="Grupo 83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85" name="Retângulo 84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86" name="Retângulo 85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87" name="Retângulo 86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solidFill>
                    <a:srgbClr val="FFFFFF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grpSp>
        <p:nvGrpSpPr>
          <p:cNvPr id="15" name="Grupo 89"/>
          <p:cNvGrpSpPr>
            <a:grpSpLocks/>
          </p:cNvGrpSpPr>
          <p:nvPr/>
        </p:nvGrpSpPr>
        <p:grpSpPr bwMode="auto">
          <a:xfrm>
            <a:off x="714375" y="2381250"/>
            <a:ext cx="7572375" cy="2333625"/>
            <a:chOff x="699600" y="2229302"/>
            <a:chExt cx="7572428" cy="2332955"/>
          </a:xfrm>
        </p:grpSpPr>
        <p:sp>
          <p:nvSpPr>
            <p:cNvPr id="91" name="Retângulo 90"/>
            <p:cNvSpPr/>
            <p:nvPr/>
          </p:nvSpPr>
          <p:spPr>
            <a:xfrm>
              <a:off x="699600" y="2315488"/>
              <a:ext cx="7572428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SIL NCIO</a:t>
              </a:r>
            </a:p>
          </p:txBody>
        </p:sp>
        <p:sp>
          <p:nvSpPr>
            <p:cNvPr id="92" name="Retângulo 91"/>
            <p:cNvSpPr/>
            <p:nvPr/>
          </p:nvSpPr>
          <p:spPr>
            <a:xfrm>
              <a:off x="3428992" y="2300740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E</a:t>
              </a:r>
            </a:p>
          </p:txBody>
        </p:sp>
        <p:sp>
          <p:nvSpPr>
            <p:cNvPr id="93" name="Retângulo 92"/>
            <p:cNvSpPr/>
            <p:nvPr/>
          </p:nvSpPr>
          <p:spPr>
            <a:xfrm>
              <a:off x="3414244" y="2229302"/>
              <a:ext cx="1214446" cy="2246769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>
                <a:defRPr/>
              </a:pPr>
              <a:r>
                <a:rPr lang="pt-BR" sz="138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DFGothic-EB" pitchFamily="1" charset="-128"/>
                  <a:ea typeface="DFGothic-EB" pitchFamily="1" charset="-128"/>
                </a:rPr>
                <a:t>^</a:t>
              </a:r>
            </a:p>
          </p:txBody>
        </p:sp>
      </p:grpSp>
      <p:pic>
        <p:nvPicPr>
          <p:cNvPr id="68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3555848" y="980728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6" name="Grupo 75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80" name="Retângulo de cantos arredondados 79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</a:t>
              </a:r>
              <a:r>
                <a:rPr lang="pt-BR" sz="2700" dirty="0">
                  <a:solidFill>
                    <a:srgbClr val="0000FF"/>
                  </a:solidFill>
                  <a:latin typeface="Arial Black" pitchFamily="34" charset="0"/>
                </a:rPr>
                <a:t>ESCOLA SABATINA – 3º TRIMESTRE 2026</a:t>
              </a:r>
              <a:endParaRPr lang="pt-BR" sz="2700" dirty="0">
                <a:solidFill>
                  <a:srgbClr val="C00000"/>
                </a:solidFill>
                <a:latin typeface="Arial Black" pitchFamily="34" charset="0"/>
              </a:endParaRPr>
            </a:p>
          </p:txBody>
        </p:sp>
        <p:pic>
          <p:nvPicPr>
            <p:cNvPr id="84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680816554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2700" dirty="0">
                  <a:solidFill>
                    <a:srgbClr val="C00000"/>
                  </a:solidFill>
                  <a:latin typeface="Arial Black" pitchFamily="34" charset="0"/>
                </a:rPr>
                <a:t>       ESCOLA SABATINA 2026 – IASD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342665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-952619" y="2975696"/>
            <a:ext cx="10977801" cy="83993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ctr">
              <a:defRPr/>
            </a:pPr>
            <a:r>
              <a:rPr lang="pt-BR" sz="5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</p:spTree>
    <p:extLst>
      <p:ext uri="{BB962C8B-B14F-4D97-AF65-F5344CB8AC3E}">
        <p14:creationId xmlns:p14="http://schemas.microsoft.com/office/powerpoint/2010/main" val="405138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600" b="1" dirty="0">
                <a:latin typeface="Arial Black" pitchFamily="34" charset="0"/>
                <a:hlinkClick r:id="rId2" action="ppaction://hlinkfile"/>
              </a:rPr>
              <a:t>VÍDEO – ESCOLA SABATINA CORAÇÃO DA IGREJA</a:t>
            </a:r>
            <a:endParaRPr lang="pt-BR" sz="3600" b="1" dirty="0">
              <a:latin typeface="Arial Black" pitchFamily="34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48" b="12500"/>
          <a:stretch/>
        </p:blipFill>
        <p:spPr bwMode="auto">
          <a:xfrm>
            <a:off x="0" y="0"/>
            <a:ext cx="9108504" cy="2535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77681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877669" y="44624"/>
            <a:ext cx="3158827" cy="6741368"/>
          </a:xfrm>
          <a:prstGeom prst="roundRect">
            <a:avLst>
              <a:gd name="adj" fmla="val 14185"/>
            </a:avLst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FF0000"/>
                </a:solidFill>
                <a:latin typeface="Arial Black" pitchFamily="34" charset="0"/>
              </a:rPr>
              <a:t>PROJETOS MISSIONÁRIOS:</a:t>
            </a:r>
          </a:p>
          <a:p>
            <a:br>
              <a:rPr lang="pt-BR" sz="1600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1- Estabelecer uma igreja entre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povo Navajo, no sudoeste dos Estados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Unidos. </a:t>
            </a:r>
          </a:p>
          <a:p>
            <a:endParaRPr lang="pt-BR" sz="105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2- Prover recursos para treinar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obreiros bíblicos e estabelecer igrejas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entre as populações de refugiados na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América do Norte. </a:t>
            </a:r>
          </a:p>
          <a:p>
            <a:endParaRPr lang="pt-BR" sz="800" dirty="0">
              <a:solidFill>
                <a:srgbClr val="FF0000"/>
              </a:solidFill>
              <a:latin typeface="Arial Black" pitchFamily="34" charset="0"/>
            </a:endParaRP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3- Projeto para crianças: Treinar e equipar adolescentes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americanos nativos para partilhar 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amor de Deus através de programas do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tipo de Escola Cristã de Férias entre as </a:t>
            </a:r>
          </a:p>
          <a:p>
            <a:r>
              <a:rPr lang="pt-BR" sz="1600" dirty="0">
                <a:solidFill>
                  <a:srgbClr val="FF0000"/>
                </a:solidFill>
                <a:latin typeface="Arial Black" pitchFamily="34" charset="0"/>
              </a:rPr>
              <a:t>populações nativas americanas.</a:t>
            </a:r>
          </a:p>
        </p:txBody>
      </p:sp>
      <p:pic>
        <p:nvPicPr>
          <p:cNvPr id="3" name="Picture 2" descr="D:\Dados de  c\User win7\Desktop\mapra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805661" cy="6865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0" y="1484784"/>
            <a:ext cx="5805661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A oferta do 13º Sábado será no final da Escola sabatina.</a:t>
            </a:r>
          </a:p>
        </p:txBody>
      </p:sp>
      <p:pic>
        <p:nvPicPr>
          <p:cNvPr id="5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206" y="129158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hlinkClick r:id="rId4" action="ppaction://hlinkfile"/>
          </p:cNvPr>
          <p:cNvSpPr txBox="1"/>
          <p:nvPr/>
        </p:nvSpPr>
        <p:spPr>
          <a:xfrm>
            <a:off x="31284" y="4922004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sp>
        <p:nvSpPr>
          <p:cNvPr id="7" name="Retângulo de cantos arredondados 1">
            <a:extLst>
              <a:ext uri="{FF2B5EF4-FFF2-40B4-BE49-F238E27FC236}">
                <a16:creationId xmlns:a16="http://schemas.microsoft.com/office/drawing/2014/main" id="{16AFB34C-D4ED-472B-A56D-806B558ADAA2}"/>
              </a:ext>
            </a:extLst>
          </p:cNvPr>
          <p:cNvSpPr/>
          <p:nvPr/>
        </p:nvSpPr>
        <p:spPr>
          <a:xfrm>
            <a:off x="2051720" y="2348880"/>
            <a:ext cx="3419872" cy="3312368"/>
          </a:xfrm>
          <a:prstGeom prst="roundRect">
            <a:avLst>
              <a:gd name="adj" fmla="val 774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u="sng" dirty="0">
                <a:solidFill>
                  <a:srgbClr val="0000FF"/>
                </a:solidFill>
                <a:latin typeface="Arial Black" pitchFamily="34" charset="0"/>
              </a:rPr>
              <a:t>PROJETOS MISSIONÁRIOS:</a:t>
            </a:r>
          </a:p>
          <a:p>
            <a:pPr algn="ctr"/>
            <a:endParaRPr lang="pt-BR" sz="800" u="sng" dirty="0">
              <a:solidFill>
                <a:srgbClr val="C00000"/>
              </a:solidFill>
              <a:latin typeface="Arial Black" pitchFamily="34" charset="0"/>
            </a:endParaRP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01 – Construir um prédio de três andares para Educação Infantil, Ensino fundamental e Ensino Médio no campus do Centro Adventista de Educação Superior da Ucrânia, em Bucha, Ucrânia.</a:t>
            </a:r>
          </a:p>
          <a:p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02 –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Contriur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 um prédio de dois andares para Educação Infantil, Ensino fundamental e Ensino Médio no campus da universidade Adventista de </a:t>
            </a:r>
            <a:r>
              <a:rPr lang="pt-BR" sz="1400" dirty="0" err="1">
                <a:solidFill>
                  <a:srgbClr val="C00000"/>
                </a:solidFill>
                <a:latin typeface="Arial Black" pitchFamily="34" charset="0"/>
              </a:rPr>
              <a:t>Zaoksky</a:t>
            </a:r>
            <a:r>
              <a:rPr lang="pt-BR" sz="1400" dirty="0">
                <a:solidFill>
                  <a:srgbClr val="C00000"/>
                </a:solidFill>
                <a:latin typeface="Arial Black" pitchFamily="34" charset="0"/>
              </a:rPr>
              <a:t>, na região de Tula, Rússia.</a:t>
            </a:r>
          </a:p>
        </p:txBody>
      </p:sp>
    </p:spTree>
    <p:extLst>
      <p:ext uri="{BB962C8B-B14F-4D97-AF65-F5344CB8AC3E}">
        <p14:creationId xmlns:p14="http://schemas.microsoft.com/office/powerpoint/2010/main" val="960530127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3" descr="Slide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6722"/>
            <a:ext cx="9144000" cy="5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08520" y="-27384"/>
            <a:ext cx="9433048" cy="954107"/>
          </a:xfrm>
          <a:prstGeom prst="rect">
            <a:avLst/>
          </a:prstGeom>
          <a:solidFill>
            <a:srgbClr val="0000FF"/>
          </a:solidFill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 Black" pitchFamily="34" charset="0"/>
              </a:rPr>
              <a:t>INFORMATIVO MUNDIAL DAS MISSÕES</a:t>
            </a:r>
          </a:p>
          <a:p>
            <a:pPr algn="ctr"/>
            <a:r>
              <a:rPr lang="pt-BR" sz="2800" b="1" dirty="0">
                <a:solidFill>
                  <a:srgbClr val="FFFF00"/>
                </a:solidFill>
                <a:latin typeface="Arial Black" pitchFamily="34" charset="0"/>
              </a:rPr>
              <a:t>2º TRIM DE 2012 – </a:t>
            </a:r>
            <a:r>
              <a:rPr lang="pt-BR" sz="2400" b="1" dirty="0">
                <a:solidFill>
                  <a:srgbClr val="FFFF00"/>
                </a:solidFill>
                <a:latin typeface="Arial Black" pitchFamily="34" charset="0"/>
              </a:rPr>
              <a:t>Divisão Pacifico Sul-Asiático </a:t>
            </a:r>
          </a:p>
        </p:txBody>
      </p:sp>
      <p:sp>
        <p:nvSpPr>
          <p:cNvPr id="3" name="CaixaDeTexto 2">
            <a:hlinkClick r:id="rId3" action="ppaction://hlinkfile"/>
          </p:cNvPr>
          <p:cNvSpPr txBox="1"/>
          <p:nvPr/>
        </p:nvSpPr>
        <p:spPr>
          <a:xfrm>
            <a:off x="6588224" y="5714092"/>
            <a:ext cx="1300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Vídeo</a:t>
            </a:r>
          </a:p>
        </p:txBody>
      </p:sp>
      <p:pic>
        <p:nvPicPr>
          <p:cNvPr id="7" name="Picture 2" descr="D:\Cátia\IASD - CASTELO\LOGOTIPOS DA IGREJA ADVENTISTA DO 7º DIA\escola de esperança.png"/>
          <p:cNvPicPr>
            <a:picLocks noChangeAspect="1" noChangeArrowheads="1"/>
          </p:cNvPicPr>
          <p:nvPr/>
        </p:nvPicPr>
        <p:blipFill rotWithShape="1">
          <a:blip r:embed="rId4" cstate="print">
            <a:clrChange>
              <a:clrFrom>
                <a:srgbClr val="ECEEF1"/>
              </a:clrFrom>
              <a:clrTo>
                <a:srgbClr val="ECEEF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11"/>
          <a:stretch/>
        </p:blipFill>
        <p:spPr bwMode="auto">
          <a:xfrm>
            <a:off x="7147069" y="4293096"/>
            <a:ext cx="1889427" cy="1152128"/>
          </a:xfrm>
          <a:prstGeom prst="roundRect">
            <a:avLst>
              <a:gd name="adj" fmla="val 35274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251520" y="5413897"/>
            <a:ext cx="5544616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>
                <a:solidFill>
                  <a:srgbClr val="FF0000"/>
                </a:solidFill>
                <a:latin typeface="Arial Black" pitchFamily="34" charset="0"/>
              </a:rPr>
              <a:t>PROXIMO SÁBADO É A OFERTA ESPECIAL DO 13º SÁBADO. </a:t>
            </a:r>
          </a:p>
        </p:txBody>
      </p:sp>
      <p:pic>
        <p:nvPicPr>
          <p:cNvPr id="8" name="Picture 4" descr="D:\Dados de  c\User win7\Desktop\ATENÇÃO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5926"/>
            <a:ext cx="2592288" cy="707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6998919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36" y="116632"/>
            <a:ext cx="792087" cy="602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upo 4"/>
          <p:cNvGrpSpPr/>
          <p:nvPr/>
        </p:nvGrpSpPr>
        <p:grpSpPr>
          <a:xfrm>
            <a:off x="72008" y="87604"/>
            <a:ext cx="8970392" cy="648072"/>
            <a:chOff x="72008" y="87604"/>
            <a:chExt cx="8970392" cy="648072"/>
          </a:xfrm>
        </p:grpSpPr>
        <p:sp>
          <p:nvSpPr>
            <p:cNvPr id="6" name="Retângulo de cantos arredondados 5"/>
            <p:cNvSpPr/>
            <p:nvPr/>
          </p:nvSpPr>
          <p:spPr>
            <a:xfrm>
              <a:off x="72008" y="87604"/>
              <a:ext cx="8970392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pt-BR" sz="2700" dirty="0">
                  <a:solidFill>
                    <a:srgbClr val="FF0000"/>
                  </a:solidFill>
                  <a:latin typeface="Arial Black" pitchFamily="34" charset="0"/>
                </a:rPr>
                <a:t>ESCOLA SABATINA – 1º TRIMESTRE 2016 </a:t>
              </a:r>
              <a:endParaRPr lang="pt-BR" sz="2000" dirty="0">
                <a:solidFill>
                  <a:srgbClr val="FF0000"/>
                </a:solidFill>
                <a:latin typeface="Arial Black" pitchFamily="34" charset="0"/>
              </a:endParaRP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982"/>
            <a:stretch/>
          </p:blipFill>
          <p:spPr bwMode="auto">
            <a:xfrm>
              <a:off x="146958" y="87604"/>
              <a:ext cx="830472" cy="64807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28" name="Picture 4" descr="D:\Dados de c\Dados do Usuario\Downloads\resoluções 2 (3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3" t="5371" r="4985"/>
          <a:stretch/>
        </p:blipFill>
        <p:spPr bwMode="auto">
          <a:xfrm>
            <a:off x="164436" y="719564"/>
            <a:ext cx="8877964" cy="6021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25098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 r="-100000" b="-100000"/>
        </a:gradFill>
      </a:spPr>
      <a:bodyPr anchor="ctr"/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9385</TotalTime>
  <Words>512</Words>
  <Application>Microsoft Office PowerPoint</Application>
  <PresentationFormat>Apresentação na tela (4:3)</PresentationFormat>
  <Paragraphs>193</Paragraphs>
  <Slides>23</Slides>
  <Notes>6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Baskerville Old Face</vt:lpstr>
      <vt:lpstr>Calibri</vt:lpstr>
      <vt:lpstr>Cambria Math</vt:lpstr>
      <vt:lpstr>DFGothic-EB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cpd</dc:creator>
  <cp:lastModifiedBy>Neemias Informatica Lima</cp:lastModifiedBy>
  <cp:revision>1388</cp:revision>
  <cp:lastPrinted>2011-06-03T17:39:40Z</cp:lastPrinted>
  <dcterms:created xsi:type="dcterms:W3CDTF">2009-12-22T10:11:50Z</dcterms:created>
  <dcterms:modified xsi:type="dcterms:W3CDTF">2026-07-05T19:39:22Z</dcterms:modified>
</cp:coreProperties>
</file>