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75"/>
  </p:notesMasterIdLst>
  <p:handoutMasterIdLst>
    <p:handoutMasterId r:id="rId76"/>
  </p:handoutMasterIdLst>
  <p:sldIdLst>
    <p:sldId id="6281" r:id="rId6"/>
    <p:sldId id="345" r:id="rId7"/>
    <p:sldId id="297" r:id="rId8"/>
    <p:sldId id="6157" r:id="rId9"/>
    <p:sldId id="6167" r:id="rId10"/>
    <p:sldId id="6170" r:id="rId11"/>
    <p:sldId id="6437" r:id="rId12"/>
    <p:sldId id="6493" r:id="rId13"/>
    <p:sldId id="1358" r:id="rId14"/>
    <p:sldId id="6500" r:id="rId15"/>
    <p:sldId id="6298" r:id="rId16"/>
    <p:sldId id="6299" r:id="rId17"/>
    <p:sldId id="1379" r:id="rId18"/>
    <p:sldId id="304" r:id="rId19"/>
    <p:sldId id="6515" r:id="rId20"/>
    <p:sldId id="6516" r:id="rId21"/>
    <p:sldId id="6517" r:id="rId22"/>
    <p:sldId id="6518" r:id="rId23"/>
    <p:sldId id="6519" r:id="rId24"/>
    <p:sldId id="6520" r:id="rId25"/>
    <p:sldId id="6521" r:id="rId26"/>
    <p:sldId id="757" r:id="rId27"/>
    <p:sldId id="1290" r:id="rId28"/>
    <p:sldId id="1292" r:id="rId29"/>
    <p:sldId id="3203" r:id="rId30"/>
    <p:sldId id="6346" r:id="rId31"/>
    <p:sldId id="6425" r:id="rId32"/>
    <p:sldId id="6514" r:id="rId33"/>
    <p:sldId id="6395" r:id="rId34"/>
    <p:sldId id="6133" r:id="rId35"/>
    <p:sldId id="318" r:id="rId36"/>
    <p:sldId id="6287" r:id="rId37"/>
    <p:sldId id="6512" r:id="rId38"/>
    <p:sldId id="6467" r:id="rId39"/>
    <p:sldId id="6526" r:id="rId40"/>
    <p:sldId id="6302" r:id="rId41"/>
    <p:sldId id="5398" r:id="rId42"/>
    <p:sldId id="6495" r:id="rId43"/>
    <p:sldId id="6496" r:id="rId44"/>
    <p:sldId id="6497" r:id="rId45"/>
    <p:sldId id="6498" r:id="rId46"/>
    <p:sldId id="6499" r:id="rId47"/>
    <p:sldId id="6527" r:id="rId48"/>
    <p:sldId id="6163" r:id="rId49"/>
    <p:sldId id="6468" r:id="rId50"/>
    <p:sldId id="6528" r:id="rId51"/>
    <p:sldId id="6506" r:id="rId52"/>
    <p:sldId id="6529" r:id="rId53"/>
    <p:sldId id="6307" r:id="rId54"/>
    <p:sldId id="6181" r:id="rId55"/>
    <p:sldId id="6530" r:id="rId56"/>
    <p:sldId id="6513" r:id="rId57"/>
    <p:sldId id="6523" r:id="rId58"/>
    <p:sldId id="6524" r:id="rId59"/>
    <p:sldId id="6522" r:id="rId60"/>
    <p:sldId id="6525" r:id="rId61"/>
    <p:sldId id="6494" r:id="rId62"/>
    <p:sldId id="6510" r:id="rId63"/>
    <p:sldId id="6286" r:id="rId64"/>
    <p:sldId id="6511" r:id="rId65"/>
    <p:sldId id="6312" r:id="rId66"/>
    <p:sldId id="6252" r:id="rId67"/>
    <p:sldId id="334" r:id="rId68"/>
    <p:sldId id="6208" r:id="rId69"/>
    <p:sldId id="6483" r:id="rId70"/>
    <p:sldId id="4267" r:id="rId71"/>
    <p:sldId id="6134" r:id="rId72"/>
    <p:sldId id="3748" r:id="rId73"/>
    <p:sldId id="1039" r:id="rId74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C4E8"/>
    <a:srgbClr val="F1A9A2"/>
    <a:srgbClr val="FEFDFD"/>
    <a:srgbClr val="FBF3F3"/>
    <a:srgbClr val="F4E2E1"/>
    <a:srgbClr val="B41D52"/>
    <a:srgbClr val="FFFFFF"/>
    <a:srgbClr val="12B35C"/>
    <a:srgbClr val="C5D79F"/>
    <a:srgbClr val="F578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88212" autoAdjust="0"/>
  </p:normalViewPr>
  <p:slideViewPr>
    <p:cSldViewPr>
      <p:cViewPr>
        <p:scale>
          <a:sx n="75" d="100"/>
          <a:sy n="75" d="100"/>
        </p:scale>
        <p:origin x="1542" y="570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commentAuthors" Target="commentAuthor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05/07/2026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05/07/2026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BFF6B-3BD9-6052-76E9-ABE7A84A2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D0F9859-6EEC-9264-3625-006F27FEC1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BE38DF4-1773-00F0-4657-D131C23B45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C29F17A4-DC6B-C4B4-7869-D7A746704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642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FD231-B143-9F09-A3D7-0F806B0B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8121D6E-7C67-BC78-F349-A1BA757E6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3F9FBAB-978D-2913-FA98-D299C331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45048F7-0936-8EC0-BAE1-3AB3661C4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8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90B90-B024-E431-028C-9FFF43576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E5868271-C56C-FE58-E959-9D4250081EF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8034EAA3-BE6C-A045-C5E3-D5C30B028A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24EAD7FB-09EE-A0D7-80AA-83E21C5970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9927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13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76071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22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8454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50D8D-319D-AF5E-A9F4-AD8433A77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8BF1B752-8CC9-B967-28A4-3342AEADE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19847BA-5983-6E56-C533-4A0D2BC16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77BA0F-1E4D-A8EA-564B-C6082B12D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3595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53569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8359A-785A-976B-CFBA-651C4FC1A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7B3A596-F564-AABF-88D2-268B795E93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ABC68E26-EAAD-F7A3-C40A-9A330737AB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728645-483A-8FB6-882B-0939C3D4BF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0346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E0B7F-70C2-1A23-792E-4ABF44C8E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A3576953-8985-E3D3-DEC0-04387D3F4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2C9035F4-55C8-7849-2C17-42101CD331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4336D77-C1B5-9362-0457-5463BEBC6F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892843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09076-D1A7-D586-F03E-DF85CCA60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2B2C484-CD12-408F-E13F-06C7E272AB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C459B5A8-05FF-373E-736E-77276738BB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CCC9132-6BCA-1774-F714-F964441F2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174276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71A0C-FC16-843B-645D-BCADE5269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546D5770-18B1-41F0-DB40-2F6D2448AF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73F593AE-8340-4432-5446-0855C35006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A97A0581-1028-C6AC-FDDF-3343F58B0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6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227354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4B282-5FC3-3088-8B17-EAFEC3261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C59639B9-2626-928A-C98E-2E55A91751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5F4D26A-54F5-E61A-C01E-182F92BB74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6EEB88AA-B997-390B-525E-0658F6BAC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59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24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3EE5CB-7203-6EE1-3F6C-155F400B6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E193C58B-11BC-6CA4-37E6-4610B2F66E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B82408B9-FEC1-3CEA-C97B-24F1CF6AEB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EC5F9AA-9F06-BF9F-D688-BF45FB0A17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668518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9187D-6125-58A5-FEE3-C9E345187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7571344B-C289-0050-A951-B7C07770F2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4FA729C-625B-0BFF-E4FE-CF074C6C06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7AEB1758-5673-8FE2-FFA2-8BE26BA9D6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61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7665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jp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6.jpe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icio - Amare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>
            <a:extLst>
              <a:ext uri="{FF2B5EF4-FFF2-40B4-BE49-F238E27FC236}">
                <a16:creationId xmlns:a16="http://schemas.microsoft.com/office/drawing/2014/main" id="{7A23E9BE-9A20-463C-BF16-F9E7BED9B5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1962150"/>
            <a:ext cx="424021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4">
            <a:extLst>
              <a:ext uri="{FF2B5EF4-FFF2-40B4-BE49-F238E27FC236}">
                <a16:creationId xmlns:a16="http://schemas.microsoft.com/office/drawing/2014/main" id="{A20B9B91-50DB-4D28-88E8-E9D96DB727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79613" y="6488113"/>
            <a:ext cx="6121400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400" dirty="0"/>
              <a:t>Teclando &lt;ENTER&gt; todos os slides serão mostrados em sequência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090D175-1355-457B-8C9B-55BD364AAA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11863" y="679450"/>
            <a:ext cx="3024187" cy="1755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Escola </a:t>
            </a:r>
          </a:p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Sabatina</a:t>
            </a:r>
          </a:p>
          <a:p>
            <a:pPr algn="ctr" eaLnBrk="1" hangingPunct="1">
              <a:defRPr/>
            </a:pPr>
            <a:r>
              <a:rPr lang="pt-BR" altLang="pt-BR" sz="4400" b="1" dirty="0">
                <a:latin typeface="Calibri" pitchFamily="34" charset="0"/>
                <a:cs typeface="+mn-cs"/>
              </a:rPr>
              <a:t>Primários</a:t>
            </a:r>
            <a:endParaRPr lang="pt-BR" altLang="pt-BR" sz="3200" dirty="0">
              <a:latin typeface="Calibri" pitchFamily="34" charset="0"/>
              <a:cs typeface="+mn-cs"/>
            </a:endParaRPr>
          </a:p>
        </p:txBody>
      </p:sp>
      <p:sp>
        <p:nvSpPr>
          <p:cNvPr id="14" name="Espaço Reservado para Texto 21"/>
          <p:cNvSpPr>
            <a:spLocks noGrp="1"/>
          </p:cNvSpPr>
          <p:nvPr>
            <p:ph type="body" sz="quarter" idx="13"/>
          </p:nvPr>
        </p:nvSpPr>
        <p:spPr>
          <a:xfrm>
            <a:off x="5580063" y="2420888"/>
            <a:ext cx="3563937" cy="287972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9609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Palavra da Semana</a:t>
            </a:r>
          </a:p>
        </p:txBody>
      </p:sp>
    </p:spTree>
    <p:extLst>
      <p:ext uri="{BB962C8B-B14F-4D97-AF65-F5344CB8AC3E}">
        <p14:creationId xmlns:p14="http://schemas.microsoft.com/office/powerpoint/2010/main" val="2628872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5220072" y="113664"/>
            <a:ext cx="3923928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Ofertas</a:t>
            </a:r>
          </a:p>
        </p:txBody>
      </p:sp>
    </p:spTree>
    <p:extLst>
      <p:ext uri="{BB962C8B-B14F-4D97-AF65-F5344CB8AC3E}">
        <p14:creationId xmlns:p14="http://schemas.microsoft.com/office/powerpoint/2010/main" val="1681588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ocando Ide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Trocando Ideias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237060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e Reflet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Hora de Refletir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70623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15FBAC9-EC2B-3370-B6B3-3ECBEE6120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9679" cy="685800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F0C62EB8-9E5D-74D7-4765-AF4C5B7B4A41}"/>
              </a:ext>
            </a:extLst>
          </p:cNvPr>
          <p:cNvSpPr/>
          <p:nvPr userDrawn="1"/>
        </p:nvSpPr>
        <p:spPr>
          <a:xfrm>
            <a:off x="991039" y="1988840"/>
            <a:ext cx="4013009" cy="330885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marelo 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2 Imagen">
            <a:extLst>
              <a:ext uri="{FF2B5EF4-FFF2-40B4-BE49-F238E27FC236}">
                <a16:creationId xmlns:a16="http://schemas.microsoft.com/office/drawing/2014/main" id="{C99877E7-F7D4-4CE2-8F44-45C64F0508CC}"/>
              </a:ext>
            </a:extLst>
          </p:cNvPr>
          <p:cNvPicPr preferRelativeResize="0"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63"/>
          <a:stretch>
            <a:fillRect/>
          </a:stretch>
        </p:blipFill>
        <p:spPr bwMode="auto">
          <a:xfrm>
            <a:off x="53975" y="5475288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2696F8-F7BF-4D79-871B-B9035DC11D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CC"/>
              </a:gs>
              <a:gs pos="32000">
                <a:srgbClr val="FFFFCC"/>
              </a:gs>
              <a:gs pos="68000">
                <a:srgbClr val="FFFF99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9721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Áur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377406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4" name="Espaço Reservado para Texto 31"/>
          <p:cNvSpPr>
            <a:spLocks noGrp="1"/>
          </p:cNvSpPr>
          <p:nvPr>
            <p:ph type="body" sz="quarter" idx="14"/>
          </p:nvPr>
        </p:nvSpPr>
        <p:spPr>
          <a:xfrm>
            <a:off x="3995936" y="190169"/>
            <a:ext cx="1151582" cy="37728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7" hasCustomPrompt="1"/>
          </p:nvPr>
        </p:nvSpPr>
        <p:spPr>
          <a:xfrm>
            <a:off x="1331913" y="5843197"/>
            <a:ext cx="7812087" cy="986081"/>
          </a:xfrm>
          <a:prstGeom prst="rect">
            <a:avLst/>
          </a:prstGeom>
          <a:solidFill>
            <a:srgbClr val="1A35A6"/>
          </a:solidFill>
          <a:ln>
            <a:solidFill>
              <a:schemeClr val="accent1"/>
            </a:solidFill>
          </a:ln>
        </p:spPr>
        <p:txBody>
          <a:bodyPr wrap="square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lang="pt-BR" sz="2800" b="1" i="1" dirty="0" smtClean="0">
                <a:ln w="6350" cmpd="sng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</a:defRPr>
            </a:lvl1pPr>
          </a:lstStyle>
          <a:p>
            <a:pPr lvl="0"/>
            <a:r>
              <a:rPr lang="pt-BR" dirty="0"/>
              <a:t>Editar Mensagem</a:t>
            </a:r>
          </a:p>
        </p:txBody>
      </p:sp>
      <p:sp>
        <p:nvSpPr>
          <p:cNvPr id="11" name="Espaço Reservado para Imagem 11">
            <a:extLst>
              <a:ext uri="{FF2B5EF4-FFF2-40B4-BE49-F238E27FC236}">
                <a16:creationId xmlns:a16="http://schemas.microsoft.com/office/drawing/2014/main" id="{97813D6F-CB82-43A6-9227-C84DEBF9C56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1353600" y="709025"/>
            <a:ext cx="7740000" cy="51264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E5A9A2E-75BA-6EB2-BB82-8D14037490F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04" y="692697"/>
            <a:ext cx="7792696" cy="612611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72816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_Text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17083B0-3545-7DDF-A1B2-EE3CAD15F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/>
          <a:stretch>
            <a:fillRect/>
          </a:stretch>
        </p:blipFill>
        <p:spPr>
          <a:xfrm>
            <a:off x="1351304" y="692696"/>
            <a:ext cx="7753368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4116358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E2B804A1-EE56-4F19-8D55-69C986ABF8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Espaço Reservado para Texto 31">
            <a:extLst>
              <a:ext uri="{FF2B5EF4-FFF2-40B4-BE49-F238E27FC236}">
                <a16:creationId xmlns:a16="http://schemas.microsoft.com/office/drawing/2014/main" id="{28568D08-55AB-E1B8-DB4C-31CD1F7CF13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Orac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Oração</a:t>
            </a:r>
          </a:p>
        </p:txBody>
      </p:sp>
    </p:spTree>
    <p:extLst>
      <p:ext uri="{BB962C8B-B14F-4D97-AF65-F5344CB8AC3E}">
        <p14:creationId xmlns:p14="http://schemas.microsoft.com/office/powerpoint/2010/main" val="14778276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lex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Reflexão</a:t>
            </a:r>
          </a:p>
        </p:txBody>
      </p:sp>
    </p:spTree>
    <p:extLst>
      <p:ext uri="{BB962C8B-B14F-4D97-AF65-F5344CB8AC3E}">
        <p14:creationId xmlns:p14="http://schemas.microsoft.com/office/powerpoint/2010/main" val="37866422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ç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Faça</a:t>
            </a:r>
          </a:p>
        </p:txBody>
      </p:sp>
    </p:spTree>
    <p:extLst>
      <p:ext uri="{BB962C8B-B14F-4D97-AF65-F5344CB8AC3E}">
        <p14:creationId xmlns:p14="http://schemas.microsoft.com/office/powerpoint/2010/main" val="17346309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393488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81BB83F-5A46-51BE-59F7-030A4F22197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22"/>
            <a:ext cx="9144000" cy="6802254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6DF13CB-33FF-3CFA-69EB-198720539188}"/>
              </a:ext>
            </a:extLst>
          </p:cNvPr>
          <p:cNvSpPr/>
          <p:nvPr userDrawn="1"/>
        </p:nvSpPr>
        <p:spPr>
          <a:xfrm rot="466985">
            <a:off x="7236684" y="3828420"/>
            <a:ext cx="659699" cy="13258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JOÃO 3:16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A1E2C0F0-E3A9-C138-63EA-C711AD3B12A1}"/>
              </a:ext>
            </a:extLst>
          </p:cNvPr>
          <p:cNvSpPr/>
          <p:nvPr userDrawn="1"/>
        </p:nvSpPr>
        <p:spPr>
          <a:xfrm>
            <a:off x="539552" y="1268760"/>
            <a:ext cx="4582422" cy="3502604"/>
          </a:xfrm>
          <a:prstGeom prst="roundRect">
            <a:avLst/>
          </a:prstGeom>
          <a:solidFill>
            <a:srgbClr val="D0167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Curiosidade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Missionária</a:t>
            </a:r>
            <a:r>
              <a:rPr lang="en-US" sz="4800" dirty="0">
                <a:solidFill>
                  <a:prstClr val="white"/>
                </a:solidFill>
                <a:latin typeface="Century Gothic" panose="020B0502020202020204" pitchFamily="34" charset="0"/>
              </a:rPr>
              <a:t> e Quadro de </a:t>
            </a:r>
            <a:r>
              <a:rPr lang="en-US" sz="4800" dirty="0" err="1">
                <a:solidFill>
                  <a:prstClr val="white"/>
                </a:solidFill>
                <a:latin typeface="Century Gothic" panose="020B0502020202020204" pitchFamily="34" charset="0"/>
              </a:rPr>
              <a:t>ofertas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3078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assagens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- 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Texto 31">
            <a:extLst>
              <a:ext uri="{FF2B5EF4-FFF2-40B4-BE49-F238E27FC236}">
                <a16:creationId xmlns:a16="http://schemas.microsoft.com/office/drawing/2014/main" id="{0D47E164-E175-5F96-E632-6182685AA1C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23098503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8BAFAA65-FC57-380E-CB83-40F6E20CCB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" y="670133"/>
            <a:ext cx="9067800" cy="61626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A693B65-10C4-93D3-F098-4BABF7B3F5F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305" y="5605617"/>
            <a:ext cx="4799215" cy="1238596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14FAD9-4A13-8E87-FF52-FE2789F52185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BB4127C9-CDD3-0EB4-2B5A-24F40A3089C2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D276563-F2C3-1606-1B46-336EACB046C0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79918709-8584-D574-26C1-50E401D0183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AE57EB1-5D11-DC62-DD29-CB055FDD28B4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92908428-882B-CAB9-F153-ED6A1A263B3C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E083CE5-5461-9BAB-DC78-41F7B689E9F6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4D521DB-EE32-5F00-8BE5-5B36CE7F5E96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D324F628-F49F-3DBF-B249-A65D808D61C9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79C549F6-8A27-58E6-B316-3A837F6BFD8C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9981DCF5-38D7-25C7-65B5-8FB3F1BBEE43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29DA0739-6C76-9406-9FC6-EFD006E95058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39127D6E-7BEE-FFAE-DE89-C1F8FD94C724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DEA8BC93-B99B-64BB-3FBD-7BB7BF134730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92DD2056-9B5C-2D17-9C50-6CC8918A9373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59AA7387-D29F-EC46-0E95-3A9F87114461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286C012D-EF20-18F4-83A4-00FE7FF74997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6BC8795-B831-FB49-2967-BE31AA7159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2060848"/>
            <a:ext cx="8750300" cy="458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0819833-E624-8FD1-7345-5E442B0556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670" y="2780928"/>
            <a:ext cx="6090065" cy="41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863E5FF-3027-D3AF-D014-72EB9003DB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875" y="620713"/>
            <a:ext cx="9112250" cy="6237287"/>
          </a:xfrm>
          <a:prstGeom prst="rect">
            <a:avLst/>
          </a:prstGeom>
          <a:solidFill>
            <a:srgbClr val="C5D9A1"/>
          </a:solidFill>
        </p:spPr>
        <p:txBody>
          <a:bodyPr/>
          <a:lstStyle>
            <a:lvl2pPr>
              <a:buNone/>
              <a:defRPr sz="2400" b="1"/>
            </a:lvl2pPr>
          </a:lstStyle>
          <a:p>
            <a:pPr lvl="1"/>
            <a:r>
              <a:rPr lang="pt-BR" dirty="0"/>
              <a:t>História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A8EE8B7-D563-1D97-A0E5-B57EB017D6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3" t="332" r="124" b="-332"/>
          <a:stretch>
            <a:fillRect/>
          </a:stretch>
        </p:blipFill>
        <p:spPr>
          <a:xfrm>
            <a:off x="6494817" y="666750"/>
            <a:ext cx="2633308" cy="335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3_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921" y="671287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1BFB311D-8993-DED1-4B84-70CE526ABA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921" y="673200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4392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05/07/2026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mMomentoTranqu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4528437" y="51759"/>
            <a:ext cx="45983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Um Momento Tranquilo...</a:t>
            </a:r>
          </a:p>
        </p:txBody>
      </p:sp>
    </p:spTree>
    <p:extLst>
      <p:ext uri="{BB962C8B-B14F-4D97-AF65-F5344CB8AC3E}">
        <p14:creationId xmlns:p14="http://schemas.microsoft.com/office/powerpoint/2010/main" val="27858447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nto de Ensi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40FCBC8-94A0-6818-1B7E-7F1165FB3AB4}"/>
              </a:ext>
            </a:extLst>
          </p:cNvPr>
          <p:cNvSpPr/>
          <p:nvPr userDrawn="1"/>
        </p:nvSpPr>
        <p:spPr>
          <a:xfrm>
            <a:off x="107504" y="39189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Ponto de Ensino</a:t>
            </a:r>
          </a:p>
        </p:txBody>
      </p:sp>
    </p:spTree>
    <p:extLst>
      <p:ext uri="{BB962C8B-B14F-4D97-AF65-F5344CB8AC3E}">
        <p14:creationId xmlns:p14="http://schemas.microsoft.com/office/powerpoint/2010/main" val="42043904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8E293E4-03BE-CD0E-F7E1-25A8C396C130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96379860-487A-1880-7537-541DBADFB4F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09597AA-0159-B966-5D15-744A485425BD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4C7453F6-9A6E-A274-6EA2-6F34DD1492A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89229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Imagem 5">
            <a:extLst>
              <a:ext uri="{FF2B5EF4-FFF2-40B4-BE49-F238E27FC236}">
                <a16:creationId xmlns:a16="http://schemas.microsoft.com/office/drawing/2014/main" id="{407872E9-6023-5F4B-8F73-46512B92B639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Texto 31">
            <a:extLst>
              <a:ext uri="{FF2B5EF4-FFF2-40B4-BE49-F238E27FC236}">
                <a16:creationId xmlns:a16="http://schemas.microsoft.com/office/drawing/2014/main" id="{D59EF19C-C5BC-F809-C09A-D9738425D05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7504" y="113664"/>
            <a:ext cx="9036496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</p:spTree>
    <p:extLst>
      <p:ext uri="{BB962C8B-B14F-4D97-AF65-F5344CB8AC3E}">
        <p14:creationId xmlns:p14="http://schemas.microsoft.com/office/powerpoint/2010/main" val="4509749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Imagem 11"/>
          <p:cNvSpPr>
            <a:spLocks noGrp="1"/>
          </p:cNvSpPr>
          <p:nvPr>
            <p:ph type="pic" sz="quarter" idx="14"/>
          </p:nvPr>
        </p:nvSpPr>
        <p:spPr>
          <a:xfrm>
            <a:off x="0" y="920726"/>
            <a:ext cx="9144000" cy="593727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6C3E69EC-A931-3EDE-5761-B0C48A554CA8}"/>
              </a:ext>
            </a:extLst>
          </p:cNvPr>
          <p:cNvSpPr/>
          <p:nvPr userDrawn="1"/>
        </p:nvSpPr>
        <p:spPr>
          <a:xfrm>
            <a:off x="3312864" y="54733"/>
            <a:ext cx="2520280" cy="720080"/>
          </a:xfrm>
          <a:prstGeom prst="ellipse">
            <a:avLst/>
          </a:prstGeom>
          <a:solidFill>
            <a:srgbClr val="F5783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67746DFE-8365-6374-95E6-D0D1F47D05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748950">
            <a:off x="4013679" y="1640408"/>
            <a:ext cx="5083175" cy="273526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pt-BR" sz="48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1pPr>
            <a:lvl2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2pPr>
            <a:lvl3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3pPr>
            <a:lvl4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4pPr>
            <a:lvl5pPr>
              <a:buNone/>
              <a:defRPr lang="pt-BR" sz="5400" kern="1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51C8EADC-81CB-2CB6-873A-C8976A22DD3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28392" y="5350752"/>
            <a:ext cx="3887788" cy="1500188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buNone/>
              <a:defRPr lang="pt-BR" sz="2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Ideia central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4CC3CD3-657F-4C0A-0946-7528E227C3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27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18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1.xml"/><Relationship Id="rId21" Type="http://schemas.openxmlformats.org/officeDocument/2006/relationships/image" Target="../media/image19.png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5.xml"/><Relationship Id="rId2" Type="http://schemas.openxmlformats.org/officeDocument/2006/relationships/slideLayout" Target="../slideLayouts/slideLayout40.xml"/><Relationship Id="rId16" Type="http://schemas.openxmlformats.org/officeDocument/2006/relationships/slideLayout" Target="../slideLayouts/slideLayout54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48.xml"/><Relationship Id="rId19" Type="http://schemas.openxmlformats.org/officeDocument/2006/relationships/slideLayout" Target="../slideLayouts/slideLayout57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Relationship Id="rId22" Type="http://schemas.openxmlformats.org/officeDocument/2006/relationships/image" Target="../media/image1.jp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44" r:id="rId2"/>
    <p:sldLayoutId id="2147517183" r:id="rId3"/>
    <p:sldLayoutId id="2147517211" r:id="rId4"/>
    <p:sldLayoutId id="2147517414" r:id="rId5"/>
    <p:sldLayoutId id="2147517413" r:id="rId6"/>
    <p:sldLayoutId id="2147517420" r:id="rId7"/>
    <p:sldLayoutId id="2147517418" r:id="rId8"/>
    <p:sldLayoutId id="2147517421" r:id="rId9"/>
    <p:sldLayoutId id="2147517433" r:id="rId10"/>
    <p:sldLayoutId id="2147517437" r:id="rId11"/>
    <p:sldLayoutId id="2147517379" r:id="rId12"/>
    <p:sldLayoutId id="2147517448" r:id="rId13"/>
    <p:sldLayoutId id="2147517117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248" r:id="rId3"/>
    <p:sldLayoutId id="2147517238" r:id="rId4"/>
    <p:sldLayoutId id="2147517250" r:id="rId5"/>
    <p:sldLayoutId id="2147517242" r:id="rId6"/>
    <p:sldLayoutId id="2147517246" r:id="rId7"/>
    <p:sldLayoutId id="2147517390" r:id="rId8"/>
    <p:sldLayoutId id="2147517415" r:id="rId9"/>
    <p:sldLayoutId id="2147517411" r:id="rId10"/>
    <p:sldLayoutId id="2147517444" r:id="rId11"/>
    <p:sldLayoutId id="214751725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408" r:id="rId3"/>
    <p:sldLayoutId id="2147517409" r:id="rId4"/>
    <p:sldLayoutId id="2147517436" r:id="rId5"/>
    <p:sldLayoutId id="2147517281" r:id="rId6"/>
    <p:sldLayoutId id="2147517273" r:id="rId7"/>
    <p:sldLayoutId id="2147517279" r:id="rId8"/>
    <p:sldLayoutId id="2147517447" r:id="rId9"/>
    <p:sldLayoutId id="2147517283" r:id="rId10"/>
    <p:sldLayoutId id="2147517422" r:id="rId11"/>
    <p:sldLayoutId id="214751745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1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441" r:id="rId3"/>
    <p:sldLayoutId id="2147517401" r:id="rId4"/>
    <p:sldLayoutId id="2147517416" r:id="rId5"/>
    <p:sldLayoutId id="2147517439" r:id="rId6"/>
    <p:sldLayoutId id="2147517443" r:id="rId7"/>
    <p:sldLayoutId id="2147517403" r:id="rId8"/>
    <p:sldLayoutId id="2147517404" r:id="rId9"/>
    <p:sldLayoutId id="2147517332" r:id="rId10"/>
    <p:sldLayoutId id="2147517342" r:id="rId11"/>
    <p:sldLayoutId id="2147517446" r:id="rId12"/>
    <p:sldLayoutId id="2147517334" r:id="rId13"/>
    <p:sldLayoutId id="2147517336" r:id="rId14"/>
    <p:sldLayoutId id="2147517435" r:id="rId15"/>
    <p:sldLayoutId id="2147517419" r:id="rId16"/>
    <p:sldLayoutId id="2147517438" r:id="rId17"/>
    <p:sldLayoutId id="2147517449" r:id="rId18"/>
    <p:sldLayoutId id="2147517451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PRI-3T-Be-Happy-HOJE-ESCOLHI-SER-FELIZ.mp3" TargetMode="External"/><Relationship Id="rId5" Type="http://schemas.openxmlformats.org/officeDocument/2006/relationships/hyperlink" Target="https://www.youtube.com/watch?v=nWOR0ZbXbyc&amp;list=RDnWOR0ZbXbyc&amp;start_radio=1" TargetMode="External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hyperlink" Target="PRI-3T-A-Priceless-Treasure-A-BIBLIA-E-UM-TESOURO.mp3" TargetMode="External"/><Relationship Id="rId5" Type="http://schemas.openxmlformats.org/officeDocument/2006/relationships/hyperlink" Target="https://www.youtube.com/watch?v=oei5lMTy6Rc&amp;list=RDoei5lMTy6Rc&amp;start_radio=1" TargetMode="External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hyperlink" Target="PRI-3T-Be-Still-Be-Silent-COM-REVERENCIA.mp3" TargetMode="External"/><Relationship Id="rId5" Type="http://schemas.openxmlformats.org/officeDocument/2006/relationships/hyperlink" Target="https://www.youtube.com/watch?v=aIjO4yoSLAU&amp;list=RDaIjO4yoSLAU&amp;start_radio=1" TargetMode="External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56.xml"/><Relationship Id="rId7" Type="http://schemas.openxmlformats.org/officeDocument/2006/relationships/image" Target="../media/image30.sv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hyperlink" Target="PRI-3T-Thank-You-Jesus-GRACAS-DOU-PAI.mp3" TargetMode="External"/><Relationship Id="rId5" Type="http://schemas.openxmlformats.org/officeDocument/2006/relationships/hyperlink" Target="https://www.youtube.com/watch?v=WhbOmajYCk8&amp;list=PLBlAWz7xVDz3jUGW2fhP6-mfWvtfdgdXD&amp;index=60" TargetMode="External"/><Relationship Id="rId4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3.xml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4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slide" Target="slide22.xml"/><Relationship Id="rId5" Type="http://schemas.openxmlformats.org/officeDocument/2006/relationships/image" Target="../media/image42.jpg"/><Relationship Id="rId4" Type="http://schemas.openxmlformats.org/officeDocument/2006/relationships/slide" Target="slide3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3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3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8.jp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5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4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31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0.svg"/><Relationship Id="rId5" Type="http://schemas.openxmlformats.org/officeDocument/2006/relationships/hyperlink" Target="PRI-3T-2XVERSO-JOAO-3-16-PORTUGUES.mp3" TargetMode="External"/><Relationship Id="rId4" Type="http://schemas.openxmlformats.org/officeDocument/2006/relationships/hyperlink" Target="https://www.youtube.com/watch?v=pK6pXEy0Lk8&amp;list=RDpK6pXEy0Lk8&amp;start_radio=1" TargetMode="Externa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3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10.xml"/><Relationship Id="rId7" Type="http://schemas.openxmlformats.org/officeDocument/2006/relationships/image" Target="../media/image30.sv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hyperlink" Target="PRI-3T-God-Be-With-You-QUE-O-BOM-DEUS-NOS-ACOMPANHE.mp3" TargetMode="External"/><Relationship Id="rId5" Type="http://schemas.openxmlformats.org/officeDocument/2006/relationships/hyperlink" Target="https://www.youtube.com/watch?v=snK1HxUk4GA&amp;list=RDsnK1HxUk4GA&amp;start_radio=1" TargetMode="External"/><Relationship Id="rId4" Type="http://schemas.openxmlformats.org/officeDocument/2006/relationships/notesSlide" Target="../notesSlides/notesSlide2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2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5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02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b="1" dirty="0"/>
              <a:t>11/</a:t>
            </a:r>
            <a:r>
              <a:rPr lang="pt-BR" altLang="pt-BR" sz="1900" b="1" dirty="0" err="1"/>
              <a:t>jul</a:t>
            </a:r>
            <a:r>
              <a:rPr lang="pt-BR" altLang="pt-BR" sz="1900" b="1" dirty="0"/>
              <a:t>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4177428-1BD0-C89F-3A6D-B99C63885F9A}"/>
              </a:ext>
            </a:extLst>
          </p:cNvPr>
          <p:cNvSpPr/>
          <p:nvPr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AB154716-AA2D-B010-AF1D-22031DDE16C5}"/>
              </a:ext>
            </a:extLst>
          </p:cNvPr>
          <p:cNvSpPr txBox="1"/>
          <p:nvPr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vindos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DE90FAD6-6072-6CB0-B089-83DA0E09B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448300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58ABDB68-25A7-CF89-E7CE-D2FAABBF1FF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600" dirty="0"/>
              <a:t>Amor de Deus por nós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hlinkClick r:id="rId5"/>
            <a:extLst>
              <a:ext uri="{FF2B5EF4-FFF2-40B4-BE49-F238E27FC236}">
                <a16:creationId xmlns:a16="http://schemas.microsoft.com/office/drawing/2014/main" id="{B31D9B1A-1F13-F41F-F596-28EC8AC67BB1}"/>
              </a:ext>
            </a:extLst>
          </p:cNvPr>
          <p:cNvSpPr/>
          <p:nvPr/>
        </p:nvSpPr>
        <p:spPr>
          <a:xfrm>
            <a:off x="2340000" y="980728"/>
            <a:ext cx="43202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11. Hoje Escolhi Ser Feliz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FFBCF13F-7744-A7BF-5748-D47A27ED6D0E}"/>
              </a:ext>
            </a:extLst>
          </p:cNvPr>
          <p:cNvSpPr/>
          <p:nvPr/>
        </p:nvSpPr>
        <p:spPr>
          <a:xfrm>
            <a:off x="1331640" y="1700807"/>
            <a:ext cx="7812360" cy="515719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Cada dia ao acordar, a cada manhã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Você desconhece o que vai encontrar.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Talvez problemas e desafios,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Ou montanhas a escalar.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Mesmo as coisas sendo incertas,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Você escolhe com o as enfrentar.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Mas eu decidi estar contente,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escolhi ser feliz.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Saltitando alegre, um sorriso no rosto,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escolhi ser feliz.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Sim, eu decidi estar contente,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escolhi ser feliz.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Saltitando alegre, um sorriso no rosto,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escolhi ser feliz.</a:t>
            </a:r>
          </a:p>
        </p:txBody>
      </p:sp>
      <p:pic>
        <p:nvPicPr>
          <p:cNvPr id="13" name="Gráfico 12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D27DF8EA-44B0-2380-60EF-70D8DABBCFA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pic>
        <p:nvPicPr>
          <p:cNvPr id="2" name="PRI-3T-Be-Happy-HOJE-ESCOLHI-SER-FELIZ">
            <a:hlinkClick r:id="" action="ppaction://media"/>
            <a:extLst>
              <a:ext uri="{FF2B5EF4-FFF2-40B4-BE49-F238E27FC236}">
                <a16:creationId xmlns:a16="http://schemas.microsoft.com/office/drawing/2014/main" id="{DA75229D-35A8-989D-EFEA-670E17C105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  <p:sp>
        <p:nvSpPr>
          <p:cNvPr id="4" name="Chave Direita 3">
            <a:extLst>
              <a:ext uri="{FF2B5EF4-FFF2-40B4-BE49-F238E27FC236}">
                <a16:creationId xmlns:a16="http://schemas.microsoft.com/office/drawing/2014/main" id="{D9ED6F5F-7C0A-F112-92CE-D72C8B967010}"/>
              </a:ext>
            </a:extLst>
          </p:cNvPr>
          <p:cNvSpPr/>
          <p:nvPr/>
        </p:nvSpPr>
        <p:spPr>
          <a:xfrm>
            <a:off x="6876256" y="1800000"/>
            <a:ext cx="306034" cy="4941368"/>
          </a:xfrm>
          <a:prstGeom prst="rightBrace">
            <a:avLst>
              <a:gd name="adj1" fmla="val 8333"/>
              <a:gd name="adj2" fmla="val 39218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27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0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23FFA-843D-3422-90C1-048A89018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hlinkClick r:id="rId5"/>
            <a:extLst>
              <a:ext uri="{FF2B5EF4-FFF2-40B4-BE49-F238E27FC236}">
                <a16:creationId xmlns:a16="http://schemas.microsoft.com/office/drawing/2014/main" id="{E47FD9D2-7B76-8378-5C90-F38B82C56021}"/>
              </a:ext>
            </a:extLst>
          </p:cNvPr>
          <p:cNvSpPr/>
          <p:nvPr/>
        </p:nvSpPr>
        <p:spPr>
          <a:xfrm>
            <a:off x="2411760" y="980728"/>
            <a:ext cx="468027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2. A Bíblia é um tesouro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3802A6D-E92B-F6C5-22AA-9E5EAE5528A6}"/>
              </a:ext>
            </a:extLst>
          </p:cNvPr>
          <p:cNvSpPr/>
          <p:nvPr/>
        </p:nvSpPr>
        <p:spPr>
          <a:xfrm>
            <a:off x="1547664" y="1700808"/>
            <a:ext cx="6896142" cy="288032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A Bíblia, a Bíblia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É um tesouro.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Valor assim, valor assim,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Jamais foi visto.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Nela, então, posso encontrar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 Cristo. Cristo.</a:t>
            </a:r>
          </a:p>
          <a:p>
            <a:endParaRPr lang="pt-BR" sz="1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Cristo.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8" name="Gráfico 7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7CF13CCE-119A-8AE5-98E8-8B18B789AC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2" name="Chave Direita 11">
            <a:extLst>
              <a:ext uri="{FF2B5EF4-FFF2-40B4-BE49-F238E27FC236}">
                <a16:creationId xmlns:a16="http://schemas.microsoft.com/office/drawing/2014/main" id="{70D190CF-D241-79EB-736A-6996F91624C9}"/>
              </a:ext>
            </a:extLst>
          </p:cNvPr>
          <p:cNvSpPr/>
          <p:nvPr/>
        </p:nvSpPr>
        <p:spPr>
          <a:xfrm>
            <a:off x="5868144" y="1772816"/>
            <a:ext cx="306034" cy="2156047"/>
          </a:xfrm>
          <a:prstGeom prst="rightBrace">
            <a:avLst>
              <a:gd name="adj1" fmla="val 8333"/>
              <a:gd name="adj2" fmla="val 41753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PRI-3T-A-Priceless-Treasure-A-BIBLIA-E-UM-TESOURO">
            <a:hlinkClick r:id="" action="ppaction://media"/>
            <a:extLst>
              <a:ext uri="{FF2B5EF4-FFF2-40B4-BE49-F238E27FC236}">
                <a16:creationId xmlns:a16="http://schemas.microsoft.com/office/drawing/2014/main" id="{24F85430-A436-B786-624F-6D5784300A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53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96F2BCA8-2EB9-87B0-D2E9-E523532CCBB0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5. Com Reverência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2634377-E6F0-8F24-315A-5D120B1A884F}"/>
              </a:ext>
            </a:extLst>
          </p:cNvPr>
          <p:cNvSpPr/>
          <p:nvPr/>
        </p:nvSpPr>
        <p:spPr>
          <a:xfrm>
            <a:off x="1547912" y="1700807"/>
            <a:ext cx="5616376" cy="23762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Com reverência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Falaremos com Rei dos Reis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Conte-lhe tudo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Esta é a hora da oração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Oremos, pois, agora ao nosso Pai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Amém.</a:t>
            </a:r>
          </a:p>
        </p:txBody>
      </p:sp>
      <p:pic>
        <p:nvPicPr>
          <p:cNvPr id="5" name="Gráfico 4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A82C0EE7-B04B-CF88-89F4-EF7D9E2DC7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9" name="Chave Direita 8">
            <a:extLst>
              <a:ext uri="{FF2B5EF4-FFF2-40B4-BE49-F238E27FC236}">
                <a16:creationId xmlns:a16="http://schemas.microsoft.com/office/drawing/2014/main" id="{7B95A60F-D67C-D16D-271B-5F17606C738C}"/>
              </a:ext>
            </a:extLst>
          </p:cNvPr>
          <p:cNvSpPr/>
          <p:nvPr/>
        </p:nvSpPr>
        <p:spPr>
          <a:xfrm>
            <a:off x="5796136" y="1772816"/>
            <a:ext cx="378042" cy="1440160"/>
          </a:xfrm>
          <a:prstGeom prst="rightBrace">
            <a:avLst>
              <a:gd name="adj1" fmla="val 8333"/>
              <a:gd name="adj2" fmla="val 36529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4" name="PRI-3T-Be-Still-Be-Silent-COM-REVERENCIA">
            <a:hlinkClick r:id="" action="ppaction://media"/>
            <a:extLst>
              <a:ext uri="{FF2B5EF4-FFF2-40B4-BE49-F238E27FC236}">
                <a16:creationId xmlns:a16="http://schemas.microsoft.com/office/drawing/2014/main" id="{C4E90D87-6D3F-2BFA-24A0-A2EAB9E085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8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5CADC-14BF-BD1E-3499-834D2B30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316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93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B13F0-21AF-EC57-E366-574507132B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hlinkClick r:id="rId5"/>
            <a:extLst>
              <a:ext uri="{FF2B5EF4-FFF2-40B4-BE49-F238E27FC236}">
                <a16:creationId xmlns:a16="http://schemas.microsoft.com/office/drawing/2014/main" id="{43D69885-4EA6-9261-3ED8-75D003F67975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10. Graças Dou, Pai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E68FBFC-F5B6-E328-B7FA-2972212BF601}"/>
              </a:ext>
            </a:extLst>
          </p:cNvPr>
          <p:cNvSpPr/>
          <p:nvPr/>
        </p:nvSpPr>
        <p:spPr>
          <a:xfrm>
            <a:off x="1547912" y="1700807"/>
            <a:ext cx="6912520" cy="259228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Graças dou, Pai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Pelas bençãos de Tuas mãos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Eu te devolvo, um pouco só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Do muito que me dás                              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esta oferta seja abençoada, enfim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Traga auxílio e ajuda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Para quem necessitar</a:t>
            </a:r>
          </a:p>
        </p:txBody>
      </p:sp>
      <p:pic>
        <p:nvPicPr>
          <p:cNvPr id="12" name="Gráfico 11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CC1DA856-1CCC-79FA-E54D-0D73753271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14" name="Chave Direita 13">
            <a:extLst>
              <a:ext uri="{FF2B5EF4-FFF2-40B4-BE49-F238E27FC236}">
                <a16:creationId xmlns:a16="http://schemas.microsoft.com/office/drawing/2014/main" id="{9C56E21D-9ECC-3064-2962-C8FE1A48DED7}"/>
              </a:ext>
            </a:extLst>
          </p:cNvPr>
          <p:cNvSpPr/>
          <p:nvPr/>
        </p:nvSpPr>
        <p:spPr>
          <a:xfrm>
            <a:off x="7248506" y="1750943"/>
            <a:ext cx="378042" cy="2484277"/>
          </a:xfrm>
          <a:prstGeom prst="rightBrace">
            <a:avLst>
              <a:gd name="adj1" fmla="val 8333"/>
              <a:gd name="adj2" fmla="val 49166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PRI-3T-Thank-You-Jesus-GRACAS-DOU-PAI">
            <a:hlinkClick r:id="" action="ppaction://media"/>
            <a:extLst>
              <a:ext uri="{FF2B5EF4-FFF2-40B4-BE49-F238E27FC236}">
                <a16:creationId xmlns:a16="http://schemas.microsoft.com/office/drawing/2014/main" id="{4C22D14F-4F91-0227-40FC-6C466A629E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80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6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0B7F838-479E-9198-C897-D4DFF5ACD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5A8EF821-6A98-ED8F-D09C-F96FA1D77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451" y="676800"/>
            <a:ext cx="7437549" cy="6186791"/>
          </a:xfrm>
          <a:prstGeom prst="rect">
            <a:avLst/>
          </a:prstGeom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FAC11D14-1186-53C1-8157-57839538D4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877"/>
            <a:ext cx="9144000" cy="6186791"/>
          </a:xfrm>
          <a:prstGeom prst="rect">
            <a:avLst/>
          </a:prstGeom>
        </p:spPr>
      </p:pic>
      <p:sp>
        <p:nvSpPr>
          <p:cNvPr id="13" name="Elipse 12">
            <a:extLst>
              <a:ext uri="{FF2B5EF4-FFF2-40B4-BE49-F238E27FC236}">
                <a16:creationId xmlns:a16="http://schemas.microsoft.com/office/drawing/2014/main" id="{E05EEE41-05F6-5378-6157-36F69D12761E}"/>
              </a:ext>
            </a:extLst>
          </p:cNvPr>
          <p:cNvSpPr/>
          <p:nvPr/>
        </p:nvSpPr>
        <p:spPr>
          <a:xfrm>
            <a:off x="737718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01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33D7842-7CAD-024B-CA70-52D35C756F02}"/>
              </a:ext>
            </a:extLst>
          </p:cNvPr>
          <p:cNvSpPr/>
          <p:nvPr/>
        </p:nvSpPr>
        <p:spPr>
          <a:xfrm>
            <a:off x="2397708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C9BD26D-744C-F8AA-1719-9026D9E34EF8}"/>
              </a:ext>
            </a:extLst>
          </p:cNvPr>
          <p:cNvSpPr/>
          <p:nvPr/>
        </p:nvSpPr>
        <p:spPr>
          <a:xfrm>
            <a:off x="3876504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03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836159B9-97AD-4A58-C7FB-88C8E2C80128}"/>
              </a:ext>
            </a:extLst>
          </p:cNvPr>
          <p:cNvSpPr/>
          <p:nvPr/>
        </p:nvSpPr>
        <p:spPr>
          <a:xfrm>
            <a:off x="5387010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04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9E6D151-590F-4A05-E748-B1D7FCDCC1A0}"/>
              </a:ext>
            </a:extLst>
          </p:cNvPr>
          <p:cNvSpPr/>
          <p:nvPr/>
        </p:nvSpPr>
        <p:spPr>
          <a:xfrm>
            <a:off x="6544762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05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6635E8A-D8A9-DFBD-ACA1-1F7F1132672D}"/>
              </a:ext>
            </a:extLst>
          </p:cNvPr>
          <p:cNvSpPr/>
          <p:nvPr/>
        </p:nvSpPr>
        <p:spPr>
          <a:xfrm>
            <a:off x="7553964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06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FFF21215-E89B-EB4F-017C-080EEA2ECE68}"/>
              </a:ext>
            </a:extLst>
          </p:cNvPr>
          <p:cNvSpPr/>
          <p:nvPr/>
        </p:nvSpPr>
        <p:spPr>
          <a:xfrm>
            <a:off x="8362143" y="836712"/>
            <a:ext cx="962385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07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DF760C-FAB5-2A96-B434-9C062A3C6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1812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A0E3BE-E2E9-7BA2-3A0E-9E2F4B9151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877"/>
            <a:ext cx="9144000" cy="6186791"/>
          </a:xfrm>
          <a:prstGeom prst="rect">
            <a:avLst/>
          </a:prstGeom>
        </p:spPr>
      </p:pic>
      <p:sp>
        <p:nvSpPr>
          <p:cNvPr id="12" name="Elipse 11">
            <a:extLst>
              <a:ext uri="{FF2B5EF4-FFF2-40B4-BE49-F238E27FC236}">
                <a16:creationId xmlns:a16="http://schemas.microsoft.com/office/drawing/2014/main" id="{FEFD010E-8883-C982-ABF2-D26677D87BCE}"/>
              </a:ext>
            </a:extLst>
          </p:cNvPr>
          <p:cNvSpPr/>
          <p:nvPr/>
        </p:nvSpPr>
        <p:spPr>
          <a:xfrm>
            <a:off x="5854606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0A1AA1B-EE7C-6337-F28D-6A563FA55874}"/>
              </a:ext>
            </a:extLst>
          </p:cNvPr>
          <p:cNvSpPr/>
          <p:nvPr/>
        </p:nvSpPr>
        <p:spPr>
          <a:xfrm>
            <a:off x="7902801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13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E27854E4-449C-6CCF-C9D1-3E697E29779D}"/>
              </a:ext>
            </a:extLst>
          </p:cNvPr>
          <p:cNvSpPr/>
          <p:nvPr/>
        </p:nvSpPr>
        <p:spPr>
          <a:xfrm>
            <a:off x="4732718" y="81819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11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7F027538-ED05-DE8B-F347-9EEAC901C275}"/>
              </a:ext>
            </a:extLst>
          </p:cNvPr>
          <p:cNvSpPr/>
          <p:nvPr/>
        </p:nvSpPr>
        <p:spPr>
          <a:xfrm>
            <a:off x="3326683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10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9CF41C67-0A93-CB9B-FB85-A0FA265024C6}"/>
              </a:ext>
            </a:extLst>
          </p:cNvPr>
          <p:cNvSpPr/>
          <p:nvPr/>
        </p:nvSpPr>
        <p:spPr>
          <a:xfrm>
            <a:off x="1900685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09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5C0F2CA1-8548-46A2-6757-D4538321F9CB}"/>
              </a:ext>
            </a:extLst>
          </p:cNvPr>
          <p:cNvSpPr/>
          <p:nvPr/>
        </p:nvSpPr>
        <p:spPr>
          <a:xfrm>
            <a:off x="362857" y="83671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08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1">
            <a:extLst>
              <a:ext uri="{FF2B5EF4-FFF2-40B4-BE49-F238E27FC236}">
                <a16:creationId xmlns:a16="http://schemas.microsoft.com/office/drawing/2014/main" id="{22CE8F5F-5004-5303-09E0-36B69A4C92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4862506"/>
          </a:xfrm>
          <a:prstGeom prst="rect">
            <a:avLst/>
          </a:prstGeom>
        </p:spPr>
        <p:txBody>
          <a:bodyPr/>
          <a:lstStyle/>
          <a:p>
            <a:r>
              <a:rPr lang="pt-BR" dirty="0">
                <a:latin typeface="inherit"/>
              </a:rPr>
              <a:t>Nas regiões italiana e francesa da Suíça, as pessoas conhecem a Deus principalmente por meio de estudos bíblicos ou</a:t>
            </a:r>
          </a:p>
          <a:p>
            <a:r>
              <a:rPr lang="pt-BR" dirty="0">
                <a:latin typeface="inherit"/>
              </a:rPr>
              <a:t>pequenos grupos, amigos, eventos de saúde e encontros temáticos. Muitos suíços gostam de realizar atividades ao ar livre,</a:t>
            </a:r>
          </a:p>
          <a:p>
            <a:r>
              <a:rPr lang="pt-BR" dirty="0">
                <a:latin typeface="inherit"/>
              </a:rPr>
              <a:t>como trilhas, mountain bike, rafting e esqui. As crianças convidam amigos para participar de atividades assim promovidas</a:t>
            </a:r>
          </a:p>
          <a:p>
            <a:r>
              <a:rPr lang="pt-BR" dirty="0">
                <a:latin typeface="inherit"/>
              </a:rPr>
              <a:t>pela igreja e, depois, para ir à Escola Sabatina ou a outros programas realizados na congregação.</a:t>
            </a:r>
            <a:endParaRPr lang="pt-BR" dirty="0"/>
          </a:p>
        </p:txBody>
      </p:sp>
      <p:sp>
        <p:nvSpPr>
          <p:cNvPr id="15" name="Espaço Reservado para Texto 3">
            <a:extLst>
              <a:ext uri="{FF2B5EF4-FFF2-40B4-BE49-F238E27FC236}">
                <a16:creationId xmlns:a16="http://schemas.microsoft.com/office/drawing/2014/main" id="{4374077F-252B-EDED-803F-F39FE01D670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S02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BB89B3C6-8AE8-9303-146E-8494FAF33B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640328"/>
            <a:ext cx="1076188" cy="107618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74AA0B17-0E44-6E8A-DD68-74DB1202D509}"/>
              </a:ext>
            </a:extLst>
          </p:cNvPr>
          <p:cNvSpPr/>
          <p:nvPr/>
        </p:nvSpPr>
        <p:spPr>
          <a:xfrm>
            <a:off x="323528" y="5805264"/>
            <a:ext cx="129614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</a:t>
            </a:r>
            <a:r>
              <a:rPr lang="pt-BR" b="1" dirty="0" err="1">
                <a:solidFill>
                  <a:sysClr val="windowText" lastClr="000000"/>
                </a:solidFill>
              </a:rPr>
              <a:t>Suiça</a:t>
            </a:r>
            <a:endParaRPr lang="pt-BR" b="1" dirty="0">
              <a:solidFill>
                <a:sysClr val="windowText" lastClr="000000"/>
              </a:solidFill>
            </a:endParaRPr>
          </a:p>
        </p:txBody>
      </p:sp>
      <p:pic>
        <p:nvPicPr>
          <p:cNvPr id="18" name="Imagem 17" descr="Celebrate the year of the bike in Switzerland: a selection of cycling loops">
            <a:extLst>
              <a:ext uri="{FF2B5EF4-FFF2-40B4-BE49-F238E27FC236}">
                <a16:creationId xmlns:a16="http://schemas.microsoft.com/office/drawing/2014/main" id="{F64B4514-3910-6895-FE5C-C7052EF37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7336" y="836713"/>
            <a:ext cx="2592288" cy="1729542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C7F3040D-13F6-52DC-CECF-14A502B0A8AA}"/>
              </a:ext>
            </a:extLst>
          </p:cNvPr>
          <p:cNvSpPr txBox="1"/>
          <p:nvPr/>
        </p:nvSpPr>
        <p:spPr>
          <a:xfrm>
            <a:off x="3097336" y="2191518"/>
            <a:ext cx="2592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mountain bike</a:t>
            </a:r>
            <a:endParaRPr lang="pt-BR" b="1" dirty="0"/>
          </a:p>
        </p:txBody>
      </p:sp>
      <p:pic>
        <p:nvPicPr>
          <p:cNvPr id="20" name="Imagem 19" descr="Rafting Simme with participants in yellow vests in the white water">
            <a:extLst>
              <a:ext uri="{FF2B5EF4-FFF2-40B4-BE49-F238E27FC236}">
                <a16:creationId xmlns:a16="http://schemas.microsoft.com/office/drawing/2014/main" id="{B24A8CFC-D7D6-DA5F-97B9-D6D9B43C5B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6136" y="1412776"/>
            <a:ext cx="3131840" cy="2348880"/>
          </a:xfrm>
          <a:prstGeom prst="rect">
            <a:avLst/>
          </a:prstGeom>
        </p:spPr>
      </p:pic>
      <p:sp>
        <p:nvSpPr>
          <p:cNvPr id="21" name="CaixaDeTexto 20">
            <a:extLst>
              <a:ext uri="{FF2B5EF4-FFF2-40B4-BE49-F238E27FC236}">
                <a16:creationId xmlns:a16="http://schemas.microsoft.com/office/drawing/2014/main" id="{DFDD2FA4-F5B8-A5A7-BB47-FB2B88544EFC}"/>
              </a:ext>
            </a:extLst>
          </p:cNvPr>
          <p:cNvSpPr txBox="1"/>
          <p:nvPr/>
        </p:nvSpPr>
        <p:spPr>
          <a:xfrm>
            <a:off x="5796136" y="3396402"/>
            <a:ext cx="31318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rafting</a:t>
            </a:r>
            <a:endParaRPr lang="pt-BR" b="1" dirty="0"/>
          </a:p>
        </p:txBody>
      </p:sp>
      <p:pic>
        <p:nvPicPr>
          <p:cNvPr id="22" name="Imagem 21" descr="The 10 highest ski areas in Switzerland - snow guarantee">
            <a:extLst>
              <a:ext uri="{FF2B5EF4-FFF2-40B4-BE49-F238E27FC236}">
                <a16:creationId xmlns:a16="http://schemas.microsoft.com/office/drawing/2014/main" id="{A9203992-20EC-C52B-8656-CCA719E770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0077" y="3153764"/>
            <a:ext cx="2745371" cy="1830247"/>
          </a:xfrm>
          <a:prstGeom prst="rect">
            <a:avLst/>
          </a:prstGeom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751D7851-A5B2-C309-B2CD-DA6CC02DE86D}"/>
              </a:ext>
            </a:extLst>
          </p:cNvPr>
          <p:cNvSpPr txBox="1"/>
          <p:nvPr/>
        </p:nvSpPr>
        <p:spPr>
          <a:xfrm>
            <a:off x="3178702" y="4622114"/>
            <a:ext cx="27453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esqui</a:t>
            </a:r>
            <a:endParaRPr lang="pt-BR" b="1" dirty="0"/>
          </a:p>
        </p:txBody>
      </p:sp>
      <p:pic>
        <p:nvPicPr>
          <p:cNvPr id="24" name="Imagem 23" descr="5 Reasons To Go Hiking In Switzerland | From Hiking Experts">
            <a:extLst>
              <a:ext uri="{FF2B5EF4-FFF2-40B4-BE49-F238E27FC236}">
                <a16:creationId xmlns:a16="http://schemas.microsoft.com/office/drawing/2014/main" id="{B99ABF0D-7555-3F6C-21FC-E8D560AC6F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5767" y="4965775"/>
            <a:ext cx="3163844" cy="1779662"/>
          </a:xfrm>
          <a:prstGeom prst="rect">
            <a:avLst/>
          </a:prstGeom>
        </p:spPr>
      </p:pic>
      <p:sp>
        <p:nvSpPr>
          <p:cNvPr id="25" name="CaixaDeTexto 24">
            <a:extLst>
              <a:ext uri="{FF2B5EF4-FFF2-40B4-BE49-F238E27FC236}">
                <a16:creationId xmlns:a16="http://schemas.microsoft.com/office/drawing/2014/main" id="{15635851-3336-5CC8-CDD8-750A0A38AA75}"/>
              </a:ext>
            </a:extLst>
          </p:cNvPr>
          <p:cNvSpPr txBox="1"/>
          <p:nvPr/>
        </p:nvSpPr>
        <p:spPr>
          <a:xfrm>
            <a:off x="5795766" y="6389288"/>
            <a:ext cx="3163843" cy="369332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atin typeface="inherit"/>
              </a:rPr>
              <a:t>trilha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BC177E7-4D24-0442-9815-0D39093F08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572" y="1586090"/>
            <a:ext cx="7810500" cy="5143500"/>
          </a:xfrm>
          <a:prstGeom prst="rect">
            <a:avLst/>
          </a:prstGeom>
        </p:spPr>
      </p:pic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05/07/2026</a:t>
            </a:fld>
            <a:endParaRPr lang="pt-BR" altLang="pt-BR" sz="5400" b="0"/>
          </a:p>
        </p:txBody>
      </p:sp>
      <p:sp>
        <p:nvSpPr>
          <p:cNvPr id="51206" name="CaixaDeTexto 2">
            <a:extLst>
              <a:ext uri="{FF2B5EF4-FFF2-40B4-BE49-F238E27FC236}">
                <a16:creationId xmlns:a16="http://schemas.microsoft.com/office/drawing/2014/main" id="{1A734EA0-0392-42F4-936F-FB0A767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6536" y="6334780"/>
            <a:ext cx="7815434" cy="52322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dirty="0">
                <a:solidFill>
                  <a:schemeClr val="bg1"/>
                </a:solidFill>
                <a:cs typeface="Arial" charset="0"/>
              </a:rPr>
              <a:t>Família novamente junta</a:t>
            </a:r>
          </a:p>
        </p:txBody>
      </p:sp>
      <p:pic>
        <p:nvPicPr>
          <p:cNvPr id="3" name="Imagem 2">
            <a:hlinkClick r:id="rId4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6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BF409-F6B6-19B4-BFED-A78434399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012DEF51-59E4-A885-62E1-7B8DFBFD66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494DB30C-36DF-012C-822B-EDF04F28CA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C3673FD5-4592-07F2-6239-6C1F50ED1AF2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Jesus, Nosso Presente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Protegendo o Menino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Adorando o Bebê Jesus</a:t>
            </a:r>
          </a:p>
        </p:txBody>
      </p:sp>
    </p:spTree>
    <p:extLst>
      <p:ext uri="{BB962C8B-B14F-4D97-AF65-F5344CB8AC3E}">
        <p14:creationId xmlns:p14="http://schemas.microsoft.com/office/powerpoint/2010/main" val="4069784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E336F6-1D53-9916-E985-947FCE01B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9A4531D8-B4A0-EF92-99D0-65D238AC32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72F12E2-5E35-F313-E542-3E3EC795BE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pode guiar minha vida.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digno do meu louvor e da minha adoração.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o presente precioso de Deus para mim.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9DBCE569-5D58-B50E-5A6B-27C1187DE46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1666425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148191-53DD-AF5D-753A-72C25085F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835B4C8F-0269-18D4-A78F-8496AC53C8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74B0B4-7B34-7021-1054-78A405B4A6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3:16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146:1 e 2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32:8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6D3E7B32-27B3-C50A-86DD-AEB4AE26E6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36933682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F5FAE-1F1F-2033-5E3D-316C78A50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838123FC-DF8C-E943-4FA2-261B59FFA2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Qual a distância aproximada entre Nazaré (onde viviam José e Maria) e Belém onde Jesus nasceu?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F8E403D-AD9A-E1D5-16A3-27271C3DB4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112 km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211 km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121 km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E0122438-5735-4CBC-9DB1-D5F79701CC2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4556497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FA66A3-E39C-7A50-B020-C0B70BAAB9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DB717FFA-DD88-9432-D81F-5A9B7F5FB12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Um dos nomes pelo qual Jesus foi chamado é Emanuel. Qual o significado desse nome?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41DE5D-D154-E5E1-C948-9102069C99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Deus Conosco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Ungido, Escolhido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Principe da Paz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DDCF520-A5A7-7EB3-815D-995379627F9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2538234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2A45E8-5C46-6DBD-7DBE-C9F28DB6C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6142B562-D43F-21A2-C1EB-06C4685D5F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Jesus nasceu em Belém. Qual o significado do nome dessa cidade?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589AB63-EFA1-1EB9-9204-32387DD1ED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da vida 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Casa do pão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eterno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69E0AC5E-54FC-7C53-F158-3260AB69BA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749811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C682C-7B93-7557-09DD-67737D1B1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E03842EB-D61A-C326-B0D3-8A963C07C7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adulto Jesus se chamou de :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D2FB86D-43CD-7619-F1CA-CAAC1D6D43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Pão da Vida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Eterno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de Belém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AF61E7A-0FCC-908E-0F54-44BA5600C5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6777331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C740881-3C4B-338B-E499-4984E21C32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572" y="1586090"/>
            <a:ext cx="7810500" cy="5143500"/>
          </a:xfrm>
          <a:prstGeom prst="rect">
            <a:avLst/>
          </a:prstGeom>
        </p:spPr>
      </p:pic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05/07/2026</a:t>
            </a:fld>
            <a:endParaRPr lang="pt-BR" altLang="pt-BR" sz="5400" b="0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306" y="6294438"/>
            <a:ext cx="7758414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Jesus, Nosso Presente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Protegendo o Menino Jesus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Adorando o Bebê Jesus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pode guiar minha vida.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digno do meu louvor e da minha adoração.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Jesus é o presente precioso de Deus para mim.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João 3:16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146:1 e 2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32:8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59632" y="4044536"/>
            <a:ext cx="7834167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 “Porque Deus amou tanto o mundo que deu Seu Filho único, para que todo o que Nele crer não pereça, mas tenha a vida eterna” </a:t>
            </a:r>
          </a:p>
          <a:p>
            <a:pPr algn="r"/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João 3:16\</a:t>
            </a:r>
            <a:endParaRPr lang="pt-BR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Qual a distância aproximada entre Nazaré (onde viviam José e Maria) e Belém onde Jesus nasceu?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112 km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211 km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sz="3000" dirty="0"/>
              <a:t>121 km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Um dos nomes pelo qual Jesus foi chamado é Emanuel. Qual o significado desse nome?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3831919-C0BB-B9F0-5F4E-2F29CF8E88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Deus Conosco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Ungido, Escolhido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Principe da Paz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8408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3BDF2-8C23-19BB-F115-52E8E2FF1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50A7E667-1A63-7E26-3886-75C5222FBB4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Jesus nasceu em Belém. Qual o significado do nome dessa cidade?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5EF791C-A993-5927-C1CC-45F8DD1C23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da vida 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Casa do pão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eterno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B64C461E-4060-5481-EE0C-B9F76DD9D48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76283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F89C1-1C07-DFE4-03C7-1A94EB340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A5D962A-2ABD-A6BE-9640-9CE06A343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adulto Jesus se chamou de :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09A9DE1-E159-2D29-BD07-94CF6393D1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Pão da Vida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Eterno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Pão de Belém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3DAD0E3-2633-3ACD-0C74-E543F7460A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1895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3DFB1D9-43E5-D508-57C8-F680B39827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02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27E9EB4D-F6A2-8F30-90C4-1EB4713716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3"/>
          <a:stretch/>
        </p:blipFill>
        <p:spPr bwMode="auto">
          <a:xfrm>
            <a:off x="4158240" y="729272"/>
            <a:ext cx="4916487" cy="6012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CE9320BD-AE9C-38EE-0D9A-F95DBB787777}"/>
              </a:ext>
            </a:extLst>
          </p:cNvPr>
          <p:cNvSpPr/>
          <p:nvPr/>
        </p:nvSpPr>
        <p:spPr>
          <a:xfrm>
            <a:off x="5150427" y="1370622"/>
            <a:ext cx="450850" cy="5984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7731A42E-CCEB-8E26-2B8B-D295F6BE604A}"/>
              </a:ext>
            </a:extLst>
          </p:cNvPr>
          <p:cNvSpPr/>
          <p:nvPr/>
        </p:nvSpPr>
        <p:spPr>
          <a:xfrm>
            <a:off x="6010852" y="4526571"/>
            <a:ext cx="431800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7662ABA2-A755-0EEF-27FC-FCF0A1784CF9}"/>
              </a:ext>
            </a:extLst>
          </p:cNvPr>
          <p:cNvSpPr/>
          <p:nvPr/>
        </p:nvSpPr>
        <p:spPr>
          <a:xfrm>
            <a:off x="5601277" y="5593371"/>
            <a:ext cx="611188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3C0862AF-8A90-17F0-03D4-764225E1D952}"/>
              </a:ext>
            </a:extLst>
          </p:cNvPr>
          <p:cNvSpPr/>
          <p:nvPr/>
        </p:nvSpPr>
        <p:spPr>
          <a:xfrm>
            <a:off x="6442652" y="5137759"/>
            <a:ext cx="352425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01905A84-A41C-7D1A-A2BE-D2C909ED8DFE}"/>
              </a:ext>
            </a:extLst>
          </p:cNvPr>
          <p:cNvSpPr/>
          <p:nvPr/>
        </p:nvSpPr>
        <p:spPr>
          <a:xfrm>
            <a:off x="7557077" y="5282221"/>
            <a:ext cx="334963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F49EBD42-987B-4630-8176-885A8D583B6E}"/>
              </a:ext>
            </a:extLst>
          </p:cNvPr>
          <p:cNvSpPr/>
          <p:nvPr/>
        </p:nvSpPr>
        <p:spPr>
          <a:xfrm>
            <a:off x="7957127" y="2461234"/>
            <a:ext cx="396875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F7A73489-E51A-6047-5A4A-06C0867D8B7A}"/>
              </a:ext>
            </a:extLst>
          </p:cNvPr>
          <p:cNvSpPr/>
          <p:nvPr/>
        </p:nvSpPr>
        <p:spPr>
          <a:xfrm>
            <a:off x="7831715" y="1753209"/>
            <a:ext cx="647700" cy="5762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pt-BR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69E6094-E4FB-B661-2362-7A133D18F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640" y="836613"/>
            <a:ext cx="3026048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1. Topete do cavalo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2. Nariz do Cavalo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3. Roupa de Maria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4. Palha abaixo do lençol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5. Palha no pé da Manjedoura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6. Manga da roupa de Maria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7. Orelha de José 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>
            <a:extLst>
              <a:ext uri="{FF2B5EF4-FFF2-40B4-BE49-F238E27FC236}">
                <a16:creationId xmlns:a16="http://schemas.microsoft.com/office/drawing/2014/main" id="{136E8E2D-6F59-CF88-F0C9-2A37D10AB3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38" y="638122"/>
            <a:ext cx="9100762" cy="6219877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01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5369374C-3B73-420C-F554-06596AF49A40}"/>
              </a:ext>
            </a:extLst>
          </p:cNvPr>
          <p:cNvSpPr txBox="1"/>
          <p:nvPr/>
        </p:nvSpPr>
        <p:spPr>
          <a:xfrm>
            <a:off x="43238" y="5729292"/>
            <a:ext cx="90575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“Nada é </a:t>
            </a:r>
            <a:r>
              <a:rPr lang="en-NZ" sz="3200" b="1" dirty="0" err="1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impossível</a:t>
            </a:r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 para Deus”</a:t>
            </a:r>
          </a:p>
          <a:p>
            <a:pPr algn="r"/>
            <a:r>
              <a:rPr lang="en-NZ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Lucas 1:37</a:t>
            </a:r>
            <a:endParaRPr lang="en-AU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1239F-A95E-891E-BBAB-D9882C248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9F3B652-495E-AAFD-C682-EBA615BF3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" y="637200"/>
            <a:ext cx="9100800" cy="6220800"/>
          </a:xfrm>
          <a:prstGeom prst="rect">
            <a:avLst/>
          </a:prstGeom>
        </p:spPr>
      </p:pic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2427717-C6D1-4D3D-C284-4D05868CB3D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017555" y="99513"/>
            <a:ext cx="1152128" cy="538609"/>
          </a:xfrm>
          <a:noFill/>
        </p:spPr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23" name="TextBox 3">
            <a:extLst>
              <a:ext uri="{FF2B5EF4-FFF2-40B4-BE49-F238E27FC236}">
                <a16:creationId xmlns:a16="http://schemas.microsoft.com/office/drawing/2014/main" id="{03EC9988-E049-BF03-3956-F7D628105B20}"/>
              </a:ext>
            </a:extLst>
          </p:cNvPr>
          <p:cNvSpPr txBox="1"/>
          <p:nvPr/>
        </p:nvSpPr>
        <p:spPr>
          <a:xfrm>
            <a:off x="43238" y="4516316"/>
            <a:ext cx="9057524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  <a:p>
            <a:pPr algn="r"/>
            <a:r>
              <a:rPr lang="pt-BR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cs typeface="+mn-cs"/>
              </a:rPr>
              <a:t>João 3:16</a:t>
            </a:r>
            <a:endParaRPr lang="en-AU" sz="36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2800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AA183885-CBB5-D535-57ED-F75597815731}"/>
              </a:ext>
            </a:extLst>
          </p:cNvPr>
          <p:cNvSpPr/>
          <p:nvPr/>
        </p:nvSpPr>
        <p:spPr>
          <a:xfrm>
            <a:off x="6372200" y="908720"/>
            <a:ext cx="2627784" cy="2880320"/>
          </a:xfrm>
          <a:prstGeom prst="rect">
            <a:avLst/>
          </a:prstGeom>
          <a:noFill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rgbClr val="FF0000"/>
                </a:solidFill>
              </a:rPr>
              <a:t>Quais são os melhores presentes que você poderia receber?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38C9706-8BBD-13B5-16AD-5FED6F7233AD}"/>
              </a:ext>
            </a:extLst>
          </p:cNvPr>
          <p:cNvSpPr/>
          <p:nvPr/>
        </p:nvSpPr>
        <p:spPr>
          <a:xfrm>
            <a:off x="1691680" y="4149081"/>
            <a:ext cx="7308304" cy="1800200"/>
          </a:xfrm>
          <a:prstGeom prst="rect">
            <a:avLst/>
          </a:prstGeom>
          <a:noFill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solidFill>
                  <a:srgbClr val="FF0000"/>
                </a:solidFill>
              </a:rPr>
              <a:t>Deus deu ao mundo um Presente que é ainda melhor 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</a:rPr>
              <a:t>do que qualquer um destes.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</a:rPr>
              <a:t> O Presente de Deus era pequeno, mas Se tornaria grande. </a:t>
            </a:r>
          </a:p>
          <a:p>
            <a:pPr algn="ctr"/>
            <a:r>
              <a:rPr lang="pt-BR" sz="2000" b="1" dirty="0">
                <a:solidFill>
                  <a:srgbClr val="FF0000"/>
                </a:solidFill>
              </a:rPr>
              <a:t>Ele é melhor do que qualquer coisa que vocês desejem ganhar. </a:t>
            </a:r>
          </a:p>
          <a:p>
            <a:pPr algn="ctr">
              <a:lnSpc>
                <a:spcPct val="150000"/>
              </a:lnSpc>
            </a:pPr>
            <a:r>
              <a:rPr lang="pt-BR" sz="2000" b="1" dirty="0">
                <a:solidFill>
                  <a:srgbClr val="FF0000"/>
                </a:solidFill>
              </a:rPr>
              <a:t>É o melhor Presente de todos! </a:t>
            </a:r>
          </a:p>
        </p:txBody>
      </p:sp>
      <p:pic>
        <p:nvPicPr>
          <p:cNvPr id="9" name="Tres pacotes de presente">
            <a:extLst>
              <a:ext uri="{FF2B5EF4-FFF2-40B4-BE49-F238E27FC236}">
                <a16:creationId xmlns:a16="http://schemas.microsoft.com/office/drawing/2014/main" id="{80703092-80DC-1F6C-A7B6-612B7EF2B47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31640" y="692696"/>
            <a:ext cx="4868065" cy="324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1396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A2095-BD83-5CC6-E938-6581959CBA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Dois presentes embrulhados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39952" y="901292"/>
            <a:ext cx="4868065" cy="2527708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989BB13-DAD1-01FC-2978-C3190F23F509}"/>
              </a:ext>
            </a:extLst>
          </p:cNvPr>
          <p:cNvSpPr/>
          <p:nvPr/>
        </p:nvSpPr>
        <p:spPr>
          <a:xfrm>
            <a:off x="1339125" y="724986"/>
            <a:ext cx="2627784" cy="2880320"/>
          </a:xfrm>
          <a:prstGeom prst="rect">
            <a:avLst/>
          </a:prstGeom>
          <a:noFill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rgbClr val="FF0000"/>
                </a:solidFill>
              </a:rPr>
              <a:t>Qual destes presentes você escolheria?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AD81937-5E5E-10BA-2879-45E2DBC67743}"/>
              </a:ext>
            </a:extLst>
          </p:cNvPr>
          <p:cNvSpPr/>
          <p:nvPr/>
        </p:nvSpPr>
        <p:spPr>
          <a:xfrm>
            <a:off x="3707904" y="3645024"/>
            <a:ext cx="5292080" cy="1152128"/>
          </a:xfrm>
          <a:prstGeom prst="rect">
            <a:avLst/>
          </a:prstGeom>
          <a:noFill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rgbClr val="FF0000"/>
                </a:solidFill>
              </a:rPr>
              <a:t>Nem sempre o melhor embrulho tem o melhor presente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0CAF9DC0-250E-49C2-3A0C-A5250733A203}"/>
              </a:ext>
            </a:extLst>
          </p:cNvPr>
          <p:cNvSpPr/>
          <p:nvPr/>
        </p:nvSpPr>
        <p:spPr>
          <a:xfrm>
            <a:off x="1493912" y="4836870"/>
            <a:ext cx="7506072" cy="1904498"/>
          </a:xfrm>
          <a:prstGeom prst="rect">
            <a:avLst/>
          </a:prstGeom>
          <a:noFill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solidFill>
                  <a:srgbClr val="FF0000"/>
                </a:solidFill>
              </a:rPr>
              <a:t>Você deve pensar que um presente tão importante quanto o que Deus deu ao mundo devesse ser oferecido em uma embalagem bonita e colocado em um lugar elegante. Mas a história bíblica de hoje nos mostrará que, surpreendentemente, esse Presente tão valioso veio de uma forma simples e comum.</a:t>
            </a:r>
          </a:p>
        </p:txBody>
      </p:sp>
    </p:spTree>
    <p:extLst>
      <p:ext uri="{BB962C8B-B14F-4D97-AF65-F5344CB8AC3E}">
        <p14:creationId xmlns:p14="http://schemas.microsoft.com/office/powerpoint/2010/main" val="41890216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E6E85-A1AE-1013-EC2E-05DF97FFB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D5D1792-4279-D726-5CBE-B205D1CC9C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B77473EB-97EE-4CF3-C7F0-B652265AAC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3600" b="0" i="0" dirty="0"/>
              <a:t> </a:t>
            </a:r>
            <a:r>
              <a:rPr lang="pt-BR" sz="3600" i="0" dirty="0"/>
              <a:t>Jesus é o presente precioso de Deus para mim </a:t>
            </a: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80F08E25-EE0F-48EA-D38C-1B76B0105D36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3" r="1599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608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9984163-C231-AF46-3586-D10357BA46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986E5CD-615C-C08C-9BD8-8BB983CCC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2350" cy="6060968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BC330B2-D2CA-DB80-7B53-D9787D845ECC}"/>
              </a:ext>
            </a:extLst>
          </p:cNvPr>
          <p:cNvSpPr txBox="1">
            <a:spLocks noChangeAspect="1"/>
          </p:cNvSpPr>
          <p:nvPr/>
        </p:nvSpPr>
        <p:spPr>
          <a:xfrm>
            <a:off x="1259632" y="680400"/>
            <a:ext cx="7762350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João 3:16</a:t>
            </a:r>
          </a:p>
          <a:p>
            <a:endParaRPr lang="pt-BR" sz="2400" b="1" dirty="0"/>
          </a:p>
          <a:p>
            <a:pPr algn="ctr"/>
            <a:r>
              <a:rPr lang="pt-BR" dirty="0"/>
              <a:t> </a:t>
            </a:r>
            <a:r>
              <a:rPr lang="pt-BR" sz="2400" b="1" dirty="0"/>
              <a:t>“Porque Deus amou tanto o mundo que deu Seu Filho único, para que todo o que Nele crer não pereça, mas tenha a vida eterna”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6489157-AD1A-9F4F-85A8-2C2B25647D77}"/>
              </a:ext>
            </a:extLst>
          </p:cNvPr>
          <p:cNvSpPr/>
          <p:nvPr/>
        </p:nvSpPr>
        <p:spPr>
          <a:xfrm rot="443249">
            <a:off x="7450319" y="4050127"/>
            <a:ext cx="723361" cy="3471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B41D5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050" dirty="0">
                <a:solidFill>
                  <a:schemeClr val="tx1"/>
                </a:solidFill>
              </a:rPr>
              <a:t>João 3:16</a:t>
            </a:r>
          </a:p>
        </p:txBody>
      </p:sp>
    </p:spTree>
    <p:extLst>
      <p:ext uri="{BB962C8B-B14F-4D97-AF65-F5344CB8AC3E}">
        <p14:creationId xmlns:p14="http://schemas.microsoft.com/office/powerpoint/2010/main" val="3288082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2C49EF3-3FB5-2277-065A-9B8E4F84BA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5" t="76" r="6289" b="-76"/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1136B2-A502-021F-471A-9D2E95302FFB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Lucas 2:1 e 3</a:t>
            </a:r>
          </a:p>
          <a:p>
            <a:endParaRPr lang="pt-BR" sz="2400" b="1" dirty="0"/>
          </a:p>
          <a:p>
            <a:r>
              <a:rPr lang="pt-BR" sz="2400" b="1" dirty="0"/>
              <a:t>¹ E aconteceu naqueles dias que saiu um decreto da parte de César Augusto, para que todo o mundo se alistasse</a:t>
            </a:r>
          </a:p>
          <a:p>
            <a:r>
              <a:rPr lang="pt-BR" sz="2400" b="1" dirty="0"/>
              <a:t>³ E todos iam alistar-se, cada um à sua própria cidade.</a:t>
            </a:r>
          </a:p>
        </p:txBody>
      </p:sp>
    </p:spTree>
    <p:extLst>
      <p:ext uri="{BB962C8B-B14F-4D97-AF65-F5344CB8AC3E}">
        <p14:creationId xmlns:p14="http://schemas.microsoft.com/office/powerpoint/2010/main" val="3544777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4618C56-3EEF-282A-1570-2DA2E31A7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820" y="691417"/>
            <a:ext cx="6829833" cy="6166583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0F9CC99-B17A-5546-045B-BACD888392D1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691417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000" b="1" dirty="0"/>
              <a:t>Lucas 1:42 e 44</a:t>
            </a:r>
          </a:p>
          <a:p>
            <a:endParaRPr lang="pt-BR" sz="2400" b="1" baseline="30000" dirty="0"/>
          </a:p>
          <a:p>
            <a:r>
              <a:rPr lang="pt-BR" sz="2000" b="1" dirty="0"/>
              <a:t>⁷ E deu à luz a seu filho primogênito, e envolveu-o em panos, e deitou-o numa manjedoura, porque não havia lugar para eles na estalagem.</a:t>
            </a:r>
          </a:p>
        </p:txBody>
      </p:sp>
    </p:spTree>
    <p:extLst>
      <p:ext uri="{BB962C8B-B14F-4D97-AF65-F5344CB8AC3E}">
        <p14:creationId xmlns:p14="http://schemas.microsoft.com/office/powerpoint/2010/main" val="105396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75D06-93A0-E083-026E-B289F9519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35A9B5-E34C-95AE-DEE7-C7FA2B34FA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373" y="691200"/>
            <a:ext cx="5399880" cy="6123856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C6BFF73-16B3-6930-24FB-CFCEEAD64B3E}"/>
              </a:ext>
            </a:extLst>
          </p:cNvPr>
          <p:cNvSpPr txBox="1">
            <a:spLocks noChangeAspect="1"/>
          </p:cNvSpPr>
          <p:nvPr/>
        </p:nvSpPr>
        <p:spPr>
          <a:xfrm>
            <a:off x="1357058" y="691200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1E47FC2-F06D-6F06-CE3E-260EB5FF2162}"/>
              </a:ext>
            </a:extLst>
          </p:cNvPr>
          <p:cNvSpPr txBox="1">
            <a:spLocks noChangeAspect="1"/>
          </p:cNvSpPr>
          <p:nvPr/>
        </p:nvSpPr>
        <p:spPr>
          <a:xfrm>
            <a:off x="1349862" y="692696"/>
            <a:ext cx="5399880" cy="617760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endParaRPr lang="pt-BR" sz="2400" b="1" dirty="0"/>
          </a:p>
          <a:p>
            <a:pPr algn="ctr"/>
            <a:r>
              <a:rPr lang="pt-BR" sz="2400" b="1" dirty="0"/>
              <a:t>Lucas 1:32 e 33</a:t>
            </a:r>
          </a:p>
          <a:p>
            <a:endParaRPr lang="pt-BR" sz="2400" b="1" dirty="0"/>
          </a:p>
          <a:p>
            <a:r>
              <a:rPr lang="pt-BR" sz="2400" b="1" dirty="0"/>
              <a:t>³² Este será grande, e será chamado filho do Altíssimo; e o Senhor Deus lhe dará o trono de Davi, seu pai;</a:t>
            </a:r>
          </a:p>
          <a:p>
            <a:r>
              <a:rPr lang="pt-BR" sz="2400" b="1" dirty="0"/>
              <a:t>³³ E reinará eternamente na casa de Jacó, e o seu reino não terá fim.</a:t>
            </a:r>
          </a:p>
        </p:txBody>
      </p:sp>
    </p:spTree>
    <p:extLst>
      <p:ext uri="{BB962C8B-B14F-4D97-AF65-F5344CB8AC3E}">
        <p14:creationId xmlns:p14="http://schemas.microsoft.com/office/powerpoint/2010/main" val="2725334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  <p:bldP spid="5" grpId="0" uiExpand="1" build="allAtOnce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A3975-3607-F3A4-39BC-0B0E05205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DD6B8EA-7E64-62B7-5878-E86A595B6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739" y="2679204"/>
            <a:ext cx="7712196" cy="4119372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6D5669A-BB82-D0DA-000D-1669656E651E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691417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Mateus 1:21</a:t>
            </a:r>
          </a:p>
          <a:p>
            <a:pPr algn="ctr"/>
            <a:endParaRPr lang="pt-BR" sz="2200" b="1" dirty="0"/>
          </a:p>
          <a:p>
            <a:r>
              <a:rPr lang="pt-BR" sz="2200" b="1" dirty="0"/>
              <a:t>²¹ E dará à luz um filho e chamarás o seu nome JESUS; porque ele salvará o seu povo dos seus pecados.</a:t>
            </a:r>
          </a:p>
        </p:txBody>
      </p:sp>
    </p:spTree>
    <p:extLst>
      <p:ext uri="{BB962C8B-B14F-4D97-AF65-F5344CB8AC3E}">
        <p14:creationId xmlns:p14="http://schemas.microsoft.com/office/powerpoint/2010/main" val="240016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C4B3B-2059-1E46-52AD-B7DDE7400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80B261A-6733-06FA-E867-EC9E5462F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000" y="720000"/>
            <a:ext cx="7761600" cy="60624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77585B0-C750-2F5A-7369-66E18C0D81D1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691417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João 6:35</a:t>
            </a:r>
          </a:p>
          <a:p>
            <a:pPr algn="ctr"/>
            <a:endParaRPr lang="pt-BR" sz="2200" b="1" dirty="0"/>
          </a:p>
          <a:p>
            <a:r>
              <a:rPr lang="pt-BR" sz="2200" b="1" dirty="0"/>
              <a:t>³⁵ E Jesus lhes disse: Eu sou o pão da vida; aquele que vem a mim não terá fome, e quem crê em mim nunca terá sede.</a:t>
            </a:r>
          </a:p>
        </p:txBody>
      </p:sp>
    </p:spTree>
    <p:extLst>
      <p:ext uri="{BB962C8B-B14F-4D97-AF65-F5344CB8AC3E}">
        <p14:creationId xmlns:p14="http://schemas.microsoft.com/office/powerpoint/2010/main" val="296092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14C2D-8551-44E5-9E5A-9983F8BD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D2965F4-A09A-AD2D-6791-29A8ED068B4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pPr marL="0" indent="0">
              <a:buNone/>
            </a:pPr>
            <a:r>
              <a:rPr lang="pt-BR" sz="6000" dirty="0">
                <a:latin typeface="Arial Black" panose="020B0A04020102020204" pitchFamily="34" charset="0"/>
              </a:rPr>
              <a:t>Apreciar: </a:t>
            </a:r>
            <a:r>
              <a:rPr lang="pt-BR" dirty="0"/>
              <a:t>	</a:t>
            </a:r>
          </a:p>
          <a:p>
            <a:endParaRPr lang="pt-BR" dirty="0"/>
          </a:p>
          <a:p>
            <a:pPr marL="0" indent="0">
              <a:buNone/>
            </a:pPr>
            <a:r>
              <a:rPr lang="pt-BR" b="1" dirty="0"/>
              <a:t>Ser grato. Entender e aceitar o valor de uma pessoa, de uma ação ou de um objeto. Por exemplo: Joana apreciou a ajuda do vizinho. </a:t>
            </a:r>
            <a:r>
              <a:rPr lang="pt-BR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63339994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AD2AB-DAE5-4A3D-5584-FB44CF1FB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Espaço Reservado para Imagem 18">
            <a:extLst>
              <a:ext uri="{FF2B5EF4-FFF2-40B4-BE49-F238E27FC236}">
                <a16:creationId xmlns:a16="http://schemas.microsoft.com/office/drawing/2014/main" id="{8C5A67AE-BB8B-6338-9516-69EFDE5500F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" b="1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25D09E5-888D-E388-4B60-E573C4885731}"/>
              </a:ext>
            </a:extLst>
          </p:cNvPr>
          <p:cNvSpPr txBox="1"/>
          <p:nvPr/>
        </p:nvSpPr>
        <p:spPr>
          <a:xfrm>
            <a:off x="1338313" y="705844"/>
            <a:ext cx="7743600" cy="6094800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>
            <a:noAutofit/>
          </a:bodyPr>
          <a:lstStyle/>
          <a:p>
            <a:r>
              <a:rPr lang="pt-BR" sz="2800" b="0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Jesus era tão pequeno e indefeso quanto esse bebê, mas cresceria e faria algo incrível por nós. </a:t>
            </a:r>
          </a:p>
          <a:p>
            <a:endParaRPr lang="pt-BR" sz="2800" b="0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2800" b="1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• O que Ele fez? </a:t>
            </a:r>
          </a:p>
          <a:p>
            <a:endParaRPr lang="pt-BR" sz="28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r>
              <a:rPr lang="pt-BR" sz="2800" b="1" i="1" dirty="0">
                <a:solidFill>
                  <a:srgbClr val="7030A0"/>
                </a:solidFill>
                <a:latin typeface="Century Gothic" panose="020B0502020202020204" pitchFamily="34" charset="0"/>
              </a:rPr>
              <a:t> “Porque Deus amou tanto o mundo que deu Seu Filho único, para que todo o que Nele crer não pereça, mas tenha a vida eterna” (João 3:16). 	</a:t>
            </a:r>
          </a:p>
          <a:p>
            <a:endParaRPr lang="pt-BR" sz="2800" b="1" i="1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2800" b="1" i="1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O que aconteceu quando Deus “deu o Seu Filho único”? </a:t>
            </a:r>
            <a:endParaRPr lang="pt-BR" sz="2800" dirty="0"/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0F8B8465-821C-327D-443F-0C6F0EA8FA2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Demonstração</a:t>
            </a:r>
          </a:p>
        </p:txBody>
      </p:sp>
    </p:spTree>
    <p:extLst>
      <p:ext uri="{BB962C8B-B14F-4D97-AF65-F5344CB8AC3E}">
        <p14:creationId xmlns:p14="http://schemas.microsoft.com/office/powerpoint/2010/main" val="321472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B36F8-BD5F-ED0D-6A31-6B87D7B09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m 17">
            <a:extLst>
              <a:ext uri="{FF2B5EF4-FFF2-40B4-BE49-F238E27FC236}">
                <a16:creationId xmlns:a16="http://schemas.microsoft.com/office/drawing/2014/main" id="{CE7548A2-6CDD-ACF4-BAA0-E1F3E4B9B23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056" y="819912"/>
            <a:ext cx="2410691" cy="2008909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69ACCD37-A3B9-702D-D69F-5674CFB2229F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149" y="863477"/>
            <a:ext cx="2416233" cy="2025535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6DDC03F-024A-2935-98C8-708A9DC5DEA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pt-BR" dirty="0"/>
              <a:t>Faça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FB78781-DDCC-A2D4-8CED-6D89EE136E43}"/>
              </a:ext>
            </a:extLst>
          </p:cNvPr>
          <p:cNvSpPr/>
          <p:nvPr/>
        </p:nvSpPr>
        <p:spPr>
          <a:xfrm>
            <a:off x="1408369" y="2932563"/>
            <a:ext cx="2600000" cy="934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rgbClr val="7030A0"/>
                </a:solidFill>
              </a:rPr>
              <a:t>Com o presente de Deus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ECA8FEB-E836-516C-5B04-32F4BEE59A11}"/>
              </a:ext>
            </a:extLst>
          </p:cNvPr>
          <p:cNvSpPr/>
          <p:nvPr/>
        </p:nvSpPr>
        <p:spPr>
          <a:xfrm>
            <a:off x="4572000" y="2961544"/>
            <a:ext cx="2600000" cy="934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solidFill>
                  <a:srgbClr val="7030A0"/>
                </a:solidFill>
              </a:rPr>
              <a:t>Sem o presente de Deus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BFAEF13-7BA6-D598-16AB-F3610AC1F04C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i="0" u="none" strike="noStrike" baseline="0" dirty="0">
                <a:latin typeface="Century Gothic" panose="020B0502020202020204" pitchFamily="34" charset="0"/>
              </a:rPr>
              <a:t>Sentir-se feliz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CC798246-077C-E31D-46D6-5F52D16A2E4C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/>
              <a:t>Viver sem perdão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60F9F81-6B85-2BDF-1D3F-966C22C22993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i="0" u="none" strike="noStrike" baseline="0" dirty="0">
                <a:latin typeface="Century Gothic" panose="020B0502020202020204" pitchFamily="34" charset="0"/>
              </a:rPr>
              <a:t>Esperar pelo Céu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25F7A132-5120-A2F6-E91A-AF52BD48BA02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/>
              <a:t>Não ter esperança no futuro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1FBD2C94-D0C8-020B-6F66-143C6C601ACB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>
                <a:latin typeface="Century Gothic" panose="020B0502020202020204" pitchFamily="34" charset="0"/>
              </a:rPr>
              <a:t>Sentir paz interior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D0D98CB-4074-9347-873B-B2AA347B0A0F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>
                <a:latin typeface="Century Gothic" panose="020B0502020202020204" pitchFamily="34" charset="0"/>
              </a:rPr>
              <a:t>Ser perdoado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712FAF8F-B8AB-F84B-2602-07BAC75763CF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/>
              <a:t>Sentir-se sozinho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5A4DD7D4-213F-90C6-A1B5-996101A6997F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/>
              <a:t>Não ter ajuda para enfrentar os problemas</a:t>
            </a:r>
          </a:p>
        </p:txBody>
      </p:sp>
      <p:sp>
        <p:nvSpPr>
          <p:cNvPr id="32" name="CaixaDeTexto 31">
            <a:extLst>
              <a:ext uri="{FF2B5EF4-FFF2-40B4-BE49-F238E27FC236}">
                <a16:creationId xmlns:a16="http://schemas.microsoft.com/office/drawing/2014/main" id="{A4BCD6C6-1079-3EFC-9520-7A8309629ACC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>
                <a:latin typeface="Century Gothic" panose="020B0502020202020204" pitchFamily="34" charset="0"/>
              </a:rPr>
              <a:t>Saber que Deus o ama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9193C856-AB52-FF9D-E83F-21A000DD9C52}"/>
              </a:ext>
            </a:extLst>
          </p:cNvPr>
          <p:cNvSpPr txBox="1">
            <a:spLocks noChangeAspect="1"/>
          </p:cNvSpPr>
          <p:nvPr/>
        </p:nvSpPr>
        <p:spPr>
          <a:xfrm>
            <a:off x="1800000" y="6228000"/>
            <a:ext cx="6120000" cy="400110"/>
          </a:xfrm>
          <a:prstGeom prst="rect">
            <a:avLst/>
          </a:prstGeom>
          <a:solidFill>
            <a:srgbClr val="FEFDFD"/>
          </a:solidFill>
        </p:spPr>
        <p:txBody>
          <a:bodyPr wrap="square">
            <a:spAutoFit/>
          </a:bodyPr>
          <a:lstStyle/>
          <a:p>
            <a:r>
              <a:rPr lang="pt-BR" sz="2000" b="1" dirty="0"/>
              <a:t>Não ter o Céu</a:t>
            </a:r>
            <a:endParaRPr lang="pt-BR" sz="20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36" name="Retângulo 35">
            <a:extLst>
              <a:ext uri="{FF2B5EF4-FFF2-40B4-BE49-F238E27FC236}">
                <a16:creationId xmlns:a16="http://schemas.microsoft.com/office/drawing/2014/main" id="{BB036019-A905-FE43-AC84-7CBDA8F5449C}"/>
              </a:ext>
            </a:extLst>
          </p:cNvPr>
          <p:cNvSpPr/>
          <p:nvPr/>
        </p:nvSpPr>
        <p:spPr>
          <a:xfrm>
            <a:off x="1403648" y="5631130"/>
            <a:ext cx="7208512" cy="4674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b="1" dirty="0">
                <a:solidFill>
                  <a:srgbClr val="7030A0"/>
                </a:solidFill>
              </a:rPr>
              <a:t>Escolha em qual caixa colocar as frases: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FA2BBC40-5A00-6518-4249-BD22E98BCFA0}"/>
              </a:ext>
            </a:extLst>
          </p:cNvPr>
          <p:cNvSpPr txBox="1"/>
          <p:nvPr/>
        </p:nvSpPr>
        <p:spPr>
          <a:xfrm>
            <a:off x="1399957" y="5182559"/>
            <a:ext cx="2516266" cy="338554"/>
          </a:xfrm>
          <a:prstGeom prst="rect">
            <a:avLst/>
          </a:prstGeom>
          <a:solidFill>
            <a:srgbClr val="F1A9A2"/>
          </a:solidFill>
        </p:spPr>
        <p:txBody>
          <a:bodyPr wrap="square">
            <a:spAutoFit/>
          </a:bodyPr>
          <a:lstStyle/>
          <a:p>
            <a:r>
              <a:rPr lang="pt-BR" sz="1600" b="1" i="0" u="none" strike="noStrike" baseline="0" dirty="0">
                <a:latin typeface="Century Gothic" panose="020B0502020202020204" pitchFamily="34" charset="0"/>
              </a:rPr>
              <a:t>Sentir-se feliz</a:t>
            </a:r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AE5C11EE-2991-F3A7-4C58-00666DAD7C73}"/>
              </a:ext>
            </a:extLst>
          </p:cNvPr>
          <p:cNvSpPr txBox="1"/>
          <p:nvPr/>
        </p:nvSpPr>
        <p:spPr>
          <a:xfrm>
            <a:off x="4559807" y="5202280"/>
            <a:ext cx="4392488" cy="338554"/>
          </a:xfrm>
          <a:prstGeom prst="rect">
            <a:avLst/>
          </a:prstGeom>
          <a:solidFill>
            <a:srgbClr val="A9C4E8"/>
          </a:solidFill>
        </p:spPr>
        <p:txBody>
          <a:bodyPr wrap="square">
            <a:spAutoFit/>
          </a:bodyPr>
          <a:lstStyle/>
          <a:p>
            <a:r>
              <a:rPr lang="pt-BR" sz="1600" b="1" dirty="0"/>
              <a:t>Viver sem perdão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39" name="CaixaDeTexto 38">
            <a:extLst>
              <a:ext uri="{FF2B5EF4-FFF2-40B4-BE49-F238E27FC236}">
                <a16:creationId xmlns:a16="http://schemas.microsoft.com/office/drawing/2014/main" id="{BCF6BFB9-9A7D-D458-2334-82AF921CA30E}"/>
              </a:ext>
            </a:extLst>
          </p:cNvPr>
          <p:cNvSpPr txBox="1"/>
          <p:nvPr/>
        </p:nvSpPr>
        <p:spPr>
          <a:xfrm>
            <a:off x="1399957" y="4853788"/>
            <a:ext cx="2516266" cy="338554"/>
          </a:xfrm>
          <a:prstGeom prst="rect">
            <a:avLst/>
          </a:prstGeom>
          <a:solidFill>
            <a:srgbClr val="F1A9A2"/>
          </a:solidFill>
        </p:spPr>
        <p:txBody>
          <a:bodyPr wrap="square">
            <a:spAutoFit/>
          </a:bodyPr>
          <a:lstStyle/>
          <a:p>
            <a:r>
              <a:rPr lang="pt-BR" sz="1600" b="1" i="0" u="none" strike="noStrike" baseline="0" dirty="0">
                <a:latin typeface="Century Gothic" panose="020B0502020202020204" pitchFamily="34" charset="0"/>
              </a:rPr>
              <a:t>Esperar pelo Céu</a:t>
            </a:r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9A8E076C-8E5B-E63C-3499-C45BB01B7331}"/>
              </a:ext>
            </a:extLst>
          </p:cNvPr>
          <p:cNvSpPr txBox="1"/>
          <p:nvPr/>
        </p:nvSpPr>
        <p:spPr>
          <a:xfrm>
            <a:off x="4559807" y="4875803"/>
            <a:ext cx="4392488" cy="338554"/>
          </a:xfrm>
          <a:prstGeom prst="rect">
            <a:avLst/>
          </a:prstGeom>
          <a:solidFill>
            <a:srgbClr val="A9C4E8"/>
          </a:solidFill>
        </p:spPr>
        <p:txBody>
          <a:bodyPr wrap="square">
            <a:spAutoFit/>
          </a:bodyPr>
          <a:lstStyle/>
          <a:p>
            <a:r>
              <a:rPr lang="pt-BR" sz="1600" b="1" dirty="0"/>
              <a:t>Não ter esperança no futuro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41" name="CaixaDeTexto 40">
            <a:extLst>
              <a:ext uri="{FF2B5EF4-FFF2-40B4-BE49-F238E27FC236}">
                <a16:creationId xmlns:a16="http://schemas.microsoft.com/office/drawing/2014/main" id="{F9593393-4371-13B1-369C-2F63A972DBFD}"/>
              </a:ext>
            </a:extLst>
          </p:cNvPr>
          <p:cNvSpPr txBox="1"/>
          <p:nvPr/>
        </p:nvSpPr>
        <p:spPr>
          <a:xfrm>
            <a:off x="1399957" y="4525017"/>
            <a:ext cx="2516266" cy="338554"/>
          </a:xfrm>
          <a:prstGeom prst="rect">
            <a:avLst/>
          </a:prstGeom>
          <a:solidFill>
            <a:srgbClr val="F1A9A2"/>
          </a:solidFill>
        </p:spPr>
        <p:txBody>
          <a:bodyPr wrap="square">
            <a:spAutoFit/>
          </a:bodyPr>
          <a:lstStyle/>
          <a:p>
            <a:r>
              <a:rPr lang="pt-BR" sz="1600" b="1" dirty="0">
                <a:latin typeface="Century Gothic" panose="020B0502020202020204" pitchFamily="34" charset="0"/>
              </a:rPr>
              <a:t>Sentir paz interior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42" name="CaixaDeTexto 41">
            <a:extLst>
              <a:ext uri="{FF2B5EF4-FFF2-40B4-BE49-F238E27FC236}">
                <a16:creationId xmlns:a16="http://schemas.microsoft.com/office/drawing/2014/main" id="{E4DE1BD3-6950-A9B5-ED43-90952E53EE2B}"/>
              </a:ext>
            </a:extLst>
          </p:cNvPr>
          <p:cNvSpPr txBox="1"/>
          <p:nvPr/>
        </p:nvSpPr>
        <p:spPr>
          <a:xfrm>
            <a:off x="1399957" y="4196246"/>
            <a:ext cx="2516266" cy="338554"/>
          </a:xfrm>
          <a:prstGeom prst="rect">
            <a:avLst/>
          </a:prstGeom>
          <a:solidFill>
            <a:srgbClr val="F1A9A2"/>
          </a:solidFill>
        </p:spPr>
        <p:txBody>
          <a:bodyPr wrap="square">
            <a:spAutoFit/>
          </a:bodyPr>
          <a:lstStyle/>
          <a:p>
            <a:r>
              <a:rPr lang="pt-BR" sz="1600" b="1" dirty="0">
                <a:latin typeface="Century Gothic" panose="020B0502020202020204" pitchFamily="34" charset="0"/>
              </a:rPr>
              <a:t>Ser perdoado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EAFC5EC7-8FEE-7668-F471-5015C6C18A81}"/>
              </a:ext>
            </a:extLst>
          </p:cNvPr>
          <p:cNvSpPr txBox="1"/>
          <p:nvPr/>
        </p:nvSpPr>
        <p:spPr>
          <a:xfrm>
            <a:off x="4559807" y="4549328"/>
            <a:ext cx="4392488" cy="338554"/>
          </a:xfrm>
          <a:prstGeom prst="rect">
            <a:avLst/>
          </a:prstGeom>
          <a:solidFill>
            <a:srgbClr val="A9C4E8"/>
          </a:solidFill>
        </p:spPr>
        <p:txBody>
          <a:bodyPr wrap="square">
            <a:spAutoFit/>
          </a:bodyPr>
          <a:lstStyle/>
          <a:p>
            <a:r>
              <a:rPr lang="pt-BR" sz="1600" b="1" dirty="0"/>
              <a:t>Sentir-se sozinho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44" name="CaixaDeTexto 43">
            <a:extLst>
              <a:ext uri="{FF2B5EF4-FFF2-40B4-BE49-F238E27FC236}">
                <a16:creationId xmlns:a16="http://schemas.microsoft.com/office/drawing/2014/main" id="{2803CCC6-4265-CDBD-F4BE-C20031CF7045}"/>
              </a:ext>
            </a:extLst>
          </p:cNvPr>
          <p:cNvSpPr txBox="1"/>
          <p:nvPr/>
        </p:nvSpPr>
        <p:spPr>
          <a:xfrm>
            <a:off x="4559807" y="4222853"/>
            <a:ext cx="4392488" cy="338554"/>
          </a:xfrm>
          <a:prstGeom prst="rect">
            <a:avLst/>
          </a:prstGeom>
          <a:solidFill>
            <a:srgbClr val="A9C4E8"/>
          </a:solidFill>
        </p:spPr>
        <p:txBody>
          <a:bodyPr wrap="square">
            <a:spAutoFit/>
          </a:bodyPr>
          <a:lstStyle/>
          <a:p>
            <a:r>
              <a:rPr lang="pt-BR" sz="1600" b="1" dirty="0"/>
              <a:t>Não ter ajuda para enfrentar os problemas</a:t>
            </a:r>
          </a:p>
        </p:txBody>
      </p:sp>
      <p:sp>
        <p:nvSpPr>
          <p:cNvPr id="45" name="CaixaDeTexto 44">
            <a:extLst>
              <a:ext uri="{FF2B5EF4-FFF2-40B4-BE49-F238E27FC236}">
                <a16:creationId xmlns:a16="http://schemas.microsoft.com/office/drawing/2014/main" id="{FBF0585F-EF0C-F0A0-4682-4AE8EF72C42C}"/>
              </a:ext>
            </a:extLst>
          </p:cNvPr>
          <p:cNvSpPr txBox="1"/>
          <p:nvPr/>
        </p:nvSpPr>
        <p:spPr>
          <a:xfrm>
            <a:off x="1399957" y="3867475"/>
            <a:ext cx="2516266" cy="338554"/>
          </a:xfrm>
          <a:prstGeom prst="rect">
            <a:avLst/>
          </a:prstGeom>
          <a:solidFill>
            <a:srgbClr val="F1A9A2"/>
          </a:solidFill>
        </p:spPr>
        <p:txBody>
          <a:bodyPr wrap="square">
            <a:spAutoFit/>
          </a:bodyPr>
          <a:lstStyle/>
          <a:p>
            <a:r>
              <a:rPr lang="pt-BR" sz="1600" b="1" dirty="0">
                <a:latin typeface="Century Gothic" panose="020B0502020202020204" pitchFamily="34" charset="0"/>
              </a:rPr>
              <a:t>Saber que Deus o ama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  <p:sp>
        <p:nvSpPr>
          <p:cNvPr id="46" name="CaixaDeTexto 45">
            <a:extLst>
              <a:ext uri="{FF2B5EF4-FFF2-40B4-BE49-F238E27FC236}">
                <a16:creationId xmlns:a16="http://schemas.microsoft.com/office/drawing/2014/main" id="{EF1C3FAD-CCD9-3156-3342-DD8C313B8081}"/>
              </a:ext>
            </a:extLst>
          </p:cNvPr>
          <p:cNvSpPr txBox="1"/>
          <p:nvPr/>
        </p:nvSpPr>
        <p:spPr>
          <a:xfrm>
            <a:off x="4559807" y="3896378"/>
            <a:ext cx="4392488" cy="338554"/>
          </a:xfrm>
          <a:prstGeom prst="rect">
            <a:avLst/>
          </a:prstGeom>
          <a:solidFill>
            <a:srgbClr val="A9C4E8"/>
          </a:solidFill>
        </p:spPr>
        <p:txBody>
          <a:bodyPr wrap="square">
            <a:spAutoFit/>
          </a:bodyPr>
          <a:lstStyle/>
          <a:p>
            <a:r>
              <a:rPr lang="pt-BR" sz="1600" b="1" dirty="0"/>
              <a:t>Não ter o Céu</a:t>
            </a:r>
            <a:endParaRPr lang="pt-BR" sz="1600" b="1" i="0" u="none" strike="noStrike" baseline="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554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4" grpId="0" animBg="1"/>
      <p:bldP spid="24" grpId="1" animBg="1"/>
      <p:bldP spid="24" grpId="2" animBg="1"/>
      <p:bldP spid="26" grpId="0" animBg="1"/>
      <p:bldP spid="26" grpId="1" animBg="1"/>
      <p:bldP spid="26" grpId="2" animBg="1"/>
      <p:bldP spid="28" grpId="0" animBg="1"/>
      <p:bldP spid="28" grpId="1" animBg="1"/>
      <p:bldP spid="28" grpId="2" animBg="1"/>
      <p:bldP spid="30" grpId="0" animBg="1"/>
      <p:bldP spid="30" grpId="1" animBg="1"/>
      <p:bldP spid="30" grpId="2" animBg="1"/>
      <p:bldP spid="32" grpId="0" animBg="1"/>
      <p:bldP spid="32" grpId="1" animBg="1"/>
      <p:bldP spid="32" grpId="2" animBg="1"/>
      <p:bldP spid="34" grpId="0" animBg="1"/>
      <p:bldP spid="34" grpId="1" animBg="1"/>
      <p:bldP spid="34" grpId="2" animBg="1"/>
      <p:bldP spid="36" grpId="0"/>
      <p:bldP spid="36" grpId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0DB7F-B92D-65C5-7F05-2EF418C75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ço Reservado para Imagem 11">
            <a:extLst>
              <a:ext uri="{FF2B5EF4-FFF2-40B4-BE49-F238E27FC236}">
                <a16:creationId xmlns:a16="http://schemas.microsoft.com/office/drawing/2014/main" id="{E499D0A2-8082-E75A-FE12-EF65FB94451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" r="59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2010410-9C4A-821A-A431-048276177342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691417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endParaRPr lang="pt-BR" sz="2800" b="1" dirty="0"/>
          </a:p>
          <a:p>
            <a:pPr algn="ctr"/>
            <a:endParaRPr lang="pt-BR" sz="2800" b="1" dirty="0"/>
          </a:p>
          <a:p>
            <a:pPr algn="ctr"/>
            <a:r>
              <a:rPr lang="pt-BR" sz="2800" b="1" dirty="0"/>
              <a:t>Jesus é o maior presente </a:t>
            </a:r>
          </a:p>
          <a:p>
            <a:pPr algn="ctr"/>
            <a:r>
              <a:rPr lang="pt-BR" sz="2800" b="1" dirty="0"/>
              <a:t>que podemos receber. </a:t>
            </a:r>
          </a:p>
          <a:p>
            <a:pPr algn="ctr"/>
            <a:endParaRPr lang="pt-BR" sz="2800" b="1" dirty="0"/>
          </a:p>
          <a:p>
            <a:pPr algn="ctr"/>
            <a:r>
              <a:rPr lang="pt-BR" sz="2800" b="1" dirty="0"/>
              <a:t>Quando O aceitamos em nossa vida e cremos Nele, tudo muda. </a:t>
            </a:r>
          </a:p>
          <a:p>
            <a:pPr algn="ctr"/>
            <a:endParaRPr lang="pt-BR" sz="2800" b="1" dirty="0"/>
          </a:p>
          <a:p>
            <a:pPr algn="ctr"/>
            <a:r>
              <a:rPr lang="pt-BR" sz="2800" b="1" dirty="0"/>
              <a:t>Seu amor e perdão nos dão esperança, </a:t>
            </a:r>
          </a:p>
          <a:p>
            <a:pPr algn="ctr"/>
            <a:r>
              <a:rPr lang="pt-BR" sz="2800" b="1" dirty="0"/>
              <a:t>paz, felicidade e vida eterna. </a:t>
            </a:r>
          </a:p>
        </p:txBody>
      </p:sp>
    </p:spTree>
    <p:extLst>
      <p:ext uri="{BB962C8B-B14F-4D97-AF65-F5344CB8AC3E}">
        <p14:creationId xmlns:p14="http://schemas.microsoft.com/office/powerpoint/2010/main" val="26596538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D12BAE7E-CC75-CCA9-0EE6-D48582641D9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" r="59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4FD8C26D-09D0-E687-3003-993D8A9C6338}"/>
              </a:ext>
            </a:extLst>
          </p:cNvPr>
          <p:cNvSpPr/>
          <p:nvPr/>
        </p:nvSpPr>
        <p:spPr>
          <a:xfrm>
            <a:off x="1596196" y="3789040"/>
            <a:ext cx="7272808" cy="2808312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Agora escrevam ou desenhem algo que foi mencionado nas frases ou alguma outra coisa que desejam agradecer a Deus,</a:t>
            </a:r>
          </a:p>
          <a:p>
            <a:pPr algn="ctr"/>
            <a:r>
              <a:rPr lang="pt-BR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algo que você têm porque Jesus veio ao mundo.</a:t>
            </a:r>
          </a:p>
        </p:txBody>
      </p:sp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9C7BF52C-FCBF-08AE-73EC-65CDC5A2C6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Resposta:</a:t>
            </a:r>
          </a:p>
        </p:txBody>
      </p:sp>
    </p:spTree>
    <p:extLst>
      <p:ext uri="{BB962C8B-B14F-4D97-AF65-F5344CB8AC3E}">
        <p14:creationId xmlns:p14="http://schemas.microsoft.com/office/powerpoint/2010/main" val="298098908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ADE44-FE9B-5AF4-B02B-26EA56F96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E20E5E62-C63C-E8E9-14B3-8D62AE62D73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AFFED69-3A12-6A92-8CF8-F524300925DA}"/>
              </a:ext>
            </a:extLst>
          </p:cNvPr>
          <p:cNvSpPr/>
          <p:nvPr/>
        </p:nvSpPr>
        <p:spPr>
          <a:xfrm>
            <a:off x="1547813" y="6344444"/>
            <a:ext cx="7391400" cy="513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solidFill>
                  <a:schemeClr val="tx1"/>
                </a:solidFill>
              </a:rPr>
              <a:t>Chegou o Bebê Esperado</a:t>
            </a:r>
            <a:endParaRPr lang="pt-BR" dirty="0"/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E9CBE50F-BDF1-6A8E-CD7E-9AB69753435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" r="60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0677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38336-9F94-8E72-0435-68169AB04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">
            <a:extLst>
              <a:ext uri="{FF2B5EF4-FFF2-40B4-BE49-F238E27FC236}">
                <a16:creationId xmlns:a16="http://schemas.microsoft.com/office/drawing/2014/main" id="{3AA198C5-5857-3D72-C496-4B697A20DA78}"/>
              </a:ext>
            </a:extLst>
          </p:cNvPr>
          <p:cNvSpPr txBox="1">
            <a:spLocks/>
          </p:cNvSpPr>
          <p:nvPr/>
        </p:nvSpPr>
        <p:spPr bwMode="auto">
          <a:xfrm>
            <a:off x="3851275" y="91693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600" b="1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dirty="0">
                <a:ln w="10541" cmpd="sng">
                  <a:solidFill>
                    <a:schemeClr val="tx1"/>
                  </a:solidFill>
                  <a:prstDash val="solid"/>
                </a:ln>
              </a:rPr>
              <a:t>02</a:t>
            </a:r>
          </a:p>
        </p:txBody>
      </p:sp>
      <p:sp>
        <p:nvSpPr>
          <p:cNvPr id="12" name="Espaço Reservado para Texto 3">
            <a:extLst>
              <a:ext uri="{FF2B5EF4-FFF2-40B4-BE49-F238E27FC236}">
                <a16:creationId xmlns:a16="http://schemas.microsoft.com/office/drawing/2014/main" id="{1910931F-C017-9DD9-DE68-C964E10F90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4482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200" dirty="0"/>
              <a:t>“Porque Deus amou tanto o mundo que deu Seu Filho único, para que todo o que Nele crer não pereça, mas tenha a vida eterna” </a:t>
            </a:r>
          </a:p>
          <a:p>
            <a:pPr algn="r"/>
            <a:r>
              <a:rPr lang="pt-BR" sz="2400" dirty="0"/>
              <a:t>João 3:16</a:t>
            </a:r>
          </a:p>
        </p:txBody>
      </p:sp>
      <p:sp>
        <p:nvSpPr>
          <p:cNvPr id="13" name="Espaço Reservado para Texto 5">
            <a:extLst>
              <a:ext uri="{FF2B5EF4-FFF2-40B4-BE49-F238E27FC236}">
                <a16:creationId xmlns:a16="http://schemas.microsoft.com/office/drawing/2014/main" id="{D0049A54-C13B-C473-40C9-534C44F85A3D}"/>
              </a:ext>
            </a:extLst>
          </p:cNvPr>
          <p:cNvSpPr txBox="1">
            <a:spLocks/>
          </p:cNvSpPr>
          <p:nvPr/>
        </p:nvSpPr>
        <p:spPr>
          <a:xfrm>
            <a:off x="1979712" y="4509120"/>
            <a:ext cx="6984802" cy="2159965"/>
          </a:xfrm>
          <a:prstGeom prst="rect">
            <a:avLst/>
          </a:prstGeom>
        </p:spPr>
        <p:txBody>
          <a:bodyPr anchor="t" anchorCtr="1"/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pt-BR" sz="2800" dirty="0"/>
              <a:t>Deus tanto o mundo amou </a:t>
            </a:r>
          </a:p>
          <a:p>
            <a:pPr marL="0" indent="0">
              <a:spcBef>
                <a:spcPts val="0"/>
              </a:spcBef>
            </a:pPr>
            <a:r>
              <a:rPr lang="pt-BR" sz="2800" dirty="0"/>
              <a:t>Que deu o Seu Filho unigênito</a:t>
            </a:r>
          </a:p>
          <a:p>
            <a:pPr marL="0" indent="0">
              <a:spcBef>
                <a:spcPts val="0"/>
              </a:spcBef>
            </a:pPr>
            <a:r>
              <a:rPr lang="pt-BR" sz="2800" dirty="0"/>
              <a:t>Pra que todo que </a:t>
            </a:r>
            <a:r>
              <a:rPr lang="pt-BR" sz="2800" dirty="0" err="1"/>
              <a:t>nEle</a:t>
            </a:r>
            <a:r>
              <a:rPr lang="pt-BR" sz="2800" dirty="0"/>
              <a:t> crê</a:t>
            </a:r>
          </a:p>
          <a:p>
            <a:pPr marL="0" indent="0">
              <a:spcBef>
                <a:spcPts val="0"/>
              </a:spcBef>
            </a:pPr>
            <a:r>
              <a:rPr lang="pt-BR" sz="2800" dirty="0"/>
              <a:t>Não pereça, mas tenha a vida eterna</a:t>
            </a:r>
          </a:p>
          <a:p>
            <a:pPr marL="0" indent="0" algn="r">
              <a:spcBef>
                <a:spcPts val="0"/>
              </a:spcBef>
            </a:pPr>
            <a:r>
              <a:rPr lang="pt-BR" sz="2800" dirty="0"/>
              <a:t>João 3:16</a:t>
            </a:r>
          </a:p>
        </p:txBody>
      </p:sp>
      <p:sp>
        <p:nvSpPr>
          <p:cNvPr id="14" name="Retângulo 13">
            <a:hlinkClick r:id="rId4"/>
            <a:extLst>
              <a:ext uri="{FF2B5EF4-FFF2-40B4-BE49-F238E27FC236}">
                <a16:creationId xmlns:a16="http://schemas.microsoft.com/office/drawing/2014/main" id="{F1BB3559-87AF-15E9-45DF-128B083D6929}"/>
              </a:ext>
            </a:extLst>
          </p:cNvPr>
          <p:cNvSpPr/>
          <p:nvPr/>
        </p:nvSpPr>
        <p:spPr>
          <a:xfrm>
            <a:off x="2340000" y="953134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João 3:16</a:t>
            </a:r>
          </a:p>
        </p:txBody>
      </p:sp>
      <p:pic>
        <p:nvPicPr>
          <p:cNvPr id="15" name="Gráfico 14" descr="Clave de sol com preenchimento sólido">
            <a:hlinkClick r:id="rId5" action="ppaction://hlinkfile"/>
            <a:extLst>
              <a:ext uri="{FF2B5EF4-FFF2-40B4-BE49-F238E27FC236}">
                <a16:creationId xmlns:a16="http://schemas.microsoft.com/office/drawing/2014/main" id="{34D1155E-CD52-EB89-A8D0-02B30AF0A0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  <p:pic>
        <p:nvPicPr>
          <p:cNvPr id="2" name="PRI-3T-2XVERSO-JOAO-3-16-PORTUGUES">
            <a:hlinkClick r:id="" action="ppaction://media"/>
            <a:extLst>
              <a:ext uri="{FF2B5EF4-FFF2-40B4-BE49-F238E27FC236}">
                <a16:creationId xmlns:a16="http://schemas.microsoft.com/office/drawing/2014/main" id="{16F6437F-B03E-AA02-328F-EDF0F49032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7544" y="170080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8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9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567AB-AE25-C11C-CA4C-79C63EAE20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">
            <a:extLst>
              <a:ext uri="{FF2B5EF4-FFF2-40B4-BE49-F238E27FC236}">
                <a16:creationId xmlns:a16="http://schemas.microsoft.com/office/drawing/2014/main" id="{4E8A3C5F-5284-8CC2-DC88-110D56197BFC}"/>
              </a:ext>
            </a:extLst>
          </p:cNvPr>
          <p:cNvSpPr txBox="1">
            <a:spLocks/>
          </p:cNvSpPr>
          <p:nvPr/>
        </p:nvSpPr>
        <p:spPr bwMode="auto">
          <a:xfrm>
            <a:off x="3851275" y="91693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>
            <a:lvl1pPr marL="342900" indent="-34290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600" b="1" kern="1200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t-BR" dirty="0">
                <a:ln w="10541" cmpd="sng">
                  <a:solidFill>
                    <a:schemeClr val="tx1"/>
                  </a:solidFill>
                  <a:prstDash val="solid"/>
                </a:ln>
              </a:rPr>
              <a:t>02</a:t>
            </a:r>
          </a:p>
        </p:txBody>
      </p:sp>
      <p:sp>
        <p:nvSpPr>
          <p:cNvPr id="12" name="Espaço Reservado para Texto 3">
            <a:extLst>
              <a:ext uri="{FF2B5EF4-FFF2-40B4-BE49-F238E27FC236}">
                <a16:creationId xmlns:a16="http://schemas.microsoft.com/office/drawing/2014/main" id="{3781C689-BF6B-AC4D-1435-D482DF0AB4C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448272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200" dirty="0"/>
              <a:t>“Porque Deus amou tanto o mundo que</a:t>
            </a:r>
          </a:p>
          <a:p>
            <a:r>
              <a:rPr lang="pt-BR" sz="3200" dirty="0"/>
              <a:t>deu Seu Filho único, para que todo o que </a:t>
            </a:r>
          </a:p>
          <a:p>
            <a:r>
              <a:rPr lang="pt-BR" sz="3200" dirty="0"/>
              <a:t>Nele crer não pereça, mas tenha a vida </a:t>
            </a:r>
          </a:p>
          <a:p>
            <a:r>
              <a:rPr lang="pt-BR" sz="3200" dirty="0"/>
              <a:t>eterna” </a:t>
            </a:r>
          </a:p>
          <a:p>
            <a:pPr algn="r"/>
            <a:r>
              <a:rPr lang="pt-BR" sz="2400" dirty="0"/>
              <a:t>João 3:16</a:t>
            </a:r>
          </a:p>
        </p:txBody>
      </p:sp>
      <p:sp>
        <p:nvSpPr>
          <p:cNvPr id="13" name="Espaço Reservado para Texto 5">
            <a:extLst>
              <a:ext uri="{FF2B5EF4-FFF2-40B4-BE49-F238E27FC236}">
                <a16:creationId xmlns:a16="http://schemas.microsoft.com/office/drawing/2014/main" id="{CED6A791-60B5-B786-3FA7-5748A2BB8C58}"/>
              </a:ext>
            </a:extLst>
          </p:cNvPr>
          <p:cNvSpPr txBox="1">
            <a:spLocks/>
          </p:cNvSpPr>
          <p:nvPr/>
        </p:nvSpPr>
        <p:spPr>
          <a:xfrm>
            <a:off x="1979712" y="4509120"/>
            <a:ext cx="6984802" cy="2159965"/>
          </a:xfrm>
          <a:prstGeom prst="rect">
            <a:avLst/>
          </a:prstGeom>
        </p:spPr>
        <p:txBody>
          <a:bodyPr anchor="t" anchorCtr="1"/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i="1" dirty="0"/>
              <a:t>O que vocês aprenderam sobre Deus ao dizer esse verso dessas duas maneiras diferentes? </a:t>
            </a:r>
            <a:endParaRPr lang="pt-BR" b="0" dirty="0"/>
          </a:p>
          <a:p>
            <a:r>
              <a:rPr lang="pt-BR" i="1" dirty="0"/>
              <a:t>Alguém que vocês conhecem precisa ficar sabendo da mensagem desse verso? </a:t>
            </a:r>
          </a:p>
          <a:p>
            <a:endParaRPr lang="pt-BR" sz="2800" i="1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6522944F-D620-2808-EEED-38857D40E57C}"/>
              </a:ext>
            </a:extLst>
          </p:cNvPr>
          <p:cNvSpPr/>
          <p:nvPr/>
        </p:nvSpPr>
        <p:spPr>
          <a:xfrm>
            <a:off x="2340000" y="953134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João 3:16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C397B75-99FD-29A0-B543-654620BDBE98}"/>
              </a:ext>
            </a:extLst>
          </p:cNvPr>
          <p:cNvSpPr txBox="1">
            <a:spLocks/>
          </p:cNvSpPr>
          <p:nvPr/>
        </p:nvSpPr>
        <p:spPr bwMode="auto">
          <a:xfrm>
            <a:off x="899592" y="1484784"/>
            <a:ext cx="7488858" cy="24482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1" compatLnSpc="1">
            <a:prstTxWarp prst="textNoShape">
              <a:avLst/>
            </a:prstTxWarp>
          </a:bodyPr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6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200" dirty="0">
                <a:solidFill>
                  <a:schemeClr val="tx2">
                    <a:lumMod val="75000"/>
                  </a:schemeClr>
                </a:solidFill>
              </a:rPr>
              <a:t>“Porque Deus me amou tanto que</a:t>
            </a:r>
            <a:endParaRPr lang="pt-BR" sz="2400" dirty="0"/>
          </a:p>
        </p:txBody>
      </p:sp>
      <p:sp>
        <p:nvSpPr>
          <p:cNvPr id="6" name="Espaço Reservado para Texto 3">
            <a:extLst>
              <a:ext uri="{FF2B5EF4-FFF2-40B4-BE49-F238E27FC236}">
                <a16:creationId xmlns:a16="http://schemas.microsoft.com/office/drawing/2014/main" id="{C646FC54-F763-F3D1-ED4D-7B03BA6D934B}"/>
              </a:ext>
            </a:extLst>
          </p:cNvPr>
          <p:cNvSpPr txBox="1">
            <a:spLocks/>
          </p:cNvSpPr>
          <p:nvPr/>
        </p:nvSpPr>
        <p:spPr bwMode="auto">
          <a:xfrm>
            <a:off x="1043608" y="1489724"/>
            <a:ext cx="7488858" cy="24482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1" compatLnSpc="1">
            <a:prstTxWarp prst="textNoShape">
              <a:avLst/>
            </a:prstTxWarp>
          </a:bodyPr>
          <a:lstStyle>
            <a:lvl1pPr marL="342900" indent="-34290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600" b="1" kern="120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3200" dirty="0">
                <a:solidFill>
                  <a:srgbClr val="00B050"/>
                </a:solidFill>
              </a:rPr>
              <a:t>“Porque Deus amou tanto você que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979369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  <p:bldP spid="12" grpId="1" uiExpand="1" build="p"/>
      <p:bldP spid="4" grpId="0"/>
      <p:bldP spid="4" grpId="1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B2F0BD5F-40A6-5667-F890-163459E7A60B}"/>
              </a:ext>
            </a:extLst>
          </p:cNvPr>
          <p:cNvSpPr txBox="1"/>
          <p:nvPr/>
        </p:nvSpPr>
        <p:spPr>
          <a:xfrm>
            <a:off x="117463" y="836712"/>
            <a:ext cx="4310522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Pedrinhas de Pinguim </a:t>
            </a:r>
            <a:endParaRPr lang="pt-BR" sz="2800" b="0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endParaRPr lang="pt-BR" sz="1800" b="1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Foco: </a:t>
            </a:r>
            <a:r>
              <a:rPr lang="pt-BR" sz="18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O pinguim nos lembra de que Deus gosta de nos dar bons presentes. </a:t>
            </a:r>
          </a:p>
          <a:p>
            <a:endParaRPr lang="pt-BR" sz="1800" b="0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Você sabia que alguns animais trocam presentes entre si? Os pinguins-</a:t>
            </a:r>
            <a:r>
              <a:rPr lang="pt-BR" sz="1800" b="1" i="0" u="none" strike="noStrike" baseline="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18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 são um desses animais! </a:t>
            </a:r>
          </a:p>
          <a:p>
            <a:endParaRPr lang="pt-BR" b="1" dirty="0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2786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C19628F8-07F6-A680-D364-F5C08A272E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7113C382-9800-BC1E-C0EB-BF9C711EE4B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" b="7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8548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3744-F68F-9C35-42D6-5B647FEBFA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ECF17843-DAFB-8678-6DA4-D4EE8D0D82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sz="24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O que será que eles podem nos ensinar? </a:t>
            </a:r>
            <a:endParaRPr lang="pt-BR" sz="2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Os pinguins-</a:t>
            </a:r>
            <a:r>
              <a:rPr lang="pt-BR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são pinguins grandes que gostam muito de nadar em alta velocidade. Eles são a terceira maior espécie de pinguim, podendo medir entre 70 e 90 centímetros de altura e pesar entre 4,5 e 8,5 quilos. Eles vivem na Antártida e em ilhas subantárticas. O pinguim-</a:t>
            </a:r>
            <a:r>
              <a:rPr lang="pt-BR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tem um bico avermelhado, dorso e cabeça pretos, barriga branca e uma faixa branca característica que vai de um olho ao outro, na parte superior da cabeça.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12782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D3FD1-BE99-5B63-4CDA-9893CE912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C738867C-0898-03D9-10F7-35EF05FDBC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Os pinguins-</a:t>
            </a:r>
            <a:r>
              <a:rPr lang="pt-BR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nadam bastante e são considerados a espécie de pinguim mais rápida do mundo, alcançando velocidades de até 36 quilômetros por hora! Eles também mergulham fundo no oceano em busca de alimento, caçando krill, peixes e lulas. Você já tentou contar por quanto tempo consegue prender a respiração enquanto nada? O pinguim-</a:t>
            </a:r>
            <a:r>
              <a:rPr lang="pt-BR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consegue ficar submerso por até 7 minutos! Eles podem fazer até 450 mergulhos por dia em busca de comida. </a:t>
            </a:r>
          </a:p>
          <a:p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Algo que os pinguins-</a:t>
            </a:r>
            <a:r>
              <a:rPr lang="pt-BR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machos gostam de fazer é dar pedrinhas de presente! Quando estão prontos para acasalar, eles procuram incansavelmente pela costa rochosa, buscando a pedrinha mais bonita. Ao encontrá-la, eles a oferecem como presente à sua parceira. As fêmeas de pinguim-</a:t>
            </a:r>
            <a:r>
              <a:rPr lang="pt-BR" sz="2400" dirty="0" err="1">
                <a:solidFill>
                  <a:srgbClr val="000000"/>
                </a:solidFill>
                <a:latin typeface="Century Gothic" panose="020B0502020202020204" pitchFamily="34" charset="0"/>
              </a:rPr>
              <a:t>gentoo</a:t>
            </a:r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 usam essas pedrinhas para construir seus ninhos.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73295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3ADC4-AA16-4EF2-5190-F0D491BA0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41E998CD-8EFB-9526-011E-5DA60F135A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t-BR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Embora o presente de pedrinhas tenha uma razão prática, ainda assim o macho precisa encontrar a pedrinha perfeita para mostrar à sua parceira que está pronto para formar uma família. Se a fêmea aceitar o presente, ela adicionará a pedrinha ao seu ninho. Após alguns rituais de reconhecimento, o macho ajuda a fêmea a terminar de construir o ninho, preparando-o para a postura dos ovos. Sua pedrinha foi o presente perfeito! </a:t>
            </a:r>
          </a:p>
          <a:p>
            <a:endParaRPr lang="pt-BR" sz="2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pt-BR" b="1" dirty="0">
                <a:solidFill>
                  <a:srgbClr val="000000"/>
                </a:solidFill>
                <a:latin typeface="Century Gothic" panose="020B0502020202020204" pitchFamily="34" charset="0"/>
              </a:rPr>
              <a:t>De que forma esta lição faz você se lembrar de Deus e de Seu presente, Jesus? </a:t>
            </a:r>
            <a:endParaRPr lang="pt-BR" dirty="0"/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47729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11034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B153C-6206-C4C0-683A-D2411D4BA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593B218B-2661-89C9-7126-43EB32F9E774}"/>
              </a:ext>
            </a:extLst>
          </p:cNvPr>
          <p:cNvSpPr txBox="1"/>
          <p:nvPr/>
        </p:nvSpPr>
        <p:spPr>
          <a:xfrm>
            <a:off x="1348166" y="980728"/>
            <a:ext cx="779583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000000"/>
                </a:solidFill>
                <a:latin typeface="CenturyGothic-Bold"/>
              </a:rPr>
              <a:t>Materiais:</a:t>
            </a:r>
          </a:p>
          <a:p>
            <a:r>
              <a:rPr lang="pt-BR" dirty="0">
                <a:solidFill>
                  <a:srgbClr val="000000"/>
                </a:solidFill>
                <a:latin typeface="CenturyGothic"/>
              </a:rPr>
              <a:t>Doze palitos de picolé, um retângulo de cartolina medindo 11x9 centímetros, cola, uma pedra oval, marcador preto, um pedaço de tecido, elástico e palha.</a:t>
            </a:r>
          </a:p>
          <a:p>
            <a:r>
              <a:rPr lang="pt-BR" b="1" dirty="0">
                <a:solidFill>
                  <a:srgbClr val="000000"/>
                </a:solidFill>
                <a:latin typeface="CenturyGothic-Bold"/>
              </a:rPr>
              <a:t>Instruções:</a:t>
            </a:r>
          </a:p>
          <a:p>
            <a:r>
              <a:rPr lang="pt-BR" dirty="0">
                <a:solidFill>
                  <a:srgbClr val="000000"/>
                </a:solidFill>
                <a:latin typeface="CenturyGothic"/>
              </a:rPr>
              <a:t>1. Cole dois palitos de picolé, formando um “X”. Monte dois conjuntos desse, para fazer a base da manjedoura (1).</a:t>
            </a:r>
          </a:p>
          <a:p>
            <a:r>
              <a:rPr lang="pt-BR" dirty="0">
                <a:solidFill>
                  <a:srgbClr val="000000"/>
                </a:solidFill>
                <a:latin typeface="CenturyGothic"/>
              </a:rPr>
              <a:t>2. Dobre um pedaço de cartolina ao meio e cole oito palitos de picolé lado a lado, deixando um pequeno espaço no meio para que possam ser dobrado em forma de “V” (2).</a:t>
            </a:r>
          </a:p>
          <a:p>
            <a:r>
              <a:rPr lang="pt-BR" dirty="0">
                <a:solidFill>
                  <a:srgbClr val="000000"/>
                </a:solidFill>
                <a:latin typeface="CenturyGothic"/>
              </a:rPr>
              <a:t>3. Desenhe um rosto na pedra e envolva-a em um pedaço de tecido, usando um elástico para prendê-la (3).</a:t>
            </a:r>
          </a:p>
          <a:p>
            <a:r>
              <a:rPr lang="pt-BR" dirty="0">
                <a:solidFill>
                  <a:srgbClr val="000000"/>
                </a:solidFill>
                <a:latin typeface="CenturyGothic"/>
              </a:rPr>
              <a:t>4. Depois que a cola secar, monte a manjedoura. Una o pedaço de cartolina com os palitos à borda superior dos palitos de picolé em “X”, segurando-o em forma de “V”. Use cola para fixar. Deixe secar (4).</a:t>
            </a:r>
          </a:p>
          <a:p>
            <a:r>
              <a:rPr lang="pt-BR" dirty="0">
                <a:solidFill>
                  <a:srgbClr val="000000"/>
                </a:solidFill>
                <a:latin typeface="CenturyGothic"/>
              </a:rPr>
              <a:t>5. Coloque palha e a pedra do “Bebê Jesus” dentro da manjedoura (4).</a:t>
            </a:r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6EF9251-69BB-D9A3-996D-16AC4D1B90B0}"/>
              </a:ext>
            </a:extLst>
          </p:cNvPr>
          <p:cNvSpPr txBox="1"/>
          <p:nvPr/>
        </p:nvSpPr>
        <p:spPr>
          <a:xfrm>
            <a:off x="1331640" y="594616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Bebê Jesus na Manjedoura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829E425-B916-8C24-D242-0F1AAE01D74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472" y="5350528"/>
            <a:ext cx="3771900" cy="14287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7F40D74-2DAA-5194-A9E1-1345A08742C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083" y="5350528"/>
            <a:ext cx="3752850" cy="140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32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7F498-2919-07D6-13ED-7D4A8012C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0152D8C-4F92-0494-E4CE-344B3A5F32F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572001" y="738188"/>
            <a:ext cx="4572000" cy="61198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dirty="0"/>
              <a:t>O desafio é: 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b="1" i="1" dirty="0"/>
              <a:t>Ore pelas pessoas que você notou que servem aos outros em sua comunidade. Peça a Deus que o guie até pessoas que estejam abertas a receber Seu maravilhoso presente: Jesus.</a:t>
            </a:r>
          </a:p>
        </p:txBody>
      </p:sp>
    </p:spTree>
    <p:extLst>
      <p:ext uri="{BB962C8B-B14F-4D97-AF65-F5344CB8AC3E}">
        <p14:creationId xmlns:p14="http://schemas.microsoft.com/office/powerpoint/2010/main" val="238751675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672D28-2D4A-E1EF-6182-2C32AA79F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2FFFF665-872D-964B-F622-788682087E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02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90DB1EAD-6024-A178-337B-59E8F5011A9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i="0" dirty="0"/>
              <a:t> </a:t>
            </a:r>
            <a:r>
              <a:rPr lang="pt-BR" b="0" i="0" dirty="0"/>
              <a:t> </a:t>
            </a:r>
            <a:r>
              <a:rPr lang="pt-BR" i="0" dirty="0"/>
              <a:t>Jesus é o presente precioso </a:t>
            </a:r>
          </a:p>
          <a:p>
            <a:r>
              <a:rPr lang="pt-BR" i="0" dirty="0"/>
              <a:t>de Deus para mim</a:t>
            </a: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3EEAC7D2-C115-DB78-17D2-C4304BEA70DB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>
          <a:xfrm>
            <a:off x="1361934" y="730432"/>
            <a:ext cx="7740000" cy="512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5284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88D86-5A3B-14A7-0C8B-7BAF51D44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5"/>
            <a:extLst>
              <a:ext uri="{FF2B5EF4-FFF2-40B4-BE49-F238E27FC236}">
                <a16:creationId xmlns:a16="http://schemas.microsoft.com/office/drawing/2014/main" id="{93275C46-7AA9-972C-1112-10BED46E9F31}"/>
              </a:ext>
            </a:extLst>
          </p:cNvPr>
          <p:cNvSpPr/>
          <p:nvPr/>
        </p:nvSpPr>
        <p:spPr>
          <a:xfrm>
            <a:off x="2246040" y="980728"/>
            <a:ext cx="58543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21. Que o Bom Deus nos Acompanhe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A8A32C9-C93A-C5CC-4448-2641A248FA7B}"/>
              </a:ext>
            </a:extLst>
          </p:cNvPr>
          <p:cNvSpPr/>
          <p:nvPr/>
        </p:nvSpPr>
        <p:spPr>
          <a:xfrm>
            <a:off x="1564290" y="1628799"/>
            <a:ext cx="6536102" cy="33843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</p:txBody>
      </p:sp>
      <p:pic>
        <p:nvPicPr>
          <p:cNvPr id="10" name="Gráfico 9" descr="Clave de sol com preenchimento sólido">
            <a:hlinkClick r:id="rId6" action="ppaction://hlinkfile"/>
            <a:extLst>
              <a:ext uri="{FF2B5EF4-FFF2-40B4-BE49-F238E27FC236}">
                <a16:creationId xmlns:a16="http://schemas.microsoft.com/office/drawing/2014/main" id="{9819352D-2D9C-A131-7ABB-B5427A7E5A0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  <p:pic>
        <p:nvPicPr>
          <p:cNvPr id="6" name="PRI-3T-God-Be-With-You-QUE-O-BOM-DEUS-NOS-ACOMPANHE">
            <a:hlinkClick r:id="" action="ppaction://media"/>
            <a:extLst>
              <a:ext uri="{FF2B5EF4-FFF2-40B4-BE49-F238E27FC236}">
                <a16:creationId xmlns:a16="http://schemas.microsoft.com/office/drawing/2014/main" id="{59DCD0AD-0108-9F57-2DC8-27618DCA5B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60000" y="1800000"/>
            <a:ext cx="72000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9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</a:p>
          <a:p>
            <a:endParaRPr lang="pt-BR" sz="2000" b="1" dirty="0"/>
          </a:p>
          <a:p>
            <a:r>
              <a:rPr lang="pt-BR" sz="2000" dirty="0"/>
              <a:t>Agora os hinos tem o ícone para reproduzir o áudio do hino: clicar no ícone:                    à esquerda do slide com a letra do hino</a:t>
            </a:r>
          </a:p>
          <a:p>
            <a:endParaRPr lang="pt-BR" sz="2000" dirty="0"/>
          </a:p>
          <a:p>
            <a:r>
              <a:rPr lang="pt-BR" sz="2000" dirty="0"/>
              <a:t> Não esqueça de fazer a arte da semana antes de levar à classe...</a:t>
            </a:r>
          </a:p>
          <a:p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endParaRPr lang="pt-BR" sz="2000" dirty="0"/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42FF411-5C4B-B633-EAE4-B6A71492C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844824"/>
            <a:ext cx="71437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C5D988-EB4B-1809-E9D3-AC9A8461E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F7D3F21D-80ED-B455-774A-D7B969C7175D}"/>
              </a:ext>
            </a:extLst>
          </p:cNvPr>
          <p:cNvSpPr txBox="1"/>
          <p:nvPr/>
        </p:nvSpPr>
        <p:spPr>
          <a:xfrm>
            <a:off x="1331639" y="636534"/>
            <a:ext cx="77951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i="0" u="none" strike="noStrike" baseline="0" dirty="0">
                <a:solidFill>
                  <a:srgbClr val="00B050"/>
                </a:solidFill>
                <a:latin typeface="CenturyGothic-Bold"/>
              </a:rPr>
              <a:t>Querido professor da Escola Sabatina,</a:t>
            </a:r>
            <a:endParaRPr lang="pt-BR" sz="2400" dirty="0">
              <a:solidFill>
                <a:srgbClr val="00B05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9B0609B-82B7-5114-FF39-8D4AB163164D}"/>
              </a:ext>
            </a:extLst>
          </p:cNvPr>
          <p:cNvSpPr txBox="1"/>
          <p:nvPr/>
        </p:nvSpPr>
        <p:spPr>
          <a:xfrm>
            <a:off x="1331638" y="998140"/>
            <a:ext cx="7795106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/>
            <a:r>
              <a:rPr lang="pt-BR" sz="1600" b="1" dirty="0">
                <a:latin typeface="CenturyGothic"/>
              </a:rPr>
              <a:t>“Porque Deus amou tanto o mundo que deu Seu Filho único, para que todo o que Nele crer não pereça, mas tenha a vida eterna” (João 3:16). </a:t>
            </a:r>
          </a:p>
          <a:p>
            <a:pPr indent="457200"/>
            <a:r>
              <a:rPr lang="pt-BR" sz="1600" b="1" dirty="0">
                <a:latin typeface="CenturyGothic"/>
              </a:rPr>
              <a:t>Que palavras familiares. Quantas vezes as repetimos, mas com que profundidade consideramos sua amplitude e significado? Deus nos ama muito. Ele nos deu o melhor e mais precioso presente que se possa imaginar: Seu único Filho. Tudo o que precisamos fazer é crer Nele, conhecê-Lo e amá-Lo, e assim podemos ter a certeza da vida eterna com Ele. </a:t>
            </a:r>
          </a:p>
          <a:p>
            <a:pPr indent="457200"/>
            <a:r>
              <a:rPr lang="pt-BR" sz="1600" b="1" dirty="0">
                <a:latin typeface="CenturyGothic"/>
              </a:rPr>
              <a:t>Ellen White escreveu: “A dádiva de Cristo revela o coração do Pai. [...] Declara que, embora o ódio de Deus ao pecado seja forte como a morte, Seu amor para com o pecador é a inda mais forte do que a morte. Havendo realizado nossa redenção, não poupará coisa alguma, por mais preciosa que Lhe seja, se for necessário à finalização de Sua obra. Nenhuma verdade essencial à nossa salvação é retida, nenhum milagre de misericórdia é negligenciado e nenhum instrumento divino é deixado de ser posto em ação. Os favores são acumulados aos favores, as dádivas se acrescentam às dádivas. Todo o tesouro do Céu está aberto àqueles que Ele busca salvar. Havendo reunido as riquezas do Universo e aberto os recursos do poder infinito, Deus entrega tudo nas mãos de Cristo e diz: ‘Tudo isso é para o ser humano. Usa tudo isso para provar que não há, na Terra e no Céu, amor maior que o Meu. A maior felicidade das pessoas estará em Me amar’” (O Desejado de Todas as Nações, p. 35, 36). </a:t>
            </a:r>
          </a:p>
          <a:p>
            <a:pPr indent="457200"/>
            <a:r>
              <a:rPr lang="pt-BR" sz="1600" b="1" dirty="0">
                <a:latin typeface="CenturyGothic"/>
              </a:rPr>
              <a:t>Em nossa humanidade, jamais compreenderemos verdadeiramente a vastidão desse dom. Jesus é realmente o “melhor e maior” do Céu (Ellen G. White, Educação, p. 50). </a:t>
            </a:r>
          </a:p>
          <a:p>
            <a:pPr indent="457200"/>
            <a:r>
              <a:rPr lang="pt-BR" sz="1600" b="1" dirty="0">
                <a:latin typeface="CenturyGothic"/>
              </a:rPr>
              <a:t>Que você e seus alunos se maravilhem nesta semana com o incrível Presente que Deus nos deu, o melhor Presente de todos: Jesus. </a:t>
            </a:r>
          </a:p>
        </p:txBody>
      </p:sp>
    </p:spTree>
    <p:extLst>
      <p:ext uri="{BB962C8B-B14F-4D97-AF65-F5344CB8AC3E}">
        <p14:creationId xmlns:p14="http://schemas.microsoft.com/office/powerpoint/2010/main" val="30587170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pt-BR" dirty="0"/>
              <a:t>“Porque Deus amou tanto o mundo que deu Seu Filho único, para que todo o que Nele crer não  pereça, mas tenha a vida eterna” </a:t>
            </a:r>
          </a:p>
          <a:p>
            <a:pPr algn="r"/>
            <a:r>
              <a:rPr lang="pt-BR" sz="1800" dirty="0"/>
              <a:t>João 3:16	</a:t>
            </a:r>
          </a:p>
          <a:p>
            <a:r>
              <a:rPr lang="pt-BR" dirty="0"/>
              <a:t> 	</a:t>
            </a:r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pt-BR" b="1" dirty="0">
                <a:solidFill>
                  <a:srgbClr val="FF0000"/>
                </a:solidFill>
              </a:rPr>
              <a:t>Saber</a:t>
            </a:r>
            <a:r>
              <a:rPr lang="pt-BR" b="1" dirty="0"/>
              <a:t> </a:t>
            </a:r>
            <a:r>
              <a:rPr lang="pt-BR" dirty="0"/>
              <a:t>que Jesus é o presente mais precioso de Deus, dado a nós. 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</a:t>
            </a:r>
            <a:r>
              <a:rPr lang="pt-BR" b="1" dirty="0"/>
              <a:t> </a:t>
            </a:r>
            <a:r>
              <a:rPr lang="pt-BR" dirty="0"/>
              <a:t>gratidão por Deus ter nos dado Jesus. 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</a:t>
            </a:r>
            <a:r>
              <a:rPr lang="pt-BR" b="1" dirty="0"/>
              <a:t> </a:t>
            </a:r>
            <a:r>
              <a:rPr lang="pt-BR" dirty="0"/>
              <a:t>aceitando o presente de Deus, Jesus. 	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EC18ED-FDB5-499B-B29F-30E5F62005E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3937" y="6076678"/>
            <a:ext cx="6640126" cy="781322"/>
          </a:xfrm>
        </p:spPr>
        <p:txBody>
          <a:bodyPr anchor="ctr"/>
          <a:lstStyle/>
          <a:p>
            <a:pPr algn="ctr"/>
            <a:r>
              <a:rPr lang="pt-BR" dirty="0"/>
              <a:t> Jesus é o presente precioso de Deus para mim.</a:t>
            </a:r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86CDC6-349E-4566-F1F6-3EF2E0C58F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02.  Jesus, Nosso Presente</a:t>
            </a:r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02.  Jesus, Nosso Presente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3. O Pai </a:t>
            </a:r>
          </a:p>
          <a:p>
            <a:r>
              <a:rPr lang="pt-BR" b="0" dirty="0"/>
              <a:t>4. O Filho </a:t>
            </a:r>
          </a:p>
          <a:p>
            <a:r>
              <a:rPr lang="pt-BR" b="0" dirty="0"/>
              <a:t>	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pt-BR" b="0" dirty="0"/>
              <a:t> 9. Vida, Morte e Ressurreição de Cristo </a:t>
            </a:r>
          </a:p>
          <a:p>
            <a:r>
              <a:rPr lang="pt-BR" b="0" dirty="0"/>
              <a:t>10. A Experiência da Salvação </a:t>
            </a:r>
          </a:p>
          <a:p>
            <a:r>
              <a:rPr lang="pt-BR" b="0" dirty="0"/>
              <a:t>18. O Dom de Profecia 	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331847" y="3448745"/>
            <a:ext cx="7776657" cy="2422235"/>
          </a:xfrm>
        </p:spPr>
        <p:txBody>
          <a:bodyPr/>
          <a:lstStyle/>
          <a:p>
            <a:pPr indent="457200"/>
            <a:r>
              <a:rPr lang="pt-BR" sz="1800" dirty="0"/>
              <a:t>Esta lição explora o incrível amor de Deus por nós, um amor tão profundo que Ele se dispôs a enviar o melhor do Céu, Seu Filho, como um presente para cada um de nós. Um censo foi anunciado pelo governo. Maria, grávida, e José tiveram que viajar para Belém para serem registrados. Não havia lugar para eles se hospedarem, então encontraram um humilde estábulo. Naquela noite, o Filho de Deus, Jesus, nasceu no estábulo e foi colocado em uma manjedoura. Aleluia! O maior presente havia chegado! </a:t>
            </a:r>
          </a:p>
        </p:txBody>
      </p:sp>
      <p:sp>
        <p:nvSpPr>
          <p:cNvPr id="4" name="Espaço Reservado para Texto 4">
            <a:extLst>
              <a:ext uri="{FF2B5EF4-FFF2-40B4-BE49-F238E27FC236}">
                <a16:creationId xmlns:a16="http://schemas.microsoft.com/office/drawing/2014/main" id="{16C6A9A1-8185-FE1F-105D-1A7A3E85511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195735" y="6021288"/>
            <a:ext cx="6864127" cy="781322"/>
          </a:xfrm>
        </p:spPr>
        <p:txBody>
          <a:bodyPr anchor="ctr"/>
          <a:lstStyle/>
          <a:p>
            <a:pPr algn="ctr"/>
            <a:r>
              <a:rPr lang="pt-BR" sz="2000" dirty="0"/>
              <a:t>Jesus é o presente precioso de Deus para mim.</a:t>
            </a:r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18272</TotalTime>
  <Words>2998</Words>
  <Application>Microsoft Office PowerPoint</Application>
  <PresentationFormat>Apresentação na tela (4:3)</PresentationFormat>
  <Paragraphs>372</Paragraphs>
  <Slides>69</Slides>
  <Notes>23</Notes>
  <HiddenSlides>0</HiddenSlides>
  <MMClips>6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69</vt:i4>
      </vt:variant>
    </vt:vector>
  </HeadingPairs>
  <TitlesOfParts>
    <vt:vector size="85" baseType="lpstr">
      <vt:lpstr>Amasis MT Pro Black</vt:lpstr>
      <vt:lpstr>Arial</vt:lpstr>
      <vt:lpstr>Arial Black</vt:lpstr>
      <vt:lpstr>Calibri</vt:lpstr>
      <vt:lpstr>Century Gothic</vt:lpstr>
      <vt:lpstr>CenturyGothic</vt:lpstr>
      <vt:lpstr>CenturyGothic-Bold</vt:lpstr>
      <vt:lpstr>Comic Sans MS</vt:lpstr>
      <vt:lpstr>inherit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1435</cp:revision>
  <dcterms:created xsi:type="dcterms:W3CDTF">2020-09-23T20:21:33Z</dcterms:created>
  <dcterms:modified xsi:type="dcterms:W3CDTF">2026-07-05T19:43:59Z</dcterms:modified>
</cp:coreProperties>
</file>