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18"/>
  </p:notesMasterIdLst>
  <p:sldIdLst>
    <p:sldId id="727" r:id="rId3"/>
    <p:sldId id="1002" r:id="rId4"/>
    <p:sldId id="902" r:id="rId5"/>
    <p:sldId id="958" r:id="rId6"/>
    <p:sldId id="1194" r:id="rId7"/>
    <p:sldId id="1215" r:id="rId8"/>
    <p:sldId id="1381" r:id="rId9"/>
    <p:sldId id="1382" r:id="rId10"/>
    <p:sldId id="1383" r:id="rId11"/>
    <p:sldId id="1018" r:id="rId12"/>
    <p:sldId id="1380" r:id="rId13"/>
    <p:sldId id="814" r:id="rId14"/>
    <p:sldId id="1367" r:id="rId15"/>
    <p:sldId id="1072" r:id="rId16"/>
    <p:sldId id="936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3331C"/>
    <a:srgbClr val="C82C4E"/>
    <a:srgbClr val="EBF1DE"/>
    <a:srgbClr val="2B351C"/>
    <a:srgbClr val="75D4E8"/>
    <a:srgbClr val="FF0000"/>
    <a:srgbClr val="5BC9D4"/>
    <a:srgbClr val="9BBED3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4" autoAdjust="0"/>
    <p:restoredTop sz="94434" autoAdjust="0"/>
  </p:normalViewPr>
  <p:slideViewPr>
    <p:cSldViewPr>
      <p:cViewPr varScale="1">
        <p:scale>
          <a:sx n="111" d="100"/>
          <a:sy n="111" d="100"/>
        </p:scale>
        <p:origin x="870" y="96"/>
      </p:cViewPr>
      <p:guideLst>
        <p:guide orient="horz" pos="3929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05/07/2026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13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503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3320E01-01AA-705A-3CDE-1DC570CB22C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C7BA17B-6EE9-0A83-D7C5-4FB87B525919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E84B5A3-112C-C9C8-400A-2B5879113B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5" y="670401"/>
            <a:ext cx="9075487" cy="6163535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C6081379-8509-767D-062A-E28230ED5254}"/>
              </a:ext>
            </a:extLst>
          </p:cNvPr>
          <p:cNvSpPr/>
          <p:nvPr userDrawn="1"/>
        </p:nvSpPr>
        <p:spPr>
          <a:xfrm>
            <a:off x="2339752" y="5611839"/>
            <a:ext cx="4760322" cy="1151520"/>
          </a:xfrm>
          <a:prstGeom prst="rect">
            <a:avLst/>
          </a:prstGeom>
          <a:solidFill>
            <a:schemeClr val="bg1"/>
          </a:solidFill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B7114C58-1BBC-507B-70DF-E447EAC47168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0634D904-4EE9-62A2-75BF-A376574A5CB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1ABF3AA2-C729-5E29-2F5B-C4BEB8992239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F8EF0F0-C7E1-7395-49E3-D1DC8FC5D7B1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6044073A-2D36-FDA5-D2B3-54AA39A68323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004D38B4-CB7D-F6FF-3D70-21EEC3A657DC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5C545E8A-2F93-7CC8-1129-401A77AE8557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1214C52D-6F7C-19C5-A016-2F391297A23A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D72F0536-536A-A465-FE71-148054F40CB1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D865DB05-20AB-9463-27B7-279EA031FD94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19" name="Conector de Seta Reta 18">
            <a:extLst>
              <a:ext uri="{FF2B5EF4-FFF2-40B4-BE49-F238E27FC236}">
                <a16:creationId xmlns:a16="http://schemas.microsoft.com/office/drawing/2014/main" id="{57EB01CE-5D9A-D2AC-237F-4E0AB97E7E2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C6B4110C-7866-0563-EC84-80F62A9A757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E05398E0-8BF3-3C97-15F0-CE1F844E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3413E2C5-20F9-5BF8-D2BF-4BEF0B4B447A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E36EC491-739D-00E9-C0E9-1CB87373F15F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>
            <a:extLst>
              <a:ext uri="{FF2B5EF4-FFF2-40B4-BE49-F238E27FC236}">
                <a16:creationId xmlns:a16="http://schemas.microsoft.com/office/drawing/2014/main" id="{0B408BC3-A82C-BB02-D0B3-B2F5793D123B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7491845-0BED-581B-6A5A-5285275F6B03}"/>
              </a:ext>
            </a:extLst>
          </p:cNvPr>
          <p:cNvSpPr/>
          <p:nvPr userDrawn="1"/>
        </p:nvSpPr>
        <p:spPr>
          <a:xfrm>
            <a:off x="64294" y="60931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B66C30D8-8597-0078-51F3-F02D217BFF1A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Espaço Reservado para Texto 8">
            <a:extLst>
              <a:ext uri="{FF2B5EF4-FFF2-40B4-BE49-F238E27FC236}">
                <a16:creationId xmlns:a16="http://schemas.microsoft.com/office/drawing/2014/main" id="{ACE576B7-B575-29E8-938A-9F520F9B82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24" name="Espaço Reservado para Texto 2">
            <a:extLst>
              <a:ext uri="{FF2B5EF4-FFF2-40B4-BE49-F238E27FC236}">
                <a16:creationId xmlns:a16="http://schemas.microsoft.com/office/drawing/2014/main" id="{AF088BF0-6EA7-C359-D1EE-B6443D1E9A3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25" name="Espaço Reservado para Imagem 17">
            <a:extLst>
              <a:ext uri="{FF2B5EF4-FFF2-40B4-BE49-F238E27FC236}">
                <a16:creationId xmlns:a16="http://schemas.microsoft.com/office/drawing/2014/main" id="{4CB83830-EDA6-0EFD-9897-D0D3D0E1A9F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57217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26" name="Espaço Reservado para Imagem 19">
            <a:extLst>
              <a:ext uri="{FF2B5EF4-FFF2-40B4-BE49-F238E27FC236}">
                <a16:creationId xmlns:a16="http://schemas.microsoft.com/office/drawing/2014/main" id="{7D8CD5B3-2EA2-8492-840C-53A11C32CA4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27" name="Espaço Reservado para Texto 21">
            <a:extLst>
              <a:ext uri="{FF2B5EF4-FFF2-40B4-BE49-F238E27FC236}">
                <a16:creationId xmlns:a16="http://schemas.microsoft.com/office/drawing/2014/main" id="{CC48CD90-CE52-732D-B6C5-32A3CE9D2D8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07735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28" name="Espaço Reservado para Texto 23">
            <a:extLst>
              <a:ext uri="{FF2B5EF4-FFF2-40B4-BE49-F238E27FC236}">
                <a16:creationId xmlns:a16="http://schemas.microsoft.com/office/drawing/2014/main" id="{1494E6DF-190C-BA60-4D81-AF8F574053A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912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r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8B882AC5-C544-CCB0-3CD1-E8A2B6C3D1C5}"/>
              </a:ext>
            </a:extLst>
          </p:cNvPr>
          <p:cNvSpPr/>
          <p:nvPr userDrawn="1"/>
        </p:nvSpPr>
        <p:spPr>
          <a:xfrm>
            <a:off x="377428" y="4564908"/>
            <a:ext cx="4760322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C29DFBCE-EFB4-5FB3-A6D3-6599E196CE5B}"/>
              </a:ext>
            </a:extLst>
          </p:cNvPr>
          <p:cNvSpPr/>
          <p:nvPr userDrawn="1"/>
        </p:nvSpPr>
        <p:spPr>
          <a:xfrm flipH="1">
            <a:off x="424414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790DFDB5-5AD6-3047-E4FB-E2C8CAE07927}"/>
              </a:ext>
            </a:extLst>
          </p:cNvPr>
          <p:cNvSpPr/>
          <p:nvPr userDrawn="1"/>
        </p:nvSpPr>
        <p:spPr>
          <a:xfrm flipH="1">
            <a:off x="424414" y="482973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E277CBF8-BF42-7219-68F3-18316731A10E}"/>
              </a:ext>
            </a:extLst>
          </p:cNvPr>
          <p:cNvSpPr/>
          <p:nvPr userDrawn="1"/>
        </p:nvSpPr>
        <p:spPr>
          <a:xfrm flipH="1">
            <a:off x="424414" y="505016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5908A2A4-64F1-4363-1919-61B00A2B54CB}"/>
              </a:ext>
            </a:extLst>
          </p:cNvPr>
          <p:cNvSpPr txBox="1"/>
          <p:nvPr userDrawn="1"/>
        </p:nvSpPr>
        <p:spPr>
          <a:xfrm>
            <a:off x="350442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3°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ADD12A21-F78E-E7FF-5627-A25FF8425E17}"/>
              </a:ext>
            </a:extLst>
          </p:cNvPr>
          <p:cNvSpPr txBox="1"/>
          <p:nvPr userDrawn="1"/>
        </p:nvSpPr>
        <p:spPr>
          <a:xfrm>
            <a:off x="8134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100" b="1" kern="1200" dirty="0">
                <a:solidFill>
                  <a:schemeClr val="tx1"/>
                </a:solidFill>
                <a:latin typeface="Noto Serif Light"/>
                <a:ea typeface="+mn-ea"/>
                <a:cs typeface="+mn-cs"/>
              </a:rPr>
              <a:t>Divisão Intereuropeia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E2783447-DC9B-A227-2DD7-BE7D10E64269}"/>
              </a:ext>
            </a:extLst>
          </p:cNvPr>
          <p:cNvSpPr/>
          <p:nvPr userDrawn="1"/>
        </p:nvSpPr>
        <p:spPr>
          <a:xfrm flipH="1">
            <a:off x="424414" y="527059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D2066205-EE7B-FC57-1F72-30917849DFE0}"/>
              </a:ext>
            </a:extLst>
          </p:cNvPr>
          <p:cNvSpPr/>
          <p:nvPr userDrawn="1"/>
        </p:nvSpPr>
        <p:spPr>
          <a:xfrm flipH="1">
            <a:off x="424414" y="549102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88CF799C-D059-00A4-F6A5-27705F729D04}"/>
              </a:ext>
            </a:extLst>
          </p:cNvPr>
          <p:cNvSpPr/>
          <p:nvPr userDrawn="1"/>
        </p:nvSpPr>
        <p:spPr>
          <a:xfrm flipH="1">
            <a:off x="4908664" y="458994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46909BAD-4D65-E949-756E-A9D84CD22B20}"/>
              </a:ext>
            </a:extLst>
          </p:cNvPr>
          <p:cNvSpPr/>
          <p:nvPr userDrawn="1"/>
        </p:nvSpPr>
        <p:spPr>
          <a:xfrm flipH="1">
            <a:off x="4908664" y="481038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3D9AEDE6-C8BA-3250-DF4B-35A998623604}"/>
              </a:ext>
            </a:extLst>
          </p:cNvPr>
          <p:cNvSpPr/>
          <p:nvPr userDrawn="1"/>
        </p:nvSpPr>
        <p:spPr>
          <a:xfrm flipH="1">
            <a:off x="4908664" y="503081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40" name="Elipse 39">
            <a:extLst>
              <a:ext uri="{FF2B5EF4-FFF2-40B4-BE49-F238E27FC236}">
                <a16:creationId xmlns:a16="http://schemas.microsoft.com/office/drawing/2014/main" id="{2C2C4772-9EB4-A772-78C9-EF66A145D966}"/>
              </a:ext>
            </a:extLst>
          </p:cNvPr>
          <p:cNvSpPr/>
          <p:nvPr userDrawn="1"/>
        </p:nvSpPr>
        <p:spPr>
          <a:xfrm flipH="1">
            <a:off x="4908664" y="525124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0BD44B7C-94C2-A277-F8AA-59D0B22E6C7D}"/>
              </a:ext>
            </a:extLst>
          </p:cNvPr>
          <p:cNvSpPr/>
          <p:nvPr userDrawn="1"/>
        </p:nvSpPr>
        <p:spPr>
          <a:xfrm flipH="1">
            <a:off x="4908664" y="547167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pic>
        <p:nvPicPr>
          <p:cNvPr id="42" name="Imagem 41">
            <a:extLst>
              <a:ext uri="{FF2B5EF4-FFF2-40B4-BE49-F238E27FC236}">
                <a16:creationId xmlns:a16="http://schemas.microsoft.com/office/drawing/2014/main" id="{B89F0334-79B2-2ACE-F54E-E4F36A0D2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11" y="1820918"/>
            <a:ext cx="3114675" cy="2752725"/>
          </a:xfrm>
          <a:prstGeom prst="rect">
            <a:avLst/>
          </a:prstGeom>
        </p:spPr>
      </p:pic>
      <p:cxnSp>
        <p:nvCxnSpPr>
          <p:cNvPr id="43" name="Conector de Seta Reta 42">
            <a:extLst>
              <a:ext uri="{FF2B5EF4-FFF2-40B4-BE49-F238E27FC236}">
                <a16:creationId xmlns:a16="http://schemas.microsoft.com/office/drawing/2014/main" id="{56EC131E-6C8B-D3E9-75DE-0E4044112B3C}"/>
              </a:ext>
            </a:extLst>
          </p:cNvPr>
          <p:cNvCxnSpPr>
            <a:stCxn id="37" idx="7"/>
          </p:cNvCxnSpPr>
          <p:nvPr userDrawn="1"/>
        </p:nvCxnSpPr>
        <p:spPr>
          <a:xfrm flipH="1" flipV="1">
            <a:off x="2411760" y="2708920"/>
            <a:ext cx="2523264" cy="190738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de Seta Reta 43">
            <a:extLst>
              <a:ext uri="{FF2B5EF4-FFF2-40B4-BE49-F238E27FC236}">
                <a16:creationId xmlns:a16="http://schemas.microsoft.com/office/drawing/2014/main" id="{3C59E1BB-8E9A-6E62-0617-21CF9D6B4F1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812662" y="3455101"/>
            <a:ext cx="2109662" cy="1388659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de Seta Reta 44">
            <a:extLst>
              <a:ext uri="{FF2B5EF4-FFF2-40B4-BE49-F238E27FC236}">
                <a16:creationId xmlns:a16="http://schemas.microsoft.com/office/drawing/2014/main" id="{0F41485F-ED68-4F76-64DB-48D0AB72587C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14637" y="3109938"/>
            <a:ext cx="1294027" cy="2004040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de Seta Reta 45">
            <a:extLst>
              <a:ext uri="{FF2B5EF4-FFF2-40B4-BE49-F238E27FC236}">
                <a16:creationId xmlns:a16="http://schemas.microsoft.com/office/drawing/2014/main" id="{EA29BAA8-AB59-7708-1270-8ABE7307982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1952" y="3405092"/>
            <a:ext cx="1216712" cy="214386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de Seta Reta 46">
            <a:extLst>
              <a:ext uri="{FF2B5EF4-FFF2-40B4-BE49-F238E27FC236}">
                <a16:creationId xmlns:a16="http://schemas.microsoft.com/office/drawing/2014/main" id="{A44914FC-6F49-E885-01D0-B2B5040EB23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6464" y="3589340"/>
            <a:ext cx="1221348" cy="1738018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 Missioná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544DF9D-2730-E7F2-64D7-6E8369854E06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8142857A-FABD-CBAB-0FC9-525AE8121A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35B0148-C836-2A96-D597-74D9C17FCC77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A4206D21-D727-5A05-8ED0-3AD9B8EB93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79041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da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3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Animais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A15B693B-9305-49AD-BC5A-A438EE330D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61090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3C4A120E-C910-A691-61DD-DF65F55E082E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1D32D1C-BFBB-6C52-9C72-9746765377EF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B7626AC2-CF08-2F35-D74C-E11DA6F2526F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99F68C6-0713-6F81-0635-5D553FF93270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A17DCDB-31DE-66D1-C61A-9710CBB06098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Alguns outros países da Divisão Intereuropeia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94E1740-7213-AC06-C46D-9B9998026357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4" name="CaixaDeTexto 3">
            <a:extLst>
              <a:ext uri="{FF2B5EF4-FFF2-40B4-BE49-F238E27FC236}">
                <a16:creationId xmlns:a16="http://schemas.microsoft.com/office/drawing/2014/main" id="{62E5D004-33D1-47AC-C5C9-5BB7056808B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Romênia</a:t>
            </a:r>
          </a:p>
        </p:txBody>
      </p:sp>
      <p:sp>
        <p:nvSpPr>
          <p:cNvPr id="15" name="CaixaDeTexto 3">
            <a:extLst>
              <a:ext uri="{FF2B5EF4-FFF2-40B4-BE49-F238E27FC236}">
                <a16:creationId xmlns:a16="http://schemas.microsoft.com/office/drawing/2014/main" id="{191BEA40-A7D4-B21C-725E-6FF00514A5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Bulgária</a:t>
            </a:r>
          </a:p>
        </p:txBody>
      </p:sp>
      <p:sp>
        <p:nvSpPr>
          <p:cNvPr id="16" name="CaixaDeTexto 3">
            <a:extLst>
              <a:ext uri="{FF2B5EF4-FFF2-40B4-BE49-F238E27FC236}">
                <a16:creationId xmlns:a16="http://schemas.microsoft.com/office/drawing/2014/main" id="{57309808-075F-792C-0A35-F8ADD4A3FE1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Bélgica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7" name="CaixaDeTexto 3">
            <a:extLst>
              <a:ext uri="{FF2B5EF4-FFF2-40B4-BE49-F238E27FC236}">
                <a16:creationId xmlns:a16="http://schemas.microsoft.com/office/drawing/2014/main" id="{5BFA344D-89C6-8650-6151-7C6B373CC509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3863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algn="ctr" defTabSz="914400" rtl="0" eaLnBrk="1" latinLnBrk="0" hangingPunct="1">
              <a:spcBef>
                <a:spcPct val="0"/>
              </a:spcBef>
              <a:buFont typeface="Arial" charset="0"/>
              <a:buNone/>
            </a:pPr>
            <a:r>
              <a:rPr lang="pt-BR" alt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Itália</a:t>
            </a:r>
          </a:p>
        </p:txBody>
      </p:sp>
      <p:sp>
        <p:nvSpPr>
          <p:cNvPr id="21" name="CaixaDeTexto 3">
            <a:extLst>
              <a:ext uri="{FF2B5EF4-FFF2-40B4-BE49-F238E27FC236}">
                <a16:creationId xmlns:a16="http://schemas.microsoft.com/office/drawing/2014/main" id="{19AF6BBA-F060-D871-9BAC-2CEAE0A778D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Espanha</a:t>
            </a:r>
          </a:p>
        </p:txBody>
      </p:sp>
      <p:sp>
        <p:nvSpPr>
          <p:cNvPr id="22" name="CaixaDeTexto 3">
            <a:extLst>
              <a:ext uri="{FF2B5EF4-FFF2-40B4-BE49-F238E27FC236}">
                <a16:creationId xmlns:a16="http://schemas.microsoft.com/office/drawing/2014/main" id="{F99E3394-2E01-FDBE-8604-EA5FEBF3E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Áustria</a:t>
            </a:r>
          </a:p>
        </p:txBody>
      </p:sp>
      <p:sp>
        <p:nvSpPr>
          <p:cNvPr id="23" name="CaixaDeTexto 3">
            <a:extLst>
              <a:ext uri="{FF2B5EF4-FFF2-40B4-BE49-F238E27FC236}">
                <a16:creationId xmlns:a16="http://schemas.microsoft.com/office/drawing/2014/main" id="{F618A3F7-EB20-91F4-BC9D-FB9E40C967E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França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4" name="CaixaDeTexto 3">
            <a:extLst>
              <a:ext uri="{FF2B5EF4-FFF2-40B4-BE49-F238E27FC236}">
                <a16:creationId xmlns:a16="http://schemas.microsoft.com/office/drawing/2014/main" id="{B35262DE-3BC7-60D1-7C32-D37E7DAE090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Portugal</a:t>
            </a:r>
          </a:p>
        </p:txBody>
      </p:sp>
      <p:sp>
        <p:nvSpPr>
          <p:cNvPr id="25" name="CaixaDeTexto 3">
            <a:extLst>
              <a:ext uri="{FF2B5EF4-FFF2-40B4-BE49-F238E27FC236}">
                <a16:creationId xmlns:a16="http://schemas.microsoft.com/office/drawing/2014/main" id="{892B174F-4735-585A-60B1-C59FAD7FA60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 err="1">
                <a:solidFill>
                  <a:srgbClr val="FF0000"/>
                </a:solidFill>
              </a:rPr>
              <a:t>Suiça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6" name="CaixaDeTexto 3">
            <a:extLst>
              <a:ext uri="{FF2B5EF4-FFF2-40B4-BE49-F238E27FC236}">
                <a16:creationId xmlns:a16="http://schemas.microsoft.com/office/drawing/2014/main" id="{DA4DB806-1DEC-A9EA-A9C5-EFF8A0E3523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Alemanha</a:t>
            </a:r>
          </a:p>
        </p:txBody>
      </p:sp>
      <p:sp>
        <p:nvSpPr>
          <p:cNvPr id="27" name="CaixaDeTexto 3">
            <a:extLst>
              <a:ext uri="{FF2B5EF4-FFF2-40B4-BE49-F238E27FC236}">
                <a16:creationId xmlns:a16="http://schemas.microsoft.com/office/drawing/2014/main" id="{9172C3E9-4DF6-137E-78C6-711B44C9404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0" algn="ctr" defTabSz="914400" rtl="0" eaLnBrk="0" latinLnBrk="0" hangingPunct="0">
              <a:spcBef>
                <a:spcPct val="20000"/>
              </a:spcBef>
              <a:buFont typeface="Arial" charset="0"/>
              <a:buNone/>
            </a:pPr>
            <a:r>
              <a:rPr 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Liechtenstein</a:t>
            </a:r>
            <a:endParaRPr lang="pt-BR" altLang="pt-BR" sz="2000" b="1" kern="1200" dirty="0">
              <a:solidFill>
                <a:srgbClr val="FF0000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28" name="CaixaDeTexto 3">
            <a:extLst>
              <a:ext uri="{FF2B5EF4-FFF2-40B4-BE49-F238E27FC236}">
                <a16:creationId xmlns:a16="http://schemas.microsoft.com/office/drawing/2014/main" id="{DAC97AB7-24C8-1B21-1118-C1964D223B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São Marino</a:t>
            </a:r>
          </a:p>
        </p:txBody>
      </p:sp>
      <p:pic>
        <p:nvPicPr>
          <p:cNvPr id="29" name="Imagem 28">
            <a:extLst>
              <a:ext uri="{FF2B5EF4-FFF2-40B4-BE49-F238E27FC236}">
                <a16:creationId xmlns:a16="http://schemas.microsoft.com/office/drawing/2014/main" id="{875FDE9C-39EF-295F-E7A8-7FF6C5A24E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5649046"/>
            <a:ext cx="1451929" cy="11052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2CBCE7B5-AE62-2C50-0056-A9B3669D7A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525" y="5649046"/>
            <a:ext cx="1105200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9750DF75-292D-017E-F46F-B23839FE758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701" y="5649046"/>
            <a:ext cx="1469266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4DE32B7A-C000-D6C0-23BA-4D6C882FA98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663" y="564904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DDFFB0CF-9AE1-3471-6A7A-2AA64831B61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EECE180B-58FF-7FD5-0373-05E987ACB77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5DD235D-8304-A37B-3B54-3E630A3C276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244" y="4011626"/>
            <a:ext cx="144976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E03FBE63-D6F8-A0E8-FDB0-3D9CC4FFB630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36" y="4011626"/>
            <a:ext cx="1452383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01B5F416-BFB5-B649-0DEF-96857FD7747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61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4311C153-1EEE-9BE3-B6B5-A23823D4282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023" y="1871697"/>
            <a:ext cx="142462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BB8303B7-CAE8-D19F-8369-84EA7D644D1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70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E1DD3CE2-A25C-D54A-E627-74C80AFB501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80" y="1871697"/>
            <a:ext cx="1441094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DF195B6-27C1-C8A3-0EA7-C0DD7DC1896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D3BB3E5-A813-0A21-5934-68F59B906C2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spaço Reservado para Texto 8">
            <a:extLst>
              <a:ext uri="{FF2B5EF4-FFF2-40B4-BE49-F238E27FC236}">
                <a16:creationId xmlns:a16="http://schemas.microsoft.com/office/drawing/2014/main" id="{967F5433-9F4A-4ADB-7EFE-2BAB562E79B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8" name="CaixaDeTexto 2">
            <a:extLst>
              <a:ext uri="{FF2B5EF4-FFF2-40B4-BE49-F238E27FC236}">
                <a16:creationId xmlns:a16="http://schemas.microsoft.com/office/drawing/2014/main" id="{CE870186-5762-FD7D-782F-0EDB86D474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latin typeface="Calibri" pitchFamily="34" charset="0"/>
              </a:rPr>
              <a:t>Neste trimestre contamos com a colaboração de </a:t>
            </a:r>
            <a:r>
              <a:rPr lang="pt-BR" altLang="pt-BR" sz="2400" b="1" dirty="0">
                <a:solidFill>
                  <a:srgbClr val="FF0000"/>
                </a:solidFill>
                <a:latin typeface="Calibri" pitchFamily="34" charset="0"/>
              </a:rPr>
              <a:t>Eliane Batista </a:t>
            </a:r>
            <a:r>
              <a:rPr lang="pt-BR" altLang="pt-BR" sz="2400" b="1" dirty="0">
                <a:latin typeface="Calibri" pitchFamily="34" charset="0"/>
              </a:rPr>
              <a:t>para a pesquisa dos animais  </a:t>
            </a:r>
            <a:endParaRPr lang="pt-BR" altLang="pt-BR" sz="2400" b="1" dirty="0"/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1" name="Retângulo 3">
            <a:extLst>
              <a:ext uri="{FF2B5EF4-FFF2-40B4-BE49-F238E27FC236}">
                <a16:creationId xmlns:a16="http://schemas.microsoft.com/office/drawing/2014/main" id="{1EABA96F-B81C-9586-8126-EB1EF4C452E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998C51B-5961-4332-9F95-1378C485AEC4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9">
            <a:extLst>
              <a:ext uri="{FF2B5EF4-FFF2-40B4-BE49-F238E27FC236}">
                <a16:creationId xmlns:a16="http://schemas.microsoft.com/office/drawing/2014/main" id="{9978B942-97EB-496B-8EB7-CCBC2F7F3196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842963"/>
            <a:ext cx="12684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0" descr="Uma imagem contendo foto, edifício, parede&#10;&#10;Descrição gerada com alta confiança">
            <a:extLst>
              <a:ext uri="{FF2B5EF4-FFF2-40B4-BE49-F238E27FC236}">
                <a16:creationId xmlns:a16="http://schemas.microsoft.com/office/drawing/2014/main" id="{A91E05CD-9CC7-447C-A604-5790BBFD58FB}"/>
              </a:ext>
            </a:extLst>
          </p:cNvPr>
          <p:cNvPicPr>
            <a:picLocks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79705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1" descr="Uma imagem contendo objeto, foto&#10;&#10;Descrição gerada com alta confiança">
            <a:extLst>
              <a:ext uri="{FF2B5EF4-FFF2-40B4-BE49-F238E27FC236}">
                <a16:creationId xmlns:a16="http://schemas.microsoft.com/office/drawing/2014/main" id="{1683427A-8243-4FC1-92C8-1E3BE900AA46}"/>
              </a:ext>
            </a:extLst>
          </p:cNvPr>
          <p:cNvPicPr>
            <a:picLocks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81940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2" descr="Uma imagem contendo foto, parede, interior, objeto&#10;&#10;Descrição gerada com alta confiança">
            <a:extLst>
              <a:ext uri="{FF2B5EF4-FFF2-40B4-BE49-F238E27FC236}">
                <a16:creationId xmlns:a16="http://schemas.microsoft.com/office/drawing/2014/main" id="{DA24ACCB-34BD-4833-8FBD-D447B81ABC8D}"/>
              </a:ext>
            </a:extLst>
          </p:cNvPr>
          <p:cNvPicPr>
            <a:picLocks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657600"/>
            <a:ext cx="1270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eta para a direita 14">
            <a:extLst>
              <a:ext uri="{FF2B5EF4-FFF2-40B4-BE49-F238E27FC236}">
                <a16:creationId xmlns:a16="http://schemas.microsoft.com/office/drawing/2014/main" id="{64604E08-EF50-479C-BF89-EAD268211E5B}"/>
              </a:ext>
            </a:extLst>
          </p:cNvPr>
          <p:cNvSpPr/>
          <p:nvPr userDrawn="1"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8" name="Seta para a direita 15">
            <a:extLst>
              <a:ext uri="{FF2B5EF4-FFF2-40B4-BE49-F238E27FC236}">
                <a16:creationId xmlns:a16="http://schemas.microsoft.com/office/drawing/2014/main" id="{2793710C-739A-4F95-868F-AE0D753ADB78}"/>
              </a:ext>
            </a:extLst>
          </p:cNvPr>
          <p:cNvSpPr/>
          <p:nvPr userDrawn="1"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Seta para a direita 16">
            <a:extLst>
              <a:ext uri="{FF2B5EF4-FFF2-40B4-BE49-F238E27FC236}">
                <a16:creationId xmlns:a16="http://schemas.microsoft.com/office/drawing/2014/main" id="{11B95390-0995-4B81-8E7F-C616DBB3226B}"/>
              </a:ext>
            </a:extLst>
          </p:cNvPr>
          <p:cNvSpPr/>
          <p:nvPr userDrawn="1"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Seta para a direita 17">
            <a:extLst>
              <a:ext uri="{FF2B5EF4-FFF2-40B4-BE49-F238E27FC236}">
                <a16:creationId xmlns:a16="http://schemas.microsoft.com/office/drawing/2014/main" id="{ADF4A2DB-7503-43BB-8701-2341441E1B57}"/>
              </a:ext>
            </a:extLst>
          </p:cNvPr>
          <p:cNvSpPr/>
          <p:nvPr userDrawn="1"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F17D8FD-C7E7-4BCF-9742-40BC2670E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aixaDeTexto 18">
            <a:extLst>
              <a:ext uri="{FF2B5EF4-FFF2-40B4-BE49-F238E27FC236}">
                <a16:creationId xmlns:a16="http://schemas.microsoft.com/office/drawing/2014/main" id="{4DA0ABF2-847E-400C-87D1-7F00428D7E9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B19D774-5789-40FA-B367-F7319BC14AB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C30F5008-CDE9-47AA-804F-7D4A66CF20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2025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F33686C-1A35-4857-B401-167315127E2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8" name="Espaço Reservado para Texto 29">
            <a:extLst>
              <a:ext uri="{FF2B5EF4-FFF2-40B4-BE49-F238E27FC236}">
                <a16:creationId xmlns:a16="http://schemas.microsoft.com/office/drawing/2014/main" id="{450A3CA8-4F50-4F8B-B442-43196C737A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9" name="Espaço Reservado para Texto 21">
            <a:extLst>
              <a:ext uri="{FF2B5EF4-FFF2-40B4-BE49-F238E27FC236}">
                <a16:creationId xmlns:a16="http://schemas.microsoft.com/office/drawing/2014/main" id="{31CDD694-8A7F-4E5A-A30A-320F19E6FC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40" name="Espaço Reservado para Texto 23">
            <a:extLst>
              <a:ext uri="{FF2B5EF4-FFF2-40B4-BE49-F238E27FC236}">
                <a16:creationId xmlns:a16="http://schemas.microsoft.com/office/drawing/2014/main" id="{9F63D1B4-2761-47F3-B4A1-61F1E4801A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6AFB34B-6463-4E89-A7F2-D572E59469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</p:spTree>
    <p:extLst>
      <p:ext uri="{BB962C8B-B14F-4D97-AF65-F5344CB8AC3E}">
        <p14:creationId xmlns:p14="http://schemas.microsoft.com/office/powerpoint/2010/main" val="7577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20" r:id="rId5"/>
    <p:sldLayoutId id="2147483719" r:id="rId6"/>
    <p:sldLayoutId id="2147483721" r:id="rId7"/>
    <p:sldLayoutId id="2147483705" r:id="rId8"/>
    <p:sldLayoutId id="2147483687" r:id="rId9"/>
    <p:sldLayoutId id="2147483717" r:id="rId10"/>
    <p:sldLayoutId id="2147483685" r:id="rId11"/>
    <p:sldLayoutId id="2147483703" r:id="rId12"/>
    <p:sldLayoutId id="2147483689" r:id="rId13"/>
    <p:sldLayoutId id="2147483691" r:id="rId14"/>
    <p:sldLayoutId id="2147483674" r:id="rId15"/>
    <p:sldLayoutId id="2147483718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Seta para a direita 14">
            <a:extLst>
              <a:ext uri="{FF2B5EF4-FFF2-40B4-BE49-F238E27FC236}">
                <a16:creationId xmlns:a16="http://schemas.microsoft.com/office/drawing/2014/main" id="{00CF1C06-5A7C-4A21-B7A3-F45EA25BF693}"/>
              </a:ext>
            </a:extLst>
          </p:cNvPr>
          <p:cNvSpPr/>
          <p:nvPr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Seta para a direita 15">
            <a:extLst>
              <a:ext uri="{FF2B5EF4-FFF2-40B4-BE49-F238E27FC236}">
                <a16:creationId xmlns:a16="http://schemas.microsoft.com/office/drawing/2014/main" id="{A05431B9-98A0-40A3-98CF-76DDDDD18BD2}"/>
              </a:ext>
            </a:extLst>
          </p:cNvPr>
          <p:cNvSpPr/>
          <p:nvPr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6">
            <a:extLst>
              <a:ext uri="{FF2B5EF4-FFF2-40B4-BE49-F238E27FC236}">
                <a16:creationId xmlns:a16="http://schemas.microsoft.com/office/drawing/2014/main" id="{F414EB73-585D-4D82-82B0-34FA1109C31A}"/>
              </a:ext>
            </a:extLst>
          </p:cNvPr>
          <p:cNvSpPr/>
          <p:nvPr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Seta para a direita 17">
            <a:extLst>
              <a:ext uri="{FF2B5EF4-FFF2-40B4-BE49-F238E27FC236}">
                <a16:creationId xmlns:a16="http://schemas.microsoft.com/office/drawing/2014/main" id="{9ED04254-46D8-4CAE-B02C-3B916F8DB788}"/>
              </a:ext>
            </a:extLst>
          </p:cNvPr>
          <p:cNvSpPr/>
          <p:nvPr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109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5FDA8F4-3AAB-402B-8FE6-77D6464D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3°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S02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11/</a:t>
            </a:r>
            <a:r>
              <a:rPr lang="pt-BR" dirty="0" err="1"/>
              <a:t>jul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D5857E14-6022-55CD-F5FB-0D60C791488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15" b="13915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3°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16">
            <a:extLst>
              <a:ext uri="{FF2B5EF4-FFF2-40B4-BE49-F238E27FC236}">
                <a16:creationId xmlns:a16="http://schemas.microsoft.com/office/drawing/2014/main" id="{FB2CD6A4-3AAD-6384-0055-52BA48A586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S02 – Missões – 11 de julho</a:t>
            </a:r>
          </a:p>
        </p:txBody>
      </p:sp>
      <p:sp>
        <p:nvSpPr>
          <p:cNvPr id="11" name="Espaço Reservado para Texto 17">
            <a:extLst>
              <a:ext uri="{FF2B5EF4-FFF2-40B4-BE49-F238E27FC236}">
                <a16:creationId xmlns:a16="http://schemas.microsoft.com/office/drawing/2014/main" id="{1CC2AD83-814F-ACE5-75AC-9F4E07E152F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5" y="774700"/>
            <a:ext cx="9019681" cy="806769"/>
          </a:xfrm>
        </p:spPr>
        <p:txBody>
          <a:bodyPr/>
          <a:lstStyle/>
          <a:p>
            <a:r>
              <a:rPr lang="pt-BR" i="0" dirty="0"/>
              <a:t>Detalhes</a:t>
            </a:r>
            <a:endParaRPr lang="pt-BR" sz="4000" i="0" dirty="0"/>
          </a:p>
        </p:txBody>
      </p:sp>
      <p:pic>
        <p:nvPicPr>
          <p:cNvPr id="12" name="Espaço Reservado para Imagem 5">
            <a:extLst>
              <a:ext uri="{FF2B5EF4-FFF2-40B4-BE49-F238E27FC236}">
                <a16:creationId xmlns:a16="http://schemas.microsoft.com/office/drawing/2014/main" id="{36A49698-76D9-9341-4502-2D2C1B454A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7" r="6327"/>
          <a:stretch>
            <a:fillRect/>
          </a:stretch>
        </p:blipFill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  <p:sp>
        <p:nvSpPr>
          <p:cNvPr id="13" name="Espaço Reservado para Texto 21">
            <a:extLst>
              <a:ext uri="{FF2B5EF4-FFF2-40B4-BE49-F238E27FC236}">
                <a16:creationId xmlns:a16="http://schemas.microsoft.com/office/drawing/2014/main" id="{F03FF100-C5A6-7E6A-044C-B11A1211CA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07735" y="5764301"/>
            <a:ext cx="3228761" cy="315619"/>
          </a:xfrm>
        </p:spPr>
        <p:txBody>
          <a:bodyPr/>
          <a:lstStyle/>
          <a:p>
            <a:r>
              <a:rPr lang="pt-BR" dirty="0"/>
              <a:t>Professora Maria</a:t>
            </a:r>
          </a:p>
        </p:txBody>
      </p:sp>
      <p:sp>
        <p:nvSpPr>
          <p:cNvPr id="14" name="Espaço Reservado para Texto 11">
            <a:extLst>
              <a:ext uri="{FF2B5EF4-FFF2-40B4-BE49-F238E27FC236}">
                <a16:creationId xmlns:a16="http://schemas.microsoft.com/office/drawing/2014/main" id="{95C336A3-F29C-7B2E-E166-33545FE3FD9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6912" y="6203691"/>
            <a:ext cx="3216608" cy="459601"/>
          </a:xfrm>
        </p:spPr>
        <p:txBody>
          <a:bodyPr/>
          <a:lstStyle/>
          <a:p>
            <a:r>
              <a:rPr lang="pt-BR" dirty="0"/>
              <a:t>Bulgária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842BDBBA-F7B1-5B68-E10E-5419F39532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247" y="5794290"/>
            <a:ext cx="1252538" cy="953425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D1A3815F-5C69-F709-14AB-BB5E8C5735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12" y="2360185"/>
            <a:ext cx="5519374" cy="42099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671C8286-639D-EEE6-A85C-5C130A81DA9A}"/>
              </a:ext>
            </a:extLst>
          </p:cNvPr>
          <p:cNvCxnSpPr>
            <a:cxnSpLocks/>
          </p:cNvCxnSpPr>
          <p:nvPr/>
        </p:nvCxnSpPr>
        <p:spPr>
          <a:xfrm flipV="1">
            <a:off x="4355976" y="3638413"/>
            <a:ext cx="419229" cy="1475136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54DBA963-3888-13E0-06BC-7DF0A8F54E92}"/>
              </a:ext>
            </a:extLst>
          </p:cNvPr>
          <p:cNvCxnSpPr>
            <a:cxnSpLocks/>
          </p:cNvCxnSpPr>
          <p:nvPr/>
        </p:nvCxnSpPr>
        <p:spPr>
          <a:xfrm flipV="1">
            <a:off x="5219640" y="990111"/>
            <a:ext cx="3670471" cy="3519009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80730DDF-96E9-42BA-1C1B-4B6565A5BDD3}"/>
              </a:ext>
            </a:extLst>
          </p:cNvPr>
          <p:cNvCxnSpPr>
            <a:cxnSpLocks/>
          </p:cNvCxnSpPr>
          <p:nvPr/>
        </p:nvCxnSpPr>
        <p:spPr>
          <a:xfrm flipV="1">
            <a:off x="5244300" y="3638413"/>
            <a:ext cx="3626188" cy="1475136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8982860" cy="774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Onde fica Sófia, capital da Bulgária?</a:t>
            </a:r>
          </a:p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A Bulgária é um país do Leste da Europa... É de lá que vem a nossa história de hoje.</a:t>
            </a:r>
            <a:endParaRPr lang="pt-BR" sz="1800" b="1" dirty="0">
              <a:solidFill>
                <a:srgbClr val="FF0000"/>
              </a:solidFill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439F001-54D6-BF1B-3A3F-BDC84E562D2A}"/>
              </a:ext>
            </a:extLst>
          </p:cNvPr>
          <p:cNvSpPr txBox="1"/>
          <p:nvPr/>
        </p:nvSpPr>
        <p:spPr>
          <a:xfrm>
            <a:off x="2513818" y="3585565"/>
            <a:ext cx="10500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>
                <a:solidFill>
                  <a:srgbClr val="FF0000"/>
                </a:solidFill>
              </a:rPr>
              <a:t>Europa</a:t>
            </a:r>
            <a:endParaRPr lang="pt-BR" dirty="0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3B7B2F4-252C-088F-CC0B-9F5E7C9823BB}"/>
              </a:ext>
            </a:extLst>
          </p:cNvPr>
          <p:cNvSpPr/>
          <p:nvPr/>
        </p:nvSpPr>
        <p:spPr>
          <a:xfrm>
            <a:off x="4355976" y="4509120"/>
            <a:ext cx="879624" cy="6044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FBDDD62B-D4C4-1105-5684-62516B0125EE}"/>
              </a:ext>
            </a:extLst>
          </p:cNvPr>
          <p:cNvCxnSpPr>
            <a:cxnSpLocks/>
          </p:cNvCxnSpPr>
          <p:nvPr/>
        </p:nvCxnSpPr>
        <p:spPr>
          <a:xfrm flipV="1">
            <a:off x="4368796" y="973104"/>
            <a:ext cx="406409" cy="3536016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m 2">
            <a:extLst>
              <a:ext uri="{FF2B5EF4-FFF2-40B4-BE49-F238E27FC236}">
                <a16:creationId xmlns:a16="http://schemas.microsoft.com/office/drawing/2014/main" id="{81C1ADCF-3FD5-D1E3-10D1-5C26A2C313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696" y="971743"/>
            <a:ext cx="4143375" cy="2686050"/>
          </a:xfrm>
          <a:prstGeom prst="rect">
            <a:avLst/>
          </a:prstGeom>
        </p:spPr>
      </p:pic>
      <p:cxnSp>
        <p:nvCxnSpPr>
          <p:cNvPr id="25" name="Conector de Seta Reta 24">
            <a:extLst>
              <a:ext uri="{FF2B5EF4-FFF2-40B4-BE49-F238E27FC236}">
                <a16:creationId xmlns:a16="http://schemas.microsoft.com/office/drawing/2014/main" id="{C5E4A9AA-2FE0-0AFF-4CDF-0BDE36303046}"/>
              </a:ext>
            </a:extLst>
          </p:cNvPr>
          <p:cNvCxnSpPr>
            <a:cxnSpLocks/>
          </p:cNvCxnSpPr>
          <p:nvPr/>
        </p:nvCxnSpPr>
        <p:spPr>
          <a:xfrm flipV="1">
            <a:off x="5210940" y="987942"/>
            <a:ext cx="3670471" cy="3519009"/>
          </a:xfrm>
          <a:prstGeom prst="straightConnector1">
            <a:avLst/>
          </a:prstGeom>
          <a:ln w="254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Imagem 30">
            <a:extLst>
              <a:ext uri="{FF2B5EF4-FFF2-40B4-BE49-F238E27FC236}">
                <a16:creationId xmlns:a16="http://schemas.microsoft.com/office/drawing/2014/main" id="{D5CD94CF-81FC-A4C4-1211-D0C233D9DC1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4F2E5"/>
              </a:clrFrom>
              <a:clrTo>
                <a:srgbClr val="F4F2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5454849" y="1923819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33" name="CaixaDeTexto 32">
            <a:extLst>
              <a:ext uri="{FF2B5EF4-FFF2-40B4-BE49-F238E27FC236}">
                <a16:creationId xmlns:a16="http://schemas.microsoft.com/office/drawing/2014/main" id="{E3C8A821-D2E9-F4BC-A3B0-89F9C5607AFC}"/>
              </a:ext>
            </a:extLst>
          </p:cNvPr>
          <p:cNvSpPr txBox="1"/>
          <p:nvPr/>
        </p:nvSpPr>
        <p:spPr>
          <a:xfrm>
            <a:off x="5244300" y="2284425"/>
            <a:ext cx="7089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Sófia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107504" y="44624"/>
            <a:ext cx="909036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/>
            <a:r>
              <a:rPr lang="pt-BR" sz="2400" b="1" dirty="0">
                <a:solidFill>
                  <a:srgbClr val="FF0000"/>
                </a:solidFill>
              </a:rPr>
              <a:t> Com a chegada do Natal, a Escola Adventista de Educação Infantil, em Sófia, Bulgária, preparou uma celebração especial. Os professores planejaram transformar a escola em uma pequena cidade de Belém, para que crianças e familiares aprendessem sobre o nascimento de Jesus. Haveria casas, uma oficina de carpinteiro, um estábulo com manjedoura e um campo onde pastores ouviriam o anúncio dos anjos.</a:t>
            </a:r>
          </a:p>
          <a:p>
            <a:pPr indent="360000" algn="just"/>
            <a:r>
              <a:rPr lang="pt-BR" sz="2400" b="1" dirty="0">
                <a:solidFill>
                  <a:srgbClr val="FF0000"/>
                </a:solidFill>
              </a:rPr>
              <a:t>Mas surgiu um desafio: para montar o campo, seria necessário muito feno, algo difícil de ser encontrado no centro da cidade. A professora Maria, fundadora da escola, pediu ajuda a amigos, que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D8AC469-F9D7-5936-206D-FAA5181811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" t="19551" r="1701"/>
          <a:stretch>
            <a:fillRect/>
          </a:stretch>
        </p:blipFill>
        <p:spPr>
          <a:xfrm>
            <a:off x="323528" y="3573016"/>
            <a:ext cx="3771472" cy="3140968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4FA0741B-5484-4306-6C6D-EA4C4C455ADE}"/>
              </a:ext>
            </a:extLst>
          </p:cNvPr>
          <p:cNvSpPr txBox="1"/>
          <p:nvPr/>
        </p:nvSpPr>
        <p:spPr>
          <a:xfrm>
            <a:off x="4095000" y="3378923"/>
            <a:ext cx="5049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indent="360000" algn="just">
              <a:defRPr sz="2400" b="1">
                <a:solidFill>
                  <a:srgbClr val="FF0000"/>
                </a:solidFill>
              </a:defRPr>
            </a:lvl1pPr>
          </a:lstStyle>
          <a:p>
            <a:pPr indent="0"/>
            <a:r>
              <a:rPr lang="pt-BR" dirty="0"/>
              <a:t>tentaram comprar feno em haras nos arredores de Sófia. No entanto, todos recusaram, dizendo que precisavam do feno para os cavalos. Parecia que o cenário não seria possível.</a:t>
            </a:r>
          </a:p>
        </p:txBody>
      </p:sp>
    </p:spTree>
    <p:extLst>
      <p:ext uri="{BB962C8B-B14F-4D97-AF65-F5344CB8AC3E}">
        <p14:creationId xmlns:p14="http://schemas.microsoft.com/office/powerpoint/2010/main" val="2155700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602B31-755B-6C30-AA7B-AB8640A5D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8669F0D3-3D71-A611-33A0-975AA77E5DAB}"/>
              </a:ext>
            </a:extLst>
          </p:cNvPr>
          <p:cNvSpPr txBox="1"/>
          <p:nvPr/>
        </p:nvSpPr>
        <p:spPr>
          <a:xfrm>
            <a:off x="107504" y="44624"/>
            <a:ext cx="909036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/>
            <a:r>
              <a:rPr lang="pt-BR" sz="2400" b="1" dirty="0">
                <a:solidFill>
                  <a:srgbClr val="FF0000"/>
                </a:solidFill>
              </a:rPr>
              <a:t>A professora Maria e os outros professores ficaram tristes. Aparentemente, não haveria feno para o cenário do campo de Belém.</a:t>
            </a:r>
          </a:p>
          <a:p>
            <a:pPr indent="360000" algn="just"/>
            <a:r>
              <a:rPr lang="pt-BR" sz="2400" b="1" dirty="0">
                <a:solidFill>
                  <a:srgbClr val="FF0000"/>
                </a:solidFill>
              </a:rPr>
              <a:t>Então algo incrível aconteceu! Apenas um dia antes da inauguração da pequena cidade de Belém, a professora Maria recebeu uma foto em seu celular. Era a imagem de um grande e bonito fardo de feno que estava no banco traseiro de um carro. A mensagem que acompanhava a foto dizia: “Você não vai acreditar no que aconteceu.”</a:t>
            </a:r>
          </a:p>
          <a:p>
            <a:pPr indent="360000" algn="just"/>
            <a:r>
              <a:rPr lang="pt-BR" sz="2400" b="1" dirty="0">
                <a:solidFill>
                  <a:srgbClr val="FF0000"/>
                </a:solidFill>
              </a:rPr>
              <a:t>E, de fato, quando a professora Maria soube o que havia acontecido, ela quase não conseguiu acreditar.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ECC2148-8137-36C4-F112-504B074198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204" y="3578234"/>
            <a:ext cx="4320480" cy="3235142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86A97BA-281A-8600-2A59-F7CC69EBC0F9}"/>
              </a:ext>
            </a:extLst>
          </p:cNvPr>
          <p:cNvSpPr txBox="1"/>
          <p:nvPr/>
        </p:nvSpPr>
        <p:spPr>
          <a:xfrm>
            <a:off x="119130" y="3288392"/>
            <a:ext cx="453269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indent="360000" algn="just">
              <a:defRPr sz="2400" b="1"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Duas amigas estavam caminhando pelo centro da cidade quando viram um fardo de feno colocado na calçada. A princípio, elas passaram direto por ele. Mas, então, uma delas disse: </a:t>
            </a:r>
          </a:p>
          <a:p>
            <a:r>
              <a:rPr lang="pt-BR" dirty="0"/>
              <a:t>– Você viu o que eu vi? </a:t>
            </a:r>
          </a:p>
        </p:txBody>
      </p:sp>
    </p:spTree>
    <p:extLst>
      <p:ext uri="{BB962C8B-B14F-4D97-AF65-F5344CB8AC3E}">
        <p14:creationId xmlns:p14="http://schemas.microsoft.com/office/powerpoint/2010/main" val="2906291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08BC9-358F-B66B-2498-FC71085759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A3315D9A-0A88-EDFE-DC8C-B10043828755}"/>
              </a:ext>
            </a:extLst>
          </p:cNvPr>
          <p:cNvSpPr txBox="1"/>
          <p:nvPr/>
        </p:nvSpPr>
        <p:spPr>
          <a:xfrm>
            <a:off x="107504" y="44624"/>
            <a:ext cx="909036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/>
            <a:r>
              <a:rPr lang="pt-BR" sz="2400" b="1" dirty="0">
                <a:solidFill>
                  <a:srgbClr val="FF0000"/>
                </a:solidFill>
              </a:rPr>
              <a:t>As duas se entreolharam e voltaram para perto do feno. Elas viram a grande vitrine de uma loja próxima e perceberam que parte da decoração da vitrine era feita com feno, mas alguém jogou fora o que havia sobrado. </a:t>
            </a:r>
          </a:p>
          <a:p>
            <a:pPr indent="360000" algn="just"/>
            <a:r>
              <a:rPr lang="pt-BR" sz="2400" b="1" dirty="0">
                <a:solidFill>
                  <a:srgbClr val="FF0000"/>
                </a:solidFill>
              </a:rPr>
              <a:t>As amigas pediram autorização para pegar o feno descartado e o levaram no banco traseiro do carro até a escola. As professoras ficaram muito felizes! Belém agora tinha um verdadeiro campo de feno. </a:t>
            </a:r>
          </a:p>
          <a:p>
            <a:pPr indent="360000" algn="just"/>
            <a:r>
              <a:rPr lang="pt-BR" sz="2400" b="1" dirty="0">
                <a:solidFill>
                  <a:srgbClr val="FF0000"/>
                </a:solidFill>
              </a:rPr>
              <a:t>No dia seguinte, muitas crianças e suas famílias aprenderam sobre o nascimento de Jesus.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B7ECD69-C8E1-D56D-DF0D-4CBA2734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3501008"/>
            <a:ext cx="4781550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756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E51A50-058C-FD99-F711-D49EFDC11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4AED0C39-5FBB-2527-0869-D7BD95F95CCA}"/>
              </a:ext>
            </a:extLst>
          </p:cNvPr>
          <p:cNvSpPr txBox="1"/>
          <p:nvPr/>
        </p:nvSpPr>
        <p:spPr>
          <a:xfrm>
            <a:off x="107504" y="44624"/>
            <a:ext cx="909036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/>
            <a:r>
              <a:rPr lang="pt-BR" sz="2400" b="1" dirty="0">
                <a:solidFill>
                  <a:srgbClr val="FF0000"/>
                </a:solidFill>
              </a:rPr>
              <a:t>O feno permaneceu na sala da escola por muitos meses. As crianças se sentavam nele durante o culto matinal e se ajoelhavam nele quando oravam. Os professores também usaram parte do feno no canteiro da escola para ajudar os vegetais a crescer. Outra parte durou até o Natal seguinte, quando o feno foi dividido entre três igrejas que também queriam compartilhar a história do Natal. </a:t>
            </a:r>
          </a:p>
          <a:p>
            <a:pPr indent="360000" algn="just"/>
            <a:r>
              <a:rPr lang="pt-BR" sz="2400" b="1" dirty="0">
                <a:solidFill>
                  <a:srgbClr val="FF0000"/>
                </a:solidFill>
              </a:rPr>
              <a:t>– O feno foi de grande utilidade – disse a professora Maria. – Estamos maravilhados porque Deus Se importa até com os menores detalhes. Sabemos que Ele sempre provê as coisas grandes, mas também cuida dos detalhes.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B0431080-B327-51E7-91F3-93CA0D9228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49763"/>
            <a:ext cx="3264671" cy="3429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CE134687-CB9F-0F76-2518-F523376CF72B}"/>
              </a:ext>
            </a:extLst>
          </p:cNvPr>
          <p:cNvSpPr txBox="1"/>
          <p:nvPr/>
        </p:nvSpPr>
        <p:spPr>
          <a:xfrm>
            <a:off x="107504" y="3717032"/>
            <a:ext cx="54006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indent="360000" algn="just">
              <a:defRPr sz="2400" b="1"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Os professores contam a história do feno para muitos pais, e eles ficam felizes em saber que podem recorrer a Deus mesmo com os menores pedidos.</a:t>
            </a:r>
          </a:p>
        </p:txBody>
      </p:sp>
    </p:spTree>
    <p:extLst>
      <p:ext uri="{BB962C8B-B14F-4D97-AF65-F5344CB8AC3E}">
        <p14:creationId xmlns:p14="http://schemas.microsoft.com/office/powerpoint/2010/main" val="1311834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4"/>
            <a:ext cx="8785225" cy="2231851"/>
          </a:xfrm>
        </p:spPr>
        <p:txBody>
          <a:bodyPr/>
          <a:lstStyle/>
          <a:p>
            <a:pPr indent="360000" algn="just"/>
            <a:r>
              <a:rPr lang="pt-BR" dirty="0"/>
              <a:t>Parte das ofertas deste trimestre permitirá que a Escola Adventista </a:t>
            </a:r>
            <a:r>
              <a:rPr lang="pt-BR" dirty="0" err="1"/>
              <a:t>Colorful</a:t>
            </a:r>
            <a:r>
              <a:rPr lang="pt-BR" dirty="0"/>
              <a:t> Hope (Esperança Colorida) (</a:t>
            </a:r>
            <a:r>
              <a:rPr lang="pt-BR" dirty="0" err="1"/>
              <a:t>Tzventna</a:t>
            </a:r>
            <a:r>
              <a:rPr lang="pt-BR" dirty="0"/>
              <a:t> </a:t>
            </a:r>
            <a:r>
              <a:rPr lang="pt-BR" dirty="0" err="1"/>
              <a:t>Nadezhda</a:t>
            </a:r>
            <a:r>
              <a:rPr lang="pt-BR" dirty="0"/>
              <a:t>) saia de uma instalação alugada para um prédio próprio em Sófia. Mais da metade das crianças que frequentam a escola vem de famílias que não são membros da Igreja Adventista do Sétimo Dia. Algumas nem mesmo acreditam em Deus. Agradecemos a você o generoso apoio a esse projeto transformador na Bulgária.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4C90A1D2-7048-70B2-9036-ED6400FA362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13" b="2341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Espaço Reservado para Texto 1">
            <a:extLst>
              <a:ext uri="{FF2B5EF4-FFF2-40B4-BE49-F238E27FC236}">
                <a16:creationId xmlns:a16="http://schemas.microsoft.com/office/drawing/2014/main" id="{DCD50993-5C7F-3A73-2A45-E350F177DF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4862506"/>
          </a:xfrm>
          <a:prstGeom prst="rect">
            <a:avLst/>
          </a:prstGeom>
        </p:spPr>
        <p:txBody>
          <a:bodyPr/>
          <a:lstStyle/>
          <a:p>
            <a:r>
              <a:rPr lang="pt-BR" dirty="0">
                <a:latin typeface="inherit"/>
              </a:rPr>
              <a:t>Nas regiões italiana e francesa da Suíça, as pessoas conhecem a Deus principalmente por meio de estudos bíblicos ou</a:t>
            </a:r>
          </a:p>
          <a:p>
            <a:r>
              <a:rPr lang="pt-BR" dirty="0">
                <a:latin typeface="inherit"/>
              </a:rPr>
              <a:t>pequenos grupos, amigos, eventos de saúde e encontros temáticos. Muitos suíços gostam de realizar atividades ao ar livre,</a:t>
            </a:r>
          </a:p>
          <a:p>
            <a:r>
              <a:rPr lang="pt-BR" dirty="0">
                <a:latin typeface="inherit"/>
              </a:rPr>
              <a:t>como trilhas, mountain bike, rafting e esqui. As crianças convidam amigos para participar de atividades assim promovidas</a:t>
            </a:r>
          </a:p>
          <a:p>
            <a:r>
              <a:rPr lang="pt-BR" dirty="0">
                <a:latin typeface="inherit"/>
              </a:rPr>
              <a:t>pela igreja e, depois, para ir à Escola Sabatina ou a outros programas realizados na congregação.</a:t>
            </a:r>
            <a:endParaRPr lang="pt-BR" dirty="0"/>
          </a:p>
        </p:txBody>
      </p:sp>
      <p:sp>
        <p:nvSpPr>
          <p:cNvPr id="36" name="Espaço Reservado para Texto 3">
            <a:extLst>
              <a:ext uri="{FF2B5EF4-FFF2-40B4-BE49-F238E27FC236}">
                <a16:creationId xmlns:a16="http://schemas.microsoft.com/office/drawing/2014/main" id="{9C8AD487-C557-B3CD-C2C8-62E2A9226B7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S02</a:t>
            </a:r>
          </a:p>
        </p:txBody>
      </p:sp>
      <p:pic>
        <p:nvPicPr>
          <p:cNvPr id="37" name="Imagem 36">
            <a:extLst>
              <a:ext uri="{FF2B5EF4-FFF2-40B4-BE49-F238E27FC236}">
                <a16:creationId xmlns:a16="http://schemas.microsoft.com/office/drawing/2014/main" id="{A250B7B3-0D48-DD09-8774-309AD4CD7A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640328"/>
            <a:ext cx="1076188" cy="1076188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38" name="Retângulo 37">
            <a:extLst>
              <a:ext uri="{FF2B5EF4-FFF2-40B4-BE49-F238E27FC236}">
                <a16:creationId xmlns:a16="http://schemas.microsoft.com/office/drawing/2014/main" id="{A17515CB-C8A8-22EB-B982-9D74069E8EF1}"/>
              </a:ext>
            </a:extLst>
          </p:cNvPr>
          <p:cNvSpPr/>
          <p:nvPr/>
        </p:nvSpPr>
        <p:spPr>
          <a:xfrm>
            <a:off x="323528" y="5805264"/>
            <a:ext cx="1296144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</a:t>
            </a:r>
            <a:r>
              <a:rPr lang="pt-BR" b="1" dirty="0" err="1">
                <a:solidFill>
                  <a:sysClr val="windowText" lastClr="000000"/>
                </a:solidFill>
              </a:rPr>
              <a:t>Suiça</a:t>
            </a:r>
            <a:endParaRPr lang="pt-BR" b="1" dirty="0">
              <a:solidFill>
                <a:sysClr val="windowText" lastClr="000000"/>
              </a:solidFill>
            </a:endParaRPr>
          </a:p>
        </p:txBody>
      </p:sp>
      <p:pic>
        <p:nvPicPr>
          <p:cNvPr id="39" name="Imagem 38" descr="Celebrate the year of the bike in Switzerland: a selection of cycling loops">
            <a:extLst>
              <a:ext uri="{FF2B5EF4-FFF2-40B4-BE49-F238E27FC236}">
                <a16:creationId xmlns:a16="http://schemas.microsoft.com/office/drawing/2014/main" id="{AAF623A7-A957-B503-576B-53D9E4412D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7336" y="836713"/>
            <a:ext cx="2592288" cy="1729542"/>
          </a:xfrm>
          <a:prstGeom prst="rect">
            <a:avLst/>
          </a:prstGeom>
        </p:spPr>
      </p:pic>
      <p:sp>
        <p:nvSpPr>
          <p:cNvPr id="40" name="CaixaDeTexto 39">
            <a:extLst>
              <a:ext uri="{FF2B5EF4-FFF2-40B4-BE49-F238E27FC236}">
                <a16:creationId xmlns:a16="http://schemas.microsoft.com/office/drawing/2014/main" id="{0B4B8865-75C7-5057-EB84-9DF2E68F554B}"/>
              </a:ext>
            </a:extLst>
          </p:cNvPr>
          <p:cNvSpPr txBox="1"/>
          <p:nvPr/>
        </p:nvSpPr>
        <p:spPr>
          <a:xfrm>
            <a:off x="3097336" y="2191518"/>
            <a:ext cx="2592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inherit"/>
              </a:rPr>
              <a:t>mountain bike</a:t>
            </a:r>
            <a:endParaRPr lang="pt-BR" b="1" dirty="0"/>
          </a:p>
        </p:txBody>
      </p:sp>
      <p:pic>
        <p:nvPicPr>
          <p:cNvPr id="41" name="Imagem 40" descr="Rafting Simme with participants in yellow vests in the white water">
            <a:extLst>
              <a:ext uri="{FF2B5EF4-FFF2-40B4-BE49-F238E27FC236}">
                <a16:creationId xmlns:a16="http://schemas.microsoft.com/office/drawing/2014/main" id="{D6AE9F7E-8460-9C72-A7DF-DD9A6FF270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136" y="1412776"/>
            <a:ext cx="3131840" cy="2348880"/>
          </a:xfrm>
          <a:prstGeom prst="rect">
            <a:avLst/>
          </a:prstGeom>
        </p:spPr>
      </p:pic>
      <p:sp>
        <p:nvSpPr>
          <p:cNvPr id="42" name="CaixaDeTexto 41">
            <a:extLst>
              <a:ext uri="{FF2B5EF4-FFF2-40B4-BE49-F238E27FC236}">
                <a16:creationId xmlns:a16="http://schemas.microsoft.com/office/drawing/2014/main" id="{548F47C2-4EED-9A5B-C0A9-3029CA04BDE2}"/>
              </a:ext>
            </a:extLst>
          </p:cNvPr>
          <p:cNvSpPr txBox="1"/>
          <p:nvPr/>
        </p:nvSpPr>
        <p:spPr>
          <a:xfrm>
            <a:off x="5796136" y="3396402"/>
            <a:ext cx="31318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inherit"/>
              </a:rPr>
              <a:t>rafting</a:t>
            </a:r>
            <a:endParaRPr lang="pt-BR" b="1" dirty="0"/>
          </a:p>
        </p:txBody>
      </p:sp>
      <p:pic>
        <p:nvPicPr>
          <p:cNvPr id="43" name="Imagem 42" descr="The 10 highest ski areas in Switzerland - snow guarantee">
            <a:extLst>
              <a:ext uri="{FF2B5EF4-FFF2-40B4-BE49-F238E27FC236}">
                <a16:creationId xmlns:a16="http://schemas.microsoft.com/office/drawing/2014/main" id="{FDF0F8C2-6F27-A484-94E7-0549239E88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0077" y="3153764"/>
            <a:ext cx="2745371" cy="1830247"/>
          </a:xfrm>
          <a:prstGeom prst="rect">
            <a:avLst/>
          </a:prstGeom>
        </p:spPr>
      </p:pic>
      <p:sp>
        <p:nvSpPr>
          <p:cNvPr id="44" name="CaixaDeTexto 43">
            <a:extLst>
              <a:ext uri="{FF2B5EF4-FFF2-40B4-BE49-F238E27FC236}">
                <a16:creationId xmlns:a16="http://schemas.microsoft.com/office/drawing/2014/main" id="{8CF5CE28-8672-13D8-94C0-F8D1A4FD73D8}"/>
              </a:ext>
            </a:extLst>
          </p:cNvPr>
          <p:cNvSpPr txBox="1"/>
          <p:nvPr/>
        </p:nvSpPr>
        <p:spPr>
          <a:xfrm>
            <a:off x="3178702" y="4622114"/>
            <a:ext cx="27453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inherit"/>
              </a:rPr>
              <a:t>esqui</a:t>
            </a:r>
            <a:endParaRPr lang="pt-BR" b="1" dirty="0"/>
          </a:p>
        </p:txBody>
      </p:sp>
      <p:pic>
        <p:nvPicPr>
          <p:cNvPr id="45" name="Imagem 44" descr="5 Reasons To Go Hiking In Switzerland | From Hiking Experts">
            <a:extLst>
              <a:ext uri="{FF2B5EF4-FFF2-40B4-BE49-F238E27FC236}">
                <a16:creationId xmlns:a16="http://schemas.microsoft.com/office/drawing/2014/main" id="{AD8A4180-7222-2645-4660-AB8BEDE3FD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5767" y="4965775"/>
            <a:ext cx="3163844" cy="1779662"/>
          </a:xfrm>
          <a:prstGeom prst="rect">
            <a:avLst/>
          </a:prstGeom>
        </p:spPr>
      </p:pic>
      <p:sp>
        <p:nvSpPr>
          <p:cNvPr id="46" name="CaixaDeTexto 45">
            <a:extLst>
              <a:ext uri="{FF2B5EF4-FFF2-40B4-BE49-F238E27FC236}">
                <a16:creationId xmlns:a16="http://schemas.microsoft.com/office/drawing/2014/main" id="{D473B3F9-7341-239B-1E64-84E96845CC19}"/>
              </a:ext>
            </a:extLst>
          </p:cNvPr>
          <p:cNvSpPr txBox="1"/>
          <p:nvPr/>
        </p:nvSpPr>
        <p:spPr>
          <a:xfrm>
            <a:off x="5795766" y="6389288"/>
            <a:ext cx="3163843" cy="369332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inherit"/>
              </a:rPr>
              <a:t>trilha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089704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055A8968-5C23-6B12-0A14-FB68F1033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81" y="738849"/>
            <a:ext cx="3142063" cy="528244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t-BR" sz="2000" b="1" i="1" dirty="0">
                <a:solidFill>
                  <a:srgbClr val="FF0000"/>
                </a:solidFill>
              </a:rPr>
              <a:t>Bulgária</a:t>
            </a:r>
          </a:p>
          <a:p>
            <a:r>
              <a:rPr lang="pt-BR" b="1" dirty="0"/>
              <a:t>• </a:t>
            </a:r>
            <a:r>
              <a:rPr lang="pt-BR" b="1" dirty="0" err="1"/>
              <a:t>Kozunak</a:t>
            </a:r>
            <a:r>
              <a:rPr lang="pt-BR" b="1" dirty="0"/>
              <a:t> é um tradicional pão doce trançado. É muito popular entre os búlgaros, especialmente durante a Páscoa.</a:t>
            </a:r>
          </a:p>
          <a:p>
            <a:r>
              <a:rPr lang="pt-BR" b="1" dirty="0"/>
              <a:t>• As Montanhas </a:t>
            </a:r>
            <a:r>
              <a:rPr lang="pt-BR" b="1" dirty="0" err="1"/>
              <a:t>Rila</a:t>
            </a:r>
            <a:r>
              <a:rPr lang="pt-BR" b="1" dirty="0"/>
              <a:t>, no sudoeste da Bulgária, são a maior cadeia de montanhas dos Balcãs. Seu pico mais alto é o </a:t>
            </a:r>
            <a:r>
              <a:rPr lang="pt-BR" b="1" dirty="0" err="1"/>
              <a:t>Musala</a:t>
            </a:r>
            <a:r>
              <a:rPr lang="pt-BR" b="1" dirty="0"/>
              <a:t>, com 2.925 metros de altitude.</a:t>
            </a:r>
          </a:p>
          <a:p>
            <a:r>
              <a:rPr lang="pt-BR" b="1" dirty="0"/>
              <a:t>• As igrejas rochosas de </a:t>
            </a:r>
            <a:r>
              <a:rPr lang="pt-BR" b="1" dirty="0" err="1"/>
              <a:t>Ivanovo</a:t>
            </a:r>
            <a:r>
              <a:rPr lang="pt-BR" b="1" dirty="0"/>
              <a:t> são um grupo de igrejas, capelas e mosteiros esculpidos em rocha sólida. As cavernas da região eram habitadas por monges dos séculos XIII a XVII, que esculpiam igrejas e capelas em rocha sólida.</a:t>
            </a:r>
            <a:endParaRPr lang="es-ES" b="1" dirty="0"/>
          </a:p>
        </p:txBody>
      </p:sp>
      <p:pic>
        <p:nvPicPr>
          <p:cNvPr id="6" name="Picture 2" descr="Resultado de imagem para kozunak">
            <a:extLst>
              <a:ext uri="{FF2B5EF4-FFF2-40B4-BE49-F238E27FC236}">
                <a16:creationId xmlns:a16="http://schemas.microsoft.com/office/drawing/2014/main" id="{4989CDAA-12CB-0DFE-7812-D87A543E5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871276"/>
            <a:ext cx="5295206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39F0BF6F-39B5-6AC7-4D01-150157940321}"/>
              </a:ext>
            </a:extLst>
          </p:cNvPr>
          <p:cNvSpPr/>
          <p:nvPr/>
        </p:nvSpPr>
        <p:spPr>
          <a:xfrm>
            <a:off x="3473123" y="852304"/>
            <a:ext cx="13046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err="1"/>
              <a:t>kozunak</a:t>
            </a:r>
            <a:r>
              <a:rPr lang="es-ES" sz="2400" b="1" dirty="0"/>
              <a:t> </a:t>
            </a:r>
            <a:endParaRPr lang="pt-BR" sz="2400" dirty="0"/>
          </a:p>
        </p:txBody>
      </p:sp>
      <p:pic>
        <p:nvPicPr>
          <p:cNvPr id="10" name="Picture 4" descr="Resultado de imagem para Montañas Rila  Musala">
            <a:extLst>
              <a:ext uri="{FF2B5EF4-FFF2-40B4-BE49-F238E27FC236}">
                <a16:creationId xmlns:a16="http://schemas.microsoft.com/office/drawing/2014/main" id="{EDC14D8C-BF6B-98CC-70E5-3CC4B64194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473" y="3304951"/>
            <a:ext cx="3312646" cy="250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AC1FFFDE-A992-6C46-A0EE-5A4EADBF6AC0}"/>
              </a:ext>
            </a:extLst>
          </p:cNvPr>
          <p:cNvSpPr/>
          <p:nvPr/>
        </p:nvSpPr>
        <p:spPr>
          <a:xfrm>
            <a:off x="8189940" y="3680952"/>
            <a:ext cx="8851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Musala</a:t>
            </a:r>
            <a:endParaRPr lang="pt-BR" dirty="0"/>
          </a:p>
        </p:txBody>
      </p:sp>
      <p:pic>
        <p:nvPicPr>
          <p:cNvPr id="26" name="Picture 6">
            <a:extLst>
              <a:ext uri="{FF2B5EF4-FFF2-40B4-BE49-F238E27FC236}">
                <a16:creationId xmlns:a16="http://schemas.microsoft.com/office/drawing/2014/main" id="{96D20839-F324-74E8-6419-D407F5D01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048" y="3496286"/>
            <a:ext cx="2451320" cy="32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1A5FE8E-C7AC-6AF9-F1D2-786E6AB05269}"/>
              </a:ext>
            </a:extLst>
          </p:cNvPr>
          <p:cNvSpPr/>
          <p:nvPr/>
        </p:nvSpPr>
        <p:spPr>
          <a:xfrm>
            <a:off x="3210944" y="3496286"/>
            <a:ext cx="19946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Capela em Ivanovo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30" name="Espaço Reservado para Imagem 15">
            <a:extLst>
              <a:ext uri="{FF2B5EF4-FFF2-40B4-BE49-F238E27FC236}">
                <a16:creationId xmlns:a16="http://schemas.microsoft.com/office/drawing/2014/main" id="{1F5728C8-A553-CB8E-21AF-A7820E3584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8" b="7178"/>
          <a:stretch>
            <a:fillRect/>
          </a:stretch>
        </p:blipFill>
        <p:spPr>
          <a:xfrm>
            <a:off x="7544306" y="5895789"/>
            <a:ext cx="1279764" cy="834293"/>
          </a:xfrm>
          <a:prstGeom prst="rect">
            <a:avLst/>
          </a:prstGeom>
          <a:ln w="25400">
            <a:solidFill>
              <a:prstClr val="black"/>
            </a:solidFill>
          </a:ln>
        </p:spPr>
      </p:pic>
      <p:sp>
        <p:nvSpPr>
          <p:cNvPr id="32" name="Retângulo 31">
            <a:extLst>
              <a:ext uri="{FF2B5EF4-FFF2-40B4-BE49-F238E27FC236}">
                <a16:creationId xmlns:a16="http://schemas.microsoft.com/office/drawing/2014/main" id="{7D801434-5479-D08A-2166-569B539E8131}"/>
              </a:ext>
            </a:extLst>
          </p:cNvPr>
          <p:cNvSpPr/>
          <p:nvPr/>
        </p:nvSpPr>
        <p:spPr>
          <a:xfrm>
            <a:off x="6214437" y="6073830"/>
            <a:ext cx="1279764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Bulgária</a:t>
            </a:r>
          </a:p>
        </p:txBody>
      </p:sp>
    </p:spTree>
    <p:extLst>
      <p:ext uri="{BB962C8B-B14F-4D97-AF65-F5344CB8AC3E}">
        <p14:creationId xmlns:p14="http://schemas.microsoft.com/office/powerpoint/2010/main" val="918599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7">
            <a:extLst>
              <a:ext uri="{FF2B5EF4-FFF2-40B4-BE49-F238E27FC236}">
                <a16:creationId xmlns:a16="http://schemas.microsoft.com/office/drawing/2014/main" id="{42088AA3-4C3E-7231-D32E-F6550E954BA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6120000"/>
          </a:xfrm>
        </p:spPr>
        <p:txBody>
          <a:bodyPr/>
          <a:lstStyle/>
          <a:p>
            <a:pPr algn="ctr">
              <a:defRPr/>
            </a:pPr>
            <a:r>
              <a:rPr lang="pt-PT" sz="1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Texugo</a:t>
            </a:r>
          </a:p>
          <a:p>
            <a:pPr algn="ctr">
              <a:defRPr/>
            </a:pPr>
            <a:endParaRPr lang="pt-BR" sz="1800" b="1" dirty="0">
              <a:solidFill>
                <a:srgbClr val="FF0000"/>
              </a:solidFill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O texugo é um mamífero conhecido pela enorme capacidade de escavar;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Vivem em tocas, e é comum em várias partes da Europa, inclusive na </a:t>
            </a:r>
            <a:r>
              <a:rPr lang="pt-BR" sz="1400" b="1" dirty="0">
                <a:latin typeface="Comic Sans MS" panose="030F0702030302020204" pitchFamily="66" charset="0"/>
              </a:rPr>
              <a:t>França</a:t>
            </a:r>
            <a:r>
              <a:rPr lang="pt-BR" sz="1400" dirty="0">
                <a:latin typeface="Comic Sans MS" panose="030F0702030302020204" pitchFamily="66" charset="0"/>
              </a:rPr>
              <a:t>;</a:t>
            </a:r>
          </a:p>
          <a:p>
            <a:pPr algn="just"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É um animal robusto, com patas curtas, tem o </a:t>
            </a:r>
            <a:r>
              <a:rPr lang="pt-BR" sz="1400" dirty="0" err="1">
                <a:latin typeface="Comic Sans MS" panose="030F0702030302020204" pitchFamily="66" charset="0"/>
              </a:rPr>
              <a:t>pêlo</a:t>
            </a:r>
            <a:r>
              <a:rPr lang="pt-BR" sz="1400" dirty="0">
                <a:latin typeface="Comic Sans MS" panose="030F0702030302020204" pitchFamily="66" charset="0"/>
              </a:rPr>
              <a:t> cinza ou marrom, e várias espécies têm marcas brancas e pretas na cara e nas costas;</a:t>
            </a:r>
          </a:p>
          <a:p>
            <a:pPr algn="just"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Caça geralmente animais como esquilos, camundongos e coelhos. Também comem insetos, lagartos, pássaros e plantas. O texugo se alimenta principalmente à noite;</a:t>
            </a:r>
            <a:endParaRPr lang="pt-PT" sz="1400" dirty="0">
              <a:latin typeface="Comic Sans MS" panose="030F0702030302020204" pitchFamily="66" charset="0"/>
            </a:endParaRPr>
          </a:p>
          <a:p>
            <a:pPr algn="just">
              <a:defRPr/>
            </a:pPr>
            <a:endParaRPr lang="pt-PT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Os texugos parecem inofensivos, mas </a:t>
            </a:r>
            <a:r>
              <a:rPr lang="pt-BR" sz="1400" dirty="0"/>
              <a:t>são fortes para o seu tamanho e podem lutar ferozmente quando ameaçados.</a:t>
            </a:r>
            <a:endParaRPr lang="pt-BR" sz="1400" dirty="0">
              <a:latin typeface="Comic Sans MS" panose="030F0702030302020204" pitchFamily="66" charset="0"/>
            </a:endParaRPr>
          </a:p>
          <a:p>
            <a:endParaRPr lang="pt-BR" dirty="0"/>
          </a:p>
        </p:txBody>
      </p:sp>
      <p:pic>
        <p:nvPicPr>
          <p:cNvPr id="4" name="Picture 8" descr="http://3.bp.blogspot.com/-NoV3zwC-xrk/ULW6N-BMzfI/AAAAAAAADeA/id8p0hmJ5sI/s640/texugo+europeu.jpg">
            <a:extLst>
              <a:ext uri="{FF2B5EF4-FFF2-40B4-BE49-F238E27FC236}">
                <a16:creationId xmlns:a16="http://schemas.microsoft.com/office/drawing/2014/main" id="{1BD67472-C416-B20D-44E5-E8E8F903C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532" y="731731"/>
            <a:ext cx="3733102" cy="224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295FE09-D56D-5E08-8605-D1FDDC34959E}"/>
              </a:ext>
            </a:extLst>
          </p:cNvPr>
          <p:cNvSpPr txBox="1"/>
          <p:nvPr/>
        </p:nvSpPr>
        <p:spPr>
          <a:xfrm>
            <a:off x="7448411" y="5910825"/>
            <a:ext cx="132168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Bandeira da França</a:t>
            </a:r>
          </a:p>
          <a:p>
            <a:pPr algn="ctr"/>
            <a:endParaRPr lang="pt-BR" sz="1100" b="1" dirty="0"/>
          </a:p>
        </p:txBody>
      </p:sp>
      <p:pic>
        <p:nvPicPr>
          <p:cNvPr id="6" name="Picture 2" descr="Filhote de TEXUGO.: ">
            <a:extLst>
              <a:ext uri="{FF2B5EF4-FFF2-40B4-BE49-F238E27FC236}">
                <a16:creationId xmlns:a16="http://schemas.microsoft.com/office/drawing/2014/main" id="{5848C656-1CB5-D5E7-5982-C568B429E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114" y="731731"/>
            <a:ext cx="2176499" cy="326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upload.wikimedia.org/wikipedia/commons/thumb/f/f1/Meles_meles_borz.jpg/300px-Meles_meles_borz.jpg">
            <a:extLst>
              <a:ext uri="{FF2B5EF4-FFF2-40B4-BE49-F238E27FC236}">
                <a16:creationId xmlns:a16="http://schemas.microsoft.com/office/drawing/2014/main" id="{AA00B057-29AE-1395-3CB2-A0C9B7FAD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114" y="4685823"/>
            <a:ext cx="2578799" cy="185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Resultado de imagem para texugo caracteristica">
            <a:extLst>
              <a:ext uri="{FF2B5EF4-FFF2-40B4-BE49-F238E27FC236}">
                <a16:creationId xmlns:a16="http://schemas.microsoft.com/office/drawing/2014/main" id="{FE28F8EA-C2DF-4CC2-2738-694D52BF0F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058988"/>
            <a:ext cx="3406145" cy="2028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m 9" descr="D:\Users\walmir.batista\Downloads\7.França.jpg">
            <a:extLst>
              <a:ext uri="{FF2B5EF4-FFF2-40B4-BE49-F238E27FC236}">
                <a16:creationId xmlns:a16="http://schemas.microsoft.com/office/drawing/2014/main" id="{23DDFDDE-1BC4-928B-9963-1421FA44202A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776384"/>
            <a:ext cx="1050290" cy="6997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344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086643"/>
            <a:ext cx="9092382" cy="202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Mostre a Bulgária no mapa, incluindo Sófia, onde fica a Escola Adventista </a:t>
            </a:r>
            <a:r>
              <a:rPr lang="pt-BR" b="1" dirty="0" err="1">
                <a:cs typeface="Times New Roman" panose="02020603050405020304" pitchFamily="18" charset="0"/>
              </a:rPr>
              <a:t>Colorful</a:t>
            </a:r>
            <a:r>
              <a:rPr lang="pt-BR" b="1" dirty="0">
                <a:cs typeface="Times New Roman" panose="02020603050405020304" pitchFamily="18" charset="0"/>
              </a:rPr>
              <a:t> Hope (Esperança Colorida) (</a:t>
            </a:r>
            <a:r>
              <a:rPr lang="pt-BR" b="1" dirty="0" err="1">
                <a:cs typeface="Times New Roman" panose="02020603050405020304" pitchFamily="18" charset="0"/>
              </a:rPr>
              <a:t>Tzventna</a:t>
            </a:r>
            <a:r>
              <a:rPr lang="pt-BR" b="1" dirty="0">
                <a:cs typeface="Times New Roman" panose="02020603050405020304" pitchFamily="18" charset="0"/>
              </a:rPr>
              <a:t> </a:t>
            </a:r>
            <a:r>
              <a:rPr lang="pt-BR" b="1" dirty="0" err="1">
                <a:cs typeface="Times New Roman" panose="02020603050405020304" pitchFamily="18" charset="0"/>
              </a:rPr>
              <a:t>Nadezhda</a:t>
            </a:r>
            <a:r>
              <a:rPr lang="pt-BR" b="1" dirty="0">
                <a:cs typeface="Times New Roman" panose="02020603050405020304" pitchFamily="18" charset="0"/>
              </a:rPr>
              <a:t>).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Incentive as crianças a levarem todos os seus pedidos, grandes ou pequenos, a Deus em oração. Lembre-as de que, se Deus pôde responder a uma oração por feno na Bulgária, Ele pode responder a qualquer pedido, em qualquer lugar. </a:t>
            </a:r>
          </a:p>
          <a:p>
            <a:pPr indent="360000" algn="just"/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5697306"/>
            <a:ext cx="1079004" cy="127999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AAE92DA-E11A-4EFA-A850-B59D293222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9324528" y="1052736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15D60DF7-ABE5-48A3-A63A-80574B38726A}"/>
              </a:ext>
            </a:extLst>
          </p:cNvPr>
          <p:cNvSpPr/>
          <p:nvPr/>
        </p:nvSpPr>
        <p:spPr>
          <a:xfrm flipH="1" flipV="1">
            <a:off x="9684568" y="1210856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4442336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9EFC371-0E67-4F2C-9680-A1FE5B917D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8532440" y="6381328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876605" y="7430546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46815</TotalTime>
  <Words>1057</Words>
  <Application>Microsoft Office PowerPoint</Application>
  <PresentationFormat>Apresentação na tela (4:3)</PresentationFormat>
  <Paragraphs>63</Paragraphs>
  <Slides>15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15</vt:i4>
      </vt:variant>
    </vt:vector>
  </HeadingPairs>
  <TitlesOfParts>
    <vt:vector size="26" baseType="lpstr">
      <vt:lpstr>Arial</vt:lpstr>
      <vt:lpstr>Arial Black</vt:lpstr>
      <vt:lpstr>Calibri</vt:lpstr>
      <vt:lpstr>Comic Sans MS</vt:lpstr>
      <vt:lpstr>inherit</vt:lpstr>
      <vt:lpstr>Noto Serif Light</vt:lpstr>
      <vt:lpstr>Symbol</vt:lpstr>
      <vt:lpstr>Times New Roman</vt:lpstr>
      <vt:lpstr>Wingdings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2994</cp:revision>
  <dcterms:created xsi:type="dcterms:W3CDTF">2014-12-27T17:37:04Z</dcterms:created>
  <dcterms:modified xsi:type="dcterms:W3CDTF">2026-07-05T21:22:29Z</dcterms:modified>
</cp:coreProperties>
</file>