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8"/>
  </p:notesMasterIdLst>
  <p:sldIdLst>
    <p:sldId id="727" r:id="rId3"/>
    <p:sldId id="1002" r:id="rId4"/>
    <p:sldId id="902" r:id="rId5"/>
    <p:sldId id="958" r:id="rId6"/>
    <p:sldId id="1194" r:id="rId7"/>
    <p:sldId id="1387" r:id="rId8"/>
    <p:sldId id="1390" r:id="rId9"/>
    <p:sldId id="1391" r:id="rId10"/>
    <p:sldId id="1392" r:id="rId11"/>
    <p:sldId id="1018" r:id="rId12"/>
    <p:sldId id="1379" r:id="rId13"/>
    <p:sldId id="1389" r:id="rId14"/>
    <p:sldId id="1365" r:id="rId15"/>
    <p:sldId id="1072" r:id="rId16"/>
    <p:sldId id="936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FF"/>
    <a:srgbClr val="63331C"/>
    <a:srgbClr val="C82C4E"/>
    <a:srgbClr val="EBF1DE"/>
    <a:srgbClr val="2B351C"/>
    <a:srgbClr val="75D4E8"/>
    <a:srgbClr val="FF0000"/>
    <a:srgbClr val="5BC9D4"/>
    <a:srgbClr val="9BBE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 varScale="1">
        <p:scale>
          <a:sx n="111" d="100"/>
          <a:sy n="111" d="100"/>
        </p:scale>
        <p:origin x="1560" y="96"/>
      </p:cViewPr>
      <p:guideLst>
        <p:guide orient="horz" pos="392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20/06/2026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13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110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13" Type="http://schemas.openxmlformats.org/officeDocument/2006/relationships/image" Target="../media/image20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image" Target="../media/image19.jp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g"/><Relationship Id="rId11" Type="http://schemas.openxmlformats.org/officeDocument/2006/relationships/image" Target="../media/image18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D72BFA6-619F-7F57-BDDE-2DAD77D1E5DE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AC69270-AFC3-0F05-405B-6691DEE8A207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0C1DC68-1C80-FEE0-6603-81A4AA8353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66750"/>
            <a:ext cx="7910938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9518470-4F5A-F431-F8AB-B46E5D1DDD2A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D5E6D8E-A220-196C-1E96-0B3605CD6324}"/>
              </a:ext>
            </a:extLst>
          </p:cNvPr>
          <p:cNvSpPr/>
          <p:nvPr userDrawn="1"/>
        </p:nvSpPr>
        <p:spPr>
          <a:xfrm>
            <a:off x="23812" y="640624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A3759287-EA8C-BBFA-5529-24F4210F346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338" y="1860920"/>
            <a:ext cx="3925716" cy="268257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9F4EBEF-CBAA-BBBB-1942-EC225CE1D47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Espaço Reservado para Texto 8">
            <a:extLst>
              <a:ext uri="{FF2B5EF4-FFF2-40B4-BE49-F238E27FC236}">
                <a16:creationId xmlns:a16="http://schemas.microsoft.com/office/drawing/2014/main" id="{4C43C796-EEB0-1200-0340-79CB0B8ED5A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EEA3CD7B-6F8D-B0DF-D29B-22A0358AC72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7" name="Espaço Reservado para Imagem 17">
            <a:extLst>
              <a:ext uri="{FF2B5EF4-FFF2-40B4-BE49-F238E27FC236}">
                <a16:creationId xmlns:a16="http://schemas.microsoft.com/office/drawing/2014/main" id="{E3574FBE-4328-286A-9495-F285B3CBF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8" name="Espaço Reservado para Imagem 19">
            <a:extLst>
              <a:ext uri="{FF2B5EF4-FFF2-40B4-BE49-F238E27FC236}">
                <a16:creationId xmlns:a16="http://schemas.microsoft.com/office/drawing/2014/main" id="{F787CE7D-C8E5-10F5-6A05-4B11130D91A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23033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9" name="Espaço Reservado para Texto 21">
            <a:extLst>
              <a:ext uri="{FF2B5EF4-FFF2-40B4-BE49-F238E27FC236}">
                <a16:creationId xmlns:a16="http://schemas.microsoft.com/office/drawing/2014/main" id="{269DCA9D-4BC0-BC76-9EF0-2D148342C7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033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10" name="Espaço Reservado para Texto 23">
            <a:extLst>
              <a:ext uri="{FF2B5EF4-FFF2-40B4-BE49-F238E27FC236}">
                <a16:creationId xmlns:a16="http://schemas.microsoft.com/office/drawing/2014/main" id="{8D694CD7-9EC5-5720-B5CD-13DF4D63F0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31856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l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390558B8-813F-C49C-5A14-DCA9094526AE}"/>
              </a:ext>
            </a:extLst>
          </p:cNvPr>
          <p:cNvSpPr/>
          <p:nvPr userDrawn="1"/>
        </p:nvSpPr>
        <p:spPr>
          <a:xfrm>
            <a:off x="4454970" y="4564908"/>
            <a:ext cx="4410596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Megacentro de multimídia com Hope Channel, Congo Faculdade de Enfermagem, Congo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</a:t>
            </a:r>
            <a:r>
              <a:rPr lang="pt-BR" sz="1400" b="1" dirty="0" err="1">
                <a:solidFill>
                  <a:schemeClr val="tx1"/>
                </a:solidFill>
              </a:rPr>
              <a:t>Buganda</a:t>
            </a:r>
            <a:r>
              <a:rPr lang="pt-BR" sz="1400" b="1" dirty="0">
                <a:solidFill>
                  <a:schemeClr val="tx1"/>
                </a:solidFill>
              </a:rPr>
              <a:t>, Burundi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Escola de Educação Infantil Adventista, Quênia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Zanzibar, Tanzânia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D498DA8F-A14D-E4B4-637F-A2FBD014C2B0}"/>
              </a:ext>
            </a:extLst>
          </p:cNvPr>
          <p:cNvSpPr/>
          <p:nvPr userDrawn="1"/>
        </p:nvSpPr>
        <p:spPr>
          <a:xfrm flipH="1">
            <a:off x="4524902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E966F834-F33A-DCCE-2C37-C3F76E8A329F}"/>
              </a:ext>
            </a:extLst>
          </p:cNvPr>
          <p:cNvSpPr/>
          <p:nvPr userDrawn="1"/>
        </p:nvSpPr>
        <p:spPr>
          <a:xfrm flipH="1">
            <a:off x="4524902" y="48362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E6E4BBD-E312-A8D9-D6D4-C0B365FE627A}"/>
              </a:ext>
            </a:extLst>
          </p:cNvPr>
          <p:cNvSpPr/>
          <p:nvPr userDrawn="1"/>
        </p:nvSpPr>
        <p:spPr>
          <a:xfrm flipH="1">
            <a:off x="4524902" y="504219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7E20DBA8-3624-7E42-71EE-47686D443F59}"/>
              </a:ext>
            </a:extLst>
          </p:cNvPr>
          <p:cNvSpPr txBox="1"/>
          <p:nvPr userDrawn="1"/>
        </p:nvSpPr>
        <p:spPr>
          <a:xfrm>
            <a:off x="4427984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2°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DC7DE729-D7A6-1840-510A-DA2CDBE33BFE}"/>
              </a:ext>
            </a:extLst>
          </p:cNvPr>
          <p:cNvSpPr txBox="1"/>
          <p:nvPr userDrawn="1"/>
        </p:nvSpPr>
        <p:spPr>
          <a:xfrm>
            <a:off x="550005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altLang="pt-BR" sz="1100" b="1" dirty="0">
                <a:solidFill>
                  <a:schemeClr val="tx1"/>
                </a:solidFill>
                <a:latin typeface="Noto Serif Light"/>
              </a:rPr>
              <a:t>Divisão Centro Leste Africana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6D55F28E-F16A-4F0F-ACCB-3F8461D414B2}"/>
              </a:ext>
            </a:extLst>
          </p:cNvPr>
          <p:cNvSpPr/>
          <p:nvPr userDrawn="1"/>
        </p:nvSpPr>
        <p:spPr>
          <a:xfrm flipH="1">
            <a:off x="4524902" y="5256552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14794D0B-BBE8-F4E3-2129-2762E7AA7650}"/>
              </a:ext>
            </a:extLst>
          </p:cNvPr>
          <p:cNvSpPr/>
          <p:nvPr userDrawn="1"/>
        </p:nvSpPr>
        <p:spPr>
          <a:xfrm flipH="1">
            <a:off x="4524902" y="54762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Missionar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1341B66-5E34-BDF9-87F1-A15307E3F384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93C1CF6-3960-7A8B-ADFA-C5E66D4162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48F4288-6060-D64F-5D38-7F4B36511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Missionárias </a:t>
            </a:r>
            <a:r>
              <a:rPr lang="pt-BR" sz="20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pt-BR" sz="32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1ACFC99B-FD2F-4FBC-9E20-B8F5E45F0BA3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4382823-5B1F-41B1-97A2-270F06766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Espaço Reservado para Texto 2">
            <a:extLst>
              <a:ext uri="{FF2B5EF4-FFF2-40B4-BE49-F238E27FC236}">
                <a16:creationId xmlns:a16="http://schemas.microsoft.com/office/drawing/2014/main" id="{C516E218-4E59-4B9E-A848-FEBEA84DD3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2258422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1ACFC99B-FD2F-4FBC-9E20-B8F5E45F0BA3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4382823-5B1F-41B1-97A2-270F06766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Espaço Reservado para Texto 2">
            <a:extLst>
              <a:ext uri="{FF2B5EF4-FFF2-40B4-BE49-F238E27FC236}">
                <a16:creationId xmlns:a16="http://schemas.microsoft.com/office/drawing/2014/main" id="{C516E218-4E59-4B9E-A848-FEBEA84DD3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2866100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41CDEF2C-03AA-4DEA-6D73-6DA4EF2D87F9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BC3CE0C-6CB0-0AD6-BEFD-8A3F7D52ADA8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50CD0F9-9923-6619-FA5A-D2E2FFEF8149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Outros países da Divisão Centro-Leste Africana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CB5F3962-2714-EE01-6AE7-31336CB37E9F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0" name="CaixaDeTexto 3">
            <a:extLst>
              <a:ext uri="{FF2B5EF4-FFF2-40B4-BE49-F238E27FC236}">
                <a16:creationId xmlns:a16="http://schemas.microsoft.com/office/drawing/2014/main" id="{9B2543D6-9996-7002-138B-3FE31439DA5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Tanzânia</a:t>
            </a:r>
          </a:p>
        </p:txBody>
      </p:sp>
      <p:sp>
        <p:nvSpPr>
          <p:cNvPr id="11" name="CaixaDeTexto 3">
            <a:extLst>
              <a:ext uri="{FF2B5EF4-FFF2-40B4-BE49-F238E27FC236}">
                <a16:creationId xmlns:a16="http://schemas.microsoft.com/office/drawing/2014/main" id="{A29C1919-DC64-238F-5C70-4DF56E94288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Burundi</a:t>
            </a:r>
          </a:p>
        </p:txBody>
      </p:sp>
      <p:sp>
        <p:nvSpPr>
          <p:cNvPr id="12" name="CaixaDeTexto 3">
            <a:extLst>
              <a:ext uri="{FF2B5EF4-FFF2-40B4-BE49-F238E27FC236}">
                <a16:creationId xmlns:a16="http://schemas.microsoft.com/office/drawing/2014/main" id="{1B192B77-5462-5268-7418-8B462A7801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Quênia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3" name="CaixaDeTexto 3">
            <a:extLst>
              <a:ext uri="{FF2B5EF4-FFF2-40B4-BE49-F238E27FC236}">
                <a16:creationId xmlns:a16="http://schemas.microsoft.com/office/drawing/2014/main" id="{779A971A-21B7-3406-D1FF-540468C71905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4118"/>
            <a:ext cx="2278800" cy="3996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1400" b="1" dirty="0">
                <a:solidFill>
                  <a:srgbClr val="FF0000"/>
                </a:solidFill>
              </a:rPr>
              <a:t>Rep</a:t>
            </a:r>
            <a:r>
              <a:rPr lang="pt-BR" altLang="pt-BR" sz="1400" b="1" baseline="0" dirty="0">
                <a:solidFill>
                  <a:srgbClr val="FF0000"/>
                </a:solidFill>
              </a:rPr>
              <a:t> Democrática do Congo</a:t>
            </a:r>
            <a:endParaRPr lang="pt-BR" altLang="pt-BR" sz="1400" b="1" dirty="0">
              <a:solidFill>
                <a:srgbClr val="FF0000"/>
              </a:solidFill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1C81765-E879-6905-7C76-28D0E1BCAE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45" y="1903584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0F89AEF-77F6-1AE3-81E2-1D3A45521EA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76" y="1903584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C1A2588-226E-0016-998F-46FEED8C620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407" y="1922634"/>
            <a:ext cx="1866900" cy="10287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A23C6BE0-58F6-D034-C99C-A57D935CD07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338" y="1922634"/>
            <a:ext cx="1866900" cy="10287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6BC73145-04B6-F585-277F-2064EFDA128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213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223A4426-6824-C07D-E299-8C650CDBCEE0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031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6BA7101B-3EEA-EC96-0AED-E08AB801F9D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45" y="5709227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417F21AF-C15C-E5E0-B33E-D25332CE98B7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88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3" name="CaixaDeTexto 3">
            <a:extLst>
              <a:ext uri="{FF2B5EF4-FFF2-40B4-BE49-F238E27FC236}">
                <a16:creationId xmlns:a16="http://schemas.microsoft.com/office/drawing/2014/main" id="{9AEEB1EF-5DDE-D640-F8D5-E7ACC6B077D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Etiópia</a:t>
            </a:r>
          </a:p>
        </p:txBody>
      </p:sp>
      <p:sp>
        <p:nvSpPr>
          <p:cNvPr id="44" name="CaixaDeTexto 3">
            <a:extLst>
              <a:ext uri="{FF2B5EF4-FFF2-40B4-BE49-F238E27FC236}">
                <a16:creationId xmlns:a16="http://schemas.microsoft.com/office/drawing/2014/main" id="{7CCB042B-BA63-24AF-670B-5CCB2CAA8FF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Eritreia</a:t>
            </a:r>
          </a:p>
        </p:txBody>
      </p:sp>
      <p:sp>
        <p:nvSpPr>
          <p:cNvPr id="45" name="CaixaDeTexto 3">
            <a:extLst>
              <a:ext uri="{FF2B5EF4-FFF2-40B4-BE49-F238E27FC236}">
                <a16:creationId xmlns:a16="http://schemas.microsoft.com/office/drawing/2014/main" id="{402AD4F7-6337-F225-35AC-B93EB1A5413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Uganda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1" name="CaixaDeTexto 3">
            <a:extLst>
              <a:ext uri="{FF2B5EF4-FFF2-40B4-BE49-F238E27FC236}">
                <a16:creationId xmlns:a16="http://schemas.microsoft.com/office/drawing/2014/main" id="{E1428132-C29F-10B7-F0ED-A30F061E933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Somália</a:t>
            </a:r>
          </a:p>
        </p:txBody>
      </p:sp>
      <p:sp>
        <p:nvSpPr>
          <p:cNvPr id="52" name="CaixaDeTexto 3">
            <a:extLst>
              <a:ext uri="{FF2B5EF4-FFF2-40B4-BE49-F238E27FC236}">
                <a16:creationId xmlns:a16="http://schemas.microsoft.com/office/drawing/2014/main" id="{E027871E-4C62-8FCD-AB0D-88245E8D80C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Sudão</a:t>
            </a:r>
            <a:r>
              <a:rPr lang="pt-BR" altLang="pt-BR" sz="2000" b="1" baseline="0" dirty="0">
                <a:solidFill>
                  <a:srgbClr val="FF0000"/>
                </a:solidFill>
              </a:rPr>
              <a:t> do Sul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3" name="CaixaDeTexto 3">
            <a:extLst>
              <a:ext uri="{FF2B5EF4-FFF2-40B4-BE49-F238E27FC236}">
                <a16:creationId xmlns:a16="http://schemas.microsoft.com/office/drawing/2014/main" id="{48EC5405-A4BF-488E-B0F0-FC8AA24A4DA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Sudão</a:t>
            </a:r>
          </a:p>
        </p:txBody>
      </p:sp>
      <p:sp>
        <p:nvSpPr>
          <p:cNvPr id="54" name="CaixaDeTexto 3">
            <a:extLst>
              <a:ext uri="{FF2B5EF4-FFF2-40B4-BE49-F238E27FC236}">
                <a16:creationId xmlns:a16="http://schemas.microsoft.com/office/drawing/2014/main" id="{D6938AEB-CEB3-3CFA-91BF-991CC1E1206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Ruanda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5" name="CaixaDeTexto 3">
            <a:extLst>
              <a:ext uri="{FF2B5EF4-FFF2-40B4-BE49-F238E27FC236}">
                <a16:creationId xmlns:a16="http://schemas.microsoft.com/office/drawing/2014/main" id="{E3B93D66-011E-1ED6-5236-A93732A3A6A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Djibuti</a:t>
            </a:r>
          </a:p>
        </p:txBody>
      </p:sp>
      <p:pic>
        <p:nvPicPr>
          <p:cNvPr id="56" name="Imagem 55">
            <a:extLst>
              <a:ext uri="{FF2B5EF4-FFF2-40B4-BE49-F238E27FC236}">
                <a16:creationId xmlns:a16="http://schemas.microsoft.com/office/drawing/2014/main" id="{B5CC434C-CDBE-7B6A-1D93-206211E5DAE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88" y="5709227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531AB8FA-B4D4-ADFF-6D97-DCD0C91238E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95" y="4016730"/>
            <a:ext cx="1943100" cy="1104900"/>
          </a:xfrm>
          <a:prstGeom prst="rect">
            <a:avLst/>
          </a:prstGeom>
        </p:spPr>
      </p:pic>
      <p:pic>
        <p:nvPicPr>
          <p:cNvPr id="58" name="Imagem 57">
            <a:extLst>
              <a:ext uri="{FF2B5EF4-FFF2-40B4-BE49-F238E27FC236}">
                <a16:creationId xmlns:a16="http://schemas.microsoft.com/office/drawing/2014/main" id="{CB431BB5-EEEF-7C3B-BFBC-CE493811AA5E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926" y="5690177"/>
            <a:ext cx="1943100" cy="1104900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30BA295C-6017-9231-4966-3B81F6C3B4B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607" y="5690177"/>
            <a:ext cx="19431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43" grpId="0" animBg="1"/>
      <p:bldP spid="44" grpId="0" animBg="1"/>
      <p:bldP spid="45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6" name="CaixaDeTexto 2">
            <a:extLst>
              <a:ext uri="{FF2B5EF4-FFF2-40B4-BE49-F238E27FC236}">
                <a16:creationId xmlns:a16="http://schemas.microsoft.com/office/drawing/2014/main" id="{24418F8F-55AE-4F30-A4F5-B7D5BACE023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0" name="Retângulo 3">
            <a:extLst>
              <a:ext uri="{FF2B5EF4-FFF2-40B4-BE49-F238E27FC236}">
                <a16:creationId xmlns:a16="http://schemas.microsoft.com/office/drawing/2014/main" id="{1A7E6371-DDD0-428D-ADA7-00C93FFBF8E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05" r:id="rId5"/>
    <p:sldLayoutId id="2147483707" r:id="rId6"/>
    <p:sldLayoutId id="2147483719" r:id="rId7"/>
    <p:sldLayoutId id="2147483687" r:id="rId8"/>
    <p:sldLayoutId id="2147483717" r:id="rId9"/>
    <p:sldLayoutId id="2147483685" r:id="rId10"/>
    <p:sldLayoutId id="2147483703" r:id="rId11"/>
    <p:sldLayoutId id="2147483689" r:id="rId12"/>
    <p:sldLayoutId id="2147483691" r:id="rId13"/>
    <p:sldLayoutId id="2147483674" r:id="rId14"/>
    <p:sldLayoutId id="2147483718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12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missionquarterlies" TargetMode="External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/>
              <a:t>2</a:t>
            </a:r>
            <a:r>
              <a:rPr lang="pt-BR" sz="4000" b="1" dirty="0"/>
              <a:t>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23928" y="5592763"/>
            <a:ext cx="1306513" cy="284162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S13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27/</a:t>
            </a:r>
            <a:r>
              <a:rPr lang="pt-BR" dirty="0" err="1"/>
              <a:t>jun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548E3633-D351-1A4A-2384-73091DB67A7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7" r="1032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63898" y="1573110"/>
            <a:ext cx="1944687" cy="988841"/>
          </a:xfrm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2°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spaço Reservado para Texto 16">
            <a:extLst>
              <a:ext uri="{FF2B5EF4-FFF2-40B4-BE49-F238E27FC236}">
                <a16:creationId xmlns:a16="http://schemas.microsoft.com/office/drawing/2014/main" id="{7D8083B8-DB22-D283-D3C9-CBD5012216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S13 – Missões – 27 de junho</a:t>
            </a:r>
          </a:p>
        </p:txBody>
      </p:sp>
      <p:sp>
        <p:nvSpPr>
          <p:cNvPr id="21" name="Espaço Reservado para Texto 17">
            <a:extLst>
              <a:ext uri="{FF2B5EF4-FFF2-40B4-BE49-F238E27FC236}">
                <a16:creationId xmlns:a16="http://schemas.microsoft.com/office/drawing/2014/main" id="{EB666C8B-446D-3F17-D54C-4C94B7B125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Resposta à oração </a:t>
            </a:r>
            <a:endParaRPr lang="pt-BR" sz="4000" i="0" dirty="0"/>
          </a:p>
        </p:txBody>
      </p:sp>
      <p:sp>
        <p:nvSpPr>
          <p:cNvPr id="22" name="Espaço Reservado para Texto 21">
            <a:extLst>
              <a:ext uri="{FF2B5EF4-FFF2-40B4-BE49-F238E27FC236}">
                <a16:creationId xmlns:a16="http://schemas.microsoft.com/office/drawing/2014/main" id="{BAD30EB7-1CA4-0D74-D48C-5E358A2F97B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7009" y="5764301"/>
            <a:ext cx="3444785" cy="315619"/>
          </a:xfrm>
        </p:spPr>
        <p:txBody>
          <a:bodyPr/>
          <a:lstStyle/>
          <a:p>
            <a:r>
              <a:rPr lang="pt-BR" dirty="0"/>
              <a:t>Michelle</a:t>
            </a:r>
          </a:p>
        </p:txBody>
      </p:sp>
      <p:sp>
        <p:nvSpPr>
          <p:cNvPr id="23" name="Espaço Reservado para Texto 11">
            <a:extLst>
              <a:ext uri="{FF2B5EF4-FFF2-40B4-BE49-F238E27FC236}">
                <a16:creationId xmlns:a16="http://schemas.microsoft.com/office/drawing/2014/main" id="{ACFAA008-1596-27A9-E4CE-C198000BAA4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531856" y="6203691"/>
            <a:ext cx="3216608" cy="459601"/>
          </a:xfrm>
        </p:spPr>
        <p:txBody>
          <a:bodyPr/>
          <a:lstStyle/>
          <a:p>
            <a:r>
              <a:rPr lang="pt-BR" dirty="0"/>
              <a:t>Quênia</a:t>
            </a:r>
          </a:p>
        </p:txBody>
      </p:sp>
      <p:pic>
        <p:nvPicPr>
          <p:cNvPr id="24" name="Espaço Reservado para Imagem 3">
            <a:extLst>
              <a:ext uri="{FF2B5EF4-FFF2-40B4-BE49-F238E27FC236}">
                <a16:creationId xmlns:a16="http://schemas.microsoft.com/office/drawing/2014/main" id="{E7536BA0-56BD-63F5-C315-78CBC7B1904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prstClr val="black"/>
            </a:solidFill>
          </a:ln>
        </p:spPr>
      </p:pic>
      <p:pic>
        <p:nvPicPr>
          <p:cNvPr id="25" name="Espaço Reservado para Imagem 6">
            <a:extLst>
              <a:ext uri="{FF2B5EF4-FFF2-40B4-BE49-F238E27FC236}">
                <a16:creationId xmlns:a16="http://schemas.microsoft.com/office/drawing/2014/main" id="{6792A2F2-0FD2-43FC-B432-BA89E99CFC2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9" r="7539"/>
          <a:stretch>
            <a:fillRect/>
          </a:stretch>
        </p:blipFill>
        <p:spPr>
          <a:xfrm>
            <a:off x="323033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C5A59F-5402-2A64-0BB0-2FE22327D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2" y="2123108"/>
            <a:ext cx="6076950" cy="4210050"/>
          </a:xfrm>
          <a:prstGeom prst="rect">
            <a:avLst/>
          </a:prstGeom>
        </p:spPr>
      </p:pic>
      <p:cxnSp>
        <p:nvCxnSpPr>
          <p:cNvPr id="2" name="Conector de Seta Reta 1">
            <a:extLst>
              <a:ext uri="{FF2B5EF4-FFF2-40B4-BE49-F238E27FC236}">
                <a16:creationId xmlns:a16="http://schemas.microsoft.com/office/drawing/2014/main" id="{9197ADD1-B74E-0AD4-FF9A-92125839EDCF}"/>
              </a:ext>
            </a:extLst>
          </p:cNvPr>
          <p:cNvCxnSpPr>
            <a:cxnSpLocks/>
          </p:cNvCxnSpPr>
          <p:nvPr/>
        </p:nvCxnSpPr>
        <p:spPr>
          <a:xfrm flipV="1">
            <a:off x="5460177" y="916120"/>
            <a:ext cx="3539274" cy="3044955"/>
          </a:xfrm>
          <a:prstGeom prst="straightConnector1">
            <a:avLst/>
          </a:prstGeom>
          <a:ln w="25400">
            <a:solidFill>
              <a:srgbClr val="00B05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de Seta Reta 4">
            <a:extLst>
              <a:ext uri="{FF2B5EF4-FFF2-40B4-BE49-F238E27FC236}">
                <a16:creationId xmlns:a16="http://schemas.microsoft.com/office/drawing/2014/main" id="{E7F39C5B-E532-7249-CB4E-110235E2528B}"/>
              </a:ext>
            </a:extLst>
          </p:cNvPr>
          <p:cNvCxnSpPr>
            <a:cxnSpLocks/>
          </p:cNvCxnSpPr>
          <p:nvPr/>
        </p:nvCxnSpPr>
        <p:spPr>
          <a:xfrm flipV="1">
            <a:off x="4663545" y="3931788"/>
            <a:ext cx="1203391" cy="733742"/>
          </a:xfrm>
          <a:prstGeom prst="straightConnector1">
            <a:avLst/>
          </a:prstGeom>
          <a:ln w="25400">
            <a:solidFill>
              <a:srgbClr val="00B05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de Seta Reta 5">
            <a:extLst>
              <a:ext uri="{FF2B5EF4-FFF2-40B4-BE49-F238E27FC236}">
                <a16:creationId xmlns:a16="http://schemas.microsoft.com/office/drawing/2014/main" id="{3E501ABE-1D72-1EF5-FBA1-C8033FEE64E3}"/>
              </a:ext>
            </a:extLst>
          </p:cNvPr>
          <p:cNvCxnSpPr>
            <a:cxnSpLocks/>
          </p:cNvCxnSpPr>
          <p:nvPr/>
        </p:nvCxnSpPr>
        <p:spPr>
          <a:xfrm flipV="1">
            <a:off x="4637419" y="868041"/>
            <a:ext cx="1226342" cy="3093034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de Seta Reta 6">
            <a:extLst>
              <a:ext uri="{FF2B5EF4-FFF2-40B4-BE49-F238E27FC236}">
                <a16:creationId xmlns:a16="http://schemas.microsoft.com/office/drawing/2014/main" id="{E01A8872-A19D-D82C-7466-1846AEBAF27A}"/>
              </a:ext>
            </a:extLst>
          </p:cNvPr>
          <p:cNvCxnSpPr>
            <a:cxnSpLocks/>
          </p:cNvCxnSpPr>
          <p:nvPr/>
        </p:nvCxnSpPr>
        <p:spPr>
          <a:xfrm flipV="1">
            <a:off x="5460177" y="3931788"/>
            <a:ext cx="3539274" cy="744878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m 7">
            <a:extLst>
              <a:ext uri="{FF2B5EF4-FFF2-40B4-BE49-F238E27FC236}">
                <a16:creationId xmlns:a16="http://schemas.microsoft.com/office/drawing/2014/main" id="{B0948581-6AFB-CDEB-9B1C-C9599FDD49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737" y="885795"/>
            <a:ext cx="3200400" cy="3057525"/>
          </a:xfrm>
          <a:prstGeom prst="rect">
            <a:avLst/>
          </a:prstGeom>
        </p:spPr>
      </p:pic>
      <p:cxnSp>
        <p:nvCxnSpPr>
          <p:cNvPr id="10" name="Conector de Seta Reta 9">
            <a:extLst>
              <a:ext uri="{FF2B5EF4-FFF2-40B4-BE49-F238E27FC236}">
                <a16:creationId xmlns:a16="http://schemas.microsoft.com/office/drawing/2014/main" id="{C2610749-15E5-5792-0D52-1A5485B22EA7}"/>
              </a:ext>
            </a:extLst>
          </p:cNvPr>
          <p:cNvCxnSpPr>
            <a:cxnSpLocks/>
          </p:cNvCxnSpPr>
          <p:nvPr/>
        </p:nvCxnSpPr>
        <p:spPr>
          <a:xfrm flipV="1">
            <a:off x="5459148" y="914289"/>
            <a:ext cx="3539274" cy="3052355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C3C112BD-4CDA-6521-33B1-6371A5808B40}"/>
              </a:ext>
            </a:extLst>
          </p:cNvPr>
          <p:cNvSpPr txBox="1"/>
          <p:nvPr/>
        </p:nvSpPr>
        <p:spPr>
          <a:xfrm>
            <a:off x="53636" y="93534"/>
            <a:ext cx="7038643" cy="774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o Quênia?</a:t>
            </a:r>
          </a:p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É um país da África...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775F7186-F133-9748-0485-952335A2E706}"/>
              </a:ext>
            </a:extLst>
          </p:cNvPr>
          <p:cNvSpPr/>
          <p:nvPr/>
        </p:nvSpPr>
        <p:spPr>
          <a:xfrm>
            <a:off x="2158856" y="4535321"/>
            <a:ext cx="150302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dirty="0">
                <a:solidFill>
                  <a:srgbClr val="00B050"/>
                </a:solidFill>
              </a:rPr>
              <a:t>República Democrática do Congo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C5C7C3E1-555D-B722-4A06-EEB684648581}"/>
              </a:ext>
            </a:extLst>
          </p:cNvPr>
          <p:cNvSpPr/>
          <p:nvPr/>
        </p:nvSpPr>
        <p:spPr>
          <a:xfrm>
            <a:off x="4637419" y="3961075"/>
            <a:ext cx="822758" cy="71559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266D888F-DE54-9DA4-7789-65525C0AC80B}"/>
              </a:ext>
            </a:extLst>
          </p:cNvPr>
          <p:cNvSpPr txBox="1"/>
          <p:nvPr/>
        </p:nvSpPr>
        <p:spPr>
          <a:xfrm>
            <a:off x="86520" y="814100"/>
            <a:ext cx="5205560" cy="1367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Na cidade de </a:t>
            </a:r>
            <a:r>
              <a:rPr lang="pt-BR" b="1" dirty="0" err="1">
                <a:solidFill>
                  <a:srgbClr val="FF0000"/>
                </a:solidFill>
              </a:rPr>
              <a:t>Ongata</a:t>
            </a:r>
            <a:r>
              <a:rPr lang="pt-BR" b="1" dirty="0">
                <a:solidFill>
                  <a:srgbClr val="FF0000"/>
                </a:solidFill>
              </a:rPr>
              <a:t> </a:t>
            </a:r>
            <a:r>
              <a:rPr lang="pt-BR" b="1" dirty="0" err="1">
                <a:solidFill>
                  <a:srgbClr val="FF0000"/>
                </a:solidFill>
              </a:rPr>
              <a:t>Rongai</a:t>
            </a:r>
            <a:r>
              <a:rPr lang="pt-BR" b="1" dirty="0">
                <a:solidFill>
                  <a:srgbClr val="FF0000"/>
                </a:solidFill>
              </a:rPr>
              <a:t>, está localizado um dos projetos deste trimestre, a </a:t>
            </a:r>
            <a:r>
              <a:rPr lang="pt-BR" b="1" dirty="0" err="1"/>
              <a:t>Merisho</a:t>
            </a:r>
            <a:r>
              <a:rPr lang="pt-BR" b="1" dirty="0"/>
              <a:t> </a:t>
            </a:r>
            <a:r>
              <a:rPr lang="pt-BR" b="1" dirty="0" err="1"/>
              <a:t>Advent</a:t>
            </a:r>
            <a:r>
              <a:rPr lang="pt-BR" b="1" dirty="0"/>
              <a:t> Community Nursery </a:t>
            </a:r>
            <a:r>
              <a:rPr lang="pt-BR" b="1" dirty="0" err="1"/>
              <a:t>School</a:t>
            </a:r>
            <a:r>
              <a:rPr lang="pt-BR" b="1" dirty="0">
                <a:solidFill>
                  <a:srgbClr val="FF0000"/>
                </a:solidFill>
              </a:rPr>
              <a:t>. </a:t>
            </a:r>
          </a:p>
          <a:p>
            <a:pPr lvl="0" indent="360000" algn="just">
              <a:lnSpc>
                <a:spcPct val="107000"/>
              </a:lnSpc>
              <a:spcAft>
                <a:spcPts val="800"/>
              </a:spcAft>
            </a:pP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199B179C-0809-9B19-FFDB-9F99E6855A92}"/>
              </a:ext>
            </a:extLst>
          </p:cNvPr>
          <p:cNvSpPr/>
          <p:nvPr/>
        </p:nvSpPr>
        <p:spPr>
          <a:xfrm>
            <a:off x="7317232" y="2606345"/>
            <a:ext cx="306487" cy="2562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0A02DD64-4DBF-836F-2B06-D166A1AF5E14}"/>
              </a:ext>
            </a:extLst>
          </p:cNvPr>
          <p:cNvSpPr txBox="1"/>
          <p:nvPr/>
        </p:nvSpPr>
        <p:spPr>
          <a:xfrm>
            <a:off x="6745551" y="2769844"/>
            <a:ext cx="16533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 err="1">
                <a:solidFill>
                  <a:schemeClr val="bg1"/>
                </a:solidFill>
                <a:cs typeface="Times New Roman" panose="02020603050405020304" pitchFamily="18" charset="0"/>
              </a:rPr>
              <a:t>Ongata</a:t>
            </a:r>
            <a:r>
              <a:rPr lang="pt-BR" b="1" dirty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cs typeface="Times New Roman" panose="02020603050405020304" pitchFamily="18" charset="0"/>
              </a:rPr>
              <a:t>Rongai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7" grpId="0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CD13A-D4AE-BCA1-5C66-51EB58CBB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0203081-0F6D-73FD-B456-504A12668B94}"/>
              </a:ext>
            </a:extLst>
          </p:cNvPr>
          <p:cNvSpPr txBox="1"/>
          <p:nvPr/>
        </p:nvSpPr>
        <p:spPr>
          <a:xfrm>
            <a:off x="107504" y="44624"/>
            <a:ext cx="900099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Uma oração feita por uma menina há quatro anos está sendo respondida hoje na Escola Sabatina. O nome dela é Michelle, e ela mora no Quênia. </a:t>
            </a:r>
          </a:p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Quando Michelle tinha 6 anos, foi matriculada na </a:t>
            </a:r>
            <a:r>
              <a:rPr lang="pt-BR" sz="2400" b="1" dirty="0" err="1">
                <a:solidFill>
                  <a:srgbClr val="FF0000"/>
                </a:solidFill>
              </a:rPr>
              <a:t>Merisho</a:t>
            </a:r>
            <a:r>
              <a:rPr lang="pt-BR" sz="2400" b="1" dirty="0">
                <a:solidFill>
                  <a:srgbClr val="FF0000"/>
                </a:solidFill>
              </a:rPr>
              <a:t> </a:t>
            </a:r>
            <a:r>
              <a:rPr lang="pt-BR" sz="2400" b="1" dirty="0" err="1">
                <a:solidFill>
                  <a:srgbClr val="FF0000"/>
                </a:solidFill>
              </a:rPr>
              <a:t>Advent</a:t>
            </a:r>
            <a:r>
              <a:rPr lang="pt-BR" sz="2400" b="1" dirty="0">
                <a:solidFill>
                  <a:srgbClr val="FF0000"/>
                </a:solidFill>
              </a:rPr>
              <a:t> Community Nursery </a:t>
            </a:r>
            <a:r>
              <a:rPr lang="pt-BR" sz="2400" b="1" dirty="0" err="1">
                <a:solidFill>
                  <a:srgbClr val="FF0000"/>
                </a:solidFill>
              </a:rPr>
              <a:t>School</a:t>
            </a:r>
            <a:r>
              <a:rPr lang="pt-BR" sz="2400" b="1" dirty="0">
                <a:solidFill>
                  <a:srgbClr val="FF0000"/>
                </a:solidFill>
              </a:rPr>
              <a:t>, uma escola adventista. Seus pais pouco conheciam sobre os adventistas. Acreditavam em Deus, mas não guardavam o sábado nem tinham o hábito de orar. </a:t>
            </a:r>
          </a:p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Na escola, Michelle ficou surpresa ao ver que as crianças oravam todos os dias. Elas também ouviam histórias bíblicas sobre personagens como Jó, José e o pastor que encontrou a ovelha perdida. Um dia, Michelle levantou a mão e decidiu orar também. 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1FDE5FD1-38C8-B9FE-A274-2825C74458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5" r="21128"/>
          <a:stretch>
            <a:fillRect/>
          </a:stretch>
        </p:blipFill>
        <p:spPr>
          <a:xfrm>
            <a:off x="3275856" y="4199608"/>
            <a:ext cx="2736304" cy="256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738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898E7-B3EF-F20A-468C-041191219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DD2B6BF6-631D-6C85-3947-C93313C4CCD2}"/>
              </a:ext>
            </a:extLst>
          </p:cNvPr>
          <p:cNvSpPr txBox="1"/>
          <p:nvPr/>
        </p:nvSpPr>
        <p:spPr>
          <a:xfrm>
            <a:off x="107504" y="44624"/>
            <a:ext cx="900099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Sua primeira oração foi simples e sincera: “Querido Deus, por favor, abençoe a escola, os professores e as crianças. Dê-nos prédios novos e bonitos aqui no colégio. Isso vai nos ajudar a estudar melhor.” </a:t>
            </a:r>
          </a:p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O diretor ficou tocado com a oração. A escola, ao lado de uma igreja adventista, tinha salas pequenas e antigas, sem espaço para todos os alunos. Ele também orava por uma melhoria.</a:t>
            </a:r>
          </a:p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Michelle continuou orando. A cada semana, incluía novos pedidos, mas nunca deixava de pedir pelos “prédios novos e bonitos”. O diretor se animava sempre que a ouvia. Ele acreditava que Deus responderia.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7D80FE6-9479-570D-EF10-F94AC71B1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01"/>
          <a:stretch>
            <a:fillRect/>
          </a:stretch>
        </p:blipFill>
        <p:spPr>
          <a:xfrm>
            <a:off x="2000250" y="3915795"/>
            <a:ext cx="4083918" cy="286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428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6FEFCC-FA38-F847-CA0F-55B5F697D6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781F5743-BD6C-EE67-DA18-EB653FFFC34B}"/>
              </a:ext>
            </a:extLst>
          </p:cNvPr>
          <p:cNvSpPr txBox="1"/>
          <p:nvPr/>
        </p:nvSpPr>
        <p:spPr>
          <a:xfrm>
            <a:off x="107504" y="44624"/>
            <a:ext cx="900099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Na escola, os professores incentivavam os alunos a contar aos pais o que aprendiam. Michelle contou que estava aprendendo a orar e ensinou seus pais a orar em casa. A família passou a orar nas refeições, ao acordar e antes de dormir.</a:t>
            </a:r>
          </a:p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Certo dia, Michelle memorizou Efésios 6:1 e o recitou para os pais: “Filhos, obedeçam a seus pais no Senhor, pois isso é justo” (NAA). Eles ficaram felizes por vê-la estudando a Bíblia. </a:t>
            </a:r>
          </a:p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Outro dia, ela falou sobre o sábado: – Devemos descansar no sábado. Está no quarto mandamento – disse, mostrando o texto em Êxodo 20:8-10 e a história da criação em Gênesis 2:1-3.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0E7AFD1F-A9A7-8E9B-4F52-A51CF146E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933056"/>
            <a:ext cx="3168352" cy="275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64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2AE11B-FEBC-3EC7-50CC-01A2CA173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ACF21E9A-3A0C-A092-EF9F-60EEB2FEFCDD}"/>
              </a:ext>
            </a:extLst>
          </p:cNvPr>
          <p:cNvSpPr txBox="1"/>
          <p:nvPr/>
        </p:nvSpPr>
        <p:spPr>
          <a:xfrm>
            <a:off x="107504" y="44624"/>
            <a:ext cx="900099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Michelle pediu aos pais que deixassem ela ir aos cultos aos sábados, e os pais permitiram. Um ano depois, decidiram ir com ela. Foram tocados pela mensagem, entregaram a vida a Jesus e foram batizados. Agora, toda a família (Michelle, seus pais e o irmãozinho Maxwell) vai à igreja aos sábados. </a:t>
            </a:r>
          </a:p>
          <a:p>
            <a:pPr indent="432000"/>
            <a:r>
              <a:rPr lang="pt-BR" sz="2400" b="1" dirty="0">
                <a:solidFill>
                  <a:srgbClr val="FF0000"/>
                </a:solidFill>
              </a:rPr>
              <a:t>Hoje, Michelle está feliz por ter ajudado sua família a conhecer a Deus. Mas está ainda mais feliz por outro motivo: sua oração feita aos 4 anos está sendo atendida. Parte das ofertas deste trimestre ajudará a construir prédios novos e bonitos para sua escola!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4B4A5A57-4894-F1ED-AFC8-4F8487F76B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3573016"/>
            <a:ext cx="5143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581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2664295"/>
          </a:xfrm>
        </p:spPr>
        <p:txBody>
          <a:bodyPr/>
          <a:lstStyle/>
          <a:p>
            <a:pPr indent="432000"/>
            <a:r>
              <a:rPr lang="pt-BR" sz="1800" dirty="0"/>
              <a:t>Agradecemos sua oferta que ajudará a </a:t>
            </a:r>
            <a:r>
              <a:rPr lang="pt-BR" sz="1800" dirty="0" err="1"/>
              <a:t>Merisho</a:t>
            </a:r>
            <a:r>
              <a:rPr lang="pt-BR" sz="1800" dirty="0"/>
              <a:t> </a:t>
            </a:r>
            <a:r>
              <a:rPr lang="pt-BR" sz="1800" dirty="0" err="1"/>
              <a:t>Advent</a:t>
            </a:r>
            <a:r>
              <a:rPr lang="pt-BR" sz="1800" dirty="0"/>
              <a:t> Community Nursery </a:t>
            </a:r>
            <a:r>
              <a:rPr lang="pt-BR" sz="1800" dirty="0" err="1"/>
              <a:t>School</a:t>
            </a:r>
            <a:r>
              <a:rPr lang="pt-BR" sz="1800" dirty="0"/>
              <a:t>, no Quênia. A oferta também será destinada a outros quatro projetos na Divisão Centro-Leste Africana: um grande centro de mídia em Kinshasa, na República Democrática do Congo; uma escola de enfermagem na Universidade Adventista de </a:t>
            </a:r>
            <a:r>
              <a:rPr lang="pt-BR" sz="1800" dirty="0" err="1"/>
              <a:t>Lukanga</a:t>
            </a:r>
            <a:r>
              <a:rPr lang="pt-BR" sz="1800" dirty="0"/>
              <a:t>, na República Democrática do Congo; uma clínica em Burundi; e uma clínica na ilha de Zanzibar, na Tanzânia. Agradecemos sua doação generosa que está ajudando a responder à ora­ção de Michelle.</a:t>
            </a:r>
          </a:p>
          <a:p>
            <a:pPr indent="432000"/>
            <a:endParaRPr lang="pt-BR" sz="1800" dirty="0"/>
          </a:p>
        </p:txBody>
      </p:sp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923C8FB2-C50E-4E31-C745-0B459A4EE02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1" b="3571"/>
          <a:stretch>
            <a:fillRect/>
          </a:stretch>
        </p:blipFill>
        <p:spPr>
          <a:xfrm>
            <a:off x="179388" y="2420888"/>
            <a:ext cx="8785225" cy="42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>
            <a:extLst>
              <a:ext uri="{FF2B5EF4-FFF2-40B4-BE49-F238E27FC236}">
                <a16:creationId xmlns:a16="http://schemas.microsoft.com/office/drawing/2014/main" id="{FAAA4F50-2C88-0562-A363-558903165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448" y="4070990"/>
            <a:ext cx="3560505" cy="2780928"/>
          </a:xfrm>
          <a:prstGeom prst="rect">
            <a:avLst/>
          </a:prstGeom>
          <a:noFill/>
          <a:ln w="25400">
            <a:solidFill>
              <a:schemeClr val="accent1">
                <a:shade val="1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spaço Reservado para Texto 1">
            <a:extLst>
              <a:ext uri="{FF2B5EF4-FFF2-40B4-BE49-F238E27FC236}">
                <a16:creationId xmlns:a16="http://schemas.microsoft.com/office/drawing/2014/main" id="{9FB52484-4B4E-40CD-C157-122299664A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3613518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pt-BR" dirty="0">
                <a:solidFill>
                  <a:srgbClr val="1F1F1F"/>
                </a:solidFill>
                <a:latin typeface="inherit"/>
              </a:rPr>
              <a:t>Em Ruanda, o governo ajuda a pagar pela educação, então todas as escolas primárias adventistas são gratuitas.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t-BR" dirty="0">
                <a:solidFill>
                  <a:srgbClr val="1F1F1F"/>
                </a:solidFill>
                <a:latin typeface="inherit"/>
              </a:rPr>
              <a:t>A igreja administra 55 escolas, incluindo escolas primárias, escolas secundárias e duas universidades. Mas com tantos adventistas do sétimo dia, há necessidade de construir muito mais!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pt-BR" dirty="0"/>
          </a:p>
        </p:txBody>
      </p:sp>
      <p:pic>
        <p:nvPicPr>
          <p:cNvPr id="9" name="Picture 2" descr="Rwandan President Inaugurates Adventist Medical School in East Africa">
            <a:extLst>
              <a:ext uri="{FF2B5EF4-FFF2-40B4-BE49-F238E27FC236}">
                <a16:creationId xmlns:a16="http://schemas.microsoft.com/office/drawing/2014/main" id="{FEC2BCCA-1A8B-1D2E-A26B-F3BB61497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70989"/>
            <a:ext cx="3707904" cy="2780928"/>
          </a:xfrm>
          <a:prstGeom prst="rect">
            <a:avLst/>
          </a:prstGeom>
          <a:noFill/>
          <a:ln w="25400">
            <a:solidFill>
              <a:schemeClr val="accent1">
                <a:shade val="1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D2D6D8FA-4165-A5E6-0DCC-89F8924732A9}"/>
              </a:ext>
            </a:extLst>
          </p:cNvPr>
          <p:cNvSpPr/>
          <p:nvPr/>
        </p:nvSpPr>
        <p:spPr>
          <a:xfrm>
            <a:off x="1691679" y="6425952"/>
            <a:ext cx="7397273" cy="432048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Universidade Adventista em Ruanda</a:t>
            </a:r>
          </a:p>
        </p:txBody>
      </p:sp>
      <p:pic>
        <p:nvPicPr>
          <p:cNvPr id="11" name="Picture 6" descr="kigali adventistschool - YouTube">
            <a:extLst>
              <a:ext uri="{FF2B5EF4-FFF2-40B4-BE49-F238E27FC236}">
                <a16:creationId xmlns:a16="http://schemas.microsoft.com/office/drawing/2014/main" id="{878E5B6D-B2FE-3438-8983-3EC05954F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060" y="767888"/>
            <a:ext cx="2373080" cy="2373080"/>
          </a:xfrm>
          <a:prstGeom prst="rect">
            <a:avLst/>
          </a:prstGeom>
          <a:noFill/>
          <a:ln w="25400">
            <a:solidFill>
              <a:schemeClr val="accent1">
                <a:shade val="1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933DCA43-98E8-D17D-6B17-4B641D6CEDA0}"/>
              </a:ext>
            </a:extLst>
          </p:cNvPr>
          <p:cNvSpPr/>
          <p:nvPr/>
        </p:nvSpPr>
        <p:spPr>
          <a:xfrm>
            <a:off x="3160060" y="2701357"/>
            <a:ext cx="2368388" cy="432048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Escola Primária Adventista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em Ruanda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D1603B64-0B92-C1F6-E421-D1D44C2393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2429" y="2469146"/>
            <a:ext cx="3201150" cy="1403933"/>
          </a:xfrm>
          <a:prstGeom prst="rect">
            <a:avLst/>
          </a:prstGeom>
          <a:ln w="25400">
            <a:solidFill>
              <a:schemeClr val="accent1">
                <a:shade val="1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109280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1">
            <a:extLst>
              <a:ext uri="{FF2B5EF4-FFF2-40B4-BE49-F238E27FC236}">
                <a16:creationId xmlns:a16="http://schemas.microsoft.com/office/drawing/2014/main" id="{0E9263BE-D98E-372D-69E5-F13D5A72BB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734564"/>
            <a:ext cx="3334470" cy="57395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pt-BR" sz="2800" b="1" dirty="0"/>
              <a:t>Imagens do Quênia</a:t>
            </a:r>
          </a:p>
        </p:txBody>
      </p:sp>
      <p:pic>
        <p:nvPicPr>
          <p:cNvPr id="50" name="Picture 2">
            <a:extLst>
              <a:ext uri="{FF2B5EF4-FFF2-40B4-BE49-F238E27FC236}">
                <a16:creationId xmlns:a16="http://schemas.microsoft.com/office/drawing/2014/main" id="{DB5822F0-0B69-ACEA-C1C0-79A3A17F5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665" y="734564"/>
            <a:ext cx="3059832" cy="203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">
            <a:extLst>
              <a:ext uri="{FF2B5EF4-FFF2-40B4-BE49-F238E27FC236}">
                <a16:creationId xmlns:a16="http://schemas.microsoft.com/office/drawing/2014/main" id="{3C8C383D-366A-B71B-9A0A-0BED7C77D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34221"/>
            <a:ext cx="4579987" cy="249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6">
            <a:extLst>
              <a:ext uri="{FF2B5EF4-FFF2-40B4-BE49-F238E27FC236}">
                <a16:creationId xmlns:a16="http://schemas.microsoft.com/office/drawing/2014/main" id="{346679EE-579F-D82C-B6D2-CE17265F5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3" y="4048183"/>
            <a:ext cx="4281625" cy="2809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8">
            <a:extLst>
              <a:ext uri="{FF2B5EF4-FFF2-40B4-BE49-F238E27FC236}">
                <a16:creationId xmlns:a16="http://schemas.microsoft.com/office/drawing/2014/main" id="{2B400D8A-B8B2-EA18-3A8E-0AB42AD10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377" y="2827275"/>
            <a:ext cx="3851920" cy="216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0">
            <a:extLst>
              <a:ext uri="{FF2B5EF4-FFF2-40B4-BE49-F238E27FC236}">
                <a16:creationId xmlns:a16="http://schemas.microsoft.com/office/drawing/2014/main" id="{D50AAE03-36D8-8C4B-B6B2-B49DABE22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060110"/>
            <a:ext cx="2647541" cy="175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9E076C1F-498C-4AF7-1A4B-4E7E4E93EC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376" y="5461480"/>
            <a:ext cx="1201327" cy="661956"/>
          </a:xfrm>
          <a:prstGeom prst="rect">
            <a:avLst/>
          </a:prstGeom>
        </p:spPr>
      </p:pic>
      <p:sp>
        <p:nvSpPr>
          <p:cNvPr id="62" name="Retângulo 61">
            <a:extLst>
              <a:ext uri="{FF2B5EF4-FFF2-40B4-BE49-F238E27FC236}">
                <a16:creationId xmlns:a16="http://schemas.microsoft.com/office/drawing/2014/main" id="{2465BC28-BC33-E554-C864-099ECAEEAC6D}"/>
              </a:ext>
            </a:extLst>
          </p:cNvPr>
          <p:cNvSpPr/>
          <p:nvPr/>
        </p:nvSpPr>
        <p:spPr>
          <a:xfrm>
            <a:off x="7102330" y="5749512"/>
            <a:ext cx="800045" cy="33844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tx1"/>
                </a:solidFill>
              </a:rPr>
              <a:t>Quênia</a:t>
            </a:r>
          </a:p>
        </p:txBody>
      </p:sp>
    </p:spTree>
    <p:extLst>
      <p:ext uri="{BB962C8B-B14F-4D97-AF65-F5344CB8AC3E}">
        <p14:creationId xmlns:p14="http://schemas.microsoft.com/office/powerpoint/2010/main" val="11229084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18">
            <a:extLst>
              <a:ext uri="{FF2B5EF4-FFF2-40B4-BE49-F238E27FC236}">
                <a16:creationId xmlns:a16="http://schemas.microsoft.com/office/drawing/2014/main" id="{5335FFBC-6EDA-1649-C7B7-0FAC403689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4" y="752794"/>
            <a:ext cx="4464496" cy="3293209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pt-BR" altLang="pt-BR" sz="1600" b="1" dirty="0">
                <a:solidFill>
                  <a:srgbClr val="FF0000"/>
                </a:solidFill>
              </a:rPr>
              <a:t>Gorila de Ruanda</a:t>
            </a:r>
            <a:endParaRPr lang="pt-BR" altLang="pt-BR" sz="1600" b="1" dirty="0"/>
          </a:p>
          <a:p>
            <a:pPr algn="just"/>
            <a:r>
              <a:rPr lang="pt-BR" sz="1600" b="1" dirty="0"/>
              <a:t>• Nas florestas tropicais de Ruanda vivem os raros gorilas de montanha. A caminhada pelo Parque Nacional dos Vulcões pode levar entre 1 a 8 horas, mas quando os gorilas são localizados todo o cansaço é esquecido, já que esta experiência é frequentemente descrita como a mais profunda experiência de história natural do mundo. Os gorilas são o maior dos primatas (macacos) atualmente existentes. Podem pesar </a:t>
            </a:r>
            <a:r>
              <a:rPr lang="pt-BR" sz="1600" b="1" dirty="0" err="1"/>
              <a:t>atyé</a:t>
            </a:r>
            <a:r>
              <a:rPr lang="pt-BR" sz="1600" b="1" dirty="0"/>
              <a:t> 180 kg e ter 1,70 m de altura.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6D6B89E-08AA-3DBE-1032-78354DB4E4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149080"/>
            <a:ext cx="3391532" cy="204893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45060C5-7AFC-8E9B-8658-71CA84F5D2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520" y="3374795"/>
            <a:ext cx="3893848" cy="2922676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559D68D7-AD7E-FBEA-5B40-07A823101F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574" y="775048"/>
            <a:ext cx="3459349" cy="229181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CaixaDeTexto 15">
            <a:extLst>
              <a:ext uri="{FF2B5EF4-FFF2-40B4-BE49-F238E27FC236}">
                <a16:creationId xmlns:a16="http://schemas.microsoft.com/office/drawing/2014/main" id="{93F188F5-EA56-4E2B-654D-3B00391269F8}"/>
              </a:ext>
            </a:extLst>
          </p:cNvPr>
          <p:cNvSpPr txBox="1"/>
          <p:nvPr/>
        </p:nvSpPr>
        <p:spPr>
          <a:xfrm>
            <a:off x="5118375" y="3031886"/>
            <a:ext cx="3459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Gorila com filhote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C0E2A487-46A9-689C-C4F5-880B32D2F97E}"/>
              </a:ext>
            </a:extLst>
          </p:cNvPr>
          <p:cNvSpPr txBox="1"/>
          <p:nvPr/>
        </p:nvSpPr>
        <p:spPr>
          <a:xfrm>
            <a:off x="7238335" y="6274999"/>
            <a:ext cx="1624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Gorila filhote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7931A28D-90EA-B5A2-52AC-CB8F506A03EB}"/>
              </a:ext>
            </a:extLst>
          </p:cNvPr>
          <p:cNvSpPr txBox="1"/>
          <p:nvPr/>
        </p:nvSpPr>
        <p:spPr>
          <a:xfrm>
            <a:off x="2708934" y="6219177"/>
            <a:ext cx="2158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Gorila macho adulto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F5E06F0E-8F2F-54F6-1F94-40244A6191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9" y="4725144"/>
            <a:ext cx="971600" cy="552478"/>
          </a:xfrm>
          <a:prstGeom prst="rect">
            <a:avLst/>
          </a:prstGeom>
        </p:spPr>
      </p:pic>
      <p:sp>
        <p:nvSpPr>
          <p:cNvPr id="24" name="CaixaDeTexto 23">
            <a:extLst>
              <a:ext uri="{FF2B5EF4-FFF2-40B4-BE49-F238E27FC236}">
                <a16:creationId xmlns:a16="http://schemas.microsoft.com/office/drawing/2014/main" id="{A1C56423-20B3-F4BD-E2AF-4883949CF80D}"/>
              </a:ext>
            </a:extLst>
          </p:cNvPr>
          <p:cNvSpPr txBox="1"/>
          <p:nvPr/>
        </p:nvSpPr>
        <p:spPr>
          <a:xfrm>
            <a:off x="272632" y="5264650"/>
            <a:ext cx="9583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b="1" dirty="0"/>
              <a:t>Ruanda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6154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735648"/>
            <a:ext cx="909238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>
                <a:cs typeface="Times New Roman" panose="02020603050405020304" pitchFamily="18" charset="0"/>
              </a:rPr>
              <a:t> No mapa, mostre o continente africano e o país do Quênia. Aponte a cidade de </a:t>
            </a:r>
            <a:r>
              <a:rPr lang="pt-BR" b="1" dirty="0" err="1">
                <a:cs typeface="Times New Roman" panose="02020603050405020304" pitchFamily="18" charset="0"/>
              </a:rPr>
              <a:t>Ongata</a:t>
            </a:r>
            <a:r>
              <a:rPr lang="pt-BR" b="1" dirty="0">
                <a:cs typeface="Times New Roman" panose="02020603050405020304" pitchFamily="18" charset="0"/>
              </a:rPr>
              <a:t> </a:t>
            </a:r>
            <a:r>
              <a:rPr lang="pt-BR" b="1" dirty="0" err="1">
                <a:cs typeface="Times New Roman" panose="02020603050405020304" pitchFamily="18" charset="0"/>
              </a:rPr>
              <a:t>Rongai</a:t>
            </a:r>
            <a:r>
              <a:rPr lang="pt-BR" b="1" dirty="0">
                <a:cs typeface="Times New Roman" panose="02020603050405020304" pitchFamily="18" charset="0"/>
              </a:rPr>
              <a:t>, onde está localizado um dos projetos deste trimestre, a </a:t>
            </a:r>
            <a:r>
              <a:rPr lang="pt-BR" b="1" dirty="0" err="1">
                <a:cs typeface="Times New Roman" panose="02020603050405020304" pitchFamily="18" charset="0"/>
              </a:rPr>
              <a:t>Merisho</a:t>
            </a:r>
            <a:r>
              <a:rPr lang="pt-BR" b="1" dirty="0">
                <a:cs typeface="Times New Roman" panose="02020603050405020304" pitchFamily="18" charset="0"/>
              </a:rPr>
              <a:t> </a:t>
            </a:r>
            <a:r>
              <a:rPr lang="pt-BR" b="1" dirty="0" err="1">
                <a:cs typeface="Times New Roman" panose="02020603050405020304" pitchFamily="18" charset="0"/>
              </a:rPr>
              <a:t>Advent</a:t>
            </a:r>
            <a:r>
              <a:rPr lang="pt-BR" b="1" dirty="0">
                <a:cs typeface="Times New Roman" panose="02020603050405020304" pitchFamily="18" charset="0"/>
              </a:rPr>
              <a:t> Community Nursery </a:t>
            </a:r>
            <a:r>
              <a:rPr lang="pt-BR" b="1" dirty="0" err="1">
                <a:cs typeface="Times New Roman" panose="02020603050405020304" pitchFamily="18" charset="0"/>
              </a:rPr>
              <a:t>School</a:t>
            </a:r>
            <a:r>
              <a:rPr lang="pt-BR" b="1" dirty="0">
                <a:cs typeface="Times New Roman" panose="02020603050405020304" pitchFamily="18" charset="0"/>
              </a:rPr>
              <a:t>. A cidade fica ao sul da capital do Quênia, Nairóbi.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pt-BR" b="1" dirty="0"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b="1" dirty="0">
                <a:cs typeface="Times New Roman" panose="02020603050405020304" pitchFamily="18" charset="0"/>
              </a:rPr>
              <a:t>Assista a um breve vídeo sobre Michelle no YouTube: bit.ly/Michelle-ECD.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46" y="4930445"/>
            <a:ext cx="1079004" cy="1279995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D253C72-6BA9-4CFB-81DE-2652CDC6874B}"/>
              </a:ext>
            </a:extLst>
          </p:cNvPr>
          <p:cNvSpPr txBox="1"/>
          <p:nvPr/>
        </p:nvSpPr>
        <p:spPr>
          <a:xfrm>
            <a:off x="51618" y="5641639"/>
            <a:ext cx="9092382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Baixe, no Facebook, as fotos da história da semana: bit.ly/fb-mq.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(disponível no início de cada semana no facebook em </a:t>
            </a:r>
            <a:r>
              <a:rPr lang="pt-BR" i="1" u="sng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https://www.facebook.com/missionquarterlies</a:t>
            </a:r>
            <a:r>
              <a:rPr lang="pt-BR" i="1" u="sng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)</a:t>
            </a:r>
          </a:p>
        </p:txBody>
      </p:sp>
      <p:pic>
        <p:nvPicPr>
          <p:cNvPr id="2" name="Imagem 1" descr="Desenho de um círculo&#10;&#10;Descrição gerada automaticamente com confiança média">
            <a:extLst>
              <a:ext uri="{FF2B5EF4-FFF2-40B4-BE49-F238E27FC236}">
                <a16:creationId xmlns:a16="http://schemas.microsoft.com/office/drawing/2014/main" id="{3E60CCFD-58B5-D7F5-EA48-95B301D00C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2520" y="5641639"/>
            <a:ext cx="221851" cy="352320"/>
          </a:xfrm>
          <a:prstGeom prst="rect">
            <a:avLst/>
          </a:prstGeom>
        </p:spPr>
      </p:pic>
      <p:sp>
        <p:nvSpPr>
          <p:cNvPr id="3" name="Elipse 2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9304948" y="5497623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5" y="3551238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47776</TotalTime>
  <Words>927</Words>
  <Application>Microsoft Office PowerPoint</Application>
  <PresentationFormat>Apresentação na tela (4:3)</PresentationFormat>
  <Paragraphs>47</Paragraphs>
  <Slides>15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26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3065</cp:revision>
  <dcterms:created xsi:type="dcterms:W3CDTF">2014-12-27T17:37:04Z</dcterms:created>
  <dcterms:modified xsi:type="dcterms:W3CDTF">2026-06-20T17:13:38Z</dcterms:modified>
</cp:coreProperties>
</file>