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4.xml" ContentType="application/vnd.openxmlformats-officedocument.theme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503937" r:id="rId1"/>
    <p:sldMasterId id="2147517229" r:id="rId2"/>
    <p:sldMasterId id="2147517264" r:id="rId3"/>
    <p:sldMasterId id="2147517317" r:id="rId4"/>
    <p:sldMasterId id="2147517424" r:id="rId5"/>
  </p:sldMasterIdLst>
  <p:notesMasterIdLst>
    <p:notesMasterId r:id="rId79"/>
  </p:notesMasterIdLst>
  <p:handoutMasterIdLst>
    <p:handoutMasterId r:id="rId80"/>
  </p:handoutMasterIdLst>
  <p:sldIdLst>
    <p:sldId id="6281" r:id="rId6"/>
    <p:sldId id="345" r:id="rId7"/>
    <p:sldId id="297" r:id="rId8"/>
    <p:sldId id="6157" r:id="rId9"/>
    <p:sldId id="6167" r:id="rId10"/>
    <p:sldId id="6158" r:id="rId11"/>
    <p:sldId id="6437" r:id="rId12"/>
    <p:sldId id="6170" r:id="rId13"/>
    <p:sldId id="1358" r:id="rId14"/>
    <p:sldId id="6298" r:id="rId15"/>
    <p:sldId id="6299" r:id="rId16"/>
    <p:sldId id="1379" r:id="rId17"/>
    <p:sldId id="304" r:id="rId18"/>
    <p:sldId id="6460" r:id="rId19"/>
    <p:sldId id="6461" r:id="rId20"/>
    <p:sldId id="6462" r:id="rId21"/>
    <p:sldId id="6463" r:id="rId22"/>
    <p:sldId id="6464" r:id="rId23"/>
    <p:sldId id="6465" r:id="rId24"/>
    <p:sldId id="6466" r:id="rId25"/>
    <p:sldId id="757" r:id="rId26"/>
    <p:sldId id="1290" r:id="rId27"/>
    <p:sldId id="1292" r:id="rId28"/>
    <p:sldId id="3203" r:id="rId29"/>
    <p:sldId id="6424" r:id="rId30"/>
    <p:sldId id="6425" r:id="rId31"/>
    <p:sldId id="6395" r:id="rId32"/>
    <p:sldId id="6346" r:id="rId33"/>
    <p:sldId id="6133" r:id="rId34"/>
    <p:sldId id="318" r:id="rId35"/>
    <p:sldId id="6287" r:id="rId36"/>
    <p:sldId id="6314" r:id="rId37"/>
    <p:sldId id="6326" r:id="rId38"/>
    <p:sldId id="6340" r:id="rId39"/>
    <p:sldId id="6358" r:id="rId40"/>
    <p:sldId id="6375" r:id="rId41"/>
    <p:sldId id="6392" r:id="rId42"/>
    <p:sldId id="6406" r:id="rId43"/>
    <p:sldId id="6423" r:id="rId44"/>
    <p:sldId id="6448" r:id="rId45"/>
    <p:sldId id="6457" r:id="rId46"/>
    <p:sldId id="6163" r:id="rId47"/>
    <p:sldId id="6467" r:id="rId48"/>
    <p:sldId id="6302" r:id="rId49"/>
    <p:sldId id="5398" r:id="rId50"/>
    <p:sldId id="364" r:id="rId51"/>
    <p:sldId id="365" r:id="rId52"/>
    <p:sldId id="366" r:id="rId53"/>
    <p:sldId id="6439" r:id="rId54"/>
    <p:sldId id="6438" r:id="rId55"/>
    <p:sldId id="6366" r:id="rId56"/>
    <p:sldId id="6468" r:id="rId57"/>
    <p:sldId id="6469" r:id="rId58"/>
    <p:sldId id="6451" r:id="rId59"/>
    <p:sldId id="6452" r:id="rId60"/>
    <p:sldId id="6470" r:id="rId61"/>
    <p:sldId id="6307" r:id="rId62"/>
    <p:sldId id="6181" r:id="rId63"/>
    <p:sldId id="6458" r:id="rId64"/>
    <p:sldId id="6409" r:id="rId65"/>
    <p:sldId id="6459" r:id="rId66"/>
    <p:sldId id="6441" r:id="rId67"/>
    <p:sldId id="6311" r:id="rId68"/>
    <p:sldId id="6286" r:id="rId69"/>
    <p:sldId id="6407" r:id="rId70"/>
    <p:sldId id="6312" r:id="rId71"/>
    <p:sldId id="6252" r:id="rId72"/>
    <p:sldId id="334" r:id="rId73"/>
    <p:sldId id="4267" r:id="rId74"/>
    <p:sldId id="6134" r:id="rId75"/>
    <p:sldId id="6208" r:id="rId76"/>
    <p:sldId id="3748" r:id="rId77"/>
    <p:sldId id="1039" r:id="rId78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33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B35C"/>
    <a:srgbClr val="C5D79F"/>
    <a:srgbClr val="F57837"/>
    <a:srgbClr val="C7DEAC"/>
    <a:srgbClr val="C5D9A1"/>
    <a:srgbClr val="00B050"/>
    <a:srgbClr val="0A3B59"/>
    <a:srgbClr val="546583"/>
    <a:srgbClr val="604A7B"/>
    <a:srgbClr val="E6E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43" autoAdjust="0"/>
    <p:restoredTop sz="88212" autoAdjust="0"/>
  </p:normalViewPr>
  <p:slideViewPr>
    <p:cSldViewPr>
      <p:cViewPr varScale="1">
        <p:scale>
          <a:sx n="97" d="100"/>
          <a:sy n="97" d="100"/>
        </p:scale>
        <p:origin x="1152" y="96"/>
      </p:cViewPr>
      <p:guideLst>
        <p:guide orient="horz" pos="2160"/>
        <p:guide pos="333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3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theme" Target="theme/theme1.xml"/><Relationship Id="rId16" Type="http://schemas.openxmlformats.org/officeDocument/2006/relationships/slide" Target="slides/slide11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handoutMaster" Target="handoutMasters/handoutMaster1.xml"/><Relationship Id="rId85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61" Type="http://schemas.openxmlformats.org/officeDocument/2006/relationships/slide" Target="slides/slide56.xml"/><Relationship Id="rId8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50311401-80CF-40C9-959C-BAADDA7A71E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AD5F1CF-22B2-414C-A0C9-651DDB9970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64C88E63-30A0-4407-BE9D-AB610C95F253}" type="datetimeFigureOut">
              <a:rPr lang="pt-BR"/>
              <a:pPr>
                <a:defRPr/>
              </a:pPr>
              <a:t>08/06/2026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5470BDD-CC46-40DF-BC34-BB43DE5473B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B98E1AF4-DED6-4D49-9413-D6F97A18549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870DE1-D39A-4F09-B0E4-3A58E148C1D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82E11E8F-DC78-41F9-9B3C-5DEAA821D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F298B0F-48FF-4265-9388-00B4524D1F0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23E3B2F3-B9C1-4F83-910F-95C36A6FC937}" type="datetimeFigureOut">
              <a:rPr lang="pt-BR"/>
              <a:pPr>
                <a:defRPr/>
              </a:pPr>
              <a:t>08/06/2026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DD13E0B0-71F0-4D5D-9115-70F0E6B2E5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88154946-6BA1-4DE0-95EF-9D4A9EC78C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64D5119-A2F8-4212-9A70-5BF180533D8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8026062-A334-4BE2-87A5-D9B8205414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B1B0580-6D6E-4344-BCCA-BAC4785C84D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FF0D7-F71A-899F-0A85-908FBD93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>
            <a:extLst>
              <a:ext uri="{FF2B5EF4-FFF2-40B4-BE49-F238E27FC236}">
                <a16:creationId xmlns:a16="http://schemas.microsoft.com/office/drawing/2014/main" id="{E1EAC4D8-1012-F1C9-7B2A-716C1C6C2D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ço Reservado para Anotações 2">
            <a:extLst>
              <a:ext uri="{FF2B5EF4-FFF2-40B4-BE49-F238E27FC236}">
                <a16:creationId xmlns:a16="http://schemas.microsoft.com/office/drawing/2014/main" id="{8B317BA3-4A8D-6026-AD0A-0068014DA0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39940" name="Espaço Reservado para Número de Slide 3">
            <a:extLst>
              <a:ext uri="{FF2B5EF4-FFF2-40B4-BE49-F238E27FC236}">
                <a16:creationId xmlns:a16="http://schemas.microsoft.com/office/drawing/2014/main" id="{2E21221F-0FEE-E636-386C-C392150240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EAF4A2-5D28-4F30-AD05-2C3D8FA19A99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pt-BR" altLang="pt-B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77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63841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F456E-064C-F296-0FE9-9C41CF167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29143421-3AEA-42F4-5CC7-D6F686D28D6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F3E5CE8-BA4E-0307-6A8C-70EC6C367E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423C25BF-DA31-280E-7735-EADD082BC9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534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BFF6B-3BD9-6052-76E9-ABE7A84A2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D0F9859-6EEC-9264-3625-006F27FEC17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BE38DF4-1773-00F0-4657-D131C23B459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C29F17A4-DC6B-C4B4-7869-D7A7467046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4642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E2335A-1F7B-4924-0BCD-D5BF9F72B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A732CEDC-9C76-B93F-F3E9-116A159A21B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C3C31DC0-0730-7CA2-C41C-C8FF93766A2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CFF99C6-6549-0485-AC10-759A2EF225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4237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FD231-B143-9F09-A3D7-0F806B0B5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8121D6E-7C67-BC78-F349-A1BA757E68A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F3F9FBAB-978D-2913-FA98-D299C3311F6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B45048F7-0936-8EC0-BAE1-3AB3661C46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838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140C7-14C7-0B18-FFC6-A847CE51A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4F4F26A5-54C6-1264-877C-DDD9B5F4B8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A6086013-1F3C-4F64-A5E9-D689A2EBEFF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3D3D4034-071F-8349-0F13-DBB11EABCB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7111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Imagem de Slide 1">
            <a:extLst>
              <a:ext uri="{FF2B5EF4-FFF2-40B4-BE49-F238E27FC236}">
                <a16:creationId xmlns:a16="http://schemas.microsoft.com/office/drawing/2014/main" id="{325ED3CD-03BF-4259-94F3-220B01762C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ço Reservado para Anotações 2">
            <a:extLst>
              <a:ext uri="{FF2B5EF4-FFF2-40B4-BE49-F238E27FC236}">
                <a16:creationId xmlns:a16="http://schemas.microsoft.com/office/drawing/2014/main" id="{7B01B88B-8425-4AAE-88C5-5DDF9A370C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52228" name="Espaço Reservado para Número de Slide 3">
            <a:extLst>
              <a:ext uri="{FF2B5EF4-FFF2-40B4-BE49-F238E27FC236}">
                <a16:creationId xmlns:a16="http://schemas.microsoft.com/office/drawing/2014/main" id="{E92BDC04-F013-4D80-A6B0-A24B46F83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90BE2F1E-CE5E-459C-AEF2-5940ADE939DB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21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58454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71A0C-FC16-843B-645D-BCADE5269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546D5770-18B1-41F0-DB40-2F6D2448AF1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73F593AE-8340-4432-5446-0855C35006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A97A0581-1028-C6AC-FDDF-3343F58B08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42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360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50D8D-319D-AF5E-A9F4-AD8433A777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8BF1B752-8CC9-B967-28A4-3342AEADE0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819847BA-5983-6E56-C533-4A0D2BC169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677BA0F-1E4D-A8EA-564B-C6082B12D7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435951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747943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53569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FE0B7F-70C2-1A23-792E-4ABF44C8E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A3576953-8985-E3D3-DEC0-04387D3F40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2C9035F4-55C8-7849-2C17-42101CD331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4336D77-C1B5-9362-0457-5463BEBC6F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49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1892843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08359A-785A-976B-CFBA-651C4FC1A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F7B3A596-F564-AABF-88D2-268B795E93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ABC68E26-EAAD-F7A3-C40A-9A330737AB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2728645-483A-8FB6-882B-0939C3D4BF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03464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828840-2AF0-48D2-CB4B-A7F75C797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750E5A74-6B89-60AB-AA03-ACEC8CFE62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BFFCE2B2-0E60-7D7F-AF5F-19D7618E4F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D0281515-87D8-E395-AD91-A572D640CD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447210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894AD-A7A1-DEAB-75F0-E49B97A9F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1B2A8DAA-6D47-D1C2-0CE8-ED12BA2C7D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6C5E0AA4-E55D-FAA5-6C91-FA05CBA95F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BFAEDC7-1605-2298-2913-5D59B1C1DB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291367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AE0CBC-A16B-BA8C-DB7C-27F523F253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F8FF9A92-D88F-108D-A102-EC52C0C95E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8B318266-436D-0D7D-A716-47CFE9B4DA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7E21FA1-FBBD-525B-8CAD-AFF1A7F1F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59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3043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7F15AB-8362-ADBA-B56C-6F319F242D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FE290E72-F052-28AB-A4D2-F2FE3517F3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17191306-196C-4BC0-B4F4-0DAF4CADCA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694224D-BB27-D061-C596-DF67BF8AC1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641237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0F621-6606-AD4B-932C-E689F4529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606C8EB7-467C-96B3-9A53-AB992B6FFF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A0B1066F-A2A3-CF5F-68D3-9733C0816C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3D2B252-B9F6-3391-4233-1F05CCB20E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713412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D05C8-A8E8-BD74-CBF6-E82782EDEC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92821AFD-A1C2-AEEA-E25E-C0F3068982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00C7D605-D3C2-E23B-2F80-BA174B092F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CE17EC5-2E2F-CB8D-4483-ACA080CD72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220014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54B282-5FC3-3088-8B17-EAFEC3261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C59639B9-2626-928A-C98E-2E55A917511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5F4D26A-54F5-E61A-C01E-182F92BB74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6EEB88AA-B997-390B-525E-0658F6BAC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64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524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B092F-0C7A-8D47-0C48-8D03C9C223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91BBC9D6-66FD-40E0-EA38-55D9378E8E8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7E21C39E-9E2A-F65E-E9B7-E6C5EB70128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AEE9833C-C11B-EE8F-4C8E-6280A8EC31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65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151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49187D-6125-58A5-FEE3-C9E345187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ço Reservado para Imagem de Slide 1">
            <a:extLst>
              <a:ext uri="{FF2B5EF4-FFF2-40B4-BE49-F238E27FC236}">
                <a16:creationId xmlns:a16="http://schemas.microsoft.com/office/drawing/2014/main" id="{7571344B-C289-0050-A951-B7C07770F21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ço Reservado para Anotações 2">
            <a:extLst>
              <a:ext uri="{FF2B5EF4-FFF2-40B4-BE49-F238E27FC236}">
                <a16:creationId xmlns:a16="http://schemas.microsoft.com/office/drawing/2014/main" id="{B4FA729C-625B-0BFF-E4FE-CF074C6C065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 dirty="0"/>
          </a:p>
        </p:txBody>
      </p:sp>
      <p:sp>
        <p:nvSpPr>
          <p:cNvPr id="44036" name="Espaço Reservado para Número de Slide 3">
            <a:extLst>
              <a:ext uri="{FF2B5EF4-FFF2-40B4-BE49-F238E27FC236}">
                <a16:creationId xmlns:a16="http://schemas.microsoft.com/office/drawing/2014/main" id="{7AEB1758-5673-8FE2-FFA2-8BE26BA9D6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36ABE96-F6D7-4F60-A9AD-78BBFF589D07}" type="slidenum">
              <a:rPr lang="pt-BR" altLang="pt-B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66</a:t>
            </a:fld>
            <a:endParaRPr lang="pt-BR" altLang="pt-B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76653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69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2008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1B0580-6D6E-4344-BCCA-BAC4785C84D8}" type="slidenum">
              <a:rPr lang="pt-BR" altLang="pt-BR" smtClean="0"/>
              <a:pPr>
                <a:defRPr/>
              </a:pPr>
              <a:t>70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3948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downloads.adventistas.org/pt/departamento/ministerio-da-crianca/" TargetMode="External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2.jpeg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1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F6903E4F-EC39-4070-A5B0-34178EF98F2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Trimestre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 Ano </a:t>
            </a:r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r>
              <a:rPr lang="pt-BR" altLang="pt-BR" dirty="0"/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8CE34E04-D0EC-4781-BBDF-33ED16E224B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dirty="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C953D38A-0851-4BEC-A53F-C106A797B8F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/>
              <a:t>1º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275EA0FE-45FC-444E-AD32-567D79391E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 dirty="0"/>
              <a:t>Lição</a:t>
            </a:r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738C1DF2-4DE3-438D-A6FB-7CD5C9014E0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tx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FCF0D067-8CEA-4FEE-85DE-024A5261D553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4B7587AD-8D6D-4D05-A76E-9CB964294A0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Retângulo 32">
            <a:extLst>
              <a:ext uri="{FF2B5EF4-FFF2-40B4-BE49-F238E27FC236}">
                <a16:creationId xmlns:a16="http://schemas.microsoft.com/office/drawing/2014/main" id="{F3531DDB-6702-44F5-986F-1809D7D618C2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EB2B63-5A6B-4A1D-8DCE-B80D5FFA39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91C2058-F622-478A-8C66-C89DC25EAB7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60A7009-493C-4809-AE8B-0FADACA608E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043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icio - Amare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>
            <a:extLst>
              <a:ext uri="{FF2B5EF4-FFF2-40B4-BE49-F238E27FC236}">
                <a16:creationId xmlns:a16="http://schemas.microsoft.com/office/drawing/2014/main" id="{7A23E9BE-9A20-463C-BF16-F9E7BED9B5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9850" y="1962150"/>
            <a:ext cx="424021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4">
            <a:extLst>
              <a:ext uri="{FF2B5EF4-FFF2-40B4-BE49-F238E27FC236}">
                <a16:creationId xmlns:a16="http://schemas.microsoft.com/office/drawing/2014/main" id="{A20B9B91-50DB-4D28-88E8-E9D96DB727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979613" y="6488113"/>
            <a:ext cx="6121400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1400" dirty="0"/>
              <a:t>Teclando &lt;ENTER&gt; todos os slides serão mostrados em sequência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090D175-1355-457B-8C9B-55BD364AAA7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6011863" y="679450"/>
            <a:ext cx="3024187" cy="1755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Escola </a:t>
            </a:r>
          </a:p>
          <a:p>
            <a:pPr algn="ctr" eaLnBrk="1" hangingPunct="1">
              <a:defRPr/>
            </a:pPr>
            <a:r>
              <a:rPr lang="pt-BR" altLang="pt-BR" sz="3200" dirty="0">
                <a:latin typeface="Calibri" pitchFamily="34" charset="0"/>
                <a:cs typeface="+mn-cs"/>
              </a:rPr>
              <a:t>Sabatina</a:t>
            </a:r>
          </a:p>
          <a:p>
            <a:pPr algn="ctr" eaLnBrk="1" hangingPunct="1">
              <a:defRPr/>
            </a:pPr>
            <a:r>
              <a:rPr lang="pt-BR" altLang="pt-BR" sz="4400" b="1" dirty="0">
                <a:latin typeface="Calibri" pitchFamily="34" charset="0"/>
                <a:cs typeface="+mn-cs"/>
              </a:rPr>
              <a:t>Primários</a:t>
            </a:r>
            <a:endParaRPr lang="pt-BR" altLang="pt-BR" sz="3200" dirty="0">
              <a:latin typeface="Calibri" pitchFamily="34" charset="0"/>
              <a:cs typeface="+mn-cs"/>
            </a:endParaRPr>
          </a:p>
        </p:txBody>
      </p:sp>
      <p:sp>
        <p:nvSpPr>
          <p:cNvPr id="14" name="Espaço Reservado para Texto 21"/>
          <p:cNvSpPr>
            <a:spLocks noGrp="1"/>
          </p:cNvSpPr>
          <p:nvPr>
            <p:ph type="body" sz="quarter" idx="13"/>
          </p:nvPr>
        </p:nvSpPr>
        <p:spPr>
          <a:xfrm>
            <a:off x="5580063" y="2420888"/>
            <a:ext cx="3563937" cy="2879725"/>
          </a:xfrm>
          <a:prstGeom prst="rect">
            <a:avLst/>
          </a:prstGeom>
          <a:solidFill>
            <a:srgbClr val="FFC000"/>
          </a:solidFill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996099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4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8DC556E8-6AD1-4B53-8158-B4D5D9988A8C}"/>
              </a:ext>
            </a:extLst>
          </p:cNvPr>
          <p:cNvSpPr/>
          <p:nvPr userDrawn="1"/>
        </p:nvSpPr>
        <p:spPr>
          <a:xfrm rot="19629779">
            <a:off x="3043907" y="3345938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4º Trimestre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1F72D71-A151-4034-AEB8-AE2E197A07AC}"/>
              </a:ext>
            </a:extLst>
          </p:cNvPr>
          <p:cNvSpPr/>
          <p:nvPr userDrawn="1"/>
        </p:nvSpPr>
        <p:spPr>
          <a:xfrm rot="20040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141580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izando a Li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>
            <a:extLst>
              <a:ext uri="{FF2B5EF4-FFF2-40B4-BE49-F238E27FC236}">
                <a16:creationId xmlns:a16="http://schemas.microsoft.com/office/drawing/2014/main" id="{7AE796FE-93CC-4194-A7B3-4B4A172621F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0" y="3289300"/>
            <a:ext cx="2678113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Encerrando a Classe</a:t>
            </a:r>
          </a:p>
        </p:txBody>
      </p:sp>
      <p:pic>
        <p:nvPicPr>
          <p:cNvPr id="8" name="Imagem 4" descr="hands-clasped-in-prayer.jpg">
            <a:extLst>
              <a:ext uri="{FF2B5EF4-FFF2-40B4-BE49-F238E27FC236}">
                <a16:creationId xmlns:a16="http://schemas.microsoft.com/office/drawing/2014/main" id="{379F39BF-CFFD-4161-85CB-96E09996AA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92150"/>
            <a:ext cx="7750175" cy="613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2007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avra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A6A04C0F-99B0-4E3E-BD87-E6B2A74AADFE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Palavra da Semana</a:t>
            </a:r>
          </a:p>
        </p:txBody>
      </p:sp>
    </p:spTree>
    <p:extLst>
      <p:ext uri="{BB962C8B-B14F-4D97-AF65-F5344CB8AC3E}">
        <p14:creationId xmlns:p14="http://schemas.microsoft.com/office/powerpoint/2010/main" val="2628872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pequ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3664"/>
            <a:ext cx="9144000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Editar1 </a:t>
            </a: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4BAEA767-0EE3-4115-A087-29F30EAEC6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930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er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5220072" y="113664"/>
            <a:ext cx="3923928" cy="431800"/>
          </a:xfrm>
          <a:prstGeom prst="rect">
            <a:avLst/>
          </a:prstGeom>
          <a:noFill/>
        </p:spPr>
        <p:txBody>
          <a:bodyPr/>
          <a:lstStyle>
            <a:lvl1pPr algn="r">
              <a:buNone/>
              <a:defRPr sz="3200" b="1" baseline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Ofertas</a:t>
            </a:r>
          </a:p>
        </p:txBody>
      </p:sp>
    </p:spTree>
    <p:extLst>
      <p:ext uri="{BB962C8B-B14F-4D97-AF65-F5344CB8AC3E}">
        <p14:creationId xmlns:p14="http://schemas.microsoft.com/office/powerpoint/2010/main" val="1681588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afio Missionar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DBB3C8D-EECC-E56C-8CCD-A8C1DCAD2713}"/>
              </a:ext>
            </a:extLst>
          </p:cNvPr>
          <p:cNvSpPr txBox="1"/>
          <p:nvPr userDrawn="1"/>
        </p:nvSpPr>
        <p:spPr>
          <a:xfrm>
            <a:off x="2682081" y="141871"/>
            <a:ext cx="6439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800" b="1" dirty="0"/>
              <a:t>Desafio Missionário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1EC7A36-C271-CB47-B4BA-341BAA06B1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686DE388-BBEC-F4C1-4682-7FF0D0C947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40200" y="908050"/>
            <a:ext cx="4926013" cy="580866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pt-BR" dirty="0"/>
              <a:t>Clique para digitar o desafio Missionário</a:t>
            </a:r>
          </a:p>
        </p:txBody>
      </p:sp>
    </p:spTree>
    <p:extLst>
      <p:ext uri="{BB962C8B-B14F-4D97-AF65-F5344CB8AC3E}">
        <p14:creationId xmlns:p14="http://schemas.microsoft.com/office/powerpoint/2010/main" val="3318555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ocando Ide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Trocando Ideias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237060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e Reflet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2023A77-F64B-122D-7D3B-C24D376B040E}"/>
              </a:ext>
            </a:extLst>
          </p:cNvPr>
          <p:cNvSpPr/>
          <p:nvPr userDrawn="1"/>
        </p:nvSpPr>
        <p:spPr>
          <a:xfrm>
            <a:off x="35496" y="0"/>
            <a:ext cx="9001000" cy="620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200" b="1" dirty="0">
                <a:solidFill>
                  <a:schemeClr val="tx1"/>
                </a:solidFill>
                <a:latin typeface="+mj-lt"/>
              </a:rPr>
              <a:t>Hora de Refletir</a:t>
            </a:r>
          </a:p>
        </p:txBody>
      </p:sp>
      <p:sp>
        <p:nvSpPr>
          <p:cNvPr id="7" name="Espaço Reservado para Imagem 4">
            <a:extLst>
              <a:ext uri="{FF2B5EF4-FFF2-40B4-BE49-F238E27FC236}">
                <a16:creationId xmlns:a16="http://schemas.microsoft.com/office/drawing/2014/main" id="{DA8B1A4E-C08F-D481-05C1-9B76D4A3FD2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8" name="Espaço Reservado para Texto 6">
            <a:extLst>
              <a:ext uri="{FF2B5EF4-FFF2-40B4-BE49-F238E27FC236}">
                <a16:creationId xmlns:a16="http://schemas.microsoft.com/office/drawing/2014/main" id="{58DC5C32-B3B7-4E6F-AB0A-2B9827FDAC6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Análise</a:t>
            </a:r>
          </a:p>
        </p:txBody>
      </p:sp>
    </p:spTree>
    <p:extLst>
      <p:ext uri="{BB962C8B-B14F-4D97-AF65-F5344CB8AC3E}">
        <p14:creationId xmlns:p14="http://schemas.microsoft.com/office/powerpoint/2010/main" val="3706233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90B825D-CF6C-59F2-2670-994102A778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037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B744A3C-D88D-BF21-497E-C7B4684A44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451" y="692696"/>
            <a:ext cx="685800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5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Vaz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2 Imagen">
            <a:extLst>
              <a:ext uri="{FF2B5EF4-FFF2-40B4-BE49-F238E27FC236}">
                <a16:creationId xmlns:a16="http://schemas.microsoft.com/office/drawing/2014/main" id="{C99877E7-F7D4-4CE2-8F44-45C64F0508CC}"/>
              </a:ext>
            </a:extLst>
          </p:cNvPr>
          <p:cNvPicPr preferRelativeResize="0"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63"/>
          <a:stretch>
            <a:fillRect/>
          </a:stretch>
        </p:blipFill>
        <p:spPr bwMode="auto">
          <a:xfrm>
            <a:off x="53975" y="5475288"/>
            <a:ext cx="12065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2696F8-F7BF-4D79-871B-B9035DC11DB0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FCC"/>
              </a:gs>
              <a:gs pos="32000">
                <a:srgbClr val="FFFFCC"/>
              </a:gs>
              <a:gs pos="68000">
                <a:srgbClr val="FFFF99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9267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1FB3B23-3C25-4165-95CB-0B4FE913D773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FEE18D53-7FDF-41CC-805A-1E46C8864A5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BDD4ACB5-E193-49B7-8C93-C53FFEE930CC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41B336A-2323-4378-A580-467DE65BC031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918A28C7-9B69-4A4A-AD1B-5228D07EAC6E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C85CBC48-20BC-47EE-A035-9C9922BB603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C40F1AA-9D56-4F3D-A0F5-759B93AF0767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A97BF47-003A-4772-8F32-138EA3E6EDE5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A41E78EF-190F-4E59-B59A-562868B82FC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1CAF778-F9EF-4804-9174-22A44BB7D43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625C93F-82ED-4F11-AEDE-4F9E5BB0525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2°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8B6899B5-D5CA-403C-AD0E-FFA62A814DB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5" name="Espaço Reservado para Texto 22"/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 b="1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15EF94C-FC16-4586-9D36-0FD745639334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1B66457-F6BA-4E84-AE0F-604C9F9E9A3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33CEB32C-4CB1-4269-8466-4B4D4781DB58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3843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rgbClr val="2A496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rgbClr val="2A496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444CFA80-3F8C-4177-BBB9-DEE41B9DEBD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5CF71348-800F-4B44-AFC6-F103AC11E79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F4DE9DC5-63FF-4548-BF86-C2EB364D841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E6194DB8-79FF-E801-7F66-9939CC84138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BC6CE1-C0A2-240E-0ABF-ADD59207C094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00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ur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B3E42D2C-A2EE-4141-9DE6-2D1FAF60C5D6}"/>
              </a:ext>
            </a:extLst>
          </p:cNvPr>
          <p:cNvSpPr/>
          <p:nvPr userDrawn="1"/>
        </p:nvSpPr>
        <p:spPr>
          <a:xfrm>
            <a:off x="1320800" y="666750"/>
            <a:ext cx="7797800" cy="1295400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2051719" y="684755"/>
            <a:ext cx="7055589" cy="1296144"/>
          </a:xfrm>
          <a:prstGeom prst="rect">
            <a:avLst/>
          </a:prstGeom>
        </p:spPr>
        <p:txBody>
          <a:bodyPr anchor="ctr" anchorCtr="0"/>
          <a:lstStyle>
            <a:lvl1pPr marL="0" indent="0">
              <a:spcBef>
                <a:spcPts val="0"/>
              </a:spcBef>
              <a:buNone/>
              <a:defRPr sz="2800" b="1" baseline="0">
                <a:solidFill>
                  <a:schemeClr val="bg1"/>
                </a:solidFill>
              </a:defRPr>
            </a:lvl1pPr>
            <a:lvl2pPr>
              <a:buNone/>
              <a:defRPr sz="2800" b="1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2" name="Espaço Reservado para Texto 17"/>
          <p:cNvSpPr>
            <a:spLocks noGrp="1"/>
          </p:cNvSpPr>
          <p:nvPr>
            <p:ph type="body" sz="quarter" idx="11" hasCustomPrompt="1"/>
          </p:nvPr>
        </p:nvSpPr>
        <p:spPr>
          <a:xfrm>
            <a:off x="1475656" y="1988840"/>
            <a:ext cx="7488957" cy="4824536"/>
          </a:xfrm>
          <a:prstGeom prst="rect">
            <a:avLst/>
          </a:prstGeom>
        </p:spPr>
        <p:txBody>
          <a:bodyPr/>
          <a:lstStyle>
            <a:lvl1pPr marL="514350" indent="-514350">
              <a:buFont typeface="+mj-lt"/>
              <a:buAutoNum type="alphaLcPeriod"/>
              <a:defRPr sz="32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opções</a:t>
            </a:r>
          </a:p>
        </p:txBody>
      </p:sp>
      <p:sp>
        <p:nvSpPr>
          <p:cNvPr id="10" name="Espaço Reservado para Texto 14"/>
          <p:cNvSpPr>
            <a:spLocks noGrp="1"/>
          </p:cNvSpPr>
          <p:nvPr>
            <p:ph type="body" sz="quarter" idx="12" hasCustomPrompt="1"/>
          </p:nvPr>
        </p:nvSpPr>
        <p:spPr>
          <a:xfrm>
            <a:off x="1259632" y="676814"/>
            <a:ext cx="792087" cy="1296144"/>
          </a:xfrm>
          <a:prstGeom prst="rect">
            <a:avLst/>
          </a:prstGeom>
        </p:spPr>
        <p:txBody>
          <a:bodyPr anchor="ctr" anchorCtr="0"/>
          <a:lstStyle>
            <a:lvl1pPr algn="r">
              <a:buNone/>
              <a:defRPr sz="5400" baseline="0">
                <a:solidFill>
                  <a:schemeClr val="bg1"/>
                </a:solidFill>
              </a:defRPr>
            </a:lvl1pPr>
            <a:lvl2pPr>
              <a:buNone/>
              <a:defRPr sz="54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Cl </a:t>
            </a:r>
          </a:p>
        </p:txBody>
      </p:sp>
    </p:spTree>
    <p:extLst>
      <p:ext uri="{BB962C8B-B14F-4D97-AF65-F5344CB8AC3E}">
        <p14:creationId xmlns:p14="http://schemas.microsoft.com/office/powerpoint/2010/main" val="40021394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s 3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FB5EB3C4-4E47-4BC9-80C2-9CACE53D14BA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3º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893B520-36D8-4552-BB01-EC40469E8D10}"/>
              </a:ext>
            </a:extLst>
          </p:cNvPr>
          <p:cNvSpPr/>
          <p:nvPr userDrawn="1"/>
        </p:nvSpPr>
        <p:spPr>
          <a:xfrm rot="19154456">
            <a:off x="1127622" y="3198540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0182223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Áur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36">
            <a:extLst>
              <a:ext uri="{FF2B5EF4-FFF2-40B4-BE49-F238E27FC236}">
                <a16:creationId xmlns:a16="http://schemas.microsoft.com/office/drawing/2014/main" id="{C54E1CA4-8391-4F6E-BCA1-30119B25C250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44371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3FC6D8-546B-4058-A5F5-742EBED829F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EAFBB76-953C-41A3-8A47-FE300034C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VERSO PARA DECORAR</a:t>
            </a:r>
          </a:p>
        </p:txBody>
      </p:sp>
      <p:sp>
        <p:nvSpPr>
          <p:cNvPr id="17" name="Espaço Reservado para Texto 27"/>
          <p:cNvSpPr>
            <a:spLocks noGrp="1"/>
          </p:cNvSpPr>
          <p:nvPr>
            <p:ph type="body" sz="quarter" idx="10" hasCustomPrompt="1"/>
          </p:nvPr>
        </p:nvSpPr>
        <p:spPr>
          <a:xfrm>
            <a:off x="1475656" y="1484784"/>
            <a:ext cx="7488858" cy="2952328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Editar Verso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4D5B421E-73E7-4716-AE20-D859ACD5E4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9" name="Espaço Reservado para Texto 27">
            <a:extLst>
              <a:ext uri="{FF2B5EF4-FFF2-40B4-BE49-F238E27FC236}">
                <a16:creationId xmlns:a16="http://schemas.microsoft.com/office/drawing/2014/main" id="{F780C36C-38C7-4FC2-ADDB-2FB955A00F6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75656" y="4509120"/>
            <a:ext cx="7488858" cy="2159965"/>
          </a:xfrm>
          <a:prstGeom prst="rect">
            <a:avLst/>
          </a:prstGeom>
        </p:spPr>
        <p:txBody>
          <a:bodyPr anchor="t" anchorCtr="1"/>
          <a:lstStyle>
            <a:lvl1pPr algn="ctr" eaLnBrk="1" hangingPunct="1">
              <a:buFont typeface="Arial" charset="0"/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377406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a da O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6">
            <a:extLst>
              <a:ext uri="{FF2B5EF4-FFF2-40B4-BE49-F238E27FC236}">
                <a16:creationId xmlns:a16="http://schemas.microsoft.com/office/drawing/2014/main" id="{0B1FC360-B25E-43B2-8C2D-346C9A193795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1397000" y="5838083"/>
            <a:ext cx="763905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C901535-AB24-4455-A2F8-AE8FC4BFF3A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273BCE03-0431-4C05-A0E2-C9D1C67CFDFC}"/>
              </a:ext>
            </a:extLst>
          </p:cNvPr>
          <p:cNvSpPr txBox="1">
            <a:spLocks/>
          </p:cNvSpPr>
          <p:nvPr userDrawn="1"/>
        </p:nvSpPr>
        <p:spPr>
          <a:xfrm>
            <a:off x="1397000" y="5949950"/>
            <a:ext cx="7747000" cy="652463"/>
          </a:xfrm>
          <a:prstGeom prst="rect">
            <a:avLst/>
          </a:prstGeom>
        </p:spPr>
        <p:txBody>
          <a:bodyPr/>
          <a:lstStyle/>
          <a:p>
            <a:pPr algn="ctr" eaLnBrk="1" hangingPunct="1">
              <a:defRPr/>
            </a:pPr>
            <a:r>
              <a:rPr lang="pt-BR" altLang="pt-BR" sz="4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cs typeface="+mn-cs"/>
              </a:rPr>
              <a:t>Hora da Oração</a:t>
            </a:r>
          </a:p>
        </p:txBody>
      </p:sp>
      <p:pic>
        <p:nvPicPr>
          <p:cNvPr id="6" name="Imagem 5" descr="Uma imagem contendo pessoa, mulher, vestuário, interior&#10;&#10;Descrição gerada automaticamente">
            <a:extLst>
              <a:ext uri="{FF2B5EF4-FFF2-40B4-BE49-F238E27FC236}">
                <a16:creationId xmlns:a16="http://schemas.microsoft.com/office/drawing/2014/main" id="{AD4BB970-67A5-4BE8-9EA5-89518FDFCFA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22" y="686326"/>
            <a:ext cx="7747000" cy="5119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92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deia Cen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02413AB2-2334-4BCB-A396-78B6FAEE382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02EBC904-65A3-4090-8581-0C3B6CB4B3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6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sz="2000" b="1" dirty="0"/>
              <a:t>Ideia Central da Lição</a:t>
            </a:r>
          </a:p>
        </p:txBody>
      </p:sp>
      <p:sp>
        <p:nvSpPr>
          <p:cNvPr id="4" name="Espaço Reservado para Texto 31"/>
          <p:cNvSpPr>
            <a:spLocks noGrp="1"/>
          </p:cNvSpPr>
          <p:nvPr>
            <p:ph type="body" sz="quarter" idx="14"/>
          </p:nvPr>
        </p:nvSpPr>
        <p:spPr>
          <a:xfrm>
            <a:off x="3995936" y="190169"/>
            <a:ext cx="1151582" cy="377284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  <p:sp>
        <p:nvSpPr>
          <p:cNvPr id="15" name="Espaço Reservado para Texto 14"/>
          <p:cNvSpPr>
            <a:spLocks noGrp="1"/>
          </p:cNvSpPr>
          <p:nvPr>
            <p:ph type="body" sz="quarter" idx="17" hasCustomPrompt="1"/>
          </p:nvPr>
        </p:nvSpPr>
        <p:spPr>
          <a:xfrm>
            <a:off x="1331913" y="5843197"/>
            <a:ext cx="7812087" cy="986081"/>
          </a:xfrm>
          <a:prstGeom prst="rect">
            <a:avLst/>
          </a:prstGeom>
          <a:solidFill>
            <a:srgbClr val="1A35A6"/>
          </a:solidFill>
          <a:ln>
            <a:solidFill>
              <a:schemeClr val="accent1"/>
            </a:solidFill>
          </a:ln>
        </p:spPr>
        <p:txBody>
          <a:bodyPr wrap="square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lang="pt-BR" sz="2800" b="1" i="1" dirty="0" smtClean="0">
                <a:ln w="6350" cmpd="sng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charset="0"/>
              </a:defRPr>
            </a:lvl1pPr>
          </a:lstStyle>
          <a:p>
            <a:pPr lvl="0"/>
            <a:r>
              <a:rPr lang="pt-BR" dirty="0"/>
              <a:t>Editar Mensagem</a:t>
            </a:r>
          </a:p>
        </p:txBody>
      </p:sp>
      <p:sp>
        <p:nvSpPr>
          <p:cNvPr id="11" name="Espaço Reservado para Imagem 11">
            <a:extLst>
              <a:ext uri="{FF2B5EF4-FFF2-40B4-BE49-F238E27FC236}">
                <a16:creationId xmlns:a16="http://schemas.microsoft.com/office/drawing/2014/main" id="{97813D6F-CB82-43A6-9227-C84DEBF9C568}"/>
              </a:ext>
            </a:extLst>
          </p:cNvPr>
          <p:cNvSpPr>
            <a:spLocks noGrp="1" noChangeAspect="1"/>
          </p:cNvSpPr>
          <p:nvPr>
            <p:ph type="pic" sz="quarter" idx="18"/>
          </p:nvPr>
        </p:nvSpPr>
        <p:spPr>
          <a:xfrm>
            <a:off x="1353600" y="709025"/>
            <a:ext cx="7740000" cy="5126400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8540774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EFC4374-F166-4BD5-AD5C-D16E45FEFC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03350" y="1196975"/>
            <a:ext cx="7561263" cy="55673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pt-BR" dirty="0"/>
              <a:t>Texto</a:t>
            </a:r>
          </a:p>
        </p:txBody>
      </p:sp>
    </p:spTree>
    <p:extLst>
      <p:ext uri="{BB962C8B-B14F-4D97-AF65-F5344CB8AC3E}">
        <p14:creationId xmlns:p14="http://schemas.microsoft.com/office/powerpoint/2010/main" val="15466153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15" name="CaixaDeTexto 4">
            <a:extLst>
              <a:ext uri="{FF2B5EF4-FFF2-40B4-BE49-F238E27FC236}">
                <a16:creationId xmlns:a16="http://schemas.microsoft.com/office/drawing/2014/main" id="{EAA57C5C-9479-4625-A67A-38573D0191D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83206" y="2920876"/>
            <a:ext cx="777716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OBJETIVOS:</a:t>
            </a:r>
          </a:p>
          <a:p>
            <a:r>
              <a:rPr lang="pt-BR" sz="1800" dirty="0"/>
              <a:t>As crianças deverão:</a:t>
            </a:r>
            <a:endParaRPr lang="pt-BR" sz="2000" dirty="0"/>
          </a:p>
        </p:txBody>
      </p:sp>
      <p:sp>
        <p:nvSpPr>
          <p:cNvPr id="16" name="CaixaDeTexto 5">
            <a:extLst>
              <a:ext uri="{FF2B5EF4-FFF2-40B4-BE49-F238E27FC236}">
                <a16:creationId xmlns:a16="http://schemas.microsoft.com/office/drawing/2014/main" id="{8019BF67-45F9-4D62-B8EA-3B33DA7816A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63E28F-F179-4E24-9B3F-B7C98834FC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31640" y="1140594"/>
            <a:ext cx="7762875" cy="17843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Verso</a:t>
            </a:r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5C2F2770-EA01-47B8-88A9-9B0D5348B7D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63937" y="3597275"/>
            <a:ext cx="7727950" cy="19224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Objetivos</a:t>
            </a:r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31C48BD9-0094-4533-B8CB-F81FEF47864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2035765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FESSOR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 hasCustomPrompt="1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Editar título da Lição</a:t>
            </a: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8113DE55-AB02-42B7-8976-9EFBCDCCE29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13477" y="93902"/>
            <a:ext cx="648176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Orientação aos professores</a:t>
            </a:r>
          </a:p>
        </p:txBody>
      </p:sp>
      <p:sp>
        <p:nvSpPr>
          <p:cNvPr id="9" name="CaixaDeTexto 4">
            <a:extLst>
              <a:ext uri="{FF2B5EF4-FFF2-40B4-BE49-F238E27FC236}">
                <a16:creationId xmlns:a16="http://schemas.microsoft.com/office/drawing/2014/main" id="{313619B0-40F7-4455-8987-14A24E04CF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1196752"/>
            <a:ext cx="7795236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2000" b="1" dirty="0">
                <a:solidFill>
                  <a:srgbClr val="FF0000"/>
                </a:solidFill>
                <a:cs typeface="Times New Roman" panose="02020603050405020304" pitchFamily="18" charset="0"/>
              </a:rPr>
              <a:t>CRENÇAS FUNDAMENTAIS:</a:t>
            </a:r>
          </a:p>
          <a:p>
            <a:r>
              <a:rPr lang="pt-BR" sz="1800" dirty="0"/>
              <a:t>Alguns aspectos das seguintes crenças estão presentes na lição:</a:t>
            </a:r>
            <a:endParaRPr lang="pt-BR" sz="2000" dirty="0"/>
          </a:p>
        </p:txBody>
      </p:sp>
      <p:sp>
        <p:nvSpPr>
          <p:cNvPr id="11" name="Espaço Reservado para Texto 18">
            <a:extLst>
              <a:ext uri="{FF2B5EF4-FFF2-40B4-BE49-F238E27FC236}">
                <a16:creationId xmlns:a16="http://schemas.microsoft.com/office/drawing/2014/main" id="{3F1AF215-4F83-4AF7-BB74-6DDB2679349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331848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3" name="Espaço Reservado para Texto 18">
            <a:extLst>
              <a:ext uri="{FF2B5EF4-FFF2-40B4-BE49-F238E27FC236}">
                <a16:creationId xmlns:a16="http://schemas.microsoft.com/office/drawing/2014/main" id="{721F8098-1D38-41F5-8408-B0BDFE53041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38652" y="1873860"/>
            <a:ext cx="3888224" cy="12711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crenças Fundamentais</a:t>
            </a:r>
          </a:p>
        </p:txBody>
      </p:sp>
      <p:sp>
        <p:nvSpPr>
          <p:cNvPr id="18" name="CaixaDeTexto 4">
            <a:extLst>
              <a:ext uri="{FF2B5EF4-FFF2-40B4-BE49-F238E27FC236}">
                <a16:creationId xmlns:a16="http://schemas.microsoft.com/office/drawing/2014/main" id="{6D02E030-C45E-4F1B-86F3-1B252417FA3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31640" y="3140968"/>
            <a:ext cx="77952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400" b="1" dirty="0">
                <a:solidFill>
                  <a:srgbClr val="FF0000"/>
                </a:solidFill>
                <a:cs typeface="Times New Roman" panose="02020603050405020304" pitchFamily="18" charset="0"/>
              </a:rPr>
              <a:t>Resumo da Lição:</a:t>
            </a:r>
            <a:endParaRPr lang="pt-BR" sz="2000" dirty="0"/>
          </a:p>
        </p:txBody>
      </p:sp>
      <p:sp>
        <p:nvSpPr>
          <p:cNvPr id="20" name="Espaço Reservado para Texto 18">
            <a:extLst>
              <a:ext uri="{FF2B5EF4-FFF2-40B4-BE49-F238E27FC236}">
                <a16:creationId xmlns:a16="http://schemas.microsoft.com/office/drawing/2014/main" id="{69E52E62-E43F-468F-B7DA-7D14CC78770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31847" y="3448745"/>
            <a:ext cx="7763391" cy="24222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Resumo da Lição</a:t>
            </a:r>
          </a:p>
        </p:txBody>
      </p:sp>
      <p:sp>
        <p:nvSpPr>
          <p:cNvPr id="2" name="CaixaDeTexto 5">
            <a:extLst>
              <a:ext uri="{FF2B5EF4-FFF2-40B4-BE49-F238E27FC236}">
                <a16:creationId xmlns:a16="http://schemas.microsoft.com/office/drawing/2014/main" id="{072719D8-ADE9-C1B6-71C1-CE4B4E4D06F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90921" y="5737524"/>
            <a:ext cx="75015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IDEIA CENTRAL</a:t>
            </a:r>
            <a:endParaRPr lang="pt-BR" altLang="pt-BR" b="1" dirty="0"/>
          </a:p>
        </p:txBody>
      </p:sp>
      <p:sp>
        <p:nvSpPr>
          <p:cNvPr id="3" name="Espaço Reservado para Texto 18">
            <a:extLst>
              <a:ext uri="{FF2B5EF4-FFF2-40B4-BE49-F238E27FC236}">
                <a16:creationId xmlns:a16="http://schemas.microsoft.com/office/drawing/2014/main" id="{90211C64-CFC9-36BD-6FDD-89CDF6BE641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95735" y="6032054"/>
            <a:ext cx="6864127" cy="78132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Editar Mensagem</a:t>
            </a:r>
          </a:p>
        </p:txBody>
      </p:sp>
    </p:spTree>
    <p:extLst>
      <p:ext uri="{BB962C8B-B14F-4D97-AF65-F5344CB8AC3E}">
        <p14:creationId xmlns:p14="http://schemas.microsoft.com/office/powerpoint/2010/main" val="37885462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zul - Geral pequ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ço Reservado para Texto 31"/>
          <p:cNvSpPr>
            <a:spLocks noGrp="1"/>
          </p:cNvSpPr>
          <p:nvPr>
            <p:ph type="body" sz="quarter" idx="12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3"/>
          </p:nvPr>
        </p:nvSpPr>
        <p:spPr>
          <a:xfrm>
            <a:off x="2627313" y="115888"/>
            <a:ext cx="6481762" cy="431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E2B804A1-EE56-4F19-8D55-69C986ABF8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4311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C17083B0-3545-7DDF-A1B2-EE3CAD15FA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/>
          <a:stretch>
            <a:fillRect/>
          </a:stretch>
        </p:blipFill>
        <p:spPr>
          <a:xfrm>
            <a:off x="1351304" y="692696"/>
            <a:ext cx="7753368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B738B1D-349F-0BDE-E14D-5E5CC6E9352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72816"/>
            <a:ext cx="3843251" cy="315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333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acao_Texto"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C17083B0-3545-7DDF-A1B2-EE3CAD15FA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8"/>
          <a:stretch>
            <a:fillRect/>
          </a:stretch>
        </p:blipFill>
        <p:spPr>
          <a:xfrm>
            <a:off x="1351304" y="692696"/>
            <a:ext cx="7753368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725449" y="39189"/>
            <a:ext cx="1393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Oração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4116358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- 3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ADDD79A-D920-41C3-8B42-9C09D536E12A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E43027F8-5C85-4EEB-8003-2662B12BB11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AC1FCAAA-BC94-45C3-A1C7-8AA7D59A2891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60E8798-3089-4654-B145-191D65A7559E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65E3C04-3FA6-4154-B10B-44D0705381B6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0001024-0A58-4D82-87CB-F596C2843D9A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903E1F-AC4D-418A-A81B-D801C0F54471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6D2BD42-83ED-4F60-AE5F-0AA094B621B8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1FBD7948-5F0C-42DE-946E-3AD610BF75E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 dirty="0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843DF8E8-6ABA-475D-9E78-D322E2AD317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F5321713-A3B4-46EA-8F20-54B02523945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3º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BB4C901B-E4F1-41E3-B5EE-A898B9A1E1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D7E1C28C-4918-4427-9C91-2D8B3C98307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2594B19-989D-BB95-5376-035A92FD5A3B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FFCCF2E-3580-C76B-C1D4-FC5DCA6D8274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F4BA64A-3CE1-D415-875B-ABA507344965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D14CA004-6D37-F317-3519-B3EF7BAAC3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F9FBBD01-8A5F-723E-C32F-BECFD86DD27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B962CF4-C43B-B006-EB64-29EDF4D132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8B97051D-DD62-4D3C-1D9A-5C17AE057E9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D5264EE-8A12-313A-C625-6A7E5BE6A88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000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Assunto do 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ço Reservado para Texto 14"/>
          <p:cNvSpPr>
            <a:spLocks noGrp="1"/>
          </p:cNvSpPr>
          <p:nvPr>
            <p:ph type="body" sz="quarter" idx="10" hasCustomPrompt="1"/>
          </p:nvPr>
        </p:nvSpPr>
        <p:spPr>
          <a:xfrm>
            <a:off x="1331640" y="684383"/>
            <a:ext cx="7812360" cy="988841"/>
          </a:xfrm>
          <a:prstGeom prst="rect">
            <a:avLst/>
          </a:prstGeom>
          <a:solidFill>
            <a:srgbClr val="FF0000"/>
          </a:solidFill>
        </p:spPr>
        <p:txBody>
          <a:bodyPr anchor="ctr" anchorCtr="1"/>
          <a:lstStyle>
            <a:lvl1pPr algn="ctr">
              <a:buNone/>
              <a:defRPr sz="4000" baseline="0">
                <a:solidFill>
                  <a:schemeClr val="bg1"/>
                </a:solidFill>
              </a:defRPr>
            </a:lvl1pPr>
            <a:lvl2pPr algn="ctr">
              <a:buNone/>
              <a:defRPr sz="400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9" name="Espaço Reservado para Imagem 16"/>
          <p:cNvSpPr>
            <a:spLocks noGrp="1" noChangeAspect="1"/>
          </p:cNvSpPr>
          <p:nvPr>
            <p:ph type="pic" sz="quarter" idx="11"/>
          </p:nvPr>
        </p:nvSpPr>
        <p:spPr>
          <a:xfrm>
            <a:off x="1353600" y="1688400"/>
            <a:ext cx="7740000" cy="5126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pt-BR" noProof="0" dirty="0"/>
              <a:t>Clique no ícone para adicionar uma imagem</a:t>
            </a:r>
          </a:p>
        </p:txBody>
      </p:sp>
    </p:spTree>
    <p:extLst>
      <p:ext uri="{BB962C8B-B14F-4D97-AF65-F5344CB8AC3E}">
        <p14:creationId xmlns:p14="http://schemas.microsoft.com/office/powerpoint/2010/main" val="7637537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Oracao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Oração</a:t>
            </a:r>
          </a:p>
        </p:txBody>
      </p:sp>
    </p:spTree>
    <p:extLst>
      <p:ext uri="{BB962C8B-B14F-4D97-AF65-F5344CB8AC3E}">
        <p14:creationId xmlns:p14="http://schemas.microsoft.com/office/powerpoint/2010/main" val="14778276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Louvor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Louvor</a:t>
            </a:r>
          </a:p>
        </p:txBody>
      </p:sp>
    </p:spTree>
    <p:extLst>
      <p:ext uri="{BB962C8B-B14F-4D97-AF65-F5344CB8AC3E}">
        <p14:creationId xmlns:p14="http://schemas.microsoft.com/office/powerpoint/2010/main" val="378664226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ça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Faça</a:t>
            </a:r>
          </a:p>
        </p:txBody>
      </p:sp>
    </p:spTree>
    <p:extLst>
      <p:ext uri="{BB962C8B-B14F-4D97-AF65-F5344CB8AC3E}">
        <p14:creationId xmlns:p14="http://schemas.microsoft.com/office/powerpoint/2010/main" val="17346309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melho Tit Versos 2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589A79DF-4307-48BC-B539-DDE98B1D3D15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2º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EA1C8CC-24FB-481F-91D0-B9686430300C}"/>
              </a:ext>
            </a:extLst>
          </p:cNvPr>
          <p:cNvSpPr/>
          <p:nvPr userDrawn="1"/>
        </p:nvSpPr>
        <p:spPr>
          <a:xfrm rot="19154456">
            <a:off x="1055615" y="3172153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281320693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so para Decor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Imagem 7">
            <a:extLst>
              <a:ext uri="{FF2B5EF4-FFF2-40B4-BE49-F238E27FC236}">
                <a16:creationId xmlns:a16="http://schemas.microsoft.com/office/drawing/2014/main" id="{126F78A8-4736-4FBA-A5DB-998591E4514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333625" y="800100"/>
            <a:ext cx="5773738" cy="41402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Line 36">
            <a:extLst>
              <a:ext uri="{FF2B5EF4-FFF2-40B4-BE49-F238E27FC236}">
                <a16:creationId xmlns:a16="http://schemas.microsoft.com/office/drawing/2014/main" id="{929EE6C6-C199-4153-A9C0-2C02DE4B79BD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476375" y="6237312"/>
            <a:ext cx="7488238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018FBBC4-C48F-4AF2-8A1F-359753D3484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292725" y="188913"/>
            <a:ext cx="38195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dirty="0"/>
              <a:t> VERSÍCULO PARA MEMORIZAR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52257F30-A596-42D8-B8BC-CB59710DAFA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35" name="Espaço Reservado para Texto 34"/>
          <p:cNvSpPr>
            <a:spLocks noGrp="1"/>
          </p:cNvSpPr>
          <p:nvPr>
            <p:ph type="body" sz="quarter" idx="13" hasCustomPrompt="1"/>
          </p:nvPr>
        </p:nvSpPr>
        <p:spPr>
          <a:xfrm>
            <a:off x="1475631" y="6309320"/>
            <a:ext cx="7488858" cy="432047"/>
          </a:xfrm>
          <a:prstGeom prst="rect">
            <a:avLst/>
          </a:prstGeom>
        </p:spPr>
        <p:txBody>
          <a:bodyPr anchor="ctr" anchorCtr="1"/>
          <a:lstStyle>
            <a:lvl1pPr algn="ctr">
              <a:buNone/>
              <a:defRPr sz="2000" b="1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24" name="Espaço Reservado para Texto 34"/>
          <p:cNvSpPr>
            <a:spLocks noGrp="1"/>
          </p:cNvSpPr>
          <p:nvPr>
            <p:ph type="body" sz="quarter" idx="14" hasCustomPrompt="1"/>
          </p:nvPr>
        </p:nvSpPr>
        <p:spPr>
          <a:xfrm>
            <a:off x="1331640" y="5011595"/>
            <a:ext cx="7780610" cy="1153709"/>
          </a:xfrm>
          <a:prstGeom prst="rect">
            <a:avLst/>
          </a:prstGeom>
        </p:spPr>
        <p:txBody>
          <a:bodyPr anchor="b" anchorCtr="1"/>
          <a:lstStyle>
            <a:lvl1pPr marL="0" indent="0">
              <a:buNone/>
              <a:defRPr lang="pt-BR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defRPr>
            </a:lvl1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13" name="Espaço Reservado para Texto 31">
            <a:extLst>
              <a:ext uri="{FF2B5EF4-FFF2-40B4-BE49-F238E27FC236}">
                <a16:creationId xmlns:a16="http://schemas.microsoft.com/office/drawing/2014/main" id="{BFFAA08C-9173-4A76-89DB-1622DCA594B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6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15862969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romis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9D4FAC-AEE2-E1EA-2262-6E4331841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 flipH="1"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393488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Texto Compromisso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6596872" y="39189"/>
            <a:ext cx="2521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Compromisso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059913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vis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A9D4FAC-AEE2-E1EA-2262-6E4331841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01"/>
          <a:stretch>
            <a:fillRect/>
          </a:stretch>
        </p:blipFill>
        <p:spPr>
          <a:xfrm flipH="1">
            <a:off x="1358956" y="723146"/>
            <a:ext cx="7706568" cy="6051039"/>
          </a:xfrm>
          <a:prstGeom prst="rect">
            <a:avLst/>
          </a:prstGeom>
        </p:spPr>
      </p:pic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57200" y="687600"/>
            <a:ext cx="4582952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lvl="0"/>
            <a:r>
              <a:rPr lang="pt-BR" dirty="0"/>
              <a:t>Texto Revisão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7622600" y="39189"/>
            <a:ext cx="14959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Revisão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228255217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lavra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142D83EF-3460-4BBD-AAF5-B81FDCAA90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57200" y="687600"/>
            <a:ext cx="7750800" cy="61200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/>
          <a:lstStyle>
            <a:lvl1pPr marL="0" indent="0">
              <a:spcBef>
                <a:spcPts val="0"/>
              </a:spcBef>
              <a:buNone/>
              <a:defRPr sz="2400" b="1" i="1">
                <a:solidFill>
                  <a:schemeClr val="tx1"/>
                </a:solidFill>
              </a:defRPr>
            </a:lvl1pPr>
          </a:lstStyle>
          <a:p>
            <a:pPr algn="l"/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B78B434-828C-455F-94EB-9C26D24F0752}"/>
              </a:ext>
            </a:extLst>
          </p:cNvPr>
          <p:cNvSpPr/>
          <p:nvPr userDrawn="1"/>
        </p:nvSpPr>
        <p:spPr>
          <a:xfrm>
            <a:off x="5726697" y="39189"/>
            <a:ext cx="3391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solidFill>
                  <a:srgbClr val="000000"/>
                </a:solidFill>
                <a:latin typeface="Calibri" pitchFamily="34" charset="0"/>
              </a:rPr>
              <a:t>Palavra da Semana</a:t>
            </a:r>
            <a:endParaRPr lang="pt-BR" altLang="pt-BR" sz="3200" dirty="0"/>
          </a:p>
        </p:txBody>
      </p:sp>
    </p:spTree>
    <p:extLst>
      <p:ext uri="{BB962C8B-B14F-4D97-AF65-F5344CB8AC3E}">
        <p14:creationId xmlns:p14="http://schemas.microsoft.com/office/powerpoint/2010/main" val="377203578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rte da Sema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928EDA3A-2546-4DEC-9A42-20AF7DF621A9}"/>
              </a:ext>
            </a:extLst>
          </p:cNvPr>
          <p:cNvSpPr/>
          <p:nvPr userDrawn="1"/>
        </p:nvSpPr>
        <p:spPr>
          <a:xfrm>
            <a:off x="2612708" y="58056"/>
            <a:ext cx="6408208" cy="548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sz="36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Arte da Semana</a:t>
            </a:r>
          </a:p>
        </p:txBody>
      </p:sp>
    </p:spTree>
    <p:extLst>
      <p:ext uri="{BB962C8B-B14F-4D97-AF65-F5344CB8AC3E}">
        <p14:creationId xmlns:p14="http://schemas.microsoft.com/office/powerpoint/2010/main" val="38391744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CB6665-B5B4-F745-9CBF-183228BC1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3F87-000E-7646-95A8-ED14C0EB8E0A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A602CE-866F-4ECF-3E0C-81FA4059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B194BD-118E-D123-5021-859286E83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6E587-034D-8D44-B3A1-236A0616207A}" type="slidenum">
              <a:rPr lang="en-US" smtClean="0"/>
              <a:t>‹nº›</a:t>
            </a:fld>
            <a:endParaRPr lang="en-US"/>
          </a:p>
        </p:txBody>
      </p:sp>
      <p:sp>
        <p:nvSpPr>
          <p:cNvPr id="6" name="Espaço Reservado para Imagem 5">
            <a:extLst>
              <a:ext uri="{FF2B5EF4-FFF2-40B4-BE49-F238E27FC236}">
                <a16:creationId xmlns:a16="http://schemas.microsoft.com/office/drawing/2014/main" id="{1364019E-99DD-3542-C0C7-DBF48FEE023F}"/>
              </a:ext>
            </a:extLst>
          </p:cNvPr>
          <p:cNvSpPr>
            <a:spLocks noGrp="1" noChangeAspect="1"/>
          </p:cNvSpPr>
          <p:nvPr>
            <p:ph type="pic" sz="quarter" idx="13"/>
          </p:nvPr>
        </p:nvSpPr>
        <p:spPr>
          <a:xfrm>
            <a:off x="1350000" y="712800"/>
            <a:ext cx="7743600" cy="60948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03957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CAPA - 2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6EFEC033-62CE-46A4-960E-A25DFB9B1134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68075CF0-2B2B-46CB-916E-D0FA2954265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DE53D19-9FEF-4626-9AF9-994FDE664669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8325D52-CB15-4360-B2D0-6058BD4A09E3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63FF76A6-8ED8-4B69-B1DF-525353A694B2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AFF0E04-F352-4127-8407-7C0A1B2AE14B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45B7C3E-20BA-4F87-9162-37E4DD81732C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FC8DDCF-E3C2-4624-AE54-76BD0F9E3AF2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545FA0D4-BC09-4D08-B778-F3CE3904D9B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25563" y="4321175"/>
            <a:ext cx="127317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solidFill>
                  <a:schemeClr val="bg1"/>
                </a:solidFill>
              </a:rPr>
              <a:t>Trimestre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 Ano </a:t>
            </a:r>
          </a:p>
          <a:p>
            <a:pPr>
              <a:defRPr/>
            </a:pPr>
            <a:endParaRPr lang="pt-BR" altLang="pt-BR">
              <a:solidFill>
                <a:schemeClr val="bg1"/>
              </a:solidFill>
            </a:endParaRPr>
          </a:p>
          <a:p>
            <a:pPr>
              <a:defRPr/>
            </a:pPr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" name="CaixaDeTexto 19">
            <a:extLst>
              <a:ext uri="{FF2B5EF4-FFF2-40B4-BE49-F238E27FC236}">
                <a16:creationId xmlns:a16="http://schemas.microsoft.com/office/drawing/2014/main" id="{7A3CB694-172F-4C43-BB37-F4CF3C6FC4C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113" y="396875"/>
            <a:ext cx="129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>
                <a:solidFill>
                  <a:schemeClr val="bg1"/>
                </a:solidFill>
              </a:rPr>
              <a:t>Escola Sabatina dos Primários</a:t>
            </a:r>
          </a:p>
        </p:txBody>
      </p:sp>
      <p:sp>
        <p:nvSpPr>
          <p:cNvPr id="26" name="CaixaDeTexto 20">
            <a:extLst>
              <a:ext uri="{FF2B5EF4-FFF2-40B4-BE49-F238E27FC236}">
                <a16:creationId xmlns:a16="http://schemas.microsoft.com/office/drawing/2014/main" id="{0EC31F69-B43B-4228-A1D0-860D346E534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17625" y="4038600"/>
            <a:ext cx="12636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solidFill>
                  <a:schemeClr val="bg1"/>
                </a:solidFill>
              </a:rPr>
              <a:t>4º</a:t>
            </a:r>
          </a:p>
        </p:txBody>
      </p:sp>
      <p:sp>
        <p:nvSpPr>
          <p:cNvPr id="27" name="Retângulo 21">
            <a:extLst>
              <a:ext uri="{FF2B5EF4-FFF2-40B4-BE49-F238E27FC236}">
                <a16:creationId xmlns:a16="http://schemas.microsoft.com/office/drawing/2014/main" id="{E0A73F39-0BA3-4D7F-B70B-88F4C2AAC75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33500" y="1944688"/>
            <a:ext cx="1252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400">
                <a:solidFill>
                  <a:schemeClr val="bg1"/>
                </a:solidFill>
              </a:rPr>
              <a:t>Lição</a:t>
            </a:r>
            <a:endParaRPr lang="pt-BR" altLang="pt-BR" sz="2400"/>
          </a:p>
        </p:txBody>
      </p:sp>
      <p:sp>
        <p:nvSpPr>
          <p:cNvPr id="23" name="Espaço Reservado para Texto 22"/>
          <p:cNvSpPr>
            <a:spLocks noGrp="1"/>
          </p:cNvSpPr>
          <p:nvPr>
            <p:ph type="body" sz="quarter" idx="13" hasCustomPrompt="1"/>
          </p:nvPr>
        </p:nvSpPr>
        <p:spPr>
          <a:xfrm>
            <a:off x="1907704" y="4797152"/>
            <a:ext cx="749772" cy="3693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2"/>
          <p:cNvSpPr>
            <a:spLocks noGrp="1"/>
          </p:cNvSpPr>
          <p:nvPr>
            <p:ph type="body" sz="quarter" idx="14" hasCustomPrompt="1"/>
          </p:nvPr>
        </p:nvSpPr>
        <p:spPr>
          <a:xfrm>
            <a:off x="1333782" y="2420913"/>
            <a:ext cx="1251569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9" name="Espaço Reservado para Texto 22">
            <a:extLst>
              <a:ext uri="{FF2B5EF4-FFF2-40B4-BE49-F238E27FC236}">
                <a16:creationId xmlns:a16="http://schemas.microsoft.com/office/drawing/2014/main" id="{12109156-0016-45C2-80DA-599CA0CAD30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181100" y="3140968"/>
            <a:ext cx="1590700" cy="504031"/>
          </a:xfrm>
          <a:prstGeom prst="rect">
            <a:avLst/>
          </a:prstGeom>
        </p:spPr>
        <p:txBody>
          <a:bodyPr/>
          <a:lstStyle>
            <a:lvl1pPr algn="ctr">
              <a:buNone/>
              <a:defRPr sz="2000">
                <a:solidFill>
                  <a:schemeClr val="bg1"/>
                </a:solidFill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54277EE-995A-AF5E-301A-837ABFA1FE01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F27F08E-FD8E-61C8-7018-7F8799DA463D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163CF2E-89F3-8C90-97F6-8FDF316735F0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9EC9EA51-047D-087B-1B89-11B91BF6BB7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A3093378-635E-A052-B056-EECFC158C09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B5EA4B26-FAAB-7F4D-8ACB-D267FF85A555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9058EBD1-D739-D5D2-1434-BE9AF425A4F8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99B15414-64B8-17E7-91FC-CD9EEB05562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1849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 Jp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B2B76BB3-332D-400D-8B33-4E90D55DC33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15F7444-F420-489F-A196-6F8EAF5E3D0A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C1CB3DBA-AB4A-06F5-B74E-D505A3B1D74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66750"/>
            <a:ext cx="7795195" cy="613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8332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F3571216-90C6-0FE8-5633-9413CDCFCE22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2C316CB-6CC5-2280-FEC1-1CDCECDD3C02}"/>
              </a:ext>
            </a:extLst>
          </p:cNvPr>
          <p:cNvSpPr/>
          <p:nvPr userDrawn="1"/>
        </p:nvSpPr>
        <p:spPr>
          <a:xfrm>
            <a:off x="23812" y="640624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1F557BA-9096-B4F9-20BF-58E0746C6DF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Espaço Reservado para Texto 8">
            <a:extLst>
              <a:ext uri="{FF2B5EF4-FFF2-40B4-BE49-F238E27FC236}">
                <a16:creationId xmlns:a16="http://schemas.microsoft.com/office/drawing/2014/main" id="{85F1E070-11F9-59AF-B61F-B54A36A3AB6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C52E25AB-C7BA-6503-9FFB-1C2A732E309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7" name="Espaço Reservado para Imagem 17">
            <a:extLst>
              <a:ext uri="{FF2B5EF4-FFF2-40B4-BE49-F238E27FC236}">
                <a16:creationId xmlns:a16="http://schemas.microsoft.com/office/drawing/2014/main" id="{4E82F056-07B9-83B0-74A7-87AD40B2EC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8" name="Espaço Reservado para Imagem 19">
            <a:extLst>
              <a:ext uri="{FF2B5EF4-FFF2-40B4-BE49-F238E27FC236}">
                <a16:creationId xmlns:a16="http://schemas.microsoft.com/office/drawing/2014/main" id="{42802AE3-0A39-A184-4474-FC2A66A2C5B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9" name="Espaço Reservado para Texto 21">
            <a:extLst>
              <a:ext uri="{FF2B5EF4-FFF2-40B4-BE49-F238E27FC236}">
                <a16:creationId xmlns:a16="http://schemas.microsoft.com/office/drawing/2014/main" id="{422882AA-AAE2-E8A3-A796-D1A744B2098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033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10" name="Espaço Reservado para Texto 23">
            <a:extLst>
              <a:ext uri="{FF2B5EF4-FFF2-40B4-BE49-F238E27FC236}">
                <a16:creationId xmlns:a16="http://schemas.microsoft.com/office/drawing/2014/main" id="{B0D5FD99-1FB3-7291-3FC0-14AEF156065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31856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3D8216F9-22C3-2682-A5CC-F291C6FE4517}"/>
              </a:ext>
            </a:extLst>
          </p:cNvPr>
          <p:cNvSpPr/>
          <p:nvPr userDrawn="1"/>
        </p:nvSpPr>
        <p:spPr>
          <a:xfrm>
            <a:off x="4454970" y="4564908"/>
            <a:ext cx="4410596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Megacentro de multimídia com Hope Channel, Congo Faculdade de Enfermagem, Congo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</a:t>
            </a:r>
            <a:r>
              <a:rPr lang="pt-BR" sz="1400" b="1" dirty="0" err="1">
                <a:solidFill>
                  <a:schemeClr val="tx1"/>
                </a:solidFill>
              </a:rPr>
              <a:t>Buganda</a:t>
            </a:r>
            <a:r>
              <a:rPr lang="pt-BR" sz="1400" b="1" dirty="0">
                <a:solidFill>
                  <a:schemeClr val="tx1"/>
                </a:solidFill>
              </a:rPr>
              <a:t>, Burundi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Escola de Educação Infantil Adventista, Quênia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Zanzibar, Tanzânia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0E908090-866B-50C1-487F-9CC44AF49B3D}"/>
              </a:ext>
            </a:extLst>
          </p:cNvPr>
          <p:cNvSpPr/>
          <p:nvPr userDrawn="1"/>
        </p:nvSpPr>
        <p:spPr>
          <a:xfrm flipH="1">
            <a:off x="4524902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71C560D1-66D1-CEA6-06B9-5C9D4AAFA295}"/>
              </a:ext>
            </a:extLst>
          </p:cNvPr>
          <p:cNvSpPr/>
          <p:nvPr userDrawn="1"/>
        </p:nvSpPr>
        <p:spPr>
          <a:xfrm flipH="1">
            <a:off x="4524902" y="48362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71DE2F0-9A0C-E1AF-6428-DF2FCE015F37}"/>
              </a:ext>
            </a:extLst>
          </p:cNvPr>
          <p:cNvSpPr/>
          <p:nvPr userDrawn="1"/>
        </p:nvSpPr>
        <p:spPr>
          <a:xfrm flipH="1">
            <a:off x="4524902" y="504219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3A1B8241-C91F-100D-74D3-3D4DBEC1FF44}"/>
              </a:ext>
            </a:extLst>
          </p:cNvPr>
          <p:cNvSpPr txBox="1"/>
          <p:nvPr userDrawn="1"/>
        </p:nvSpPr>
        <p:spPr>
          <a:xfrm>
            <a:off x="4427984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2°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2C9EA44A-6D3A-36E9-BD1B-9DA55952EA71}"/>
              </a:ext>
            </a:extLst>
          </p:cNvPr>
          <p:cNvSpPr txBox="1"/>
          <p:nvPr userDrawn="1"/>
        </p:nvSpPr>
        <p:spPr>
          <a:xfrm>
            <a:off x="550005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altLang="pt-BR" sz="1100" b="1" dirty="0">
                <a:solidFill>
                  <a:schemeClr val="tx1"/>
                </a:solidFill>
                <a:latin typeface="Noto Serif Light"/>
              </a:rPr>
              <a:t>Divisão Centro Leste Africana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8C97C64D-94BE-DF3B-244C-981CB9ABEFD1}"/>
              </a:ext>
            </a:extLst>
          </p:cNvPr>
          <p:cNvSpPr/>
          <p:nvPr userDrawn="1"/>
        </p:nvSpPr>
        <p:spPr>
          <a:xfrm flipH="1">
            <a:off x="4524902" y="5256552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AA3FBBAF-14F0-61C2-B163-FCCE5CDEFD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902" y="1865158"/>
            <a:ext cx="3925716" cy="2682573"/>
          </a:xfrm>
          <a:prstGeom prst="rect">
            <a:avLst/>
          </a:prstGeom>
        </p:spPr>
      </p:pic>
      <p:sp>
        <p:nvSpPr>
          <p:cNvPr id="19" name="Elipse 18">
            <a:extLst>
              <a:ext uri="{FF2B5EF4-FFF2-40B4-BE49-F238E27FC236}">
                <a16:creationId xmlns:a16="http://schemas.microsoft.com/office/drawing/2014/main" id="{C1C8FF45-6892-9494-511B-CA9B6CC945F9}"/>
              </a:ext>
            </a:extLst>
          </p:cNvPr>
          <p:cNvSpPr/>
          <p:nvPr userDrawn="1"/>
        </p:nvSpPr>
        <p:spPr>
          <a:xfrm flipH="1">
            <a:off x="4524902" y="54762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7660812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a 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1">
            <a:extLst>
              <a:ext uri="{FF2B5EF4-FFF2-40B4-BE49-F238E27FC236}">
                <a16:creationId xmlns:a16="http://schemas.microsoft.com/office/drawing/2014/main" id="{5806CFBF-E61B-897D-40B3-224202458D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  <a:p>
            <a:endParaRPr lang="pt-BR" dirty="0"/>
          </a:p>
        </p:txBody>
      </p:sp>
      <p:pic>
        <p:nvPicPr>
          <p:cNvPr id="7" name="Imagem 6" descr="Mapa&#10;&#10;O conteúdo gerado por IA pode estar incorreto.">
            <a:extLst>
              <a:ext uri="{FF2B5EF4-FFF2-40B4-BE49-F238E27FC236}">
                <a16:creationId xmlns:a16="http://schemas.microsoft.com/office/drawing/2014/main" id="{8B698DB8-C742-2213-01C9-D86A75ACE7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79" y="1650479"/>
            <a:ext cx="8258175" cy="51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47657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 Missiona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4DC395C0-3E2B-A312-C0D0-10CD92BDCF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5" y="666750"/>
            <a:ext cx="9056130" cy="6191250"/>
          </a:xfrm>
          <a:prstGeom prst="rect">
            <a:avLst/>
          </a:prstGeom>
        </p:spPr>
      </p:pic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5" y="679578"/>
            <a:ext cx="9037079" cy="6120000"/>
          </a:xfrm>
          <a:prstGeom prst="rect">
            <a:avLst/>
          </a:prstGeom>
          <a:noFill/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História Missionária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80373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239EB37-C5AC-8AF0-8BC4-96A10212C2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" y="680274"/>
            <a:ext cx="9144000" cy="6177726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831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8863E5FF-3027-D3AF-D014-72EB9003DB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875" y="620713"/>
            <a:ext cx="9112250" cy="6237287"/>
          </a:xfrm>
          <a:prstGeom prst="rect">
            <a:avLst/>
          </a:prstGeom>
          <a:solidFill>
            <a:srgbClr val="C5D9A1"/>
          </a:solidFill>
        </p:spPr>
        <p:txBody>
          <a:bodyPr/>
          <a:lstStyle>
            <a:lvl2pPr>
              <a:buNone/>
              <a:defRPr sz="2400" b="1"/>
            </a:lvl2pPr>
          </a:lstStyle>
          <a:p>
            <a:pPr lvl="1"/>
            <a:r>
              <a:rPr lang="pt-BR" dirty="0"/>
              <a:t>História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5A8EE8B7-D563-1D97-A0E5-B57EB017D6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63" t="332" r="124" b="-332"/>
          <a:stretch>
            <a:fillRect/>
          </a:stretch>
        </p:blipFill>
        <p:spPr>
          <a:xfrm>
            <a:off x="5580112" y="1772816"/>
            <a:ext cx="3141672" cy="400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663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cao da Natureza_3_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6921" y="671287"/>
            <a:ext cx="9037079" cy="612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 marL="0" indent="1800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400" b="1">
                <a:solidFill>
                  <a:srgbClr val="FF0000"/>
                </a:solidFill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algn="l"/>
            <a:r>
              <a:rPr lang="pt-BR" dirty="0"/>
              <a:t>Texto da História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Lição da Natureza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1BFB311D-8993-DED1-4B84-70CE526ABA6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0921" y="673200"/>
            <a:ext cx="9037079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4392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7" name="Espaço Reservado para Texto 2">
            <a:extLst>
              <a:ext uri="{FF2B5EF4-FFF2-40B4-BE49-F238E27FC236}">
                <a16:creationId xmlns:a16="http://schemas.microsoft.com/office/drawing/2014/main" id="{5BEB51A7-FA12-4092-880C-D92F60CC10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300" b="1">
                <a:latin typeface="Comic Sans MS" panose="030F0702030302020204" pitchFamily="66" charset="0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</a:t>
            </a:r>
          </a:p>
        </p:txBody>
      </p:sp>
    </p:spTree>
    <p:extLst>
      <p:ext uri="{BB962C8B-B14F-4D97-AF65-F5344CB8AC3E}">
        <p14:creationId xmlns:p14="http://schemas.microsoft.com/office/powerpoint/2010/main" val="322633135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Sete Er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691A5ED-E535-4D0C-A5F5-403DAE6F939B}"/>
              </a:ext>
            </a:extLst>
          </p:cNvPr>
          <p:cNvSpPr/>
          <p:nvPr userDrawn="1"/>
        </p:nvSpPr>
        <p:spPr>
          <a:xfrm>
            <a:off x="3923928" y="69850"/>
            <a:ext cx="5220072" cy="5296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Sete erros para </a:t>
            </a:r>
            <a:fld id="{D3E8A65F-3EAC-453A-82B5-5B8DB86504C7}" type="datetime1">
              <a:rPr lang="pt-BR" altLang="pt-BR" sz="24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08/06/2026</a:t>
            </a:fld>
            <a:endParaRPr lang="pt-BR" altLang="pt-BR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1A9751D-217B-4C42-92AE-30670F9E7FF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700338" y="188913"/>
            <a:ext cx="1150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pt-BR" altLang="pt-BR" b="1" dirty="0">
                <a:solidFill>
                  <a:srgbClr val="F2F2F2"/>
                </a:solidFill>
              </a:rPr>
              <a:t>LIÇÃO:</a:t>
            </a:r>
          </a:p>
        </p:txBody>
      </p:sp>
      <p:sp>
        <p:nvSpPr>
          <p:cNvPr id="7" name="Espaço Reservado para Texto 31">
            <a:extLst>
              <a:ext uri="{FF2B5EF4-FFF2-40B4-BE49-F238E27FC236}">
                <a16:creationId xmlns:a16="http://schemas.microsoft.com/office/drawing/2014/main" id="{5C78E619-F36F-44E3-B77E-943CB6474AF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51275" y="91693"/>
            <a:ext cx="1441450" cy="431800"/>
          </a:xfrm>
          <a:prstGeom prst="rect">
            <a:avLst/>
          </a:prstGeom>
        </p:spPr>
        <p:txBody>
          <a:bodyPr/>
          <a:lstStyle>
            <a:lvl1pPr algn="ctr">
              <a:buNone/>
              <a:defRPr sz="3200" b="1" baseline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defRPr>
            </a:lvl1pPr>
          </a:lstStyle>
          <a:p>
            <a:pPr lvl="0"/>
            <a:r>
              <a:rPr lang="pt-BR" dirty="0"/>
              <a:t>Clique</a:t>
            </a:r>
          </a:p>
        </p:txBody>
      </p:sp>
    </p:spTree>
    <p:extLst>
      <p:ext uri="{BB962C8B-B14F-4D97-AF65-F5344CB8AC3E}">
        <p14:creationId xmlns:p14="http://schemas.microsoft.com/office/powerpoint/2010/main" val="31459446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Tit Versos 1ºtr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8164F78D-B2B7-4910-AFE7-B481AB2B4146}"/>
              </a:ext>
            </a:extLst>
          </p:cNvPr>
          <p:cNvSpPr/>
          <p:nvPr userDrawn="1"/>
        </p:nvSpPr>
        <p:spPr>
          <a:xfrm rot="2522612">
            <a:off x="3043907" y="2766393"/>
            <a:ext cx="579405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ln w="11430"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1º Trimestre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C2CCA89-B59E-405D-9BDF-825B04B5E254}"/>
              </a:ext>
            </a:extLst>
          </p:cNvPr>
          <p:cNvSpPr/>
          <p:nvPr userDrawn="1"/>
        </p:nvSpPr>
        <p:spPr>
          <a:xfrm rot="19154456">
            <a:off x="1055615" y="3100146"/>
            <a:ext cx="8227643" cy="110799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600" b="1" dirty="0">
                <a:ln w="28575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Versos para     decorar</a:t>
            </a:r>
          </a:p>
        </p:txBody>
      </p:sp>
    </p:spTree>
    <p:extLst>
      <p:ext uri="{BB962C8B-B14F-4D97-AF65-F5344CB8AC3E}">
        <p14:creationId xmlns:p14="http://schemas.microsoft.com/office/powerpoint/2010/main" val="42119983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rtao de Person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A91DAB20-52E2-4035-9264-2B35CA1FFAB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47813" y="1124744"/>
            <a:ext cx="7391400" cy="52197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0A87BE5-9222-4681-BBF3-C44E151A508D}"/>
              </a:ext>
            </a:extLst>
          </p:cNvPr>
          <p:cNvSpPr/>
          <p:nvPr userDrawn="1"/>
        </p:nvSpPr>
        <p:spPr>
          <a:xfrm>
            <a:off x="5106929" y="51759"/>
            <a:ext cx="40198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altLang="pt-BR" sz="3200" b="1" dirty="0">
                <a:latin typeface="+mj-lt"/>
              </a:rPr>
              <a:t>Cartão de Personagem</a:t>
            </a:r>
          </a:p>
        </p:txBody>
      </p:sp>
    </p:spTree>
    <p:extLst>
      <p:ext uri="{BB962C8B-B14F-4D97-AF65-F5344CB8AC3E}">
        <p14:creationId xmlns:p14="http://schemas.microsoft.com/office/powerpoint/2010/main" val="342857350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U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2">
            <a:extLst>
              <a:ext uri="{FF2B5EF4-FFF2-40B4-BE49-F238E27FC236}">
                <a16:creationId xmlns:a16="http://schemas.microsoft.com/office/drawing/2014/main" id="{62B4DF6E-772F-451E-96AF-0D0F6BD23BD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403350" y="692150"/>
            <a:ext cx="7740650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Sempre veja o Power Point antes da lição para poder aproveitar tudo que é mostrado da melhor forma possível durante a Escola Sabatina. </a:t>
            </a: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Quando tem um slide com a letra de um hino, clique sobre o título do hino (caixa azul) se houver um arquivo no Youtube ele será chamado, se não houver será chamado um áudio, que é colocado disponível pela CPB no site:</a:t>
            </a: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endParaRPr lang="pt-BR" altLang="pt-BR" sz="1700" dirty="0">
              <a:latin typeface="Calibri" panose="020F0502020204030204" pitchFamily="34" charset="0"/>
            </a:endParaRPr>
          </a:p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Baixe os arquivos de áudio na mesma pasta que estiver este arquivo Power Point para que ele possa ser encontrado. Se não estiverem lá, não será possível reproduzir o áudio.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A lição é a parte mais importante da Escola Sabatina</a:t>
            </a:r>
            <a:r>
              <a:rPr lang="pt-BR" altLang="pt-BR" sz="1700" dirty="0">
                <a:latin typeface="Calibri" panose="020F0502020204030204" pitchFamily="34" charset="0"/>
              </a:rPr>
              <a:t>, se nas outras partes for gasto muito tempo, vai faltar tempo para a lição, não deixe isso acontecer ....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Os versos são para estímulo de decorar todos os versos do trimestre. Estimule-os a decorar versos da Bíblia.</a:t>
            </a:r>
          </a:p>
          <a:p>
            <a:pPr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Se não tiver um computador/projetor na classe pode imprimir parte desse material e mostrar  para os alunos em papel mesmo.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latin typeface="Calibri" panose="020F0502020204030204" pitchFamily="34" charset="0"/>
              </a:rPr>
              <a:t>Ore sempre pelas bênçãos de Deus para que as crianças saiam da classe sempre mais próximas de Jesus.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1700" dirty="0">
                <a:solidFill>
                  <a:srgbClr val="FF0000"/>
                </a:solidFill>
                <a:latin typeface="Calibri" panose="020F0502020204030204" pitchFamily="34" charset="0"/>
              </a:rPr>
              <a:t>Se faltar tempo</a:t>
            </a:r>
            <a:r>
              <a:rPr lang="pt-BR" altLang="pt-BR" sz="1700" dirty="0">
                <a:latin typeface="Calibri" panose="020F0502020204030204" pitchFamily="34" charset="0"/>
              </a:rPr>
              <a:t> para a arte da semana, dê o material e peça para fazerem em casa.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8941A7B-52A6-422A-A30E-0538BFF9953D}"/>
              </a:ext>
            </a:extLst>
          </p:cNvPr>
          <p:cNvSpPr/>
          <p:nvPr userDrawn="1"/>
        </p:nvSpPr>
        <p:spPr>
          <a:xfrm>
            <a:off x="3517956" y="22527"/>
            <a:ext cx="5601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r">
              <a:buFont typeface="Arial" panose="020B0604020202020204" pitchFamily="34" charset="0"/>
              <a:buNone/>
            </a:pPr>
            <a:r>
              <a:rPr lang="pt-BR" altLang="pt-BR" sz="3200" b="1" dirty="0">
                <a:solidFill>
                  <a:schemeClr val="bg1"/>
                </a:solidFill>
              </a:rPr>
              <a:t>Sobre o uso do </a:t>
            </a:r>
            <a:r>
              <a:rPr lang="pt-BR" altLang="pt-BR" sz="3200" b="1" dirty="0" err="1">
                <a:solidFill>
                  <a:schemeClr val="bg1"/>
                </a:solidFill>
              </a:rPr>
              <a:t>power</a:t>
            </a:r>
            <a:r>
              <a:rPr lang="pt-BR" altLang="pt-BR" sz="3200" b="1" dirty="0">
                <a:solidFill>
                  <a:schemeClr val="bg1"/>
                </a:solidFill>
              </a:rPr>
              <a:t> point</a:t>
            </a:r>
          </a:p>
        </p:txBody>
      </p:sp>
    </p:spTree>
    <p:extLst>
      <p:ext uri="{BB962C8B-B14F-4D97-AF65-F5344CB8AC3E}">
        <p14:creationId xmlns:p14="http://schemas.microsoft.com/office/powerpoint/2010/main" val="411471657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2">
            <a:extLst>
              <a:ext uri="{FF2B5EF4-FFF2-40B4-BE49-F238E27FC236}">
                <a16:creationId xmlns:a16="http://schemas.microsoft.com/office/drawing/2014/main" id="{A499E298-42E9-46F3-9ADC-7E2BE4D9DD4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41438" y="744538"/>
            <a:ext cx="7812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>
                <a:latin typeface="Calibri" panose="020F0502020204030204" pitchFamily="34" charset="0"/>
              </a:rPr>
              <a:t>As imagens que tenho utilizado aqui são sempre imagens tiradas da internet. Procuro não utilizar imagens que tenham alguma restrição quanto à direitos autorais. Se por acaso estiver utilizando de maneira indevida alguma imagem, por favor me avise que retirarei imediatamente a imagem deste material.</a:t>
            </a:r>
          </a:p>
        </p:txBody>
      </p:sp>
      <p:sp>
        <p:nvSpPr>
          <p:cNvPr id="9" name="Retângulo 3">
            <a:extLst>
              <a:ext uri="{FF2B5EF4-FFF2-40B4-BE49-F238E27FC236}">
                <a16:creationId xmlns:a16="http://schemas.microsoft.com/office/drawing/2014/main" id="{C4BFE313-CD11-44CC-995D-33CCBDA05B8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20800" y="1989138"/>
            <a:ext cx="78120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Qualquer observação sobre este material entre em contato comigo pelo e-mail:</a:t>
            </a:r>
            <a:endParaRPr lang="pt-BR" altLang="pt-BR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r>
              <a:rPr lang="pt-BR" altLang="pt-BR" dirty="0">
                <a:solidFill>
                  <a:srgbClr val="FF0000"/>
                </a:solidFill>
                <a:latin typeface="Calibri" panose="020F0502020204030204" pitchFamily="34" charset="0"/>
              </a:rPr>
              <a:t>Ruy Ernesto N Schwantes </a:t>
            </a:r>
            <a:r>
              <a:rPr lang="pt-BR" altLang="pt-BR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</a:rPr>
              <a:t>(ruy.ernesto.virtual@gmail.com)</a:t>
            </a:r>
          </a:p>
        </p:txBody>
      </p:sp>
      <p:sp>
        <p:nvSpPr>
          <p:cNvPr id="10" name="Retângulo 12">
            <a:extLst>
              <a:ext uri="{FF2B5EF4-FFF2-40B4-BE49-F238E27FC236}">
                <a16:creationId xmlns:a16="http://schemas.microsoft.com/office/drawing/2014/main" id="{C3B13C28-44A4-4FA8-87C4-C9EBA19517F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81125" y="2671763"/>
            <a:ext cx="77343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dirty="0">
                <a:latin typeface="Calibri" panose="020F0502020204030204" pitchFamily="34" charset="0"/>
              </a:rPr>
              <a:t>Se você tem interesse nessa apresentação (uma para cada sábado) faça o download semanalmente no site da Divisão Sul americana</a:t>
            </a:r>
          </a:p>
          <a:p>
            <a:pPr eaLnBrk="1" hangingPunct="1">
              <a:defRPr/>
            </a:pPr>
            <a:r>
              <a:rPr lang="pt-BR" altLang="pt-BR" b="1" u="sng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hlinkClick r:id="rId2"/>
              </a:rPr>
              <a:t>http://downloads.adventistas.org/pt/departamento/ministerio-da-crianca/</a:t>
            </a: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  <a:p>
            <a:pPr eaLnBrk="1" hangingPunct="1">
              <a:defRPr/>
            </a:pPr>
            <a:endParaRPr lang="pt-BR" altLang="pt-BR" b="1" u="sng" dirty="0">
              <a:latin typeface="Calibri" panose="020F0502020204030204" pitchFamily="34" charset="0"/>
            </a:endParaRPr>
          </a:p>
        </p:txBody>
      </p:sp>
      <p:pic>
        <p:nvPicPr>
          <p:cNvPr id="11" name="Imagem 1">
            <a:extLst>
              <a:ext uri="{FF2B5EF4-FFF2-40B4-BE49-F238E27FC236}">
                <a16:creationId xmlns:a16="http://schemas.microsoft.com/office/drawing/2014/main" id="{D239E774-10E4-4D91-BACF-D2553648ADCA}"/>
              </a:ext>
            </a:extLst>
          </p:cNvPr>
          <p:cNvPicPr preferRelativeResize="0">
            <a:picLocks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500688"/>
            <a:ext cx="6411912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2">
            <a:extLst>
              <a:ext uri="{FF2B5EF4-FFF2-40B4-BE49-F238E27FC236}">
                <a16:creationId xmlns:a16="http://schemas.microsoft.com/office/drawing/2014/main" id="{F51B544A-3E85-4091-81DE-A2838E64B66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491163"/>
            <a:ext cx="798512" cy="124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915958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- Geral peque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sz="quarter" idx="13" hasCustomPrompt="1"/>
          </p:nvPr>
        </p:nvSpPr>
        <p:spPr>
          <a:xfrm>
            <a:off x="1331641" y="115888"/>
            <a:ext cx="7777434" cy="431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</a:t>
            </a:r>
          </a:p>
        </p:txBody>
      </p:sp>
      <p:sp>
        <p:nvSpPr>
          <p:cNvPr id="8" name="Espaço Reservado para Texto 31">
            <a:extLst>
              <a:ext uri="{FF2B5EF4-FFF2-40B4-BE49-F238E27FC236}">
                <a16:creationId xmlns:a16="http://schemas.microsoft.com/office/drawing/2014/main" id="{8F8CDF3F-051C-49C9-8DDF-7E79BAC9935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331640" y="692696"/>
            <a:ext cx="7776864" cy="431800"/>
          </a:xfrm>
          <a:prstGeom prst="rect">
            <a:avLst/>
          </a:prstGeom>
          <a:noFill/>
        </p:spPr>
        <p:txBody>
          <a:bodyPr/>
          <a:lstStyle>
            <a:lvl1pPr algn="ctr">
              <a:buNone/>
              <a:defRPr sz="2800" baseline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Clique para editar os estilos do texto mestre</a:t>
            </a:r>
          </a:p>
        </p:txBody>
      </p:sp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67E5111D-8949-4EF7-99FA-6B271DBF8DC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598374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de Biblia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252B49C-DB9A-4923-8482-DBF2F375C3E1}"/>
              </a:ext>
            </a:extLst>
          </p:cNvPr>
          <p:cNvSpPr/>
          <p:nvPr userDrawn="1"/>
        </p:nvSpPr>
        <p:spPr>
          <a:xfrm>
            <a:off x="4798626" y="39189"/>
            <a:ext cx="43098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Foco na Bíblia</a:t>
            </a:r>
          </a:p>
        </p:txBody>
      </p:sp>
    </p:spTree>
    <p:extLst>
      <p:ext uri="{BB962C8B-B14F-4D97-AF65-F5344CB8AC3E}">
        <p14:creationId xmlns:p14="http://schemas.microsoft.com/office/powerpoint/2010/main" val="311949445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ro de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Quadro de ofertas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3290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nto de Ensi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Imagem 8">
            <a:extLst>
              <a:ext uri="{FF2B5EF4-FFF2-40B4-BE49-F238E27FC236}">
                <a16:creationId xmlns:a16="http://schemas.microsoft.com/office/drawing/2014/main" id="{4BAEA767-0EE3-4115-A087-29F30EAEC63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57200" y="673200"/>
            <a:ext cx="7750800" cy="6120000"/>
          </a:xfrm>
          <a:prstGeom prst="rect">
            <a:avLst/>
          </a:prstGeom>
        </p:spPr>
        <p:txBody>
          <a:bodyPr/>
          <a:lstStyle/>
          <a:p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D40FCBC8-94A0-6818-1B7E-7F1165FB3AB4}"/>
              </a:ext>
            </a:extLst>
          </p:cNvPr>
          <p:cNvSpPr/>
          <p:nvPr userDrawn="1"/>
        </p:nvSpPr>
        <p:spPr>
          <a:xfrm>
            <a:off x="107504" y="39189"/>
            <a:ext cx="9001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3200" b="1" dirty="0">
                <a:latin typeface="+mj-lt"/>
              </a:rPr>
              <a:t>Ponto de Ensino</a:t>
            </a:r>
          </a:p>
        </p:txBody>
      </p:sp>
    </p:spTree>
    <p:extLst>
      <p:ext uri="{BB962C8B-B14F-4D97-AF65-F5344CB8AC3E}">
        <p14:creationId xmlns:p14="http://schemas.microsoft.com/office/powerpoint/2010/main" val="420439041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 Missionária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26270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lica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Imagem 11"/>
          <p:cNvSpPr>
            <a:spLocks noGrp="1"/>
          </p:cNvSpPr>
          <p:nvPr>
            <p:ph type="pic" sz="quarter" idx="14"/>
          </p:nvPr>
        </p:nvSpPr>
        <p:spPr>
          <a:xfrm>
            <a:off x="0" y="920726"/>
            <a:ext cx="9144000" cy="5937273"/>
          </a:xfrm>
          <a:prstGeom prst="rect">
            <a:avLst/>
          </a:prstGeom>
        </p:spPr>
        <p:txBody>
          <a:bodyPr/>
          <a:lstStyle>
            <a:lvl1pPr>
              <a:buNone/>
              <a:defRPr/>
            </a:lvl1pPr>
          </a:lstStyle>
          <a:p>
            <a:pPr lvl="0"/>
            <a:endParaRPr lang="pt-BR" noProof="0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6C3E69EC-A931-3EDE-5761-B0C48A554CA8}"/>
              </a:ext>
            </a:extLst>
          </p:cNvPr>
          <p:cNvSpPr/>
          <p:nvPr userDrawn="1"/>
        </p:nvSpPr>
        <p:spPr>
          <a:xfrm>
            <a:off x="3312864" y="54733"/>
            <a:ext cx="2520280" cy="720080"/>
          </a:xfrm>
          <a:prstGeom prst="ellipse">
            <a:avLst/>
          </a:prstGeom>
          <a:solidFill>
            <a:srgbClr val="F5783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67746DFE-8365-6374-95E6-D0D1F47D058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748950">
            <a:off x="4013679" y="1640408"/>
            <a:ext cx="5083175" cy="2735262"/>
          </a:xfrm>
          <a:prstGeom prst="rect">
            <a:avLst/>
          </a:prstGeom>
        </p:spPr>
        <p:txBody>
          <a:bodyPr/>
          <a:lstStyle>
            <a:lvl1pPr algn="ctr">
              <a:buNone/>
              <a:defRPr lang="pt-BR" sz="48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1pPr>
            <a:lvl2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2pPr>
            <a:lvl3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3pPr>
            <a:lvl4pPr>
              <a:buNone/>
              <a:defRPr lang="pt-BR" sz="5400" kern="1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4pPr>
            <a:lvl5pPr>
              <a:buNone/>
              <a:defRPr lang="pt-BR" sz="5400" kern="12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Amasis MT Pro Black" panose="020F0502020204030204" pitchFamily="18" charset="0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51C8EADC-81CB-2CB6-873A-C8976A22DD3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228392" y="5350752"/>
            <a:ext cx="3887788" cy="1500188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>
              <a:buNone/>
              <a:defRPr lang="pt-BR" sz="28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buNone/>
              <a:defRPr lang="pt-BR" sz="2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pt-BR" dirty="0"/>
              <a:t>Ideia central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4CC3CD3-657F-4C0A-0946-7528E227C3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76275" cy="89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97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1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0.xml"/><Relationship Id="rId21" Type="http://schemas.openxmlformats.org/officeDocument/2006/relationships/image" Target="../media/image16.png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17" Type="http://schemas.openxmlformats.org/officeDocument/2006/relationships/slideLayout" Target="../slideLayouts/slideLayout54.xml"/><Relationship Id="rId2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53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47.xml"/><Relationship Id="rId19" Type="http://schemas.openxmlformats.org/officeDocument/2006/relationships/slideLayout" Target="../slideLayouts/slideLayout56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Relationship Id="rId22" Type="http://schemas.openxmlformats.org/officeDocument/2006/relationships/image" Target="../media/image1.jpg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1BFD8E8F-A813-CBDA-D1D5-23576887FA54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6753E32-E64C-50B7-395A-BC55B58C66A4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517143" r:id="rId1"/>
    <p:sldLayoutId id="2147517144" r:id="rId2"/>
    <p:sldLayoutId id="2147517183" r:id="rId3"/>
    <p:sldLayoutId id="2147517211" r:id="rId4"/>
    <p:sldLayoutId id="2147517414" r:id="rId5"/>
    <p:sldLayoutId id="2147517117" r:id="rId6"/>
    <p:sldLayoutId id="2147517413" r:id="rId7"/>
    <p:sldLayoutId id="2147517420" r:id="rId8"/>
    <p:sldLayoutId id="2147517418" r:id="rId9"/>
    <p:sldLayoutId id="2147517421" r:id="rId10"/>
    <p:sldLayoutId id="2147517433" r:id="rId11"/>
    <p:sldLayoutId id="2147517437" r:id="rId12"/>
    <p:sldLayoutId id="214751737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EBD79E-F4FE-473F-BB45-DBED94ADD610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C621DF1-3157-4213-B603-0BF109A27570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4724E76-C396-4FF1-8CBC-AAC91E98EFEC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1">
                  <a:lumMod val="50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D3C457-7D70-41A6-9B85-0A06717DE4A8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35000">
                <a:schemeClr val="accent1">
                  <a:lumMod val="75000"/>
                </a:schemeClr>
              </a:gs>
              <a:gs pos="6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B2C22C2-522A-4265-AAA3-88E51F8821C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35000">
                <a:schemeClr val="accent1">
                  <a:lumMod val="60000"/>
                  <a:lumOff val="40000"/>
                </a:schemeClr>
              </a:gs>
              <a:gs pos="69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B8D449F-4F0D-4711-A17F-B4EC66E4495A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40000"/>
                  <a:lumOff val="60000"/>
                </a:schemeClr>
              </a:gs>
              <a:gs pos="69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5F4F29C-140E-4775-84C8-75344BA10EE6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chemeClr val="accent1">
                  <a:lumMod val="20000"/>
                  <a:lumOff val="80000"/>
                </a:schemeClr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109CEFD2-F181-4E59-A088-9E2F93E24ABF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55AB7D3-4369-D509-66E3-70A32BDCA8B8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863C5BFB-A243-EBDC-7BD0-D34FF7A5E982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4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30" r:id="rId1"/>
    <p:sldLayoutId id="2147517244" r:id="rId2"/>
    <p:sldLayoutId id="2147517248" r:id="rId3"/>
    <p:sldLayoutId id="2147517238" r:id="rId4"/>
    <p:sldLayoutId id="2147517250" r:id="rId5"/>
    <p:sldLayoutId id="2147517242" r:id="rId6"/>
    <p:sldLayoutId id="2147517246" r:id="rId7"/>
    <p:sldLayoutId id="2147517390" r:id="rId8"/>
    <p:sldLayoutId id="2147517415" r:id="rId9"/>
    <p:sldLayoutId id="2147517252" r:id="rId10"/>
    <p:sldLayoutId id="2147517411" r:id="rId11"/>
    <p:sldLayoutId id="214751744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24B87A5-3DAF-4277-B480-480D5446E788}"/>
              </a:ext>
            </a:extLst>
          </p:cNvPr>
          <p:cNvSpPr/>
          <p:nvPr/>
        </p:nvSpPr>
        <p:spPr>
          <a:xfrm>
            <a:off x="7824788" y="0"/>
            <a:ext cx="1319212" cy="6858000"/>
          </a:xfrm>
          <a:prstGeom prst="rect">
            <a:avLst/>
          </a:prstGeom>
          <a:gradFill>
            <a:gsLst>
              <a:gs pos="0">
                <a:srgbClr val="FFCC99"/>
              </a:gs>
              <a:gs pos="35000">
                <a:srgbClr val="FFFFCC"/>
              </a:gs>
              <a:gs pos="69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E51CDAE-0541-41A8-A2D0-AD1597095D4F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rgbClr val="C00000"/>
              </a:gs>
              <a:gs pos="100000">
                <a:srgbClr val="FF00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26DB88B-0E87-4FB4-9C56-82B8FF124EFB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C00000"/>
              </a:gs>
              <a:gs pos="69000">
                <a:srgbClr val="FF0000"/>
              </a:gs>
              <a:gs pos="100000">
                <a:srgbClr val="FF66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91E4B8C-E39F-403F-A3BA-9E0045B125DC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C00000"/>
              </a:gs>
              <a:gs pos="35000">
                <a:srgbClr val="FF0000"/>
              </a:gs>
              <a:gs pos="69000">
                <a:srgbClr val="FF6600"/>
              </a:gs>
              <a:gs pos="100000">
                <a:srgbClr val="FF99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84BB08C-198A-42C3-B3D4-B2C8FD40221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0000"/>
              </a:gs>
              <a:gs pos="35000">
                <a:srgbClr val="FF6600"/>
              </a:gs>
              <a:gs pos="69000">
                <a:srgbClr val="FF9966"/>
              </a:gs>
              <a:gs pos="100000">
                <a:srgbClr val="FFCC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1EE96A5-E06B-49C3-A351-1DE4EE1789FF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6600"/>
              </a:gs>
              <a:gs pos="35000">
                <a:srgbClr val="FF9966"/>
              </a:gs>
              <a:gs pos="69000">
                <a:srgbClr val="FFCC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1BFBAA4-DFD7-4D83-B2A8-1F66FA4ACD99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9966"/>
              </a:gs>
              <a:gs pos="35000">
                <a:srgbClr val="FFCC99"/>
              </a:gs>
              <a:gs pos="69000">
                <a:srgbClr val="FFFFCC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A26F6E2-CD21-4DFB-BAF0-257E26BF3835}"/>
              </a:ext>
            </a:extLst>
          </p:cNvPr>
          <p:cNvSpPr/>
          <p:nvPr/>
        </p:nvSpPr>
        <p:spPr>
          <a:xfrm>
            <a:off x="1322388" y="666750"/>
            <a:ext cx="7796212" cy="6175375"/>
          </a:xfrm>
          <a:prstGeom prst="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52DA6E3B-C133-D83F-4ABD-BB6D4685461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F7E2E83E-247A-3D21-8A2D-4E703D58F210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8" y="5445224"/>
            <a:ext cx="1209675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490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265" r:id="rId1"/>
    <p:sldLayoutId id="2147517271" r:id="rId2"/>
    <p:sldLayoutId id="2147517408" r:id="rId3"/>
    <p:sldLayoutId id="2147517409" r:id="rId4"/>
    <p:sldLayoutId id="2147517436" r:id="rId5"/>
    <p:sldLayoutId id="2147517281" r:id="rId6"/>
    <p:sldLayoutId id="2147517273" r:id="rId7"/>
    <p:sldLayoutId id="2147517279" r:id="rId8"/>
    <p:sldLayoutId id="2147517445" r:id="rId9"/>
    <p:sldLayoutId id="2147517407" r:id="rId10"/>
    <p:sldLayoutId id="2147517283" r:id="rId11"/>
    <p:sldLayoutId id="214751742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B929B2D-CCAC-4EA6-97DF-9C94B035CAB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8C5B0E5-C975-41EA-9928-3219D7EA7903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44393BD-8E7D-4F91-9727-F3920F4E0B93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F6BDFA6-0FDA-4F1C-B5A6-054A6C914E8D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553EDDB-D354-48E2-A1E2-52F013629F3F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2691E74-5195-4E5F-9A1E-50BADD55C686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886027F-1247-4021-B9A1-684700CD1401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A49B295C-7BA7-4A62-A9E7-5097EDA87DF0}"/>
              </a:ext>
            </a:extLst>
          </p:cNvPr>
          <p:cNvSpPr/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6225FC34-D182-45DC-8206-5ED422DBF6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1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7287FA2-6C31-46E4-DB79-98678575BBBB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88" y="3780272"/>
            <a:ext cx="1143000" cy="151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510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318" r:id="rId1"/>
    <p:sldLayoutId id="2147517434" r:id="rId2"/>
    <p:sldLayoutId id="2147517393" r:id="rId3"/>
    <p:sldLayoutId id="2147517441" r:id="rId4"/>
    <p:sldLayoutId id="2147517401" r:id="rId5"/>
    <p:sldLayoutId id="2147517416" r:id="rId6"/>
    <p:sldLayoutId id="2147517439" r:id="rId7"/>
    <p:sldLayoutId id="2147517443" r:id="rId8"/>
    <p:sldLayoutId id="2147517403" r:id="rId9"/>
    <p:sldLayoutId id="2147517404" r:id="rId10"/>
    <p:sldLayoutId id="2147517332" r:id="rId11"/>
    <p:sldLayoutId id="2147517342" r:id="rId12"/>
    <p:sldLayoutId id="2147517334" r:id="rId13"/>
    <p:sldLayoutId id="2147517336" r:id="rId14"/>
    <p:sldLayoutId id="2147517346" r:id="rId15"/>
    <p:sldLayoutId id="2147517412" r:id="rId16"/>
    <p:sldLayoutId id="2147517435" r:id="rId17"/>
    <p:sldLayoutId id="2147517419" r:id="rId18"/>
    <p:sldLayoutId id="2147517438" r:id="rId1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5260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1743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KpoUDXRnCow&amp;list=PLBlAWz7xVDz3jUGW2fhP6-mfWvtfdgdXD&amp;index=23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DEUS-E-AMIGO-FIEL-GOD-IS-MY-FAITHFUL-FRIEND-MIX.mp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K0tmgh_9a4&amp;list=PLBlAWz7xVDz3jUGW2fhP6-mfWvtfdgdXD&amp;index=17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My-Help-O-MEU-SOCORRO-VEM-DE-DEUS.mp3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AnT7qzZYTM&amp;list=PLBlAWz7xVDz3jUGW2fhP6-mfWvtfdgdXD&amp;index=22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A-Whisper-From-the-Heart-DEUS-PODE-OUVIR.mp3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vldM2KunBA&amp;list=PLBlAWz7xVDz3jUGW2fhP6-mfWvtfdgdXD&amp;index=15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What-Can-I-Give-To-the-Lord-QUE-POSSO-DAR-PARA-DEUS.mp3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6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3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6" Type="http://schemas.openxmlformats.org/officeDocument/2006/relationships/slide" Target="slide21.xml"/><Relationship Id="rId5" Type="http://schemas.openxmlformats.org/officeDocument/2006/relationships/image" Target="../media/image33.jpg"/><Relationship Id="rId4" Type="http://schemas.openxmlformats.org/officeDocument/2006/relationships/slide" Target="slide2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3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3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3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3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3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3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3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3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3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30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3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3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3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3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4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PRI-2T-VERSOS-11-Philippians-4-19-PORTUGUES.mp3" TargetMode="External"/><Relationship Id="rId2" Type="http://schemas.openxmlformats.org/officeDocument/2006/relationships/hyperlink" Target="https://www.youtube.com/watch?v=ACcrh8fNIh8&amp;list=PLBlAWz7xVDz3jUGW2fhP6-mfWvtfdgdXD&amp;index=3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sv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3NLa9mYbDw&amp;list=PLBlAWz7xVDz3jUGW2fhP6-mfWvtfdgdXD&amp;index=21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6.svg"/><Relationship Id="rId4" Type="http://schemas.openxmlformats.org/officeDocument/2006/relationships/hyperlink" Target="PRI-2T-God-Be-With-You-QUE-O-BOM-DEUS-NOS-ACOMPANHE.mp3" TargetMode="Externa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hyperlink" Target="mailto:ruy.ernesto.virtual@gmail.com" TargetMode="External"/><Relationship Id="rId1" Type="http://schemas.openxmlformats.org/officeDocument/2006/relationships/slideLayout" Target="../slideLayouts/slideLayout20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hyperlink" Target="https://mais.cpb.com.br/licao-infantil/" TargetMode="External"/><Relationship Id="rId1" Type="http://schemas.openxmlformats.org/officeDocument/2006/relationships/slideLayout" Target="../slideLayouts/slideLayout50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085AFD-31D8-0F1E-E304-D8A91CDFA3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Texto 8">
            <a:extLst>
              <a:ext uri="{FF2B5EF4-FFF2-40B4-BE49-F238E27FC236}">
                <a16:creationId xmlns:a16="http://schemas.microsoft.com/office/drawing/2014/main" id="{ED51746E-EF0E-57B0-8003-380FE50A59EF}"/>
              </a:ext>
            </a:extLst>
          </p:cNvPr>
          <p:cNvSpPr>
            <a:spLocks noGrp="1" noChangeArrowheads="1"/>
          </p:cNvSpPr>
          <p:nvPr>
            <p:ph type="body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2800" b="1" dirty="0"/>
              <a:t>A</a:t>
            </a:r>
          </a:p>
        </p:txBody>
      </p:sp>
      <p:sp>
        <p:nvSpPr>
          <p:cNvPr id="38915" name="Espaço Reservado para Texto 9">
            <a:extLst>
              <a:ext uri="{FF2B5EF4-FFF2-40B4-BE49-F238E27FC236}">
                <a16:creationId xmlns:a16="http://schemas.microsoft.com/office/drawing/2014/main" id="{3CC90157-F254-F97B-2F26-632B80BAE3E0}"/>
              </a:ext>
            </a:extLst>
          </p:cNvPr>
          <p:cNvSpPr>
            <a:spLocks noGrp="1" noChangeArrowheads="1"/>
          </p:cNvSpPr>
          <p:nvPr>
            <p:ph type="body" sz="quarter" idx="1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 sz="3600" b="1" dirty="0"/>
              <a:t>11</a:t>
            </a:r>
          </a:p>
        </p:txBody>
      </p:sp>
      <p:sp>
        <p:nvSpPr>
          <p:cNvPr id="38916" name="Espaço Reservado para Texto 10">
            <a:extLst>
              <a:ext uri="{FF2B5EF4-FFF2-40B4-BE49-F238E27FC236}">
                <a16:creationId xmlns:a16="http://schemas.microsoft.com/office/drawing/2014/main" id="{BF8DA683-9A0B-6F55-E547-31F8EDEC309A}"/>
              </a:ext>
            </a:extLst>
          </p:cNvPr>
          <p:cNvSpPr>
            <a:spLocks noGrp="1" noChangeArrowheads="1"/>
          </p:cNvSpPr>
          <p:nvPr>
            <p:ph type="body" sz="quarter" idx="15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altLang="pt-BR" sz="1900" dirty="0"/>
              <a:t>13</a:t>
            </a:r>
            <a:r>
              <a:rPr lang="pt-BR" altLang="pt-BR" sz="1900" b="1" dirty="0"/>
              <a:t>/</a:t>
            </a:r>
            <a:r>
              <a:rPr lang="pt-BR" altLang="pt-BR" sz="1900" b="1" dirty="0" err="1"/>
              <a:t>jun</a:t>
            </a:r>
            <a:r>
              <a:rPr lang="pt-BR" altLang="pt-BR" sz="1900" b="1" dirty="0"/>
              <a:t>/26</a:t>
            </a:r>
          </a:p>
        </p:txBody>
      </p:sp>
    </p:spTree>
    <p:extLst>
      <p:ext uri="{BB962C8B-B14F-4D97-AF65-F5344CB8AC3E}">
        <p14:creationId xmlns:p14="http://schemas.microsoft.com/office/powerpoint/2010/main" val="3148805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ço Reservado para Texto 3">
            <a:extLst>
              <a:ext uri="{FF2B5EF4-FFF2-40B4-BE49-F238E27FC236}">
                <a16:creationId xmlns:a16="http://schemas.microsoft.com/office/drawing/2014/main" id="{06EFC799-65E7-476B-A8D0-30156E656A5C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5580063" y="2420938"/>
            <a:ext cx="3563937" cy="31686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endParaRPr lang="pt-BR" altLang="pt-BR" sz="2800" b="1" dirty="0"/>
          </a:p>
          <a:p>
            <a:pPr algn="ctr">
              <a:defRPr/>
            </a:pPr>
            <a:endParaRPr lang="pt-BR" altLang="pt-BR" sz="2800" b="1" dirty="0"/>
          </a:p>
          <a:p>
            <a:pPr algn="ctr">
              <a:defRPr/>
            </a:pPr>
            <a:r>
              <a:rPr lang="pt-BR" altLang="pt-BR" sz="3600" b="1" dirty="0"/>
              <a:t>Vivos em Jesus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C4177428-1BD0-C89F-3A6D-B99C63885F9A}"/>
              </a:ext>
            </a:extLst>
          </p:cNvPr>
          <p:cNvSpPr/>
          <p:nvPr/>
        </p:nvSpPr>
        <p:spPr>
          <a:xfrm>
            <a:off x="0" y="5445224"/>
            <a:ext cx="9144000" cy="1412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AB154716-AA2D-B010-AF1D-22031DDE16C5}"/>
              </a:ext>
            </a:extLst>
          </p:cNvPr>
          <p:cNvSpPr txBox="1"/>
          <p:nvPr/>
        </p:nvSpPr>
        <p:spPr>
          <a:xfrm>
            <a:off x="0" y="5638888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Bem-</a:t>
            </a:r>
            <a:r>
              <a:rPr lang="en-US" sz="4800" b="1" dirty="0" err="1">
                <a:solidFill>
                  <a:schemeClr val="accent4"/>
                </a:solidFill>
                <a:latin typeface="Century Gothic" panose="020B0502020202020204" pitchFamily="34" charset="0"/>
              </a:rPr>
              <a:t>vindo</a:t>
            </a:r>
            <a:r>
              <a:rPr lang="en-US" sz="4800" b="1" dirty="0">
                <a:solidFill>
                  <a:schemeClr val="accent4"/>
                </a:solidFill>
                <a:latin typeface="Century Gothic" panose="020B0502020202020204" pitchFamily="34" charset="0"/>
              </a:rPr>
              <a:t> à Escola Sabatina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4FAB368C-6D78-0911-03EA-D580D68F8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44522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977A4397-B845-4061-A49B-0004F3F96411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 bwMode="auto"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sz="3600" dirty="0"/>
              <a:t>A Família de José se reúne </a:t>
            </a:r>
          </a:p>
        </p:txBody>
      </p:sp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6342D089-5F91-3326-004C-554D246A7CC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8" r="7538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03BFC-1CBF-FC94-BF75-126E16D4C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F9D42EDE-DE0F-5EF3-65D1-E4A36ECCEE1A}"/>
              </a:ext>
            </a:extLst>
          </p:cNvPr>
          <p:cNvSpPr/>
          <p:nvPr/>
        </p:nvSpPr>
        <p:spPr>
          <a:xfrm>
            <a:off x="2340000" y="980728"/>
            <a:ext cx="3672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2. Deus é Amigo Fiel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DA4F371C-7AC6-AA02-31A0-976C2B4540A3}"/>
              </a:ext>
            </a:extLst>
          </p:cNvPr>
          <p:cNvSpPr/>
          <p:nvPr/>
        </p:nvSpPr>
        <p:spPr>
          <a:xfrm>
            <a:off x="1564290" y="1628799"/>
            <a:ext cx="6248070" cy="374441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Se prometeu Deus cumprirá,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Pois Suas promessas são fiéis,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 prometeu Deus cumprirá,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Pois Suas promessas são fiéis,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é amigo fiel.                                        2 X    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Nele eu posso confiar.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Suas promessas são em Cristo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“Sim” e “amém”. “Sim” e “amém”.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é amigo fiel.</a:t>
            </a: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0AD976F7-9A5E-C775-494A-3F5625BFC0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714401"/>
            <a:ext cx="914400" cy="914400"/>
          </a:xfrm>
          <a:prstGeom prst="rect">
            <a:avLst/>
          </a:prstGeom>
        </p:spPr>
      </p:pic>
      <p:sp>
        <p:nvSpPr>
          <p:cNvPr id="4" name="Chave Direita 3">
            <a:extLst>
              <a:ext uri="{FF2B5EF4-FFF2-40B4-BE49-F238E27FC236}">
                <a16:creationId xmlns:a16="http://schemas.microsoft.com/office/drawing/2014/main" id="{16F39891-03A1-6231-4E0C-A7137779A872}"/>
              </a:ext>
            </a:extLst>
          </p:cNvPr>
          <p:cNvSpPr/>
          <p:nvPr/>
        </p:nvSpPr>
        <p:spPr>
          <a:xfrm>
            <a:off x="6012160" y="1916832"/>
            <a:ext cx="432048" cy="3240360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27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823FFA-843D-3422-90C1-048A89018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1FDC609C-3008-7147-3479-F041DE604EC4}"/>
              </a:ext>
            </a:extLst>
          </p:cNvPr>
          <p:cNvSpPr/>
          <p:nvPr/>
        </p:nvSpPr>
        <p:spPr>
          <a:xfrm>
            <a:off x="2340000" y="980728"/>
            <a:ext cx="504031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7. O Meu Socorro vem de Deus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F7B262B7-FFBC-FE0B-600A-1BA6C2E62AEA}"/>
              </a:ext>
            </a:extLst>
          </p:cNvPr>
          <p:cNvSpPr/>
          <p:nvPr/>
        </p:nvSpPr>
        <p:spPr>
          <a:xfrm>
            <a:off x="1564290" y="1700807"/>
            <a:ext cx="6896142" cy="39604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Jesus me acalma e me traz a paz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mesmo até o impossível faz.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 que eu preciso Ele proverá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Sempre me ajudará.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 onde meu socorro vem?                    2X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 meu socorro vem de Deus.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 onde meu socorro vem?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 meu socorro vem de Deus.</a:t>
            </a:r>
          </a:p>
          <a:p>
            <a:endParaRPr lang="pt-BR" sz="2400" b="1" dirty="0">
              <a:solidFill>
                <a:schemeClr val="tx1"/>
              </a:solidFill>
            </a:endParaRPr>
          </a:p>
          <a:p>
            <a:r>
              <a:rPr lang="pt-BR" sz="2400" b="1" dirty="0">
                <a:solidFill>
                  <a:schemeClr val="tx1"/>
                </a:solidFill>
              </a:rPr>
              <a:t>O meu socorro vem de Deus.</a:t>
            </a:r>
          </a:p>
          <a:p>
            <a:endParaRPr lang="pt-BR" sz="2400" b="1" dirty="0">
              <a:solidFill>
                <a:schemeClr val="tx1"/>
              </a:solidFill>
            </a:endParaRP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C5094C12-B60E-1797-5D45-29BE627CF0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  <p:sp>
        <p:nvSpPr>
          <p:cNvPr id="6" name="Chave Direita 5">
            <a:extLst>
              <a:ext uri="{FF2B5EF4-FFF2-40B4-BE49-F238E27FC236}">
                <a16:creationId xmlns:a16="http://schemas.microsoft.com/office/drawing/2014/main" id="{B55852B1-0992-EFE2-78E3-A8F550CE3D74}"/>
              </a:ext>
            </a:extLst>
          </p:cNvPr>
          <p:cNvSpPr/>
          <p:nvPr/>
        </p:nvSpPr>
        <p:spPr>
          <a:xfrm>
            <a:off x="5940152" y="1844824"/>
            <a:ext cx="288032" cy="2736304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4538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03EB43-BB6A-68B4-1BB0-77B5FE3B7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5BFE991E-368E-E771-BC76-CDEDE4255A03}"/>
              </a:ext>
            </a:extLst>
          </p:cNvPr>
          <p:cNvSpPr/>
          <p:nvPr/>
        </p:nvSpPr>
        <p:spPr>
          <a:xfrm>
            <a:off x="2340000" y="980728"/>
            <a:ext cx="338412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4. Deus pode ouvir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7D5BFE7-B7E7-E557-1C79-A4B8C2BC2562}"/>
              </a:ext>
            </a:extLst>
          </p:cNvPr>
          <p:cNvSpPr/>
          <p:nvPr/>
        </p:nvSpPr>
        <p:spPr>
          <a:xfrm>
            <a:off x="1564290" y="1628799"/>
            <a:ext cx="5599998" cy="451479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Se mesmo eu sussurrar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pode ouvir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poderá atender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 que eu 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Meu Deus pode escutar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O meu clamor,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poderá atender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Pois ouve </a:t>
            </a:r>
            <a:r>
              <a:rPr lang="pt-BR" sz="2400" b="1" dirty="0" err="1">
                <a:solidFill>
                  <a:schemeClr val="tx1"/>
                </a:solidFill>
              </a:rPr>
              <a:t>co’amor</a:t>
            </a:r>
            <a:r>
              <a:rPr lang="pt-BR" sz="2400" b="1" dirty="0">
                <a:solidFill>
                  <a:schemeClr val="tx1"/>
                </a:solidFill>
              </a:rPr>
              <a:t>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Seu coração você pode abrir assim.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lá do Céu ouvirá sua voz enfim.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Seu coração você pode abrir assim.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Deus lá do Céu ouvirá sua voz enfim.</a:t>
            </a:r>
            <a:endParaRPr lang="pt-BR" b="1" dirty="0">
              <a:solidFill>
                <a:schemeClr val="tx1"/>
              </a:solidFill>
            </a:endParaRP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7EEF2AB9-5B56-3637-989C-415ED3148E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71440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668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5CADC-14BF-BD1E-3499-834D2B30E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6316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6C141B-5561-F8D3-24B6-A15F442A9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hlinkClick r:id="rId3"/>
            <a:extLst>
              <a:ext uri="{FF2B5EF4-FFF2-40B4-BE49-F238E27FC236}">
                <a16:creationId xmlns:a16="http://schemas.microsoft.com/office/drawing/2014/main" id="{96F2BCA8-2EB9-87B0-D2E9-E523532CCBB0}"/>
              </a:ext>
            </a:extLst>
          </p:cNvPr>
          <p:cNvSpPr/>
          <p:nvPr/>
        </p:nvSpPr>
        <p:spPr>
          <a:xfrm>
            <a:off x="2340000" y="980728"/>
            <a:ext cx="482428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9. Que posso dar para Deus?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2634377-E6F0-8F24-315A-5D120B1A884F}"/>
              </a:ext>
            </a:extLst>
          </p:cNvPr>
          <p:cNvSpPr/>
          <p:nvPr/>
        </p:nvSpPr>
        <p:spPr>
          <a:xfrm>
            <a:off x="1547912" y="1700807"/>
            <a:ext cx="5616376" cy="453650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Que posso dar para Deus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para mim sempre abre a mão?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Vou dar a vida, o louvor,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esta oferta em gratidão.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Possa ela assim bem cumprir 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 vontade do Senhor.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Multiplicada seja então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Pra revelar Cristo e Seu amor.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posso dar para Deus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para mim sempre abre a mão?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Vou dar a vida, o louvor,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esta oferta em gratidão.</a:t>
            </a:r>
          </a:p>
        </p:txBody>
      </p:sp>
      <p:pic>
        <p:nvPicPr>
          <p:cNvPr id="5" name="Gráfico 4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A82C0EE7-B04B-CF88-89F4-EF7D9E2DC7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62068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287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6AF5B-9F80-F933-F31B-562A1AF53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B993941-678C-6688-7E60-54C0950F7A72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5" y="677320"/>
            <a:ext cx="9144000" cy="6199200"/>
          </a:xfrm>
          <a:prstGeom prst="rect">
            <a:avLst/>
          </a:prstGeom>
        </p:spPr>
      </p:pic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74A748B7-7031-1912-5CC5-16BAB2CE86C7}"/>
              </a:ext>
            </a:extLst>
          </p:cNvPr>
          <p:cNvCxnSpPr/>
          <p:nvPr/>
        </p:nvCxnSpPr>
        <p:spPr>
          <a:xfrm>
            <a:off x="2816864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8B4587F4-A048-6751-0006-3A055FD2C303}"/>
              </a:ext>
            </a:extLst>
          </p:cNvPr>
          <p:cNvCxnSpPr/>
          <p:nvPr/>
        </p:nvCxnSpPr>
        <p:spPr>
          <a:xfrm>
            <a:off x="4405136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AFD8FD34-A6D8-E5CA-6EA5-FAAC0D6EF0EE}"/>
              </a:ext>
            </a:extLst>
          </p:cNvPr>
          <p:cNvCxnSpPr/>
          <p:nvPr/>
        </p:nvCxnSpPr>
        <p:spPr>
          <a:xfrm>
            <a:off x="5796136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Conector reto 1">
            <a:extLst>
              <a:ext uri="{FF2B5EF4-FFF2-40B4-BE49-F238E27FC236}">
                <a16:creationId xmlns:a16="http://schemas.microsoft.com/office/drawing/2014/main" id="{75378BAD-2DC7-9701-2188-70BCED7C9567}"/>
              </a:ext>
            </a:extLst>
          </p:cNvPr>
          <p:cNvCxnSpPr/>
          <p:nvPr/>
        </p:nvCxnSpPr>
        <p:spPr>
          <a:xfrm>
            <a:off x="7170747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D55E0FC5-394C-86D7-53FF-F3C7B95A346B}"/>
              </a:ext>
            </a:extLst>
          </p:cNvPr>
          <p:cNvCxnSpPr/>
          <p:nvPr/>
        </p:nvCxnSpPr>
        <p:spPr>
          <a:xfrm>
            <a:off x="8252355" y="676800"/>
            <a:ext cx="0" cy="61997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6022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8B39A4-4DA1-9CA0-19AB-D77B4C09F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43355EF-2494-7471-60A5-701EF3F8B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" y="676800"/>
            <a:ext cx="9144000" cy="6200775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6D86075-1A59-8068-FDBA-62C3B9938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21"/>
          <a:stretch>
            <a:fillRect/>
          </a:stretch>
        </p:blipFill>
        <p:spPr>
          <a:xfrm>
            <a:off x="5976300" y="676800"/>
            <a:ext cx="3189299" cy="61992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B623EB6-D710-FD4A-ED28-A750E3534B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39" r="-1"/>
          <a:stretch>
            <a:fillRect/>
          </a:stretch>
        </p:blipFill>
        <p:spPr>
          <a:xfrm>
            <a:off x="4687845" y="690824"/>
            <a:ext cx="4449584" cy="6199200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555DAFE0-8FE2-4799-B826-122E5259A458}"/>
              </a:ext>
            </a:extLst>
          </p:cNvPr>
          <p:cNvSpPr/>
          <p:nvPr/>
        </p:nvSpPr>
        <p:spPr>
          <a:xfrm>
            <a:off x="4725090" y="119675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11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FEFD010E-8883-C982-ABF2-D26677D87BCE}"/>
              </a:ext>
            </a:extLst>
          </p:cNvPr>
          <p:cNvSpPr/>
          <p:nvPr/>
        </p:nvSpPr>
        <p:spPr>
          <a:xfrm>
            <a:off x="5985375" y="119675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12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50A1AA1B-EE7C-6337-F28D-6A563FA55874}"/>
              </a:ext>
            </a:extLst>
          </p:cNvPr>
          <p:cNvSpPr/>
          <p:nvPr/>
        </p:nvSpPr>
        <p:spPr>
          <a:xfrm>
            <a:off x="7443632" y="1196752"/>
            <a:ext cx="1296144" cy="50405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600" dirty="0">
                <a:solidFill>
                  <a:schemeClr val="tx1"/>
                </a:solidFill>
              </a:rPr>
              <a:t>13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undefined">
            <a:extLst>
              <a:ext uri="{FF2B5EF4-FFF2-40B4-BE49-F238E27FC236}">
                <a16:creationId xmlns:a16="http://schemas.microsoft.com/office/drawing/2014/main" id="{55E7E3E4-4698-D280-2E3C-5F5A64E6A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31690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Texto 1">
            <a:extLst>
              <a:ext uri="{FF2B5EF4-FFF2-40B4-BE49-F238E27FC236}">
                <a16:creationId xmlns:a16="http://schemas.microsoft.com/office/drawing/2014/main" id="{61750460-6554-7653-0E95-3D40E42DFC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6120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A Tanzânia é o lar do segundo maior animal terrestre do mundo: o hipopótamo. Os hipopótamos gostam de relaxar em rios e lagos durante o dia para se refrescarem e saem à noite para procurar muita grama para comer. Eles são ótimos nadadores e podem mergulhar abaixo da superfície como submarinos, prendendo a respiração por até 5 minutos! </a:t>
            </a: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Você consegue adivinhar qual é o maior animal terrestre? </a:t>
            </a: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Dica: ele também vive nesta parte da África! </a:t>
            </a: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rgbClr val="FF0000"/>
                </a:solidFill>
                <a:latin typeface="inherit"/>
              </a:rPr>
              <a:t>Sim, o elefante.</a:t>
            </a:r>
          </a:p>
          <a:p>
            <a:pPr>
              <a:lnSpc>
                <a:spcPct val="100000"/>
              </a:lnSpc>
            </a:pPr>
            <a:endParaRPr lang="pt-BR" dirty="0"/>
          </a:p>
        </p:txBody>
      </p:sp>
      <p:pic>
        <p:nvPicPr>
          <p:cNvPr id="6" name="Picture 2" descr="undefined">
            <a:extLst>
              <a:ext uri="{FF2B5EF4-FFF2-40B4-BE49-F238E27FC236}">
                <a16:creationId xmlns:a16="http://schemas.microsoft.com/office/drawing/2014/main" id="{2205ED3D-217A-0583-DE01-3776F40AA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016" y="813334"/>
            <a:ext cx="3600400" cy="239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Elefante-africano no Parque Nacional Mikumi, Tanzânia.">
            <a:extLst>
              <a:ext uri="{FF2B5EF4-FFF2-40B4-BE49-F238E27FC236}">
                <a16:creationId xmlns:a16="http://schemas.microsoft.com/office/drawing/2014/main" id="{AAAEF11A-D83D-7288-072E-9120E3D5C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726" y="3339324"/>
            <a:ext cx="228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31323E50-B1B7-F7F2-4960-E4BCBB73E5B2}"/>
              </a:ext>
            </a:extLst>
          </p:cNvPr>
          <p:cNvSpPr txBox="1"/>
          <p:nvPr/>
        </p:nvSpPr>
        <p:spPr>
          <a:xfrm>
            <a:off x="6738726" y="6583658"/>
            <a:ext cx="231269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200" dirty="0"/>
              <a:t>Por Muhammad Mahdi Karim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29893C1-0B48-B718-A847-0ACB4380D086}"/>
              </a:ext>
            </a:extLst>
          </p:cNvPr>
          <p:cNvSpPr txBox="1"/>
          <p:nvPr/>
        </p:nvSpPr>
        <p:spPr>
          <a:xfrm>
            <a:off x="5305051" y="4983484"/>
            <a:ext cx="106714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1200"/>
            </a:lvl1pPr>
          </a:lstStyle>
          <a:p>
            <a:r>
              <a:rPr lang="pt-BR" dirty="0"/>
              <a:t>Por </a:t>
            </a:r>
            <a:r>
              <a:rPr lang="pt-BR" dirty="0" err="1"/>
              <a:t>cloudzilla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1F027A4-F3E6-0414-B193-A7C226F632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306" y="1903734"/>
            <a:ext cx="7758414" cy="4390703"/>
          </a:xfrm>
          <a:prstGeom prst="rect">
            <a:avLst/>
          </a:prstGeom>
        </p:spPr>
      </p:pic>
      <p:sp>
        <p:nvSpPr>
          <p:cNvPr id="51205" name="Espaço Reservado para Texto 1">
            <a:extLst>
              <a:ext uri="{FF2B5EF4-FFF2-40B4-BE49-F238E27FC236}">
                <a16:creationId xmlns:a16="http://schemas.microsoft.com/office/drawing/2014/main" id="{7C84D6CF-4F9E-4B3C-8A7E-40C4560F2A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68911D34-DA5E-46E4-8610-884DBE1AABDE}" type="datetime1">
              <a:rPr lang="pt-BR" altLang="pt-BR" sz="5400" b="0" smtClean="0"/>
              <a:pPr algn="ctr" eaLnBrk="1" hangingPunct="1"/>
              <a:t>08/06/2026</a:t>
            </a:fld>
            <a:endParaRPr lang="pt-BR" altLang="pt-BR" sz="5400" b="0"/>
          </a:p>
        </p:txBody>
      </p:sp>
      <p:sp>
        <p:nvSpPr>
          <p:cNvPr id="51206" name="CaixaDeTexto 2">
            <a:extLst>
              <a:ext uri="{FF2B5EF4-FFF2-40B4-BE49-F238E27FC236}">
                <a16:creationId xmlns:a16="http://schemas.microsoft.com/office/drawing/2014/main" id="{1A734EA0-0392-42F4-936F-FB0A76735D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6536" y="6334780"/>
            <a:ext cx="7815434" cy="52322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dirty="0">
                <a:solidFill>
                  <a:schemeClr val="bg1"/>
                </a:solidFill>
                <a:cs typeface="Arial" charset="0"/>
              </a:rPr>
              <a:t>Família novamente junta</a:t>
            </a:r>
          </a:p>
        </p:txBody>
      </p:sp>
      <p:pic>
        <p:nvPicPr>
          <p:cNvPr id="3" name="Imagem 2">
            <a:hlinkClick r:id="rId4" action="ppaction://hlinksldjump"/>
            <a:extLst>
              <a:ext uri="{FF2B5EF4-FFF2-40B4-BE49-F238E27FC236}">
                <a16:creationId xmlns:a16="http://schemas.microsoft.com/office/drawing/2014/main" id="{9AC9C0B8-BAD0-B868-F042-166FEA0A6998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95" y="4620747"/>
            <a:ext cx="1357745" cy="1341120"/>
          </a:xfrm>
          <a:prstGeom prst="rect">
            <a:avLst/>
          </a:prstGeom>
        </p:spPr>
      </p:pic>
      <p:pic>
        <p:nvPicPr>
          <p:cNvPr id="5" name="Imagem 4">
            <a:hlinkClick r:id="rId6" action="ppaction://hlinksldjump"/>
            <a:extLst>
              <a:ext uri="{FF2B5EF4-FFF2-40B4-BE49-F238E27FC236}">
                <a16:creationId xmlns:a16="http://schemas.microsoft.com/office/drawing/2014/main" id="{10B75E9F-4A63-C7A7-1647-6660F49F1CC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41" y="3165443"/>
            <a:ext cx="947651" cy="91162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7298A-D947-0C82-0C69-432008C36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B9C4FC7A-3C77-04EB-C3A9-56C23131FE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7C892500-75B7-602D-A436-38D8CC0E185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13D73DB3-86F5-238A-D01D-C076FD2F298A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 e Seus Irmãos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Reunião de Família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Rute e Noemi</a:t>
            </a:r>
          </a:p>
        </p:txBody>
      </p:sp>
    </p:spTree>
    <p:extLst>
      <p:ext uri="{BB962C8B-B14F-4D97-AF65-F5344CB8AC3E}">
        <p14:creationId xmlns:p14="http://schemas.microsoft.com/office/powerpoint/2010/main" val="12468966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526FE-67AC-8B1F-95EA-B032581B1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39ECEDE8-4221-6F22-5755-C37BF14D2E9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B7C3BDE-BFEA-4928-664C-025D714B55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ama a todos e deseja que todas as pessoas tenham a oportunidade de conhecê-Lo.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vê o fim desde o princípio e pode transformar experiências difíceis em bênção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pode curar corações partidos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261D577F-81BC-19EF-AC65-B2A5D56A48F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33330603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7F3357-98B5-DD31-35B4-1654028F0B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878D7E44-6361-1815-32BF-006469D4368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C47559A-4A42-26CB-D4D2-5A8A079B886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Êxodo 34:6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147:3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Filipenses 4:19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FF003CE1-73BC-DCCD-62AA-B9F579F32A3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41088027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D21A66-74BB-B360-748E-72A4EA264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CDD2345B-A30D-4183-93D8-0AEBE63257C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Qual dos irmãos se responsabilizou por Benjamim, garantindo ao pai que ele voltaria?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630E6DB-5E33-D3EB-1FE8-2A0E601423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Ruben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Levi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Judá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060ABD3B-E379-3C4E-352D-00196D5A181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39658421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90B7A-BDED-2E30-D4ED-101D9DFE1B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5ED10CE-CFD5-0CC9-7DD1-98422ED8BFC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Quando questionado sobre o dinheiro nos sacos, o administrador falou que quem colocou o dinheiro nos sacos foi...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2276B32-D6F6-E2A3-DFBF-6656119E1C2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Deus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José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Tesoureiro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E0B69311-AFD7-857C-7BD3-D07C33BBB9A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33959260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BAB14-8955-B316-0A33-824FB3D84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C529772D-9F09-02A8-D7DD-E66031BE3E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O que foi que sumiu de José e fez com que ele mandasse buscar os seus irmãos de volta?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D67292C-1558-3D6A-5166-73BFCAD6D7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anel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copo real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dinheiro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106C1B0-0D3A-1426-91C8-22242B0D275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0642529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FC69B-3B86-D0DC-DC34-58C3A095D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C76590EE-BBB4-C591-3D4B-B2ED38D7B4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Quantos anos de fome já haviam passado e quantos faltavam ainda?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77A5494-5827-CC85-3CD0-55D353623C7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 e 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2 e 5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3 e 4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FF34E634-B3A1-CA3B-A464-933F08604BF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27177600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D75E463-6DF5-1B4B-6A47-12175937AF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306" y="1903734"/>
            <a:ext cx="7758414" cy="4390703"/>
          </a:xfrm>
          <a:prstGeom prst="rect">
            <a:avLst/>
          </a:prstGeom>
        </p:spPr>
      </p:pic>
      <p:sp>
        <p:nvSpPr>
          <p:cNvPr id="60419" name="Espaço Reservado para Texto 1">
            <a:extLst>
              <a:ext uri="{FF2B5EF4-FFF2-40B4-BE49-F238E27FC236}">
                <a16:creationId xmlns:a16="http://schemas.microsoft.com/office/drawing/2014/main" id="{A5EFB5C6-9826-423B-AEBF-F298E0AAFA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altLang="pt-BR" sz="5400" b="0"/>
              <a:t>Concurso     </a:t>
            </a:r>
            <a:fld id="{A593FCA2-D814-46E1-BB47-6146F6377671}" type="datetime1">
              <a:rPr lang="pt-BR" altLang="pt-BR" sz="5400" b="0" smtClean="0"/>
              <a:pPr algn="ctr" eaLnBrk="1" hangingPunct="1"/>
              <a:t>08/06/2026</a:t>
            </a:fld>
            <a:endParaRPr lang="pt-BR" altLang="pt-BR" sz="5400" b="0"/>
          </a:p>
        </p:txBody>
      </p:sp>
      <p:sp>
        <p:nvSpPr>
          <p:cNvPr id="60420" name="CaixaDeTexto 2">
            <a:extLst>
              <a:ext uri="{FF2B5EF4-FFF2-40B4-BE49-F238E27FC236}">
                <a16:creationId xmlns:a16="http://schemas.microsoft.com/office/drawing/2014/main" id="{F9707BB5-3803-4977-AB23-FE841916A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8306" y="6294438"/>
            <a:ext cx="7758414" cy="523875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800" b="1">
                <a:solidFill>
                  <a:schemeClr val="bg1"/>
                </a:solidFill>
                <a:latin typeface="Calibri" panose="020F0502020204030204" pitchFamily="34" charset="0"/>
              </a:rPr>
              <a:t>Entregue suas respostas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ço Reservado para Texto 1">
            <a:extLst>
              <a:ext uri="{FF2B5EF4-FFF2-40B4-BE49-F238E27FC236}">
                <a16:creationId xmlns:a16="http://schemas.microsoft.com/office/drawing/2014/main" id="{6D323BD6-D9C0-45B7-8C37-EDFF694E3C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Qual o título da lição desta semana? </a:t>
            </a:r>
          </a:p>
        </p:txBody>
      </p:sp>
      <p:sp>
        <p:nvSpPr>
          <p:cNvPr id="61444" name="Espaço Reservado para Texto 1">
            <a:extLst>
              <a:ext uri="{FF2B5EF4-FFF2-40B4-BE49-F238E27FC236}">
                <a16:creationId xmlns:a16="http://schemas.microsoft.com/office/drawing/2014/main" id="{E65ABD8F-C9AE-4C6D-BA4C-28422162C6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1.</a:t>
            </a:r>
          </a:p>
        </p:txBody>
      </p:sp>
      <p:sp>
        <p:nvSpPr>
          <p:cNvPr id="4" name="Espaço Reservado para Texto 2">
            <a:extLst>
              <a:ext uri="{FF2B5EF4-FFF2-40B4-BE49-F238E27FC236}">
                <a16:creationId xmlns:a16="http://schemas.microsoft.com/office/drawing/2014/main" id="{BFDD3A67-938A-D053-8311-800950FD1FB6}"/>
              </a:ext>
            </a:extLst>
          </p:cNvPr>
          <p:cNvSpPr txBox="1">
            <a:spLocks/>
          </p:cNvSpPr>
          <p:nvPr/>
        </p:nvSpPr>
        <p:spPr bwMode="auto">
          <a:xfrm>
            <a:off x="1475656" y="1988840"/>
            <a:ext cx="7488957" cy="482453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14350" indent="-514350" algn="l" rtl="0" eaLnBrk="0" fontAlgn="base" hangingPunct="0">
              <a:spcBef>
                <a:spcPct val="20000"/>
              </a:spcBef>
              <a:spcAft>
                <a:spcPct val="0"/>
              </a:spcAft>
              <a:buFont typeface="+mj-lt"/>
              <a:buAutoNum type="alphaLcPeriod"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 e Seus Irmãos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Reunião de Família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Rute e Noemi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ço Reservado para Texto 1">
            <a:extLst>
              <a:ext uri="{FF2B5EF4-FFF2-40B4-BE49-F238E27FC236}">
                <a16:creationId xmlns:a16="http://schemas.microsoft.com/office/drawing/2014/main" id="{A96EC1BE-540C-4637-9E0B-DE524AC90C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 dirty="0"/>
              <a:t>Qual é a Ideia Central da lição desta semana?</a:t>
            </a:r>
            <a:endParaRPr lang="pt-BR" alt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78F86EE-FD49-4FA0-9BAD-2F7A7681626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ama a todos e deseja que todas as pessoas tenham a oportunidade de conhecê-Lo.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vê o fim desde o princípio e pode transformar experiências difíceis em bênção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pode curar corações partidos</a:t>
            </a:r>
          </a:p>
        </p:txBody>
      </p:sp>
      <p:sp>
        <p:nvSpPr>
          <p:cNvPr id="62468" name="Espaço Reservado para Texto 1">
            <a:extLst>
              <a:ext uri="{FF2B5EF4-FFF2-40B4-BE49-F238E27FC236}">
                <a16:creationId xmlns:a16="http://schemas.microsoft.com/office/drawing/2014/main" id="{C54E8390-5704-472B-81C6-E1E2744965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0DB2A9F4-07A1-418D-AD6B-E7AF7D1130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</a:pPr>
            <a:r>
              <a:rPr lang="pt-BR" altLang="pt-BR">
                <a:latin typeface="Arial" panose="020B0604020202020204" pitchFamily="34" charset="0"/>
                <a:cs typeface="Arial" panose="020B0604020202020204" pitchFamily="34" charset="0"/>
              </a:rPr>
              <a:t>Qual a referência do verso para decorar?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AA9491-E175-45DB-8A8F-C7E927EEF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Êxodo 34:6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Salmo 147:3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Filipenses 4:19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5376B9FD-7091-48B8-B8D6-B9A341AEC4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/>
              <a:t>3.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50F2D0B-AAC2-47E4-974A-795F5688C859}"/>
              </a:ext>
            </a:extLst>
          </p:cNvPr>
          <p:cNvSpPr/>
          <p:nvPr/>
        </p:nvSpPr>
        <p:spPr>
          <a:xfrm>
            <a:off x="1259632" y="4044536"/>
            <a:ext cx="78341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“O meu Deus suprirá todas as </a:t>
            </a:r>
          </a:p>
          <a:p>
            <a:pPr algn="ctr"/>
            <a:r>
              <a:rPr lang="pt-BR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necessidades de vocês, de acordo com as </a:t>
            </a:r>
          </a:p>
          <a:p>
            <a:pPr algn="ctr"/>
            <a:r>
              <a:rPr lang="pt-BR" sz="28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Suas gloriosas riquezas em Cristo Jesus” </a:t>
            </a:r>
          </a:p>
          <a:p>
            <a:pPr algn="r"/>
            <a:r>
              <a:rPr lang="pt-BR" sz="2400" b="1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rial" charset="0"/>
              </a:rPr>
              <a:t>Filipenses 4:19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D01F8-087E-3283-7E51-1C127F25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3BEF7CC-3F7B-D060-F106-093FE7F9AD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Qual dos irmãos se responsabilizou por Benjamim, garantindo ao pai que ele voltaria?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3831919-C0BB-B9F0-5F4E-2F29CF8E88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Ruben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Levi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Judá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B3C796F-F555-3B55-E654-09A0D3285F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413378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D01F8-087E-3283-7E51-1C127F25A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3BEF7CC-3F7B-D060-F106-093FE7F9AD0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Quando questionado sobre o dinheiro nos sacos, o administrador falou que quem colocou o dinheiro nos sacos foi...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3831919-C0BB-B9F0-5F4E-2F29CF8E88E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Deus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José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Tesoureiro</a:t>
            </a:r>
          </a:p>
          <a:p>
            <a:pPr eaLnBrk="1" hangingPunct="1">
              <a:buFont typeface="Arial" charset="0"/>
              <a:buAutoNum type="alphaLcPeriod"/>
              <a:defRPr/>
            </a:pPr>
            <a:endParaRPr lang="pt-BR" altLang="pt-BR" dirty="0"/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1B3C796F-F555-3B55-E654-09A0D3285F4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5.</a:t>
            </a:r>
          </a:p>
        </p:txBody>
      </p:sp>
    </p:spTree>
    <p:extLst>
      <p:ext uri="{BB962C8B-B14F-4D97-AF65-F5344CB8AC3E}">
        <p14:creationId xmlns:p14="http://schemas.microsoft.com/office/powerpoint/2010/main" val="8408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F89C1-1C07-DFE4-03C7-1A94EB340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1A5D962A-2ABD-A6BE-9640-9CE06A3434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O que foi que sumiu de José e fez com que ele mandasse buscar os seus irmãos de volta?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09A9DE1-E159-2D29-BD07-94CF6393D1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anel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copo real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O dinheiro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73DAD0E3-2633-3ACD-0C74-E543F7460A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6.</a:t>
            </a:r>
          </a:p>
        </p:txBody>
      </p:sp>
    </p:spTree>
    <p:extLst>
      <p:ext uri="{BB962C8B-B14F-4D97-AF65-F5344CB8AC3E}">
        <p14:creationId xmlns:p14="http://schemas.microsoft.com/office/powerpoint/2010/main" val="18955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28F8B-CA07-9D6C-19F8-3DEBE4E72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Texto 1">
            <a:extLst>
              <a:ext uri="{FF2B5EF4-FFF2-40B4-BE49-F238E27FC236}">
                <a16:creationId xmlns:a16="http://schemas.microsoft.com/office/drawing/2014/main" id="{F796BB1F-B9E4-22CF-0352-BE78DD6695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altLang="pt-BR" dirty="0">
                <a:cs typeface="Arial" panose="020B0604020202020204" pitchFamily="34" charset="0"/>
              </a:rPr>
              <a:t>Quantos anos de fome já haviam passado e quantos faltavam ainda?</a:t>
            </a:r>
            <a:endParaRPr lang="en-US" altLang="pt-BR" dirty="0">
              <a:cs typeface="Arial" panose="020B0604020202020204" pitchFamily="34" charset="0"/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DE0A138-C7AB-EF4B-D6D5-A1E3CC2031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1 e 6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2 e 5</a:t>
            </a:r>
          </a:p>
          <a:p>
            <a:pPr eaLnBrk="1" hangingPunct="1">
              <a:buFont typeface="Arial" charset="0"/>
              <a:buAutoNum type="alphaLcPeriod"/>
              <a:defRPr/>
            </a:pPr>
            <a:r>
              <a:rPr lang="pt-BR" altLang="pt-BR" dirty="0"/>
              <a:t>3 e 4</a:t>
            </a:r>
          </a:p>
        </p:txBody>
      </p:sp>
      <p:sp>
        <p:nvSpPr>
          <p:cNvPr id="63492" name="Espaço Reservado para Texto 1">
            <a:extLst>
              <a:ext uri="{FF2B5EF4-FFF2-40B4-BE49-F238E27FC236}">
                <a16:creationId xmlns:a16="http://schemas.microsoft.com/office/drawing/2014/main" id="{8C945E6C-436B-92BC-3648-037C37A7DD4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pt-BR" altLang="pt-BR" dirty="0"/>
              <a:t>7.</a:t>
            </a:r>
          </a:p>
        </p:txBody>
      </p:sp>
    </p:spTree>
    <p:extLst>
      <p:ext uri="{BB962C8B-B14F-4D97-AF65-F5344CB8AC3E}">
        <p14:creationId xmlns:p14="http://schemas.microsoft.com/office/powerpoint/2010/main" val="291841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F3DFB1D9-43E5-D508-57C8-F680B39827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11</a:t>
            </a:r>
          </a:p>
        </p:txBody>
      </p:sp>
      <p:pic>
        <p:nvPicPr>
          <p:cNvPr id="14" name="Imagem 11" descr="Sete 3TC S12 20SETEMBRO 2014 VB.jpg">
            <a:extLst>
              <a:ext uri="{FF2B5EF4-FFF2-40B4-BE49-F238E27FC236}">
                <a16:creationId xmlns:a16="http://schemas.microsoft.com/office/drawing/2014/main" id="{7C530C4F-9016-E850-A091-C4CC7823C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246" y="692696"/>
            <a:ext cx="5356225" cy="6092825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aixaDeTexto 12">
            <a:extLst>
              <a:ext uri="{FF2B5EF4-FFF2-40B4-BE49-F238E27FC236}">
                <a16:creationId xmlns:a16="http://schemas.microsoft.com/office/drawing/2014/main" id="{7682A14D-1E65-90A5-5FE5-C8E6778AB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9668" y="1665040"/>
            <a:ext cx="2624137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1. Taça 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2. Pão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3. Roupa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4. Cabelo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5. Frutas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6. Protetor de Comida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pt-BR" altLang="pt-BR" dirty="0"/>
              <a:t>7. Jarra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47EA4D1C-F61B-38AA-5D3E-3DA074CA87FD}"/>
              </a:ext>
            </a:extLst>
          </p:cNvPr>
          <p:cNvSpPr/>
          <p:nvPr/>
        </p:nvSpPr>
        <p:spPr>
          <a:xfrm>
            <a:off x="6947396" y="5733009"/>
            <a:ext cx="792163" cy="4667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99480B6-D42B-0B35-1554-A1AA91150EA2}"/>
              </a:ext>
            </a:extLst>
          </p:cNvPr>
          <p:cNvSpPr/>
          <p:nvPr/>
        </p:nvSpPr>
        <p:spPr>
          <a:xfrm>
            <a:off x="4715371" y="5301209"/>
            <a:ext cx="395288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221EE16D-3A95-6FD4-2C24-FC2CF6C3BFF7}"/>
              </a:ext>
            </a:extLst>
          </p:cNvPr>
          <p:cNvSpPr/>
          <p:nvPr/>
        </p:nvSpPr>
        <p:spPr>
          <a:xfrm>
            <a:off x="6947396" y="4220121"/>
            <a:ext cx="396875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D7F15AD1-490B-1C68-A43B-83430912AAA8}"/>
              </a:ext>
            </a:extLst>
          </p:cNvPr>
          <p:cNvSpPr/>
          <p:nvPr/>
        </p:nvSpPr>
        <p:spPr>
          <a:xfrm>
            <a:off x="8180884" y="1457871"/>
            <a:ext cx="395287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4CDB2589-3111-C665-DA98-28797A26F6D7}"/>
              </a:ext>
            </a:extLst>
          </p:cNvPr>
          <p:cNvSpPr/>
          <p:nvPr/>
        </p:nvSpPr>
        <p:spPr>
          <a:xfrm>
            <a:off x="5651996" y="1843634"/>
            <a:ext cx="863600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87A94951-002F-641A-64BF-5F5A1CFD3B66}"/>
              </a:ext>
            </a:extLst>
          </p:cNvPr>
          <p:cNvSpPr/>
          <p:nvPr/>
        </p:nvSpPr>
        <p:spPr>
          <a:xfrm>
            <a:off x="4931271" y="2375446"/>
            <a:ext cx="647700" cy="6111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85744F2F-DBEA-7773-36B5-904CDA045E48}"/>
              </a:ext>
            </a:extLst>
          </p:cNvPr>
          <p:cNvSpPr/>
          <p:nvPr/>
        </p:nvSpPr>
        <p:spPr>
          <a:xfrm>
            <a:off x="5220196" y="3212059"/>
            <a:ext cx="647700" cy="6111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9745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BAFA3-43D3-ABF0-B5BC-570B64CF80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3D5467A-E258-DCAF-44B6-3DF3C9FD0BB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Esaú vende a sua primogenitura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F629EA7-09C8-866A-E56E-A5015E61AC2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Podemos confiar em Deus para nos guiar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90172AA-05BA-F98F-9228-4BD2C4C938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01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EEE6214D-7911-FEE8-624E-07AE36861716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2" r="216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9029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F26D93-F67C-DC69-F771-494FD0B3D9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96D7C70-4CC4-A4F7-A1F1-4286313CCC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Jacó Engana a seu Pai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271D49E-7CB0-405B-9FDE-01C3A9B62D6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Se alegra quando nossas palavras e ações são verdadeiras</a:t>
            </a:r>
            <a:r>
              <a:rPr lang="pt-BR" b="0" dirty="0"/>
              <a:t>.</a:t>
            </a:r>
            <a:endParaRPr lang="pt-BR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E70C61F9-29AC-8E86-6A65-864EA0B8201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02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FEE668D2-2AF5-BE2F-704D-2D080F7F73D4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9" r="208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9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A33E-E749-4CC8-E2F6-08717729D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D4B310C-ED71-A9E6-9BCE-5B09D102979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O sonho de Jacó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8BB392A-3C03-AB27-942B-5D96B0FE354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me perdoa e está sempre comigo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D22B8F0-498B-F02B-0969-D7208CC4919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03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39CB2736-4323-0296-4B57-82EA44F41B6E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7" r="191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23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8120EC-CFF5-8A7F-3FCA-BF2493554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ADC96A8-7A40-4EB9-C240-71D23260E6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Jacó trabalha para seu Tio Labão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641F9FB-9ACD-1A0A-4310-0647E4F11F6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Porque Deus me perdoa, </a:t>
            </a:r>
          </a:p>
          <a:p>
            <a:pPr algn="ctr"/>
            <a:r>
              <a:rPr lang="pt-BR" dirty="0"/>
              <a:t>posso aprender a perdoar aos outros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889078A-8163-DF7C-01F4-D19EEFF5D92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04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D52F41F9-0DA3-1B35-407D-F6CAF3589E2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" r="179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1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8BDEF-34D8-0D32-A8D4-119806E283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24CFEC6-44BE-825D-1148-129F971925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Jacó se reencontra com seu irmão Esaú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9187C2E-43FE-9B91-0791-8D6D23465CE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me dá paz e me ajuda </a:t>
            </a:r>
          </a:p>
          <a:p>
            <a:pPr algn="ctr"/>
            <a:r>
              <a:rPr lang="pt-BR" dirty="0"/>
              <a:t>a ser um pacificador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91AFEDA-138F-3798-C7C3-25AC4C8512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05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CB742B9E-1C5D-9BBE-CA7C-5CFFCF88716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" r="172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48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64E43D-E55A-6A0F-9FB7-BE5A4301B9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5A9A1D0-A3A9-1FF4-1006-1FFD5B57AE4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José tem alguns sonhos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A43B04C-071A-C0E1-2161-821C66B0D94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cuida de mim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4389D1B-0798-A59C-BBF6-AE37B9D1216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06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55F71179-52E4-7B42-B816-AA764CE47FA0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" r="1749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35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2A1E7-F5E3-AC82-2950-F63E89F9E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2C1E4D4-E7D6-8C69-364F-05F71299F86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José é vendido como escravo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41F29EA-BAEE-67E8-7326-29A0323DA8F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Posso confiar que Deus está comigo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2070C5F-E003-676E-E96F-28B04786207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07</a:t>
            </a:r>
          </a:p>
        </p:txBody>
      </p:sp>
      <p:pic>
        <p:nvPicPr>
          <p:cNvPr id="8" name="Espaço Reservado para Imagem 7">
            <a:extLst>
              <a:ext uri="{FF2B5EF4-FFF2-40B4-BE49-F238E27FC236}">
                <a16:creationId xmlns:a16="http://schemas.microsoft.com/office/drawing/2014/main" id="{972B9121-33E1-E85B-DA1F-BA9C3BC3F59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" r="177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7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30A25C-4CBB-81FE-F8B5-5322A0D5A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5BD70E0-11D8-20B0-F2AF-40406AB6080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José é colocado na prisão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A1C6267-D020-DBC2-BC2F-758B544243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Os outros podem ver que Deus está comigo</a:t>
            </a:r>
          </a:p>
          <a:p>
            <a:pPr algn="ctr"/>
            <a:r>
              <a:rPr lang="pt-BR" dirty="0"/>
              <a:t>quando vivo para honrá-Lo.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EC49527-A530-FB67-CA4C-A5A42CD59F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08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2B0592CC-A727-C497-7544-713F78FA7544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r="182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71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9D057-ABE7-EE75-3BF7-21753899E9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B559685-68DC-A24A-600C-0953BF3E62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José é colocado no palácio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F35FAE0-95B0-DFF5-9C78-09CEC06DB57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é real e trabalha em minha vida </a:t>
            </a:r>
          </a:p>
          <a:p>
            <a:pPr algn="ctr"/>
            <a:r>
              <a:rPr lang="pt-BR" dirty="0"/>
              <a:t>para Se revelar a outros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F6902FD-F84F-33B9-AAD3-0134089EBC5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09</a:t>
            </a:r>
          </a:p>
        </p:txBody>
      </p:sp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261FA0DF-4219-0DC7-D0D7-949B842F0C76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" r="1554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67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36F24-73F9-B888-32D5-483BB21A2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DC20B77-1641-3ED7-22A1-5235E0B49B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José como Governador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7CFCF40-6A7B-3E4A-951D-C4EB0BBBC87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sz="2800" dirty="0"/>
              <a:t>Deus ama a todos e deseja que todas as pessoas tenham a oportunidade de conhecê-Lo.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8AD513B8-ECF3-267A-0897-49361038942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10</a:t>
            </a:r>
          </a:p>
        </p:txBody>
      </p:sp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87EFA062-FB3D-C219-FD68-4E12B92DBB7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r="182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0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D7662-268C-0480-A777-AA010959A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EDB6F98-8AB7-BD7B-E5C6-DD27CBC679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t-BR" dirty="0"/>
              <a:t>A Família de José se reúne 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0DC4043-EFAF-C23F-682C-32A777F3CBB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algn="ctr"/>
            <a:r>
              <a:rPr lang="pt-BR" dirty="0"/>
              <a:t>Deus vê o fim desde o princípio e pode</a:t>
            </a:r>
          </a:p>
          <a:p>
            <a:pPr algn="ctr"/>
            <a:r>
              <a:rPr lang="pt-BR" dirty="0"/>
              <a:t>transformar experiências difíceis em bênção</a:t>
            </a:r>
            <a:endParaRPr lang="pt-BR" sz="2800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953538ED-D788-785D-D678-7236C07DC5E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11</a:t>
            </a:r>
          </a:p>
        </p:txBody>
      </p:sp>
      <p:pic>
        <p:nvPicPr>
          <p:cNvPr id="9" name="Espaço Reservado para Imagem 8">
            <a:extLst>
              <a:ext uri="{FF2B5EF4-FFF2-40B4-BE49-F238E27FC236}">
                <a16:creationId xmlns:a16="http://schemas.microsoft.com/office/drawing/2014/main" id="{A347E306-C4E3-D667-2E6B-F0E698A2CCA1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" r="187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69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E314C2D-8551-44E5-9E5A-9983F8BD6D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1D2965F4-A09A-AD2D-6791-29A8ED068B4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393825" y="687388"/>
            <a:ext cx="7750175" cy="611981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sz="6000" dirty="0">
                <a:latin typeface="Arial Black" panose="020B0A04020102020204" pitchFamily="34" charset="0"/>
              </a:rPr>
              <a:t>Providência:</a:t>
            </a:r>
          </a:p>
          <a:p>
            <a:pPr marL="0" indent="0">
              <a:buNone/>
            </a:pPr>
            <a:endParaRPr lang="pt-BR" sz="2800" b="1" dirty="0"/>
          </a:p>
          <a:p>
            <a:pPr marL="0" indent="0">
              <a:buNone/>
            </a:pPr>
            <a:r>
              <a:rPr lang="pt-BR" dirty="0"/>
              <a:t>A orientação e o cuidado de Deus por nós; a maneira como Ele prepara, com sabedoria, o que é preciso para suprir nossas necessidades futuras. Vemos a providência de Deus em nossa vida quando não sabemos do que precisamos ou como nossas necessidades serão supridas.</a:t>
            </a:r>
          </a:p>
        </p:txBody>
      </p:sp>
    </p:spTree>
    <p:extLst>
      <p:ext uri="{BB962C8B-B14F-4D97-AF65-F5344CB8AC3E}">
        <p14:creationId xmlns:p14="http://schemas.microsoft.com/office/powerpoint/2010/main" val="36333999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2E498121-DE68-FD0C-6988-83EF52866522}"/>
              </a:ext>
            </a:extLst>
          </p:cNvPr>
          <p:cNvSpPr/>
          <p:nvPr/>
        </p:nvSpPr>
        <p:spPr>
          <a:xfrm>
            <a:off x="1331640" y="692695"/>
            <a:ext cx="7812360" cy="26441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>
                <a:solidFill>
                  <a:sysClr val="windowText" lastClr="000000"/>
                </a:solidFill>
              </a:rPr>
              <a:t>O que temos estudado nas últimas semanas?</a:t>
            </a:r>
          </a:p>
          <a:p>
            <a:pPr algn="ctr"/>
            <a:r>
              <a:rPr lang="pt-BR" sz="3200" b="1" i="1" dirty="0">
                <a:solidFill>
                  <a:schemeClr val="tx1"/>
                </a:solidFill>
              </a:rPr>
              <a:t>José viu imediatamente a solução (peça correspondente do quebra-cabeça) para seus problemas?</a:t>
            </a:r>
            <a:endParaRPr lang="pt-BR" sz="4800" b="1" dirty="0">
              <a:solidFill>
                <a:schemeClr val="tx1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013EC6E4-3E6D-4CA0-C6B6-E642487855A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DFDFF"/>
              </a:clrFrom>
              <a:clrTo>
                <a:srgbClr val="FDFD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339767"/>
            <a:ext cx="6686715" cy="3483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13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E6E85-A1AE-1013-EC2E-05DF97FFBE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7D5D1792-4279-D726-5CBE-B205D1CC9CC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pt-BR" dirty="0"/>
              <a:t>11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B77473EB-97EE-4CF3-C7F0-B652265AACF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 anchor="ctr"/>
          <a:lstStyle/>
          <a:p>
            <a:r>
              <a:rPr lang="pt-BR" sz="2400" i="0" dirty="0"/>
              <a:t>Deus vê o fim desde o princípio e pode</a:t>
            </a:r>
          </a:p>
          <a:p>
            <a:r>
              <a:rPr lang="pt-BR" sz="2400" i="0" dirty="0"/>
              <a:t>transformar experiências difíceis em bênção</a:t>
            </a:r>
          </a:p>
        </p:txBody>
      </p:sp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E7A91106-85D9-16BF-A7DC-8173E8403315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8" r="7538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608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65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2DA34F5-5FA7-C183-2947-AEE1137535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16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59C5450-B2FD-2F90-2C2E-2B16462D1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073" y="694452"/>
            <a:ext cx="7762350" cy="6118924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BC330B2-D2CA-DB80-7B53-D9787D845ECC}"/>
              </a:ext>
            </a:extLst>
          </p:cNvPr>
          <p:cNvSpPr txBox="1">
            <a:spLocks noChangeAspect="1"/>
          </p:cNvSpPr>
          <p:nvPr/>
        </p:nvSpPr>
        <p:spPr>
          <a:xfrm>
            <a:off x="1337073" y="694452"/>
            <a:ext cx="7762350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Gênesis 43:8-9 e 12-13</a:t>
            </a:r>
          </a:p>
          <a:p>
            <a:endParaRPr lang="pt-BR" sz="2400" b="1" dirty="0"/>
          </a:p>
          <a:p>
            <a:r>
              <a:rPr lang="pt-BR" sz="2400" b="1" dirty="0"/>
              <a:t>⁸ Então disse Judá a Israel, seu pai: Envia o jovem comigo, e levantar-nos-emos, e iremos, para que vivamos e não morramos, nem nós, nem tu, nem os nossos filhos.</a:t>
            </a:r>
          </a:p>
          <a:p>
            <a:r>
              <a:rPr lang="pt-BR" sz="2400" b="1" dirty="0"/>
              <a:t>⁹ Eu serei fiador por ele, da minha mão o requererás; se eu não o trouxer, e não o puser perante a tua face, serei réu de crime para contigo para sempre.</a:t>
            </a:r>
          </a:p>
          <a:p>
            <a:r>
              <a:rPr lang="pt-BR" sz="2400" b="1" dirty="0"/>
              <a:t> ¹² E tomai em vossas mãos dinheiro em dobro, e o dinheiro que voltou na boca dos vossos sacos tornai a levar em vossas mãos; bem pode ser que fosse erro.</a:t>
            </a:r>
          </a:p>
          <a:p>
            <a:r>
              <a:rPr lang="pt-BR" sz="2400" b="1" dirty="0"/>
              <a:t>¹³ Tomai também a vosso irmão, e levantai-vos e voltai àquele homem;</a:t>
            </a:r>
          </a:p>
        </p:txBody>
      </p:sp>
    </p:spTree>
    <p:extLst>
      <p:ext uri="{BB962C8B-B14F-4D97-AF65-F5344CB8AC3E}">
        <p14:creationId xmlns:p14="http://schemas.microsoft.com/office/powerpoint/2010/main" val="326971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0DA9947-6154-E977-F8FA-08424D32C3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830" y="694800"/>
            <a:ext cx="7761600" cy="6120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21136B2-A502-021F-471A-9D2E95302FFB}"/>
              </a:ext>
            </a:extLst>
          </p:cNvPr>
          <p:cNvSpPr txBox="1">
            <a:spLocks noChangeAspect="1"/>
          </p:cNvSpPr>
          <p:nvPr/>
        </p:nvSpPr>
        <p:spPr>
          <a:xfrm>
            <a:off x="1365483" y="680400"/>
            <a:ext cx="7772356" cy="6177600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Gênesis 43:30-34</a:t>
            </a:r>
          </a:p>
          <a:p>
            <a:endParaRPr lang="pt-BR" sz="2400" b="1" dirty="0"/>
          </a:p>
          <a:p>
            <a:r>
              <a:rPr lang="pt-BR" sz="2400" b="1" dirty="0"/>
              <a:t>³⁰ E José apressou-se, porque as suas entranhas comoveram-se por causa do seu irmão, e procurou onde chorar; e entrou na câmara, e chorou ali.</a:t>
            </a:r>
          </a:p>
          <a:p>
            <a:r>
              <a:rPr lang="pt-BR" sz="2400" b="1" dirty="0"/>
              <a:t>³¹ Depois lavou o seu rosto, e saiu; e conteve-se, e disse: Ponde pão.</a:t>
            </a:r>
          </a:p>
          <a:p>
            <a:r>
              <a:rPr lang="pt-BR" sz="2400" b="1" dirty="0"/>
              <a:t>³² E serviram-lhe à parte, e a eles também à parte, e aos egípcios, que comiam com ele, à parte; porque os egípcios não podem comer pão com os hebreus.</a:t>
            </a:r>
          </a:p>
          <a:p>
            <a:r>
              <a:rPr lang="pt-BR" sz="2400" b="1" dirty="0"/>
              <a:t>³³ E assentaram-se diante dele, o primogênito segundo a sua primogenitura, e o menor segundo a sua menoridade.</a:t>
            </a:r>
          </a:p>
          <a:p>
            <a:r>
              <a:rPr lang="pt-BR" sz="2400" b="1" dirty="0"/>
              <a:t>³⁴ E apresentou-lhes as porções que estavam diante dele; porém a porção de Benjamim era cinco vezes maior do que as porções deles todos. </a:t>
            </a:r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402303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833D6459-5F9B-4F2A-F1F4-B32627984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00" y="694800"/>
            <a:ext cx="7761600" cy="6120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0F9CC99-B17A-5546-045B-BACD888392D1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691417"/>
            <a:ext cx="7712195" cy="61776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000" b="1" dirty="0"/>
              <a:t>Gênesis 44:4-5</a:t>
            </a:r>
          </a:p>
          <a:p>
            <a:endParaRPr lang="pt-BR" sz="2000" b="1" dirty="0"/>
          </a:p>
          <a:p>
            <a:r>
              <a:rPr lang="pt-BR" sz="2000" b="1" dirty="0"/>
              <a:t>⁴ Saindo eles da cidade, e não se havendo ainda distanciado, disse José ao que estava sobre a sua casa: Levanta-te, e persegue aqueles homens; e, alcançando-os, lhes dirás: Por que pagastes mal por bem?</a:t>
            </a:r>
          </a:p>
          <a:p>
            <a:r>
              <a:rPr lang="pt-BR" sz="2000" b="1" dirty="0"/>
              <a:t>⁵ Não é este o copo em que bebe meu senhor e pelo qual bem adivinha? Procedestes mal no que fizestes.</a:t>
            </a:r>
          </a:p>
          <a:p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425205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6A3975-3607-F3A4-39BC-0B0E05205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0779190-6D5A-4B5F-F254-E54A1109EA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00" y="694800"/>
            <a:ext cx="7761600" cy="6120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6D5669A-BB82-D0DA-000D-1669656E651E}"/>
              </a:ext>
            </a:extLst>
          </p:cNvPr>
          <p:cNvSpPr txBox="1">
            <a:spLocks noChangeAspect="1"/>
          </p:cNvSpPr>
          <p:nvPr/>
        </p:nvSpPr>
        <p:spPr>
          <a:xfrm>
            <a:off x="1331640" y="691417"/>
            <a:ext cx="7712195" cy="61776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200" b="1" dirty="0"/>
              <a:t>Gênesis 45:1-3</a:t>
            </a:r>
          </a:p>
          <a:p>
            <a:endParaRPr lang="pt-BR" sz="2200" b="1" dirty="0"/>
          </a:p>
          <a:p>
            <a:r>
              <a:rPr lang="pt-BR" sz="2200" b="1" dirty="0"/>
              <a:t>¹ Então José não se podia conter diante de todos os que estavam com ele; e clamou: Fazei sair daqui a todo o homem; e ninguém ficou com ele, quando José se deu a conhecer a seus irmãos.</a:t>
            </a:r>
          </a:p>
          <a:p>
            <a:r>
              <a:rPr lang="pt-BR" sz="2200" b="1" dirty="0"/>
              <a:t>² E levantou a sua voz com choro, de maneira que os egípcios o ouviam, e a casa de Faraó o ouviu.</a:t>
            </a:r>
          </a:p>
          <a:p>
            <a:r>
              <a:rPr lang="pt-BR" sz="2200" b="1" dirty="0"/>
              <a:t>³ E disse José a seus irmãos: Eu sou José; vive ainda meu pai? E seus irmãos não lhe puderam responder, porque estavam pasmados diante da sua face.</a:t>
            </a:r>
          </a:p>
          <a:p>
            <a:endParaRPr lang="pt-BR" sz="2200" b="1" dirty="0"/>
          </a:p>
        </p:txBody>
      </p:sp>
    </p:spTree>
    <p:extLst>
      <p:ext uri="{BB962C8B-B14F-4D97-AF65-F5344CB8AC3E}">
        <p14:creationId xmlns:p14="http://schemas.microsoft.com/office/powerpoint/2010/main" val="50241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75D06-93A0-E083-026E-B289F9519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B606DCD-6950-80CF-BCC5-9E58C440B8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00" y="694800"/>
            <a:ext cx="7761600" cy="6120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C6BFF73-16B3-6930-24FB-CFCEEAD64B3E}"/>
              </a:ext>
            </a:extLst>
          </p:cNvPr>
          <p:cNvSpPr txBox="1">
            <a:spLocks noChangeAspect="1"/>
          </p:cNvSpPr>
          <p:nvPr/>
        </p:nvSpPr>
        <p:spPr>
          <a:xfrm>
            <a:off x="1357058" y="691200"/>
            <a:ext cx="7712195" cy="6177600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000" b="1" dirty="0"/>
              <a:t>Gênesis 46:1-4</a:t>
            </a:r>
            <a:endParaRPr lang="pt-BR" sz="2200" b="1" dirty="0"/>
          </a:p>
          <a:p>
            <a:endParaRPr lang="pt-BR" sz="2000" b="1" dirty="0"/>
          </a:p>
          <a:p>
            <a:r>
              <a:rPr lang="pt-BR" sz="2000" b="1" dirty="0"/>
              <a:t>¹ E partiu Israel com tudo quanto tinha, e veio a Berseba, e ofereceu sacrifícios ao Deus de seu pai Isaque.</a:t>
            </a:r>
          </a:p>
          <a:p>
            <a:r>
              <a:rPr lang="pt-BR" sz="2000" b="1" dirty="0"/>
              <a:t>² E falou Deus a Israel em visões de noite, e disse: Jacó, Jacó! E ele disse: Eis-me aqui.</a:t>
            </a:r>
          </a:p>
          <a:p>
            <a:r>
              <a:rPr lang="pt-BR" sz="2000" b="1" dirty="0"/>
              <a:t>³ E disse: Eu sou Deus, o Deus de teu pai; não temas descer ao Egito, porque eu te farei ali uma grande nação.</a:t>
            </a:r>
          </a:p>
          <a:p>
            <a:r>
              <a:rPr lang="pt-BR" sz="2000" b="1" dirty="0"/>
              <a:t>⁴ E descerei contigo ao Egito, e certamente te farei tornar a subir, e José porá a sua mão sobre os teus olhos.</a:t>
            </a:r>
          </a:p>
          <a:p>
            <a:pPr marL="1080000"/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35009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allAtOnce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78C71-A61D-D5F2-899E-BD25CE871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EF94714-2AEA-5B51-12FD-C0B3398A2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00" y="694800"/>
            <a:ext cx="7761600" cy="6120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795B565-ED5F-BA6F-CD95-D4D14CDED894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691200"/>
            <a:ext cx="7746798" cy="61776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pPr algn="ctr"/>
            <a:r>
              <a:rPr lang="pt-BR" sz="2400" b="1" dirty="0"/>
              <a:t>Gênesis 46:29-31</a:t>
            </a:r>
          </a:p>
          <a:p>
            <a:endParaRPr lang="pt-BR" sz="2400" b="1" dirty="0"/>
          </a:p>
          <a:p>
            <a:r>
              <a:rPr lang="pt-BR" sz="2400" b="1" dirty="0"/>
              <a:t>²⁹ Então José aprontou o seu carro, e subiu ao encontro de Israel, seu pai, a </a:t>
            </a:r>
            <a:r>
              <a:rPr lang="pt-BR" sz="2400" b="1" dirty="0" err="1"/>
              <a:t>Gósen</a:t>
            </a:r>
            <a:r>
              <a:rPr lang="pt-BR" sz="2400" b="1" dirty="0"/>
              <a:t>. E, </a:t>
            </a:r>
            <a:r>
              <a:rPr lang="pt-BR" sz="2400" b="1" dirty="0" err="1"/>
              <a:t>apresentando-se-lhe</a:t>
            </a:r>
            <a:r>
              <a:rPr lang="pt-BR" sz="2400" b="1" dirty="0"/>
              <a:t>, lançou-se ao seu pescoço, e chorou sobre o seu pescoço longo tempo.</a:t>
            </a:r>
          </a:p>
          <a:p>
            <a:r>
              <a:rPr lang="pt-BR" sz="2400" b="1" dirty="0"/>
              <a:t>³⁰ E Israel disse a José: Morra eu agora, pois já tenho visto o teu rosto, que ainda vives.</a:t>
            </a:r>
          </a:p>
          <a:p>
            <a:r>
              <a:rPr lang="pt-BR" sz="2400" b="1" dirty="0"/>
              <a:t>³¹ Depois disse José a seus irmãos, e à casa de seu pai: Eu subirei e anunciarei a Faraó, e lhe direi: Meus irmãos e a casa de meu pai, que estavam na terra de Canaã, vieram a mim!</a:t>
            </a:r>
          </a:p>
          <a:p>
            <a:endParaRPr lang="pt-BR" sz="2400" b="1" dirty="0"/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72159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allAtOnce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AD2AB-DAE5-4A3D-5584-FB44CF1FB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8A87BBC-8E24-C334-0A8E-498EA929E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00" y="694800"/>
            <a:ext cx="7761600" cy="6120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0F09ADD-84FF-942D-E169-CC82E64EFFE0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691200"/>
            <a:ext cx="7746798" cy="6177600"/>
          </a:xfrm>
          <a:prstGeom prst="rect">
            <a:avLst/>
          </a:prstGeom>
          <a:solidFill>
            <a:schemeClr val="bg1">
              <a:alpha val="49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r>
              <a:rPr lang="pt-BR" sz="3200" b="1" dirty="0"/>
              <a:t>1. Estrela. </a:t>
            </a:r>
            <a:r>
              <a:rPr lang="pt-BR" sz="3200" dirty="0"/>
              <a:t>Gênesis 15:5. </a:t>
            </a:r>
            <a:r>
              <a:rPr lang="pt-BR" sz="3200" b="1" i="1" dirty="0"/>
              <a:t>O que Deus prometeu a esta família? </a:t>
            </a:r>
            <a:endParaRPr lang="pt-BR" sz="3200" dirty="0"/>
          </a:p>
          <a:p>
            <a:endParaRPr lang="pt-BR" sz="3200" b="1" dirty="0"/>
          </a:p>
          <a:p>
            <a:r>
              <a:rPr lang="pt-BR" sz="3200" b="1" dirty="0"/>
              <a:t>2. Coração. </a:t>
            </a:r>
            <a:r>
              <a:rPr lang="pt-BR" sz="3200" dirty="0"/>
              <a:t>Gênesis 12:2,3. </a:t>
            </a:r>
            <a:r>
              <a:rPr lang="pt-BR" sz="3200" b="1" i="1" dirty="0"/>
              <a:t>O que Deus prometeu a Abraão? </a:t>
            </a:r>
            <a:endParaRPr lang="pt-BR" sz="3200" dirty="0"/>
          </a:p>
          <a:p>
            <a:endParaRPr lang="pt-BR" sz="3200" b="1" dirty="0"/>
          </a:p>
          <a:p>
            <a:r>
              <a:rPr lang="pt-BR" sz="3200" b="1" dirty="0"/>
              <a:t>3. Escada. </a:t>
            </a:r>
            <a:r>
              <a:rPr lang="pt-BR" sz="3200" dirty="0"/>
              <a:t>Gênesis 28:13-15. </a:t>
            </a:r>
            <a:r>
              <a:rPr lang="pt-BR" sz="3200" b="1" i="1" dirty="0"/>
              <a:t>Qual era o propósito da escada de Jacó? 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321472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26E4BA-4937-5FE7-B2A7-F3BA4864E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83A8A37-D41B-FBD0-A3D9-CBA29F2A8F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600" y="694800"/>
            <a:ext cx="7761600" cy="6120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1F70061-FC48-8170-B8CF-E459334CCBB3}"/>
              </a:ext>
            </a:extLst>
          </p:cNvPr>
          <p:cNvSpPr txBox="1">
            <a:spLocks noChangeAspect="1"/>
          </p:cNvSpPr>
          <p:nvPr/>
        </p:nvSpPr>
        <p:spPr>
          <a:xfrm>
            <a:off x="1332000" y="691200"/>
            <a:ext cx="7746798" cy="6177600"/>
          </a:xfrm>
          <a:prstGeom prst="rect">
            <a:avLst/>
          </a:prstGeom>
          <a:solidFill>
            <a:schemeClr val="bg1">
              <a:alpha val="49000"/>
            </a:schemeClr>
          </a:solidFill>
          <a:ln>
            <a:noFill/>
          </a:ln>
        </p:spPr>
        <p:txBody>
          <a:bodyPr wrap="square">
            <a:noAutofit/>
          </a:bodyPr>
          <a:lstStyle/>
          <a:p>
            <a:r>
              <a:rPr lang="pt-BR" sz="3200" b="1" dirty="0"/>
              <a:t>• Deus cumpriu Suas promessas? </a:t>
            </a:r>
          </a:p>
          <a:p>
            <a:endParaRPr lang="pt-BR" sz="3200" b="1" dirty="0"/>
          </a:p>
          <a:p>
            <a:r>
              <a:rPr lang="pt-BR" sz="3200" b="1" dirty="0"/>
              <a:t>• Quais foram os momentos mais difíceis da vida de José?</a:t>
            </a:r>
          </a:p>
          <a:p>
            <a:endParaRPr lang="pt-BR" sz="3200" b="1" dirty="0"/>
          </a:p>
          <a:p>
            <a:r>
              <a:rPr lang="pt-BR" sz="3200" b="1" dirty="0"/>
              <a:t>• Em quais momentos da vida de José você consegue perceber que Deus sempre foi fiel?</a:t>
            </a:r>
          </a:p>
        </p:txBody>
      </p:sp>
    </p:spTree>
    <p:extLst>
      <p:ext uri="{BB962C8B-B14F-4D97-AF65-F5344CB8AC3E}">
        <p14:creationId xmlns:p14="http://schemas.microsoft.com/office/powerpoint/2010/main" val="70079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782B9-8EAE-F591-D773-A2A97DC09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976ED43F-FE96-2E8C-F671-DE9E1A796061}"/>
              </a:ext>
            </a:extLst>
          </p:cNvPr>
          <p:cNvSpPr txBox="1"/>
          <p:nvPr/>
        </p:nvSpPr>
        <p:spPr>
          <a:xfrm>
            <a:off x="1338608" y="672981"/>
            <a:ext cx="7746797" cy="2062103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00B050"/>
                </a:solidFill>
                <a:latin typeface="CenturyGothic"/>
              </a:rPr>
              <a:t>“O meu Deus suprirá todas as necessidades de vocês, de acordo com as Suas gloriosas riquezas em Cristo Jesus” </a:t>
            </a:r>
          </a:p>
          <a:p>
            <a:pPr algn="r"/>
            <a:r>
              <a:rPr lang="pt-BR" sz="3200" b="1" dirty="0">
                <a:solidFill>
                  <a:srgbClr val="00B050"/>
                </a:solidFill>
                <a:latin typeface="CenturyGothic"/>
              </a:rPr>
              <a:t>Filipenses 4:19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E6F9A5C-8D9B-617C-34EF-43656FA66C3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472" y="2735084"/>
            <a:ext cx="7750009" cy="403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86399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3B36A-B552-6818-6FC6-10ED113B7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8EF2E039-0E75-CC9B-CA91-8339FB8AA333}"/>
              </a:ext>
            </a:extLst>
          </p:cNvPr>
          <p:cNvSpPr/>
          <p:nvPr/>
        </p:nvSpPr>
        <p:spPr>
          <a:xfrm>
            <a:off x="1334605" y="764704"/>
            <a:ext cx="7750800" cy="1800200"/>
          </a:xfrm>
          <a:prstGeom prst="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É difícil montar um quebra cabeça sem ver a imagem completa?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7D81EFCA-6C6C-F977-8E20-9C3BB84AF8C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472" y="2735084"/>
            <a:ext cx="7750009" cy="403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32184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410B217-0273-9F80-EC6D-3170D5398B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pt-BR" sz="3200" dirty="0"/>
              <a:t>• José sabia como sua vida iria se desenrolar? </a:t>
            </a:r>
          </a:p>
          <a:p>
            <a:endParaRPr lang="pt-BR" sz="3200" i="0" dirty="0"/>
          </a:p>
          <a:p>
            <a:r>
              <a:rPr lang="pt-BR" sz="3200" dirty="0"/>
              <a:t>• Por que ele conseguiu permanecer alegre e bondoso durante os altos e baixos? </a:t>
            </a:r>
          </a:p>
        </p:txBody>
      </p:sp>
    </p:spTree>
    <p:extLst>
      <p:ext uri="{BB962C8B-B14F-4D97-AF65-F5344CB8AC3E}">
        <p14:creationId xmlns:p14="http://schemas.microsoft.com/office/powerpoint/2010/main" val="1975679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ADE44-FE9B-5AF4-B02B-26EA56F96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E20E5E62-C63C-E8E9-14B3-8D62AE62D73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 bwMode="auto">
          <a:xfrm>
            <a:off x="0" y="92075"/>
            <a:ext cx="1441450" cy="4318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01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AFFED69-3A12-6A92-8CF8-F524300925DA}"/>
              </a:ext>
            </a:extLst>
          </p:cNvPr>
          <p:cNvSpPr/>
          <p:nvPr/>
        </p:nvSpPr>
        <p:spPr>
          <a:xfrm>
            <a:off x="1547813" y="6344444"/>
            <a:ext cx="7391400" cy="5135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chemeClr val="tx1"/>
                </a:solidFill>
              </a:rPr>
              <a:t>A Família de José se Reúne</a:t>
            </a:r>
          </a:p>
        </p:txBody>
      </p:sp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BC67EC59-25D2-DEF1-7FB7-EB1D59CC359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" r="1130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0677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C38336-9F94-8E72-0435-68169AB045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Espaço Reservado para Texto 1">
            <a:extLst>
              <a:ext uri="{FF2B5EF4-FFF2-40B4-BE49-F238E27FC236}">
                <a16:creationId xmlns:a16="http://schemas.microsoft.com/office/drawing/2014/main" id="{5C09A06F-6805-3E5E-6B87-C518EA03247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auto"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pt-BR" sz="3600" dirty="0">
                <a:ln w="10541" cmpd="sng">
                  <a:solidFill>
                    <a:schemeClr val="tx1"/>
                  </a:solidFill>
                  <a:prstDash val="solid"/>
                </a:ln>
              </a:rPr>
              <a:t>11</a:t>
            </a:r>
            <a:endParaRPr lang="pt-BR" dirty="0">
              <a:ln w="10541" cmpd="sng">
                <a:solidFill>
                  <a:schemeClr val="tx1"/>
                </a:solidFill>
                <a:prstDash val="solid"/>
              </a:ln>
            </a:endParaRP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85F5145-1611-80FF-0618-D11EF645927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 bwMode="auto">
          <a:xfrm>
            <a:off x="1475656" y="1484784"/>
            <a:ext cx="7488858" cy="295232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</a:pPr>
            <a:r>
              <a:rPr lang="pt-BR" dirty="0"/>
              <a:t>“O meu Deus suprirá todas as necessidades de vocês, de acordo com as Suas gloriosas riquezas em Cristo Jesus”</a:t>
            </a:r>
          </a:p>
          <a:p>
            <a:pPr marL="0" indent="0" algn="r">
              <a:spcBef>
                <a:spcPts val="0"/>
              </a:spcBef>
            </a:pPr>
            <a:r>
              <a:rPr lang="pt-BR" sz="2800" dirty="0"/>
              <a:t>Filipenses 4:19</a:t>
            </a:r>
            <a:endParaRPr lang="pt-BR" dirty="0"/>
          </a:p>
        </p:txBody>
      </p:sp>
      <p:sp>
        <p:nvSpPr>
          <p:cNvPr id="5" name="Espaço Reservado para Texto 5">
            <a:extLst>
              <a:ext uri="{FF2B5EF4-FFF2-40B4-BE49-F238E27FC236}">
                <a16:creationId xmlns:a16="http://schemas.microsoft.com/office/drawing/2014/main" id="{303BA157-9307-F0FA-8094-A9F9AFD09CA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979712" y="4509120"/>
            <a:ext cx="6984802" cy="2159965"/>
          </a:xfrm>
        </p:spPr>
        <p:txBody>
          <a:bodyPr/>
          <a:lstStyle/>
          <a:p>
            <a:pPr marL="0" indent="0">
              <a:spcBef>
                <a:spcPts val="0"/>
              </a:spcBef>
            </a:pPr>
            <a:r>
              <a:rPr lang="pt-BR" sz="2800" dirty="0"/>
              <a:t>“O meu Deus segundo a Sua riqueza em glória lhes dará em Cristo o que vocês precisam”</a:t>
            </a:r>
          </a:p>
          <a:p>
            <a:pPr marL="0" indent="0" algn="r">
              <a:spcBef>
                <a:spcPts val="0"/>
              </a:spcBef>
            </a:pPr>
            <a:r>
              <a:rPr lang="pt-BR" sz="2800" dirty="0"/>
              <a:t>Filipenses 4:19</a:t>
            </a:r>
          </a:p>
        </p:txBody>
      </p:sp>
      <p:sp>
        <p:nvSpPr>
          <p:cNvPr id="6" name="Retângulo 5">
            <a:hlinkClick r:id="rId2"/>
            <a:extLst>
              <a:ext uri="{FF2B5EF4-FFF2-40B4-BE49-F238E27FC236}">
                <a16:creationId xmlns:a16="http://schemas.microsoft.com/office/drawing/2014/main" id="{B57DA7AA-DEDF-3BCE-9FAF-5D19BC7C2911}"/>
              </a:ext>
            </a:extLst>
          </p:cNvPr>
          <p:cNvSpPr/>
          <p:nvPr/>
        </p:nvSpPr>
        <p:spPr>
          <a:xfrm>
            <a:off x="2339752" y="980728"/>
            <a:ext cx="3672408" cy="43204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Filipenses 4:19</a:t>
            </a:r>
          </a:p>
        </p:txBody>
      </p:sp>
      <p:pic>
        <p:nvPicPr>
          <p:cNvPr id="7" name="Gráfico 6" descr="Clave de sol com preenchimento sólido">
            <a:hlinkClick r:id="rId3" action="ppaction://hlinkfile"/>
            <a:extLst>
              <a:ext uri="{FF2B5EF4-FFF2-40B4-BE49-F238E27FC236}">
                <a16:creationId xmlns:a16="http://schemas.microsoft.com/office/drawing/2014/main" id="{48143E45-62DA-8B57-07D2-90FE3C11991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59632" y="4427537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801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0E3D2-8C7F-86DD-B775-57A494EE5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22F3E1A9-18E3-1D58-0376-E2E18436BE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sz="2000" b="1" dirty="0"/>
              <a:t>Ponto central: </a:t>
            </a:r>
            <a:r>
              <a:rPr lang="pt-BR" sz="2000" dirty="0">
                <a:solidFill>
                  <a:srgbClr val="FF5A26"/>
                </a:solidFill>
                <a:latin typeface="CenturyGothic"/>
              </a:rPr>
              <a:t>John confiava que Deus proveria o pagamento de suas mensalidades escolares. </a:t>
            </a:r>
          </a:p>
          <a:p>
            <a:pPr marL="0" indent="0">
              <a:buNone/>
            </a:pPr>
            <a:r>
              <a:rPr lang="pt-BR" sz="2000" b="1" dirty="0">
                <a:solidFill>
                  <a:schemeClr val="tx1"/>
                </a:solidFill>
              </a:rPr>
              <a:t>Localização: </a:t>
            </a:r>
            <a:r>
              <a:rPr lang="pt-BR" sz="2000" b="0" dirty="0">
                <a:solidFill>
                  <a:srgbClr val="FF0000"/>
                </a:solidFill>
              </a:rPr>
              <a:t>Onde fica o </a:t>
            </a:r>
            <a:r>
              <a:rPr lang="pt-BR" sz="2000" b="1" dirty="0">
                <a:solidFill>
                  <a:srgbClr val="FF0000"/>
                </a:solidFill>
              </a:rPr>
              <a:t>Zimbábue</a:t>
            </a:r>
            <a:r>
              <a:rPr lang="pt-BR" sz="2000" b="0" dirty="0">
                <a:solidFill>
                  <a:srgbClr val="FF0000"/>
                </a:solidFill>
              </a:rPr>
              <a:t>?</a:t>
            </a:r>
            <a:endParaRPr lang="pt-BR" sz="2000" b="1" dirty="0">
              <a:solidFill>
                <a:srgbClr val="FF0000"/>
              </a:solidFill>
            </a:endParaRPr>
          </a:p>
        </p:txBody>
      </p:sp>
      <p:sp>
        <p:nvSpPr>
          <p:cNvPr id="7" name="Espaço Reservado para Texto 1">
            <a:extLst>
              <a:ext uri="{FF2B5EF4-FFF2-40B4-BE49-F238E27FC236}">
                <a16:creationId xmlns:a16="http://schemas.microsoft.com/office/drawing/2014/main" id="{5B8EC3CB-904C-AF14-990D-261CEF4979C9}"/>
              </a:ext>
            </a:extLst>
          </p:cNvPr>
          <p:cNvSpPr txBox="1">
            <a:spLocks/>
          </p:cNvSpPr>
          <p:nvPr/>
        </p:nvSpPr>
        <p:spPr>
          <a:xfrm>
            <a:off x="71995" y="679578"/>
            <a:ext cx="9037079" cy="6120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000" b="1"/>
              <a:t>Ponto central: </a:t>
            </a:r>
            <a:r>
              <a:rPr lang="pt-BR" sz="2000">
                <a:solidFill>
                  <a:srgbClr val="FF5A26"/>
                </a:solidFill>
                <a:latin typeface="CenturyGothic"/>
              </a:rPr>
              <a:t>John confiava que Deus proveria o pagamento de suas mensalidades escolares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pt-BR" sz="2000" b="1"/>
              <a:t>Localização: </a:t>
            </a:r>
            <a:r>
              <a:rPr lang="pt-BR" sz="2000">
                <a:solidFill>
                  <a:srgbClr val="FF0000"/>
                </a:solidFill>
              </a:rPr>
              <a:t>Onde fica o </a:t>
            </a:r>
            <a:r>
              <a:rPr lang="pt-BR" sz="2000" b="1">
                <a:solidFill>
                  <a:srgbClr val="FF0000"/>
                </a:solidFill>
              </a:rPr>
              <a:t>Zimbábue</a:t>
            </a:r>
            <a:r>
              <a:rPr lang="pt-BR" sz="2000">
                <a:solidFill>
                  <a:srgbClr val="FF0000"/>
                </a:solidFill>
              </a:rPr>
              <a:t>?</a:t>
            </a:r>
            <a:endParaRPr lang="pt-BR" sz="2000" b="1" dirty="0">
              <a:solidFill>
                <a:srgbClr val="FF0000"/>
              </a:solidFill>
            </a:endParaRP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5C5C68D-2F4E-19E5-AD19-4C2E70E31162}"/>
              </a:ext>
            </a:extLst>
          </p:cNvPr>
          <p:cNvSpPr/>
          <p:nvPr/>
        </p:nvSpPr>
        <p:spPr>
          <a:xfrm>
            <a:off x="5162223" y="4293095"/>
            <a:ext cx="345881" cy="291037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2" name="Conector de Seta Reta 11">
            <a:extLst>
              <a:ext uri="{FF2B5EF4-FFF2-40B4-BE49-F238E27FC236}">
                <a16:creationId xmlns:a16="http://schemas.microsoft.com/office/drawing/2014/main" id="{A310F586-BCD1-DFB4-0361-CB2C93F44A4A}"/>
              </a:ext>
            </a:extLst>
          </p:cNvPr>
          <p:cNvCxnSpPr>
            <a:cxnSpLocks/>
          </p:cNvCxnSpPr>
          <p:nvPr/>
        </p:nvCxnSpPr>
        <p:spPr>
          <a:xfrm flipH="1">
            <a:off x="2994904" y="4293095"/>
            <a:ext cx="2167319" cy="69729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>
            <a:extLst>
              <a:ext uri="{FF2B5EF4-FFF2-40B4-BE49-F238E27FC236}">
                <a16:creationId xmlns:a16="http://schemas.microsoft.com/office/drawing/2014/main" id="{39675C3C-25F5-681B-8E8F-C4D38476CE00}"/>
              </a:ext>
            </a:extLst>
          </p:cNvPr>
          <p:cNvCxnSpPr>
            <a:cxnSpLocks/>
          </p:cNvCxnSpPr>
          <p:nvPr/>
        </p:nvCxnSpPr>
        <p:spPr>
          <a:xfrm>
            <a:off x="5508104" y="4584132"/>
            <a:ext cx="121512" cy="214911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ACD3BBBF-EF33-1FA4-FED0-64204BA3BE6B}"/>
              </a:ext>
            </a:extLst>
          </p:cNvPr>
          <p:cNvCxnSpPr>
            <a:cxnSpLocks/>
          </p:cNvCxnSpPr>
          <p:nvPr/>
        </p:nvCxnSpPr>
        <p:spPr>
          <a:xfrm>
            <a:off x="5508104" y="4293095"/>
            <a:ext cx="147776" cy="69729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A9575468-71E2-1195-49D8-69F1D29955BC}"/>
              </a:ext>
            </a:extLst>
          </p:cNvPr>
          <p:cNvSpPr/>
          <p:nvPr/>
        </p:nvSpPr>
        <p:spPr>
          <a:xfrm>
            <a:off x="3137688" y="4593813"/>
            <a:ext cx="2088232" cy="50405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chemeClr val="tx1"/>
                </a:solidFill>
              </a:rPr>
              <a:t>Zimbábue</a:t>
            </a:r>
            <a:endParaRPr lang="pt-BR" b="1" dirty="0">
              <a:solidFill>
                <a:schemeClr val="tx1"/>
              </a:solidFill>
            </a:endParaRPr>
          </a:p>
        </p:txBody>
      </p:sp>
      <p:cxnSp>
        <p:nvCxnSpPr>
          <p:cNvPr id="18" name="Conector de Seta Reta 17">
            <a:extLst>
              <a:ext uri="{FF2B5EF4-FFF2-40B4-BE49-F238E27FC236}">
                <a16:creationId xmlns:a16="http://schemas.microsoft.com/office/drawing/2014/main" id="{C25AB59C-8AD5-3BDB-15A8-B8994EA1758A}"/>
              </a:ext>
            </a:extLst>
          </p:cNvPr>
          <p:cNvCxnSpPr>
            <a:cxnSpLocks/>
          </p:cNvCxnSpPr>
          <p:nvPr/>
        </p:nvCxnSpPr>
        <p:spPr>
          <a:xfrm flipH="1">
            <a:off x="3007999" y="4584132"/>
            <a:ext cx="2154224" cy="2149111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m 3">
            <a:extLst>
              <a:ext uri="{FF2B5EF4-FFF2-40B4-BE49-F238E27FC236}">
                <a16:creationId xmlns:a16="http://schemas.microsoft.com/office/drawing/2014/main" id="{4A4332BF-FAFF-3864-8D47-3A0EA8F6C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455" y="4980984"/>
            <a:ext cx="2638425" cy="1800225"/>
          </a:xfrm>
          <a:prstGeom prst="rect">
            <a:avLst/>
          </a:prstGeom>
        </p:spPr>
      </p:pic>
      <p:sp>
        <p:nvSpPr>
          <p:cNvPr id="20" name="Elipse 19">
            <a:extLst>
              <a:ext uri="{FF2B5EF4-FFF2-40B4-BE49-F238E27FC236}">
                <a16:creationId xmlns:a16="http://schemas.microsoft.com/office/drawing/2014/main" id="{D9187C96-564B-D882-3FD1-0EC5F76B4F35}"/>
              </a:ext>
            </a:extLst>
          </p:cNvPr>
          <p:cNvSpPr/>
          <p:nvPr/>
        </p:nvSpPr>
        <p:spPr>
          <a:xfrm>
            <a:off x="3268233" y="5283162"/>
            <a:ext cx="1876639" cy="145976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D307BDDE-163E-D2A3-B085-E15A8611482F}"/>
              </a:ext>
            </a:extLst>
          </p:cNvPr>
          <p:cNvCxnSpPr>
            <a:cxnSpLocks/>
          </p:cNvCxnSpPr>
          <p:nvPr/>
        </p:nvCxnSpPr>
        <p:spPr>
          <a:xfrm flipH="1">
            <a:off x="2992776" y="4584132"/>
            <a:ext cx="2169447" cy="2158791"/>
          </a:xfrm>
          <a:prstGeom prst="straightConnector1">
            <a:avLst/>
          </a:prstGeom>
          <a:ln w="25400">
            <a:solidFill>
              <a:srgbClr val="00B050"/>
            </a:solidFill>
            <a:prstDash val="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CE4BFE4C-4A97-EE96-D7DD-682948646CAD}"/>
              </a:ext>
            </a:extLst>
          </p:cNvPr>
          <p:cNvCxnSpPr>
            <a:cxnSpLocks/>
          </p:cNvCxnSpPr>
          <p:nvPr/>
        </p:nvCxnSpPr>
        <p:spPr>
          <a:xfrm>
            <a:off x="5508104" y="4593813"/>
            <a:ext cx="147776" cy="2149110"/>
          </a:xfrm>
          <a:prstGeom prst="straightConnector1">
            <a:avLst/>
          </a:prstGeom>
          <a:ln w="25400">
            <a:solidFill>
              <a:srgbClr val="00B050"/>
            </a:solidFill>
            <a:prstDash val="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365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"/>
                            </p:stCondLst>
                            <p:childTnLst>
                              <p:par>
                                <p:cTn id="3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/>
      <p:bldP spid="20" grpId="0" animBg="1"/>
      <p:bldP spid="20" grpId="1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4BF5F4-A75E-E896-CAD1-3C584F1A3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>
            <a:extLst>
              <a:ext uri="{FF2B5EF4-FFF2-40B4-BE49-F238E27FC236}">
                <a16:creationId xmlns:a16="http://schemas.microsoft.com/office/drawing/2014/main" id="{DDCCB539-CEE8-4066-EF88-EAA28659BBF2}"/>
              </a:ext>
            </a:extLst>
          </p:cNvPr>
          <p:cNvSpPr txBox="1"/>
          <p:nvPr/>
        </p:nvSpPr>
        <p:spPr>
          <a:xfrm>
            <a:off x="2771800" y="548680"/>
            <a:ext cx="6264696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6000" b="1" dirty="0">
                <a:solidFill>
                  <a:srgbClr val="FF5A26"/>
                </a:solidFill>
                <a:latin typeface="CenturyGothic-Bold"/>
              </a:rPr>
              <a:t>Deus Provê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John estava preocupado. Olhou para sua carteira vazia e sabia que sua conta bancária também estava zerada.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Ele havia voltado à universidade depois das férias, mas não tinha dinheiro para pagar as mensalidades. O diretor da escola deixou que ele ficasse em um quarto por uma noite, mas John precisaria conseguir o dinheiro até às 17 horas do dia seguinte ou teria que ir embora.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O jovem acreditava que Deus realmente queria que ele estudasse para se tornar um pastor. Foi ao quarto, ajoelhou-se e pediu a ajuda de Deus. Depois, foi visitar um amigo para orar com ele. Em vez de apenas pedir ajuda a Deus, eles agradeceram antecipadamente pelo que Deus faria para ajudá-lo. O dinheiro não chegou naquele dia, mas John entregou tudo a Deus e foi dormir.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Na manhã seguinte, John encontrou um amigo no campus.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Como você está? Está tudo bem? – perguntou o amigo.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Sim, tudo bem. Deus está no controle – respondeu John.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Como está sua mãe? – perguntou o amigo.</a:t>
            </a:r>
          </a:p>
        </p:txBody>
      </p:sp>
    </p:spTree>
    <p:extLst>
      <p:ext uri="{BB962C8B-B14F-4D97-AF65-F5344CB8AC3E}">
        <p14:creationId xmlns:p14="http://schemas.microsoft.com/office/powerpoint/2010/main" val="4097714237"/>
      </p:ext>
    </p:extLst>
  </p:cSld>
  <p:clrMapOvr>
    <a:masterClrMapping/>
  </p:clrMapOvr>
  <p:transition spd="slow">
    <p:push dir="u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91C288-5391-2178-6208-ABA965AD02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>
            <a:extLst>
              <a:ext uri="{FF2B5EF4-FFF2-40B4-BE49-F238E27FC236}">
                <a16:creationId xmlns:a16="http://schemas.microsoft.com/office/drawing/2014/main" id="{6E2A069A-2F12-1A05-08A3-69D1108180E2}"/>
              </a:ext>
            </a:extLst>
          </p:cNvPr>
          <p:cNvSpPr txBox="1"/>
          <p:nvPr/>
        </p:nvSpPr>
        <p:spPr>
          <a:xfrm>
            <a:off x="2771800" y="652198"/>
            <a:ext cx="6264696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Ela está bem, mas está preocupada com minhas mensalidades – John respondeu sem pensar.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De quanto você precisa?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Cinquenta mil dólares zimbabuanos.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O amigo tirou metade do valor que John precisava e lhe entregou na hora! John lhe agradeceu muito.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John correu até um telefone para contar à mãe o que Deus havia feito.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Mãe, você pode pedir para minha irmã Mercy ir ao banco na cidade e depositar o restante do dinheiro na minha conta?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John, você sabe que não tenho esse dinheiro – a mãe respondeu.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Só peça para Mercy ir à cidade – disse John. – Deus providenciará o dinheiro.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Pouco tempo depois, ele ligou novamente para a mãe.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– Tentei falar com você! – disse ela. – A Mercy encontrou na cidade um amigo seu que planejava lhe dar algum dinheiro, mas você já tinha saído para a escola.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Esse amigo deu à irmã de John 25 mil dólares zimbabuanos, exatamente o valor de que ele precisava!</a:t>
            </a:r>
          </a:p>
        </p:txBody>
      </p:sp>
    </p:spTree>
    <p:extLst>
      <p:ext uri="{BB962C8B-B14F-4D97-AF65-F5344CB8AC3E}">
        <p14:creationId xmlns:p14="http://schemas.microsoft.com/office/powerpoint/2010/main" val="3489334670"/>
      </p:ext>
    </p:extLst>
  </p:cSld>
  <p:clrMapOvr>
    <a:masterClrMapping/>
  </p:clrMapOvr>
  <p:transition spd="slow">
    <p:push dir="u"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04FFD-826C-4EA6-D731-6729708BD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ixaDeTexto 9">
            <a:extLst>
              <a:ext uri="{FF2B5EF4-FFF2-40B4-BE49-F238E27FC236}">
                <a16:creationId xmlns:a16="http://schemas.microsoft.com/office/drawing/2014/main" id="{BEB8E4A2-A725-28F8-552D-D797EE225BFF}"/>
              </a:ext>
            </a:extLst>
          </p:cNvPr>
          <p:cNvSpPr txBox="1"/>
          <p:nvPr/>
        </p:nvSpPr>
        <p:spPr>
          <a:xfrm>
            <a:off x="2771800" y="652198"/>
            <a:ext cx="6264696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Os olhos de John se encheram de lágrimas ao ouvir como Deus havia respondido à sua oração e providenciado</a:t>
            </a:r>
          </a:p>
          <a:p>
            <a:pPr indent="360000"/>
            <a:r>
              <a:rPr lang="pt-BR" dirty="0">
                <a:solidFill>
                  <a:srgbClr val="000000"/>
                </a:solidFill>
                <a:latin typeface="CenturyGothic"/>
              </a:rPr>
              <a:t>tudo de que ele precisava.</a:t>
            </a:r>
          </a:p>
          <a:p>
            <a:pPr indent="360000"/>
            <a:endParaRPr lang="pt-BR" dirty="0">
              <a:solidFill>
                <a:srgbClr val="000000"/>
              </a:solidFill>
              <a:latin typeface="CenturyGothic"/>
            </a:endParaRPr>
          </a:p>
          <a:p>
            <a:pPr indent="360000"/>
            <a:endParaRPr lang="pt-BR" dirty="0">
              <a:solidFill>
                <a:srgbClr val="000000"/>
              </a:solidFill>
              <a:latin typeface="CenturyGothic"/>
            </a:endParaRPr>
          </a:p>
          <a:p>
            <a:pPr indent="360000"/>
            <a:r>
              <a:rPr lang="pt-BR" sz="2000" b="1" dirty="0">
                <a:solidFill>
                  <a:srgbClr val="000000"/>
                </a:solidFill>
                <a:latin typeface="CenturyGothic"/>
              </a:rPr>
              <a:t>• Como a experiência de John lembra a história de José e a forma como Deus trabalhou em sua vida?</a:t>
            </a:r>
          </a:p>
          <a:p>
            <a:pPr indent="360000"/>
            <a:r>
              <a:rPr lang="pt-BR" sz="2000" b="1" dirty="0">
                <a:solidFill>
                  <a:srgbClr val="000000"/>
                </a:solidFill>
                <a:latin typeface="CenturyGothic"/>
              </a:rPr>
              <a:t>• Como você demonstra, por meio de seus atos, que confia em Deus?</a:t>
            </a:r>
          </a:p>
        </p:txBody>
      </p:sp>
    </p:spTree>
    <p:extLst>
      <p:ext uri="{BB962C8B-B14F-4D97-AF65-F5344CB8AC3E}">
        <p14:creationId xmlns:p14="http://schemas.microsoft.com/office/powerpoint/2010/main" val="2019693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CFFDA-876A-EBF6-5642-63FA09AAAF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>
            <a:extLst>
              <a:ext uri="{FF2B5EF4-FFF2-40B4-BE49-F238E27FC236}">
                <a16:creationId xmlns:a16="http://schemas.microsoft.com/office/drawing/2014/main" id="{C5C622BB-BF1F-8DF9-2BB7-44A588036D16}"/>
              </a:ext>
            </a:extLst>
          </p:cNvPr>
          <p:cNvSpPr txBox="1"/>
          <p:nvPr/>
        </p:nvSpPr>
        <p:spPr>
          <a:xfrm>
            <a:off x="1348166" y="980728"/>
            <a:ext cx="779583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/>
              <a:t>Materiais necessários:</a:t>
            </a:r>
          </a:p>
          <a:p>
            <a:r>
              <a:rPr lang="pt-BR" dirty="0"/>
              <a:t>Modelo da Arte da semana 11, lápis de cor ou canetinhas coloridas, tesoura sem ponta e cola (1).</a:t>
            </a:r>
          </a:p>
          <a:p>
            <a:r>
              <a:rPr lang="pt-BR" b="1" dirty="0"/>
              <a:t>Instruções:</a:t>
            </a:r>
          </a:p>
          <a:p>
            <a:r>
              <a:rPr lang="pt-BR" dirty="0"/>
              <a:t>• Pinte as figuras e recorte ao redor de cada molde. Cuidado para não cortar entre os octógonos, separando-os (2).</a:t>
            </a:r>
          </a:p>
          <a:p>
            <a:r>
              <a:rPr lang="pt-BR" dirty="0"/>
              <a:t>• Passe cola na aba e cole as fileiras, unindo uma à outra.</a:t>
            </a:r>
          </a:p>
          <a:p>
            <a:r>
              <a:rPr lang="pt-BR" dirty="0"/>
              <a:t>• Dobre ao longo de cada linha vertical para frente e para trás, como uma sanfona (3 e 4).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8AEC541-B89F-1D0C-1BAC-85C49881A86A}"/>
              </a:ext>
            </a:extLst>
          </p:cNvPr>
          <p:cNvSpPr txBox="1"/>
          <p:nvPr/>
        </p:nvSpPr>
        <p:spPr>
          <a:xfrm>
            <a:off x="1331640" y="535624"/>
            <a:ext cx="7739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sz="3200" b="1">
                <a:solidFill>
                  <a:srgbClr val="59B1E3"/>
                </a:solidFill>
                <a:latin typeface="CenturyGothic-Bold"/>
              </a:defRPr>
            </a:lvl1pPr>
          </a:lstStyle>
          <a:p>
            <a:r>
              <a:rPr lang="pt-BR" dirty="0"/>
              <a:t>Livreto Sanfonado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3088ACB-43E5-5F83-6BFF-B5B816C8841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923" y="3524215"/>
            <a:ext cx="1943100" cy="155257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6E1B3EB-C26E-E0E8-B04D-15ACA26FAE7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101" y="3545133"/>
            <a:ext cx="1933575" cy="155257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36F4884F-C9A9-4339-054A-1494831F4FE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571" y="5103767"/>
            <a:ext cx="1952625" cy="15525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A7CACE14-673A-E039-1BD9-030C9BB56782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EFFFD"/>
              </a:clrFrom>
              <a:clrTo>
                <a:srgbClr val="FE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787" y="5099004"/>
            <a:ext cx="192405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78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7F498-2919-07D6-13ED-7D4A8012C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0152D8C-4F92-0494-E4CE-344B3A5F32F8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572001" y="738188"/>
            <a:ext cx="4572000" cy="611981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pt-BR" dirty="0"/>
              <a:t>O desafio é: </a:t>
            </a:r>
          </a:p>
          <a:p>
            <a:pPr marL="0" indent="0">
              <a:buNone/>
            </a:pPr>
            <a:endParaRPr lang="pt-BR" b="1" i="1" dirty="0"/>
          </a:p>
          <a:p>
            <a:pPr marL="0" indent="0">
              <a:buNone/>
            </a:pPr>
            <a:r>
              <a:rPr lang="pt-BR" b="1" i="1" dirty="0"/>
              <a:t>Pergunte ao amigo que você convidou o que ele achou do presente que você deu. </a:t>
            </a:r>
          </a:p>
        </p:txBody>
      </p:sp>
    </p:spTree>
    <p:extLst>
      <p:ext uri="{BB962C8B-B14F-4D97-AF65-F5344CB8AC3E}">
        <p14:creationId xmlns:p14="http://schemas.microsoft.com/office/powerpoint/2010/main" val="238751675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08909-7F11-FB01-0FB7-085602ED9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573E9B00-ACCD-DA35-3128-E1FA0C29741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pPr algn="ctr"/>
            <a:endParaRPr lang="pt-BR" sz="3200" i="0" dirty="0"/>
          </a:p>
          <a:p>
            <a:pPr algn="ctr"/>
            <a:endParaRPr lang="pt-BR" sz="3200" i="0" dirty="0"/>
          </a:p>
          <a:p>
            <a:pPr algn="ctr"/>
            <a:r>
              <a:rPr lang="pt-BR" sz="3200" i="0" dirty="0"/>
              <a:t>O que aprendemos sobre Deus hoje?</a:t>
            </a:r>
          </a:p>
          <a:p>
            <a:pPr algn="ctr"/>
            <a:endParaRPr lang="pt-BR" sz="3200" i="0" dirty="0"/>
          </a:p>
          <a:p>
            <a:pPr algn="ctr"/>
            <a:r>
              <a:rPr lang="pt-BR" sz="3200" i="0" dirty="0"/>
              <a:t>Compromisso:</a:t>
            </a:r>
          </a:p>
          <a:p>
            <a:pPr algn="ctr"/>
            <a:endParaRPr lang="pt-BR" sz="3200" i="0" dirty="0"/>
          </a:p>
          <a:p>
            <a:pPr algn="ctr"/>
            <a:r>
              <a:rPr lang="pt-BR" sz="3200" i="0" dirty="0"/>
              <a:t>Vamos compartilhar o que aprendemos com nossos amigos e familiares.</a:t>
            </a:r>
          </a:p>
          <a:p>
            <a:pPr algn="ctr"/>
            <a:endParaRPr lang="pt-BR" sz="3200" i="0" dirty="0"/>
          </a:p>
        </p:txBody>
      </p:sp>
    </p:spTree>
    <p:extLst>
      <p:ext uri="{BB962C8B-B14F-4D97-AF65-F5344CB8AC3E}">
        <p14:creationId xmlns:p14="http://schemas.microsoft.com/office/powerpoint/2010/main" val="175174702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688D86-5A3B-14A7-0C8B-7BAF51D44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hlinkClick r:id="rId3"/>
            <a:extLst>
              <a:ext uri="{FF2B5EF4-FFF2-40B4-BE49-F238E27FC236}">
                <a16:creationId xmlns:a16="http://schemas.microsoft.com/office/drawing/2014/main" id="{EC002721-36D7-B8D3-B47F-DE1C2E1CE09A}"/>
              </a:ext>
            </a:extLst>
          </p:cNvPr>
          <p:cNvSpPr/>
          <p:nvPr/>
        </p:nvSpPr>
        <p:spPr>
          <a:xfrm>
            <a:off x="2340000" y="980728"/>
            <a:ext cx="576039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/>
              <a:t>8. Que o Bom Deus nos Acompanhe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3D8F3EAB-CAAC-0482-08F4-DC710D6CAA9C}"/>
              </a:ext>
            </a:extLst>
          </p:cNvPr>
          <p:cNvSpPr/>
          <p:nvPr/>
        </p:nvSpPr>
        <p:spPr>
          <a:xfrm>
            <a:off x="1564290" y="1628799"/>
            <a:ext cx="6536102" cy="33843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400" b="1" dirty="0">
                <a:solidFill>
                  <a:schemeClr val="tx1"/>
                </a:solidFill>
              </a:rPr>
              <a:t>Já findou a nossa escola aqui.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então nós vamos nos despedir.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Já findou a nossa escola aqui.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E então nós vamos nos despedir.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o Bom Deus nos acompanhe, então.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Até logo, amigos.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Que o Bom Deus nos acompanhe, então.</a:t>
            </a:r>
          </a:p>
          <a:p>
            <a:r>
              <a:rPr lang="pt-BR" sz="2400" b="1" dirty="0">
                <a:solidFill>
                  <a:schemeClr val="tx1"/>
                </a:solidFill>
              </a:rPr>
              <a:t>Até logo, amigos.</a:t>
            </a:r>
          </a:p>
        </p:txBody>
      </p:sp>
      <p:pic>
        <p:nvPicPr>
          <p:cNvPr id="6" name="Gráfico 5" descr="Clave de sol com preenchimento sólido">
            <a:hlinkClick r:id="rId4" action="ppaction://hlinkfile"/>
            <a:extLst>
              <a:ext uri="{FF2B5EF4-FFF2-40B4-BE49-F238E27FC236}">
                <a16:creationId xmlns:a16="http://schemas.microsoft.com/office/drawing/2014/main" id="{46FADF93-52F7-783F-8DD6-EEF9910FAF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31640" y="71440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9819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102D2-C570-8B11-4F51-D05A07A0A6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86890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AAF97F6C-1017-43D0-909C-24D9EB3844B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algn="ctr"/>
            <a:r>
              <a:rPr lang="pt-BR" dirty="0"/>
              <a:t>“O meu Deus suprirá todas as </a:t>
            </a:r>
          </a:p>
          <a:p>
            <a:pPr algn="ctr"/>
            <a:r>
              <a:rPr lang="pt-BR" dirty="0"/>
              <a:t>necessidades de vocês, de acordo com as </a:t>
            </a:r>
          </a:p>
          <a:p>
            <a:pPr algn="ctr"/>
            <a:r>
              <a:rPr lang="pt-BR" dirty="0"/>
              <a:t>Suas gloriosas riquezas em Cristo Jesus” </a:t>
            </a:r>
          </a:p>
          <a:p>
            <a:pPr algn="r"/>
            <a:r>
              <a:rPr lang="pt-BR" sz="2000" dirty="0"/>
              <a:t>Filipenses 4:19</a:t>
            </a:r>
            <a:endParaRPr lang="pt-BR" sz="1600" dirty="0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671AF2D2-6821-4C6F-A2DF-BCC6263271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pt-BR" b="1" dirty="0">
                <a:solidFill>
                  <a:srgbClr val="FF0000"/>
                </a:solidFill>
              </a:rPr>
              <a:t>Saber </a:t>
            </a:r>
            <a:r>
              <a:rPr lang="pt-BR" b="1" dirty="0"/>
              <a:t>q</a:t>
            </a:r>
            <a:r>
              <a:rPr lang="pt-BR" dirty="0"/>
              <a:t>ue Deus vê nossas necessidades e pode transformar algo ruim em bênção.</a:t>
            </a:r>
          </a:p>
          <a:p>
            <a:r>
              <a:rPr lang="pt-BR" b="1" dirty="0">
                <a:solidFill>
                  <a:srgbClr val="FF0000"/>
                </a:solidFill>
              </a:rPr>
              <a:t>Sentir</a:t>
            </a:r>
            <a:r>
              <a:rPr lang="pt-BR" b="1" dirty="0"/>
              <a:t> </a:t>
            </a:r>
            <a:r>
              <a:rPr lang="pt-BR" dirty="0"/>
              <a:t>que podem confiar que Deus cuida todos.</a:t>
            </a:r>
          </a:p>
          <a:p>
            <a:r>
              <a:rPr lang="pt-BR" b="1" dirty="0">
                <a:solidFill>
                  <a:srgbClr val="FF0000"/>
                </a:solidFill>
              </a:rPr>
              <a:t>Responder</a:t>
            </a:r>
            <a:r>
              <a:rPr lang="pt-BR" b="1" dirty="0"/>
              <a:t> </a:t>
            </a:r>
            <a:r>
              <a:rPr lang="pt-BR" dirty="0"/>
              <a:t>entregando seu coração e sua vida a Deus, pois Ele cuida de nós.</a:t>
            </a:r>
            <a:endParaRPr lang="pt-BR" b="1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3EC18ED-FDB5-499B-B29F-30E5F62005E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 anchor="ctr"/>
          <a:lstStyle/>
          <a:p>
            <a:pPr algn="ctr"/>
            <a:r>
              <a:rPr lang="pt-BR" dirty="0"/>
              <a:t>Deus vê o fim desde o princípio e </a:t>
            </a:r>
            <a:r>
              <a:rPr lang="pt-BR" dirty="0" err="1"/>
              <a:t>podea</a:t>
            </a:r>
            <a:endParaRPr lang="pt-BR" dirty="0"/>
          </a:p>
          <a:p>
            <a:pPr algn="ctr"/>
            <a:r>
              <a:rPr lang="pt-BR" dirty="0"/>
              <a:t>transformar experiências difíceis em bênção.\</a:t>
            </a:r>
          </a:p>
        </p:txBody>
      </p:sp>
      <p:sp>
        <p:nvSpPr>
          <p:cNvPr id="40" name="Espaço Reservado para Texto 2">
            <a:extLst>
              <a:ext uri="{FF2B5EF4-FFF2-40B4-BE49-F238E27FC236}">
                <a16:creationId xmlns:a16="http://schemas.microsoft.com/office/drawing/2014/main" id="{19FFE4D2-A768-4CDA-9022-361DDB2A5224}"/>
              </a:ext>
            </a:extLst>
          </p:cNvPr>
          <p:cNvSpPr txBox="1">
            <a:spLocks/>
          </p:cNvSpPr>
          <p:nvPr/>
        </p:nvSpPr>
        <p:spPr>
          <a:xfrm>
            <a:off x="1517650" y="5466208"/>
            <a:ext cx="7750175" cy="1080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pt-BR" sz="2800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2A86CDC6-349E-4566-F1F6-3EF2E0C58F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11. Reunião de Família</a:t>
            </a:r>
          </a:p>
        </p:txBody>
      </p:sp>
    </p:spTree>
    <p:extLst>
      <p:ext uri="{BB962C8B-B14F-4D97-AF65-F5344CB8AC3E}">
        <p14:creationId xmlns:p14="http://schemas.microsoft.com/office/powerpoint/2010/main" val="256104378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>
            <a:extLst>
              <a:ext uri="{FF2B5EF4-FFF2-40B4-BE49-F238E27FC236}">
                <a16:creationId xmlns:a16="http://schemas.microsoft.com/office/drawing/2014/main" id="{487E2083-2762-497A-B2AF-CA99BBD6464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11. Reunião de Família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C25CCBC-7D55-46E9-AE0B-28114B11797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pt-BR" b="0" dirty="0"/>
              <a:t>3. O Pai</a:t>
            </a:r>
          </a:p>
          <a:p>
            <a:r>
              <a:rPr lang="pt-BR" b="0" dirty="0"/>
              <a:t>7. A Natureza da Humanidade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11E4463E-31B0-462B-A99C-CC16987555E5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pt-BR" b="0" dirty="0"/>
              <a:t>22. Conduta Cristã</a:t>
            </a:r>
          </a:p>
          <a:p>
            <a:r>
              <a:rPr lang="pt-BR" b="0" dirty="0"/>
              <a:t>23. O Casamento e a Família</a:t>
            </a:r>
          </a:p>
        </p:txBody>
      </p:sp>
      <p:sp>
        <p:nvSpPr>
          <p:cNvPr id="16" name="Espaço Reservado para Texto 15">
            <a:extLst>
              <a:ext uri="{FF2B5EF4-FFF2-40B4-BE49-F238E27FC236}">
                <a16:creationId xmlns:a16="http://schemas.microsoft.com/office/drawing/2014/main" id="{794C5EFF-420B-44C0-A015-1770E52878D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pt-BR" sz="1700" dirty="0"/>
              <a:t>Por meio da liderança de José, Deus havia preparado sabiamente um meio de suprir as necessidades de Jacó e de sua família durante os sete anos de fome no Egito e nas regiões vizinhas. Os irmãos de José voltaram ao Egito para comprar mais alimento, e José continuou a testá-los para ver se haviam permitido que Deus transformasse seu coração endurecido. Quando José percebeu que eles haviam mudado, revelou quem era. Jacó, seus filhos e suas famílias viajaram de Canaã ao Egito, e José finalmente reencontrou seu pai.</a:t>
            </a:r>
          </a:p>
        </p:txBody>
      </p:sp>
      <p:sp>
        <p:nvSpPr>
          <p:cNvPr id="4" name="Espaço Reservado para Texto 4">
            <a:extLst>
              <a:ext uri="{FF2B5EF4-FFF2-40B4-BE49-F238E27FC236}">
                <a16:creationId xmlns:a16="http://schemas.microsoft.com/office/drawing/2014/main" id="{16C6A9A1-8185-FE1F-105D-1A7A3E85511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195735" y="6021288"/>
            <a:ext cx="6864127" cy="781322"/>
          </a:xfrm>
        </p:spPr>
        <p:txBody>
          <a:bodyPr anchor="ctr"/>
          <a:lstStyle/>
          <a:p>
            <a:pPr algn="ctr"/>
            <a:r>
              <a:rPr lang="pt-BR" sz="2000" dirty="0"/>
              <a:t>Deus vê o fim desde o princípio e </a:t>
            </a:r>
            <a:r>
              <a:rPr lang="pt-BR" sz="2000" dirty="0" err="1"/>
              <a:t>podea</a:t>
            </a:r>
            <a:endParaRPr lang="pt-BR" sz="2000" dirty="0"/>
          </a:p>
          <a:p>
            <a:pPr algn="ctr"/>
            <a:r>
              <a:rPr lang="pt-BR" sz="2000" dirty="0"/>
              <a:t>transformar experiências difíceis em bênção.\</a:t>
            </a:r>
          </a:p>
        </p:txBody>
      </p:sp>
    </p:spTree>
    <p:extLst>
      <p:ext uri="{BB962C8B-B14F-4D97-AF65-F5344CB8AC3E}">
        <p14:creationId xmlns:p14="http://schemas.microsoft.com/office/powerpoint/2010/main" val="1849000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B1506-E351-8F0F-A41B-312A88B43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2B827B70-F753-A76E-2DCA-24C36A9B511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03350" y="748224"/>
            <a:ext cx="7561263" cy="6021288"/>
          </a:xfrm>
        </p:spPr>
        <p:txBody>
          <a:bodyPr/>
          <a:lstStyle/>
          <a:p>
            <a:r>
              <a:rPr lang="pt-BR" sz="2000" b="1" dirty="0"/>
              <a:t>Olá Professores</a:t>
            </a:r>
            <a:br>
              <a:rPr lang="pt-BR" sz="2000" b="1" dirty="0"/>
            </a:br>
            <a:endParaRPr lang="pt-BR" sz="2000" b="1" dirty="0"/>
          </a:p>
          <a:p>
            <a:r>
              <a:rPr lang="pt-BR" sz="2000" dirty="0"/>
              <a:t>Não esqueça de fazer a arte da semana antes de levar à classe...</a:t>
            </a:r>
          </a:p>
          <a:p>
            <a:r>
              <a:rPr lang="pt-BR" sz="2000" dirty="0"/>
              <a:t>Assim você poderá ajudar melhor os alunos a realizarem a tarefa.</a:t>
            </a:r>
          </a:p>
          <a:p>
            <a:r>
              <a:rPr lang="pt-BR" sz="2000" dirty="0"/>
              <a:t>O arquivo “Caça Palavras” com um caça palavras do verso bíblico é para ajudar os alunos que não tem lição a terem algum material para estudar. É sempre distribuído no sábado anterior para que o aluno possa estudar durante a semana. </a:t>
            </a:r>
          </a:p>
          <a:p>
            <a:r>
              <a:rPr lang="pt-BR" sz="2000" dirty="0"/>
              <a:t>Se quiserem colaborar com ideias utilize o meu e-mail:</a:t>
            </a:r>
          </a:p>
          <a:p>
            <a:r>
              <a:rPr lang="pt-BR" sz="2000" dirty="0"/>
              <a:t> </a:t>
            </a:r>
            <a:r>
              <a:rPr lang="pt-BR" sz="2000" dirty="0">
                <a:hlinkClick r:id="rId2"/>
              </a:rPr>
              <a:t>ruy.ernesto.virtual@gmail.com</a:t>
            </a:r>
            <a:endParaRPr lang="pt-BR" sz="2000" dirty="0"/>
          </a:p>
          <a:p>
            <a:endParaRPr lang="pt-BR" sz="2000" dirty="0"/>
          </a:p>
          <a:p>
            <a:pPr algn="r"/>
            <a:r>
              <a:rPr lang="pt-BR" sz="2000" dirty="0"/>
              <a:t>Ruy Ernesto N Schwantes</a:t>
            </a:r>
          </a:p>
        </p:txBody>
      </p:sp>
    </p:spTree>
    <p:extLst>
      <p:ext uri="{BB962C8B-B14F-4D97-AF65-F5344CB8AC3E}">
        <p14:creationId xmlns:p14="http://schemas.microsoft.com/office/powerpoint/2010/main" val="203764362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8AD63DA3-1D11-4849-A46D-BDE348B9EFF3}"/>
              </a:ext>
            </a:extLst>
          </p:cNvPr>
          <p:cNvSpPr txBox="1"/>
          <p:nvPr/>
        </p:nvSpPr>
        <p:spPr>
          <a:xfrm>
            <a:off x="1403648" y="2395487"/>
            <a:ext cx="4643966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spcAft>
                <a:spcPts val="0"/>
              </a:spcAft>
            </a:pPr>
            <a:r>
              <a:rPr lang="pt-BR" altLang="pt-BR" sz="1700" dirty="0">
                <a:latin typeface="Calibri" panose="020F0502020204030204" pitchFamily="34" charset="0"/>
                <a:hlinkClick r:id="rId2"/>
              </a:rPr>
              <a:t>https://mais.cpb.com.br/licao-infantil/</a:t>
            </a:r>
            <a:endParaRPr lang="pt-BR" altLang="pt-BR" sz="17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68093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A627F23-3B27-BF35-8C98-2C81B806CF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005064"/>
            <a:ext cx="1079004" cy="12799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Amarel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zul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ermelho 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Ver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Salma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16618</TotalTime>
  <Words>2987</Words>
  <Application>Microsoft Office PowerPoint</Application>
  <PresentationFormat>Apresentação na tela (4:3)</PresentationFormat>
  <Paragraphs>369</Paragraphs>
  <Slides>73</Slides>
  <Notes>26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73</vt:i4>
      </vt:variant>
    </vt:vector>
  </HeadingPairs>
  <TitlesOfParts>
    <vt:vector size="90" baseType="lpstr">
      <vt:lpstr>Amasis MT Pro Black</vt:lpstr>
      <vt:lpstr>Arial</vt:lpstr>
      <vt:lpstr>Arial Black</vt:lpstr>
      <vt:lpstr>Calibri</vt:lpstr>
      <vt:lpstr>Century Gothic</vt:lpstr>
      <vt:lpstr>CenturyGothic</vt:lpstr>
      <vt:lpstr>CenturyGothic-Bold</vt:lpstr>
      <vt:lpstr>Comic Sans MS</vt:lpstr>
      <vt:lpstr>inherit</vt:lpstr>
      <vt:lpstr>Noto Serif Light</vt:lpstr>
      <vt:lpstr>Times New Roman</vt:lpstr>
      <vt:lpstr>Wingdings</vt:lpstr>
      <vt:lpstr>Amarelo</vt:lpstr>
      <vt:lpstr>Azul </vt:lpstr>
      <vt:lpstr>Vermelho </vt:lpstr>
      <vt:lpstr>Verde</vt:lpstr>
      <vt:lpstr>Salmao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Ernesto Nobrega Schwantes</dc:creator>
  <cp:lastModifiedBy>Ruy Ernesto Nobrega Schwantes</cp:lastModifiedBy>
  <cp:revision>1294</cp:revision>
  <dcterms:created xsi:type="dcterms:W3CDTF">2020-09-23T20:21:33Z</dcterms:created>
  <dcterms:modified xsi:type="dcterms:W3CDTF">2026-06-08T22:45:01Z</dcterms:modified>
</cp:coreProperties>
</file>