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387" r:id="rId8"/>
    <p:sldId id="1393" r:id="rId9"/>
    <p:sldId id="1395" r:id="rId10"/>
    <p:sldId id="1394" r:id="rId11"/>
    <p:sldId id="1018" r:id="rId12"/>
    <p:sldId id="1379" r:id="rId13"/>
    <p:sldId id="1389" r:id="rId14"/>
    <p:sldId id="1365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63331C"/>
    <a:srgbClr val="C82C4E"/>
    <a:srgbClr val="EBF1DE"/>
    <a:srgbClr val="2B351C"/>
    <a:srgbClr val="75D4E8"/>
    <a:srgbClr val="FF0000"/>
    <a:srgbClr val="5BC9D4"/>
    <a:srgbClr val="9BBE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774" y="96"/>
      </p:cViewPr>
      <p:guideLst>
        <p:guide orient="horz" pos="392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09/06/2026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11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D72BFA6-619F-7F57-BDDE-2DAD77D1E5DE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AC69270-AFC3-0F05-405B-6691DEE8A207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C1DC68-1C80-FEE0-6603-81A4AA8353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66750"/>
            <a:ext cx="7910938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9518470-4F5A-F431-F8AB-B46E5D1DDD2A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D5E6D8E-A220-196C-1E96-0B3605CD6324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A3759287-EA8C-BBFA-5529-24F4210F346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338" y="1860920"/>
            <a:ext cx="3925716" cy="268257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9F4EBEF-CBAA-BBBB-1942-EC225CE1D47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4C43C796-EEB0-1200-0340-79CB0B8ED5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EEA3CD7B-6F8D-B0DF-D29B-22A0358AC7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E3574FBE-4328-286A-9495-F285B3CBF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F787CE7D-C8E5-10F5-6A05-4B11130D91A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269DCA9D-4BC0-BC76-9EF0-2D148342C7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8D694CD7-9EC5-5720-B5CD-13DF4D63F0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90558B8-813F-C49C-5A14-DCA9094526AE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D498DA8F-A14D-E4B4-637F-A2FBD014C2B0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E966F834-F33A-DCCE-2C37-C3F76E8A329F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E6E4BBD-E312-A8D9-D6D4-C0B365FE627A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E20DBA8-3624-7E42-71EE-47686D443F59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C7DE729-D7A6-1840-510A-DA2CDBE33BFE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6D55F28E-F16A-4F0F-ACCB-3F8461D414B2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14794D0B-BBE8-F4E3-2129-2762E7AA7650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Missionar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1341B66-5E34-BDF9-87F1-A15307E3F384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3C1CF6-3960-7A8B-ADFA-C5E66D4162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48F4288-6060-D64F-5D38-7F4B36511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Missionárias </a:t>
            </a:r>
            <a:r>
              <a:rPr lang="pt-BR" sz="20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258422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866100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1CDEF2C-03AA-4DEA-6D73-6DA4EF2D87F9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BC3CE0C-6CB0-0AD6-BEFD-8A3F7D52ADA8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50CD0F9-9923-6619-FA5A-D2E2FFEF8149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Outros países da Divisão Centro-Leste Africana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B5F3962-2714-EE01-6AE7-31336CB37E9F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9B2543D6-9996-7002-138B-3FE31439DA5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Tanzânia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A29C1919-DC64-238F-5C70-4DF56E94288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Burundi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1B192B77-5462-5268-7418-8B462A7801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Quênia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779A971A-21B7-3406-D1FF-540468C71905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4118"/>
            <a:ext cx="2278800" cy="3996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1400" b="1" dirty="0">
                <a:solidFill>
                  <a:srgbClr val="FF0000"/>
                </a:solidFill>
              </a:rPr>
              <a:t>Rep</a:t>
            </a:r>
            <a:r>
              <a:rPr lang="pt-BR" altLang="pt-BR" sz="1400" b="1" baseline="0" dirty="0">
                <a:solidFill>
                  <a:srgbClr val="FF0000"/>
                </a:solidFill>
              </a:rPr>
              <a:t> Democrática do Congo</a:t>
            </a:r>
            <a:endParaRPr lang="pt-BR" altLang="pt-B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1C81765-E879-6905-7C76-28D0E1BCA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0F89AEF-77F6-1AE3-81E2-1D3A45521E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76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C1A2588-226E-0016-998F-46FEED8C62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07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A23C6BE0-58F6-D034-C99C-A57D935CD07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38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6BC73145-04B6-F585-277F-2064EFDA128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213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223A4426-6824-C07D-E299-8C650CDBCEE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31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6BA7101B-3EEA-EC96-0AED-E08AB801F9D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417F21AF-C15C-E5E0-B33E-D25332CE98B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3" name="CaixaDeTexto 3">
            <a:extLst>
              <a:ext uri="{FF2B5EF4-FFF2-40B4-BE49-F238E27FC236}">
                <a16:creationId xmlns:a16="http://schemas.microsoft.com/office/drawing/2014/main" id="{9AEEB1EF-5DDE-D640-F8D5-E7ACC6B077D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Etiópia</a:t>
            </a:r>
          </a:p>
        </p:txBody>
      </p:sp>
      <p:sp>
        <p:nvSpPr>
          <p:cNvPr id="44" name="CaixaDeTexto 3">
            <a:extLst>
              <a:ext uri="{FF2B5EF4-FFF2-40B4-BE49-F238E27FC236}">
                <a16:creationId xmlns:a16="http://schemas.microsoft.com/office/drawing/2014/main" id="{7CCB042B-BA63-24AF-670B-5CCB2CAA8FF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Eritreia</a:t>
            </a:r>
          </a:p>
        </p:txBody>
      </p:sp>
      <p:sp>
        <p:nvSpPr>
          <p:cNvPr id="45" name="CaixaDeTexto 3">
            <a:extLst>
              <a:ext uri="{FF2B5EF4-FFF2-40B4-BE49-F238E27FC236}">
                <a16:creationId xmlns:a16="http://schemas.microsoft.com/office/drawing/2014/main" id="{402AD4F7-6337-F225-35AC-B93EB1A5413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Uganda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1" name="CaixaDeTexto 3">
            <a:extLst>
              <a:ext uri="{FF2B5EF4-FFF2-40B4-BE49-F238E27FC236}">
                <a16:creationId xmlns:a16="http://schemas.microsoft.com/office/drawing/2014/main" id="{E1428132-C29F-10B7-F0ED-A30F061E933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Somália</a:t>
            </a:r>
          </a:p>
        </p:txBody>
      </p:sp>
      <p:sp>
        <p:nvSpPr>
          <p:cNvPr id="52" name="CaixaDeTexto 3">
            <a:extLst>
              <a:ext uri="{FF2B5EF4-FFF2-40B4-BE49-F238E27FC236}">
                <a16:creationId xmlns:a16="http://schemas.microsoft.com/office/drawing/2014/main" id="{E027871E-4C62-8FCD-AB0D-88245E8D80C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do Sul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3" name="CaixaDeTexto 3">
            <a:extLst>
              <a:ext uri="{FF2B5EF4-FFF2-40B4-BE49-F238E27FC236}">
                <a16:creationId xmlns:a16="http://schemas.microsoft.com/office/drawing/2014/main" id="{48EC5405-A4BF-488E-B0F0-FC8AA24A4DA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</a:p>
        </p:txBody>
      </p:sp>
      <p:sp>
        <p:nvSpPr>
          <p:cNvPr id="54" name="CaixaDeTexto 3">
            <a:extLst>
              <a:ext uri="{FF2B5EF4-FFF2-40B4-BE49-F238E27FC236}">
                <a16:creationId xmlns:a16="http://schemas.microsoft.com/office/drawing/2014/main" id="{D6938AEB-CEB3-3CFA-91BF-991CC1E1206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Ruanda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5" name="CaixaDeTexto 3">
            <a:extLst>
              <a:ext uri="{FF2B5EF4-FFF2-40B4-BE49-F238E27FC236}">
                <a16:creationId xmlns:a16="http://schemas.microsoft.com/office/drawing/2014/main" id="{E3B93D66-011E-1ED6-5236-A93732A3A6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Djibuti</a:t>
            </a:r>
          </a:p>
        </p:txBody>
      </p:sp>
      <p:pic>
        <p:nvPicPr>
          <p:cNvPr id="56" name="Imagem 55">
            <a:extLst>
              <a:ext uri="{FF2B5EF4-FFF2-40B4-BE49-F238E27FC236}">
                <a16:creationId xmlns:a16="http://schemas.microsoft.com/office/drawing/2014/main" id="{B5CC434C-CDBE-7B6A-1D93-206211E5DA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531AB8FA-B4D4-ADFF-6D97-DCD0C91238E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5" y="4016730"/>
            <a:ext cx="1943100" cy="1104900"/>
          </a:xfrm>
          <a:prstGeom prst="rect">
            <a:avLst/>
          </a:prstGeom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CB431BB5-EEEF-7C3B-BFBC-CE493811AA5E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926" y="5690177"/>
            <a:ext cx="1943100" cy="1104900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30BA295C-6017-9231-4966-3B81F6C3B4B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607" y="5690177"/>
            <a:ext cx="19431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43" grpId="0" animBg="1"/>
      <p:bldP spid="44" grpId="0" animBg="1"/>
      <p:bldP spid="45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6" name="CaixaDeTexto 2">
            <a:extLst>
              <a:ext uri="{FF2B5EF4-FFF2-40B4-BE49-F238E27FC236}">
                <a16:creationId xmlns:a16="http://schemas.microsoft.com/office/drawing/2014/main" id="{24418F8F-55AE-4F30-A4F5-B7D5BACE02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0" name="Retângulo 3">
            <a:extLst>
              <a:ext uri="{FF2B5EF4-FFF2-40B4-BE49-F238E27FC236}">
                <a16:creationId xmlns:a16="http://schemas.microsoft.com/office/drawing/2014/main" id="{1A7E6371-DDD0-428D-ADA7-00C93FFBF8E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05" r:id="rId5"/>
    <p:sldLayoutId id="2147483707" r:id="rId6"/>
    <p:sldLayoutId id="2147483719" r:id="rId7"/>
    <p:sldLayoutId id="2147483687" r:id="rId8"/>
    <p:sldLayoutId id="2147483717" r:id="rId9"/>
    <p:sldLayoutId id="2147483685" r:id="rId10"/>
    <p:sldLayoutId id="2147483703" r:id="rId11"/>
    <p:sldLayoutId id="2147483689" r:id="rId12"/>
    <p:sldLayoutId id="2147483691" r:id="rId13"/>
    <p:sldLayoutId id="2147483674" r:id="rId14"/>
    <p:sldLayoutId id="2147483718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sionquarterlies" TargetMode="External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2°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S11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13/</a:t>
            </a:r>
            <a:r>
              <a:rPr lang="pt-BR" dirty="0" err="1"/>
              <a:t>jun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02B1D7B4-0D20-0BA1-FC27-D5EEFB99842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7" r="1032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63898" y="1573110"/>
            <a:ext cx="1944687" cy="988841"/>
          </a:xfrm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2°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6">
            <a:extLst>
              <a:ext uri="{FF2B5EF4-FFF2-40B4-BE49-F238E27FC236}">
                <a16:creationId xmlns:a16="http://schemas.microsoft.com/office/drawing/2014/main" id="{A6DA1528-8457-A330-DF11-09582181E2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S11 – Missões – 13 de junho</a:t>
            </a:r>
          </a:p>
        </p:txBody>
      </p:sp>
      <p:sp>
        <p:nvSpPr>
          <p:cNvPr id="15" name="Espaço Reservado para Texto 17">
            <a:extLst>
              <a:ext uri="{FF2B5EF4-FFF2-40B4-BE49-F238E27FC236}">
                <a16:creationId xmlns:a16="http://schemas.microsoft.com/office/drawing/2014/main" id="{9AE456DE-7D62-73B5-0998-F637B7B2C9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sz="4000" i="0" dirty="0"/>
              <a:t>Seguindo os pássaros</a:t>
            </a:r>
          </a:p>
        </p:txBody>
      </p:sp>
      <p:sp>
        <p:nvSpPr>
          <p:cNvPr id="16" name="Espaço Reservado para Texto 21">
            <a:extLst>
              <a:ext uri="{FF2B5EF4-FFF2-40B4-BE49-F238E27FC236}">
                <a16:creationId xmlns:a16="http://schemas.microsoft.com/office/drawing/2014/main" id="{602807F2-E176-64DF-0002-5C956521420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7009" y="5764301"/>
            <a:ext cx="3444785" cy="315619"/>
          </a:xfrm>
        </p:spPr>
        <p:txBody>
          <a:bodyPr/>
          <a:lstStyle/>
          <a:p>
            <a:r>
              <a:rPr lang="pt-BR" dirty="0"/>
              <a:t>Stephen</a:t>
            </a:r>
          </a:p>
        </p:txBody>
      </p:sp>
      <p:sp>
        <p:nvSpPr>
          <p:cNvPr id="17" name="Espaço Reservado para Texto 11">
            <a:extLst>
              <a:ext uri="{FF2B5EF4-FFF2-40B4-BE49-F238E27FC236}">
                <a16:creationId xmlns:a16="http://schemas.microsoft.com/office/drawing/2014/main" id="{4FB6F887-606E-6123-5E00-2F1A53ED394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531856" y="6203691"/>
            <a:ext cx="3216608" cy="459601"/>
          </a:xfrm>
        </p:spPr>
        <p:txBody>
          <a:bodyPr/>
          <a:lstStyle/>
          <a:p>
            <a:r>
              <a:rPr lang="pt-BR" dirty="0"/>
              <a:t>Quênia</a:t>
            </a:r>
          </a:p>
        </p:txBody>
      </p:sp>
      <p:pic>
        <p:nvPicPr>
          <p:cNvPr id="18" name="Espaço Reservado para Imagem 3">
            <a:extLst>
              <a:ext uri="{FF2B5EF4-FFF2-40B4-BE49-F238E27FC236}">
                <a16:creationId xmlns:a16="http://schemas.microsoft.com/office/drawing/2014/main" id="{2870AFE0-AE27-D3B7-B8DE-9B91990170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pic>
        <p:nvPicPr>
          <p:cNvPr id="19" name="Espaço Reservado para Imagem 6">
            <a:extLst>
              <a:ext uri="{FF2B5EF4-FFF2-40B4-BE49-F238E27FC236}">
                <a16:creationId xmlns:a16="http://schemas.microsoft.com/office/drawing/2014/main" id="{7D606618-AB62-D901-E60B-F7B0E2FB61E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7" r="5517"/>
          <a:stretch>
            <a:fillRect/>
          </a:stretch>
        </p:blipFill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829498E-A45C-73C7-B9E2-6072D77A69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2123108"/>
            <a:ext cx="6077798" cy="4210638"/>
          </a:xfrm>
          <a:prstGeom prst="rect">
            <a:avLst/>
          </a:prstGeom>
        </p:spPr>
      </p:pic>
      <p:cxnSp>
        <p:nvCxnSpPr>
          <p:cNvPr id="27" name="Conector de Seta Reta 26">
            <a:extLst>
              <a:ext uri="{FF2B5EF4-FFF2-40B4-BE49-F238E27FC236}">
                <a16:creationId xmlns:a16="http://schemas.microsoft.com/office/drawing/2014/main" id="{075E1AA4-5308-896B-6625-B5E34A536756}"/>
              </a:ext>
            </a:extLst>
          </p:cNvPr>
          <p:cNvCxnSpPr>
            <a:cxnSpLocks/>
          </p:cNvCxnSpPr>
          <p:nvPr/>
        </p:nvCxnSpPr>
        <p:spPr>
          <a:xfrm flipV="1">
            <a:off x="5460177" y="916120"/>
            <a:ext cx="3539274" cy="3044955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064A1366-34CB-98D3-3CCB-30760B181782}"/>
              </a:ext>
            </a:extLst>
          </p:cNvPr>
          <p:cNvCxnSpPr>
            <a:cxnSpLocks/>
          </p:cNvCxnSpPr>
          <p:nvPr/>
        </p:nvCxnSpPr>
        <p:spPr>
          <a:xfrm flipV="1">
            <a:off x="4663545" y="3931788"/>
            <a:ext cx="1203391" cy="733742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637419" y="868041"/>
            <a:ext cx="1226342" cy="3093034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5460177" y="3931788"/>
            <a:ext cx="3539274" cy="744878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94DB3409-FD3B-0CFE-B5E6-CC75D31D3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737" y="885795"/>
            <a:ext cx="3200400" cy="3057525"/>
          </a:xfrm>
          <a:prstGeom prst="rect">
            <a:avLst/>
          </a:prstGeom>
        </p:spPr>
      </p:pic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459148" y="914289"/>
            <a:ext cx="3539274" cy="3052355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7038643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o Quênia?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É um país da África...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F05090C-5EDF-0700-1A42-6C782DF9539B}"/>
              </a:ext>
            </a:extLst>
          </p:cNvPr>
          <p:cNvSpPr/>
          <p:nvPr/>
        </p:nvSpPr>
        <p:spPr>
          <a:xfrm>
            <a:off x="2158856" y="4535321"/>
            <a:ext cx="150302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dirty="0">
                <a:solidFill>
                  <a:srgbClr val="00B050"/>
                </a:solidFill>
              </a:rPr>
              <a:t>República Democrática do Congo</a:t>
            </a: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6D1566AE-C6A2-9EB0-CF5E-E9D9A8EC630C}"/>
              </a:ext>
            </a:extLst>
          </p:cNvPr>
          <p:cNvSpPr/>
          <p:nvPr/>
        </p:nvSpPr>
        <p:spPr>
          <a:xfrm>
            <a:off x="4637419" y="3961075"/>
            <a:ext cx="822758" cy="71559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A57FB94-B24C-46ED-BB0F-D1C674645AF3}"/>
              </a:ext>
            </a:extLst>
          </p:cNvPr>
          <p:cNvSpPr txBox="1"/>
          <p:nvPr/>
        </p:nvSpPr>
        <p:spPr>
          <a:xfrm>
            <a:off x="86520" y="814100"/>
            <a:ext cx="5205560" cy="1367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Na cidade de </a:t>
            </a:r>
            <a:r>
              <a:rPr lang="pt-BR" b="1" dirty="0" err="1">
                <a:solidFill>
                  <a:srgbClr val="FF0000"/>
                </a:solidFill>
              </a:rPr>
              <a:t>Ongata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Rongai</a:t>
            </a:r>
            <a:r>
              <a:rPr lang="pt-BR" b="1" dirty="0">
                <a:solidFill>
                  <a:srgbClr val="FF0000"/>
                </a:solidFill>
              </a:rPr>
              <a:t>, está localizado um dos projetos deste trimestre, a </a:t>
            </a:r>
            <a:r>
              <a:rPr lang="pt-BR" b="1" dirty="0" err="1">
                <a:solidFill>
                  <a:srgbClr val="FF0000"/>
                </a:solidFill>
              </a:rPr>
              <a:t>Merisho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Advent</a:t>
            </a:r>
            <a:r>
              <a:rPr lang="pt-BR" b="1" dirty="0">
                <a:solidFill>
                  <a:srgbClr val="FF0000"/>
                </a:solidFill>
              </a:rPr>
              <a:t> Community Nursery </a:t>
            </a:r>
            <a:r>
              <a:rPr lang="pt-BR" b="1" dirty="0" err="1">
                <a:solidFill>
                  <a:srgbClr val="FF0000"/>
                </a:solidFill>
              </a:rPr>
              <a:t>School</a:t>
            </a:r>
            <a:r>
              <a:rPr lang="pt-BR" b="1" dirty="0">
                <a:solidFill>
                  <a:srgbClr val="FF0000"/>
                </a:solidFill>
              </a:rPr>
              <a:t>. </a:t>
            </a:r>
          </a:p>
          <a:p>
            <a:pPr lvl="0" indent="360000" algn="just">
              <a:lnSpc>
                <a:spcPct val="107000"/>
              </a:lnSpc>
              <a:spcAft>
                <a:spcPts val="800"/>
              </a:spcAft>
            </a:pP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2BC2091-D066-4BF7-FD84-C432504A7059}"/>
              </a:ext>
            </a:extLst>
          </p:cNvPr>
          <p:cNvSpPr/>
          <p:nvPr/>
        </p:nvSpPr>
        <p:spPr>
          <a:xfrm>
            <a:off x="7317232" y="2606345"/>
            <a:ext cx="306487" cy="2562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4757FAC2-B240-3DC1-4C17-95324F7E0ACD}"/>
              </a:ext>
            </a:extLst>
          </p:cNvPr>
          <p:cNvSpPr txBox="1"/>
          <p:nvPr/>
        </p:nvSpPr>
        <p:spPr>
          <a:xfrm>
            <a:off x="6745551" y="2769844"/>
            <a:ext cx="1653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Ongata</a:t>
            </a:r>
            <a:r>
              <a:rPr lang="pt-BR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Rongai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3" grpId="0"/>
      <p:bldP spid="32" grpId="0" animBg="1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CD13A-D4AE-BCA1-5C66-51EB58CBB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0203081-0F6D-73FD-B456-504A12668B94}"/>
              </a:ext>
            </a:extLst>
          </p:cNvPr>
          <p:cNvSpPr txBox="1"/>
          <p:nvPr/>
        </p:nvSpPr>
        <p:spPr>
          <a:xfrm>
            <a:off x="107504" y="44624"/>
            <a:ext cx="90009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Era apenas nove horas da manhã, mas Stephen, de 11 anos, já pensava no almoço. Era a época em que uma revoada de tecelões sobrevoava o céu do Quênia, e ele achava que um ou dois desses pequenos pássaros dariam um bom almoço.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Com seu estilingue, seguiu os tecelões marrom-acinzentados com peito dourado. Abaixou-se, pegou uma pedra e tentou mirar, mas os pássaros voaram. Ele sabia que não iriam longe e continuou seguindo-os. Sempre que levantava o estilingue, eles decolavam novamente, como se o estives­sem guiando. Isso continuou por um tempo, até que a revoada pousou diante de uma porta aberta.</a:t>
            </a:r>
          </a:p>
        </p:txBody>
      </p:sp>
      <p:pic>
        <p:nvPicPr>
          <p:cNvPr id="2" name="Imagem 1" descr="golden-backed weaver - eBird">
            <a:extLst>
              <a:ext uri="{FF2B5EF4-FFF2-40B4-BE49-F238E27FC236}">
                <a16:creationId xmlns:a16="http://schemas.microsoft.com/office/drawing/2014/main" id="{F807ED2E-8382-5999-FAC5-FE3CBB2E9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743730"/>
            <a:ext cx="3924510" cy="294338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7B1E362-3A7D-DB69-D1E7-6704E4CB83CB}"/>
              </a:ext>
            </a:extLst>
          </p:cNvPr>
          <p:cNvSpPr txBox="1"/>
          <p:nvPr/>
        </p:nvSpPr>
        <p:spPr>
          <a:xfrm>
            <a:off x="73361" y="3768017"/>
            <a:ext cx="458493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Curioso, Stephen olhou para dentro e viu um colega da escola, de 11 anos, falando diante de um grupo de pessoas. Surpreso, pensou: “Como ele consegue falar para tanta gente?”</a:t>
            </a:r>
          </a:p>
        </p:txBody>
      </p:sp>
    </p:spTree>
    <p:extLst>
      <p:ext uri="{BB962C8B-B14F-4D97-AF65-F5344CB8AC3E}">
        <p14:creationId xmlns:p14="http://schemas.microsoft.com/office/powerpoint/2010/main" val="3378738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DD38B-550C-48C7-F8F1-5C65F172C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B36B091-F85F-55D8-ABEB-D0CE71F6F3F2}"/>
              </a:ext>
            </a:extLst>
          </p:cNvPr>
          <p:cNvSpPr txBox="1"/>
          <p:nvPr/>
        </p:nvSpPr>
        <p:spPr>
          <a:xfrm>
            <a:off x="107504" y="44624"/>
            <a:ext cx="900099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Então ouviu uma voz: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Entre, entre.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Era um senhor idoso convidando-o para assistir à história missionária na Escola Sabatina. Stephen percebeu que estava diante de uma Igreja Adventista do Sétimo Dia. O idoso e o colega estavam bem-arrumados, mas Stephen estava com uma bermuda velha e se afastou.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Pode entrar assim mesmo – insistiu o idoso.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Enquanto Stephen hesitava, o homem disse algo surpreendente:</a:t>
            </a:r>
          </a:p>
        </p:txBody>
      </p:sp>
      <p:pic>
        <p:nvPicPr>
          <p:cNvPr id="2" name="Imagem 1" descr="Gendia: The birthplace of SDA church in Kenya.">
            <a:extLst>
              <a:ext uri="{FF2B5EF4-FFF2-40B4-BE49-F238E27FC236}">
                <a16:creationId xmlns:a16="http://schemas.microsoft.com/office/drawing/2014/main" id="{20ECB1F9-34CA-7B00-3258-CCF53DFE6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0761" y="3345630"/>
            <a:ext cx="2592288" cy="346083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176F032-82D2-08A3-6E4F-2615DE7698C1}"/>
              </a:ext>
            </a:extLst>
          </p:cNvPr>
          <p:cNvSpPr txBox="1"/>
          <p:nvPr/>
        </p:nvSpPr>
        <p:spPr>
          <a:xfrm>
            <a:off x="107504" y="3350469"/>
            <a:ext cx="59297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Conheço seus pais. Eles eram membros desta igreja. Mas seu avô, o curandeiro da aldeia, os expulsou e os ameaçou de deserdar se voltassem.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3386417-5FAD-5F13-DA03-01D4973276DC}"/>
              </a:ext>
            </a:extLst>
          </p:cNvPr>
          <p:cNvSpPr txBox="1"/>
          <p:nvPr/>
        </p:nvSpPr>
        <p:spPr>
          <a:xfrm>
            <a:off x="2442270" y="5229200"/>
            <a:ext cx="27778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/>
              <a:t>Primeira igreja adventista no Quênia em 1906</a:t>
            </a:r>
            <a:endParaRPr lang="pt-BR" dirty="0"/>
          </a:p>
        </p:txBody>
      </p:sp>
      <p:pic>
        <p:nvPicPr>
          <p:cNvPr id="7" name="Imagem 6" descr="Gendia: The birthplace of SDA church in Kenya.">
            <a:extLst>
              <a:ext uri="{FF2B5EF4-FFF2-40B4-BE49-F238E27FC236}">
                <a16:creationId xmlns:a16="http://schemas.microsoft.com/office/drawing/2014/main" id="{2643AA76-5D95-8CAB-564E-E7D2048D17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78"/>
          <a:stretch>
            <a:fillRect/>
          </a:stretch>
        </p:blipFill>
        <p:spPr>
          <a:xfrm>
            <a:off x="251520" y="5091258"/>
            <a:ext cx="2190750" cy="162336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600BFD33-99BB-4F74-221D-D3349061C93E}"/>
              </a:ext>
            </a:extLst>
          </p:cNvPr>
          <p:cNvSpPr txBox="1"/>
          <p:nvPr/>
        </p:nvSpPr>
        <p:spPr>
          <a:xfrm>
            <a:off x="4129052" y="6149842"/>
            <a:ext cx="23762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/>
              <a:t>Mesmo local com outra igreja construída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7026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26A87-752D-7BE7-2680-DD72159AF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31D4C24E-D5C6-E867-8EE1-2EB2E74F642B}"/>
              </a:ext>
            </a:extLst>
          </p:cNvPr>
          <p:cNvSpPr txBox="1"/>
          <p:nvPr/>
        </p:nvSpPr>
        <p:spPr>
          <a:xfrm>
            <a:off x="107504" y="44624"/>
            <a:ext cx="90009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Stephen ficou envergonhado, mas prometeu voltar no sábado seguinte, vestido com roupas melhores. Quando saiu da igreja, notou que a revoada havia sumido.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Durante a semana, pensou no que o idoso havia dito. Lembrou-se de ouvir seu pai falar da igreja, mas não sabia que era a mesma. Agora entendia por que o avô os afastou dela.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No sábado seguinte, cumpriu sua promessa. Vestido com calças, voltou à igreja e foi calorosamente acolhido. Gostou das músicas e ficou impressionado porque as outras crianças sabiam todas as letras. Pensou: “Se elas conseguem decorar, eu também consigo.”</a:t>
            </a:r>
          </a:p>
        </p:txBody>
      </p:sp>
      <p:pic>
        <p:nvPicPr>
          <p:cNvPr id="2" name="Imagem 1" descr="Raizes - Pássaro Tecelão (Ploceus philippinus) | Facebook">
            <a:extLst>
              <a:ext uri="{FF2B5EF4-FFF2-40B4-BE49-F238E27FC236}">
                <a16:creationId xmlns:a16="http://schemas.microsoft.com/office/drawing/2014/main" id="{F95FA378-55DA-4CB4-6A33-2E91848FF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58" y="3805262"/>
            <a:ext cx="2160240" cy="294782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0C7E0F2-28E3-D47F-CB8B-352F7AC8B0A8}"/>
              </a:ext>
            </a:extLst>
          </p:cNvPr>
          <p:cNvSpPr txBox="1"/>
          <p:nvPr/>
        </p:nvSpPr>
        <p:spPr>
          <a:xfrm>
            <a:off x="2267380" y="5298749"/>
            <a:ext cx="25202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/>
              <a:t>Pássaro tecelão construindo o seu ninho</a:t>
            </a:r>
            <a:endParaRPr lang="pt-BR" dirty="0"/>
          </a:p>
        </p:txBody>
      </p:sp>
      <p:pic>
        <p:nvPicPr>
          <p:cNvPr id="7" name="Imagem 6" descr="Imagens - O universo mágico da Natureza. O 🐦 Tecelão-mosqueado,. | Facebook">
            <a:extLst>
              <a:ext uri="{FF2B5EF4-FFF2-40B4-BE49-F238E27FC236}">
                <a16:creationId xmlns:a16="http://schemas.microsoft.com/office/drawing/2014/main" id="{B8B6FC4F-AFE4-B86F-59B4-99D6AA504E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3752446"/>
            <a:ext cx="1959099" cy="2944001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58A196F4-6B94-E9FD-0517-7AC4A30D48DE}"/>
              </a:ext>
            </a:extLst>
          </p:cNvPr>
          <p:cNvSpPr txBox="1"/>
          <p:nvPr/>
        </p:nvSpPr>
        <p:spPr>
          <a:xfrm>
            <a:off x="5133181" y="6053163"/>
            <a:ext cx="1959099" cy="646331"/>
          </a:xfrm>
          <a:prstGeom prst="rect">
            <a:avLst/>
          </a:prstGeom>
          <a:solidFill>
            <a:schemeClr val="bg1">
              <a:alpha val="48000"/>
            </a:schemeClr>
          </a:solidFill>
        </p:spPr>
        <p:txBody>
          <a:bodyPr wrap="square">
            <a:spAutoFit/>
          </a:bodyPr>
          <a:lstStyle/>
          <a:p>
            <a:r>
              <a:rPr lang="pt-BR" sz="1800" b="1" dirty="0"/>
              <a:t>Pássaro tecelão no seu ninho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4903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AD6112-0537-CEAC-FF56-E3DB278B0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5A0F134-A59F-6A86-E00E-9972C66D177A}"/>
              </a:ext>
            </a:extLst>
          </p:cNvPr>
          <p:cNvSpPr txBox="1"/>
          <p:nvPr/>
        </p:nvSpPr>
        <p:spPr>
          <a:xfrm>
            <a:off x="107504" y="44624"/>
            <a:ext cx="900099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Voltou no sábado seguinte, e no outro. Em pouco tempo, também sabia todas as músicas e passou a contar a história missionária. Aos 12 anos, en­tregou o coração a Jesus e foi batizado.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Hoje, Stephen Kombe é líder da Igreja Adventista no Quênia. Ele se emociona ao lembrar como Deus usou uma revoada de pássaros para levá-lo até ali.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Deus sabe como chamar nossa atenção – ele testemunha. – Ele usou uma sarça ardente para falar com Moisés, comigo usou pássaros. Ele pode usar a natureza para nos conduzir a Ele.</a:t>
            </a:r>
          </a:p>
        </p:txBody>
      </p:sp>
      <p:pic>
        <p:nvPicPr>
          <p:cNvPr id="2" name="Imagem 1" descr="Sarça Ardente – música e letra de Anderson Santos Vieira | Spotify">
            <a:extLst>
              <a:ext uri="{FF2B5EF4-FFF2-40B4-BE49-F238E27FC236}">
                <a16:creationId xmlns:a16="http://schemas.microsoft.com/office/drawing/2014/main" id="{9635C2BF-46B1-B772-0737-9E9DE0A16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3489974"/>
            <a:ext cx="3312368" cy="3312368"/>
          </a:xfrm>
          <a:prstGeom prst="rect">
            <a:avLst/>
          </a:prstGeom>
        </p:spPr>
      </p:pic>
      <p:pic>
        <p:nvPicPr>
          <p:cNvPr id="6" name="Imagem 5" descr="#7 - Is You Name Written In Heaven - Pr. Stephen Kombe | Stewardship Week  of Prayer 2025">
            <a:extLst>
              <a:ext uri="{FF2B5EF4-FFF2-40B4-BE49-F238E27FC236}">
                <a16:creationId xmlns:a16="http://schemas.microsoft.com/office/drawing/2014/main" id="{53076C20-B41E-3AAC-1610-0D9EB8D19D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443"/>
          <a:stretch>
            <a:fillRect/>
          </a:stretch>
        </p:blipFill>
        <p:spPr>
          <a:xfrm>
            <a:off x="6372200" y="3496358"/>
            <a:ext cx="2736303" cy="3305984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2454781-471A-D2B2-172C-893C52151D66}"/>
              </a:ext>
            </a:extLst>
          </p:cNvPr>
          <p:cNvSpPr txBox="1"/>
          <p:nvPr/>
        </p:nvSpPr>
        <p:spPr>
          <a:xfrm>
            <a:off x="4499992" y="5325014"/>
            <a:ext cx="187220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800" b="1" dirty="0"/>
              <a:t>Pastor </a:t>
            </a:r>
          </a:p>
          <a:p>
            <a:pPr algn="r"/>
            <a:r>
              <a:rPr lang="pt-BR" sz="1800" b="1" dirty="0"/>
              <a:t>Stephen Kombe hoje líder da Igreja Adventista no Quênia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0046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5"/>
            <a:ext cx="8785225" cy="1728192"/>
          </a:xfrm>
        </p:spPr>
        <p:txBody>
          <a:bodyPr/>
          <a:lstStyle/>
          <a:p>
            <a:pPr indent="360000"/>
            <a:r>
              <a:rPr lang="pt-BR" dirty="0"/>
              <a:t>Um dos projetos missionários para este trimestre é uma escola no Quênia onde crianças podem aprender sobre o Deus do Céu. A escola chama-se </a:t>
            </a:r>
            <a:r>
              <a:rPr lang="pt-BR" dirty="0" err="1"/>
              <a:t>Merisho</a:t>
            </a:r>
            <a:r>
              <a:rPr lang="pt-BR" dirty="0"/>
              <a:t> </a:t>
            </a:r>
            <a:r>
              <a:rPr lang="pt-BR" dirty="0" err="1"/>
              <a:t>Advent</a:t>
            </a:r>
            <a:r>
              <a:rPr lang="pt-BR" dirty="0"/>
              <a:t> Community Nursery </a:t>
            </a:r>
            <a:r>
              <a:rPr lang="pt-BR" dirty="0" err="1"/>
              <a:t>School</a:t>
            </a:r>
            <a:r>
              <a:rPr lang="pt-BR" dirty="0"/>
              <a:t>. Agradecemos sua doação generosa para esse importante projeto.</a:t>
            </a:r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7FBAFAB4-65FC-B12F-AE0E-5223B3E2880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1" b="3571"/>
          <a:stretch>
            <a:fillRect/>
          </a:stretch>
        </p:blipFill>
        <p:spPr>
          <a:xfrm>
            <a:off x="179388" y="1772817"/>
            <a:ext cx="8785225" cy="489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ndefined">
            <a:extLst>
              <a:ext uri="{FF2B5EF4-FFF2-40B4-BE49-F238E27FC236}">
                <a16:creationId xmlns:a16="http://schemas.microsoft.com/office/drawing/2014/main" id="{EBEC45F4-9538-20A1-9973-A0B9C4B9E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31690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7BEA1E0-7EED-7159-609D-61AE463EFB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A Tanzânia é o lar do segundo maior animal terrestre do mundo: o hipopótamo. Os hipopótamos gostam de relaxar em rios e lagos durante o dia para se refrescarem e saem à noite para procurar muita grama para comer. Eles são ótimos nadadores e podem mergulhar abaixo da superfície como submarinos, prendendo a respiração por até 5 minutos!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Você consegue adivinhar qual é o maior animal terrestre?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Dica: ele também vive nesta parte da África!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FF0000"/>
                </a:solidFill>
                <a:latin typeface="inherit"/>
              </a:rPr>
              <a:t>Sim, o elefante.</a:t>
            </a:r>
          </a:p>
          <a:p>
            <a:pPr>
              <a:lnSpc>
                <a:spcPct val="100000"/>
              </a:lnSpc>
            </a:pPr>
            <a:endParaRPr lang="pt-BR" dirty="0"/>
          </a:p>
        </p:txBody>
      </p:sp>
      <p:pic>
        <p:nvPicPr>
          <p:cNvPr id="10" name="Picture 2" descr="undefined">
            <a:extLst>
              <a:ext uri="{FF2B5EF4-FFF2-40B4-BE49-F238E27FC236}">
                <a16:creationId xmlns:a16="http://schemas.microsoft.com/office/drawing/2014/main" id="{29AA72B7-90B8-7584-F91F-FB032D82E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016" y="813334"/>
            <a:ext cx="3600400" cy="239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Elefante-africano no Parque Nacional Mikumi, Tanzânia.">
            <a:extLst>
              <a:ext uri="{FF2B5EF4-FFF2-40B4-BE49-F238E27FC236}">
                <a16:creationId xmlns:a16="http://schemas.microsoft.com/office/drawing/2014/main" id="{6A846FB4-1778-E6FA-64C1-D39DD8A23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26" y="3339324"/>
            <a:ext cx="228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2F4E325-232F-2D5D-F170-A02D408D0BAE}"/>
              </a:ext>
            </a:extLst>
          </p:cNvPr>
          <p:cNvSpPr txBox="1"/>
          <p:nvPr/>
        </p:nvSpPr>
        <p:spPr>
          <a:xfrm>
            <a:off x="6738726" y="6583658"/>
            <a:ext cx="231269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200" dirty="0"/>
              <a:t>Por Muhammad Mahdi Karim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CA8EF32-0D49-FBD5-3349-DE39FA3E406D}"/>
              </a:ext>
            </a:extLst>
          </p:cNvPr>
          <p:cNvSpPr txBox="1"/>
          <p:nvPr/>
        </p:nvSpPr>
        <p:spPr>
          <a:xfrm>
            <a:off x="5305051" y="4983484"/>
            <a:ext cx="106714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1200"/>
            </a:lvl1pPr>
          </a:lstStyle>
          <a:p>
            <a:r>
              <a:rPr lang="pt-BR" dirty="0"/>
              <a:t>Por </a:t>
            </a:r>
            <a:r>
              <a:rPr lang="pt-BR" dirty="0" err="1"/>
              <a:t>cloudzilla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Tanzânia - Adventure Club">
            <a:extLst>
              <a:ext uri="{FF2B5EF4-FFF2-40B4-BE49-F238E27FC236}">
                <a16:creationId xmlns:a16="http://schemas.microsoft.com/office/drawing/2014/main" id="{630217A3-DFCE-2B08-AECC-596F08D20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322" y="4734636"/>
            <a:ext cx="2910952" cy="189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7369CFF9-4BCE-82BB-31CF-251E8EE8E3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dirty="0"/>
              <a:t>O </a:t>
            </a:r>
            <a:r>
              <a:rPr lang="pt-BR" dirty="0" err="1"/>
              <a:t>Ugali</a:t>
            </a:r>
            <a:r>
              <a:rPr lang="pt-BR" dirty="0"/>
              <a:t> é um alimento básico muito comum em vários países da África Oriental, especialmente na Tanzânia, Quênia e Uganda. 🌍</a:t>
            </a:r>
          </a:p>
          <a:p>
            <a:r>
              <a:rPr lang="pt-BR" dirty="0"/>
              <a:t>O que é?</a:t>
            </a:r>
          </a:p>
          <a:p>
            <a:r>
              <a:rPr lang="pt-BR" dirty="0" err="1"/>
              <a:t>Ugali</a:t>
            </a:r>
            <a:r>
              <a:rPr lang="pt-BR" dirty="0"/>
              <a:t> é uma massa grossa feita de farinha de milho e água.</a:t>
            </a:r>
            <a:br>
              <a:rPr lang="pt-BR" dirty="0"/>
            </a:br>
            <a:r>
              <a:rPr lang="pt-BR" dirty="0"/>
              <a:t>Ele é cozido até ficar firme, parecido com uma polenta bem consistente.</a:t>
            </a:r>
          </a:p>
          <a:p>
            <a:r>
              <a:rPr lang="pt-BR" dirty="0"/>
              <a:t>Como é consumido</a:t>
            </a:r>
          </a:p>
          <a:p>
            <a:r>
              <a:rPr lang="pt-BR" dirty="0"/>
              <a:t>Normalmente as pessoas:</a:t>
            </a:r>
          </a:p>
          <a:p>
            <a:r>
              <a:rPr lang="pt-BR" dirty="0"/>
              <a:t>Pegam um pedaço com a mão direita, fazem uma pequena bolinha.</a:t>
            </a:r>
          </a:p>
          <a:p>
            <a:r>
              <a:rPr lang="pt-BR" dirty="0"/>
              <a:t>Usam para pegar molhos, carnes ou legumes</a:t>
            </a:r>
          </a:p>
          <a:p>
            <a:r>
              <a:rPr lang="pt-BR" dirty="0"/>
              <a:t>Alimentos parecidos com o </a:t>
            </a:r>
            <a:r>
              <a:rPr lang="pt-BR" dirty="0" err="1"/>
              <a:t>ugali</a:t>
            </a:r>
            <a:r>
              <a:rPr lang="pt-BR" dirty="0"/>
              <a:t> existem em outros países, por exemplo:</a:t>
            </a:r>
          </a:p>
          <a:p>
            <a:r>
              <a:rPr lang="pt-BR" dirty="0"/>
              <a:t>Polenta na Itália</a:t>
            </a:r>
          </a:p>
          <a:p>
            <a:r>
              <a:rPr lang="pt-BR" dirty="0"/>
              <a:t>Angu no Brasil.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CBE14A1B-5DE8-8AE5-FA0C-09E0651F4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272" y="836712"/>
            <a:ext cx="3024336" cy="199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9B4EF01-D857-842D-DA21-895A7994EF8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196" y="642554"/>
            <a:ext cx="2215166" cy="2367064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4A2AA48-41B9-3D08-158D-251977658CD6}"/>
              </a:ext>
            </a:extLst>
          </p:cNvPr>
          <p:cNvSpPr txBox="1"/>
          <p:nvPr/>
        </p:nvSpPr>
        <p:spPr>
          <a:xfrm>
            <a:off x="4370159" y="2448029"/>
            <a:ext cx="19518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 err="1"/>
              <a:t>Ugali</a:t>
            </a:r>
            <a:endParaRPr lang="pt-BR" sz="2800" b="1" dirty="0"/>
          </a:p>
        </p:txBody>
      </p:sp>
      <p:pic>
        <p:nvPicPr>
          <p:cNvPr id="13" name="Picture 2" descr="Tanzânia: conheça as atrações que esse país reserva aos visitantes! -  Travely">
            <a:extLst>
              <a:ext uri="{FF2B5EF4-FFF2-40B4-BE49-F238E27FC236}">
                <a16:creationId xmlns:a16="http://schemas.microsoft.com/office/drawing/2014/main" id="{38DA8269-7401-BCD6-D73C-A1B0C6059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84985"/>
            <a:ext cx="3347864" cy="188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538C4E74-2414-2160-1698-11EADE5FC47D}"/>
              </a:ext>
            </a:extLst>
          </p:cNvPr>
          <p:cNvSpPr txBox="1"/>
          <p:nvPr/>
        </p:nvSpPr>
        <p:spPr>
          <a:xfrm>
            <a:off x="5652120" y="3282331"/>
            <a:ext cx="33478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Monte Kilimanjaro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C361CC8-4312-A96F-6C70-B7C9CB7930F0}"/>
              </a:ext>
            </a:extLst>
          </p:cNvPr>
          <p:cNvSpPr txBox="1"/>
          <p:nvPr/>
        </p:nvSpPr>
        <p:spPr>
          <a:xfrm>
            <a:off x="6322042" y="5346788"/>
            <a:ext cx="24801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600" b="1" dirty="0"/>
              <a:t>Paisagens da Tanzânia</a:t>
            </a:r>
          </a:p>
        </p:txBody>
      </p:sp>
    </p:spTree>
    <p:extLst>
      <p:ext uri="{BB962C8B-B14F-4D97-AF65-F5344CB8AC3E}">
        <p14:creationId xmlns:p14="http://schemas.microsoft.com/office/powerpoint/2010/main" val="1122908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18">
            <a:extLst>
              <a:ext uri="{FF2B5EF4-FFF2-40B4-BE49-F238E27FC236}">
                <a16:creationId xmlns:a16="http://schemas.microsoft.com/office/drawing/2014/main" id="{502AE445-2693-4797-5591-64F642AAB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538" y="737348"/>
            <a:ext cx="2903052" cy="598625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FF0000"/>
                </a:solidFill>
              </a:rPr>
              <a:t>Leopardo africano</a:t>
            </a:r>
          </a:p>
          <a:p>
            <a:endParaRPr lang="pt-BR" alt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350" b="1" dirty="0">
                <a:latin typeface="Comic Sans MS" panose="030F0702030302020204" pitchFamily="66" charset="0"/>
              </a:rPr>
              <a:t>É um grande felino, que salta, corre, nada e sobe em árvores com muita facilidade;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350" b="1" dirty="0">
                <a:latin typeface="Comic Sans MS" panose="030F0702030302020204" pitchFamily="66" charset="0"/>
              </a:rPr>
              <a:t>Leopardos vivem com suas mães até os 2 anos, quando aprendem a caçar. Depois disso vivem solitários. Caçam normalmente à noite, e de dia dormem bastante;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350" b="1" dirty="0">
                <a:latin typeface="Comic Sans MS" panose="030F0702030302020204" pitchFamily="66" charset="0"/>
              </a:rPr>
              <a:t>Ele carrega a sua presa para cima de uma árvore para a proteger de outros predadores como os leões e as hienas;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350" b="1" dirty="0">
                <a:latin typeface="Comic Sans MS" panose="030F0702030302020204" pitchFamily="66" charset="0"/>
              </a:rPr>
              <a:t>O leopardo é considerado um dos cincos animais mais difíceis de serem caçados na África;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350" b="1" dirty="0">
                <a:latin typeface="Comic Sans MS" panose="030F0702030302020204" pitchFamily="66" charset="0"/>
              </a:rPr>
              <a:t>São encontrados em vários países da África, inclusive em Ruanda.</a:t>
            </a:r>
            <a:endParaRPr lang="pt-BR" sz="1350" b="1" i="1" dirty="0"/>
          </a:p>
        </p:txBody>
      </p:sp>
      <p:pic>
        <p:nvPicPr>
          <p:cNvPr id="9" name="Picture 2" descr="http://img.ibxk.com.br/2014/12/01/01113217105142.jpg?w=1040">
            <a:extLst>
              <a:ext uri="{FF2B5EF4-FFF2-40B4-BE49-F238E27FC236}">
                <a16:creationId xmlns:a16="http://schemas.microsoft.com/office/drawing/2014/main" id="{92FEA742-9DFD-7CD3-C5C0-AF494B869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576" y="4074919"/>
            <a:ext cx="3894541" cy="2592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 descr="Leopardo">
            <a:extLst>
              <a:ext uri="{FF2B5EF4-FFF2-40B4-BE49-F238E27FC236}">
                <a16:creationId xmlns:a16="http://schemas.microsoft.com/office/drawing/2014/main" id="{D957B758-E631-467D-9A84-36590F292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244" y="753939"/>
            <a:ext cx="2465876" cy="3320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6" descr="http://i0.statig.com.br/fw/cb/jd/0k/cbjd0kguvjhlz6ad6zl34jwwj.jpg">
            <a:extLst>
              <a:ext uri="{FF2B5EF4-FFF2-40B4-BE49-F238E27FC236}">
                <a16:creationId xmlns:a16="http://schemas.microsoft.com/office/drawing/2014/main" id="{B50ACFCA-DD4B-CE7F-A271-DFF8FB74E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772" y="1340768"/>
            <a:ext cx="3048273" cy="1907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95004239-87C1-80EA-B860-D7AE623CCE68}"/>
              </a:ext>
            </a:extLst>
          </p:cNvPr>
          <p:cNvSpPr/>
          <p:nvPr/>
        </p:nvSpPr>
        <p:spPr>
          <a:xfrm>
            <a:off x="3347864" y="4797152"/>
            <a:ext cx="129614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chemeClr val="tx1"/>
                </a:solidFill>
              </a:rPr>
              <a:t>Ruanda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840E22ED-61A3-DCE8-CC02-957B6C662C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290" y="5085184"/>
            <a:ext cx="1183291" cy="67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54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93791"/>
            <a:ext cx="9092382" cy="425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b="1" dirty="0">
                <a:cs typeface="Times New Roman" panose="02020603050405020304" pitchFamily="18" charset="0"/>
              </a:rPr>
              <a:t>No mapa, mostre o continente africano e o país do Quênia. Aponte a cidade de </a:t>
            </a:r>
            <a:r>
              <a:rPr lang="pt-BR" b="1" dirty="0" err="1">
                <a:cs typeface="Times New Roman" panose="02020603050405020304" pitchFamily="18" charset="0"/>
              </a:rPr>
              <a:t>Ongata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Rongai</a:t>
            </a:r>
            <a:r>
              <a:rPr lang="pt-BR" b="1" dirty="0">
                <a:cs typeface="Times New Roman" panose="02020603050405020304" pitchFamily="18" charset="0"/>
              </a:rPr>
              <a:t>, onde está localizado um dos projetos deste trimestre, a </a:t>
            </a:r>
            <a:r>
              <a:rPr lang="pt-BR" b="1" dirty="0" err="1">
                <a:cs typeface="Times New Roman" panose="02020603050405020304" pitchFamily="18" charset="0"/>
              </a:rPr>
              <a:t>Merisho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Advent</a:t>
            </a:r>
            <a:r>
              <a:rPr lang="pt-BR" b="1" dirty="0">
                <a:cs typeface="Times New Roman" panose="02020603050405020304" pitchFamily="18" charset="0"/>
              </a:rPr>
              <a:t> Community Nursery </a:t>
            </a:r>
            <a:r>
              <a:rPr lang="pt-BR" b="1" dirty="0" err="1">
                <a:cs typeface="Times New Roman" panose="02020603050405020304" pitchFamily="18" charset="0"/>
              </a:rPr>
              <a:t>School</a:t>
            </a:r>
            <a:r>
              <a:rPr lang="pt-BR" b="1" dirty="0">
                <a:cs typeface="Times New Roman" panose="02020603050405020304" pitchFamily="18" charset="0"/>
              </a:rPr>
              <a:t>. A cidade fica ao sul da capital do Quênia, Nairóbi. </a:t>
            </a:r>
          </a:p>
          <a:p>
            <a:pPr lvl="0"/>
            <a:endParaRPr lang="pt-BR" b="1" dirty="0"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b="1" dirty="0">
                <a:cs typeface="Times New Roman" panose="02020603050405020304" pitchFamily="18" charset="0"/>
              </a:rPr>
              <a:t>Outros exemplos bíblicos de Deus usando animais: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Carneiro para Abraão (Gn 22)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Rãs, piolhos, gafanhotos no Egito (Êx 8 e 10)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Codornas no deserto (Êx 16, Nm 11)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Jumenta de Balaão (Nm 22)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Corvos para Elias (1Rs 17)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Leões com Daniel (</a:t>
            </a:r>
            <a:r>
              <a:rPr lang="pt-BR" b="1" dirty="0" err="1">
                <a:cs typeface="Times New Roman" panose="02020603050405020304" pitchFamily="18" charset="0"/>
              </a:rPr>
              <a:t>Dn</a:t>
            </a:r>
            <a:r>
              <a:rPr lang="pt-BR" b="1" dirty="0">
                <a:cs typeface="Times New Roman" panose="02020603050405020304" pitchFamily="18" charset="0"/>
              </a:rPr>
              <a:t> 6)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Peixe com Jonas (</a:t>
            </a:r>
            <a:r>
              <a:rPr lang="pt-BR" b="1" dirty="0" err="1">
                <a:cs typeface="Times New Roman" panose="02020603050405020304" pitchFamily="18" charset="0"/>
              </a:rPr>
              <a:t>Jn</a:t>
            </a:r>
            <a:r>
              <a:rPr lang="pt-BR" b="1" dirty="0">
                <a:cs typeface="Times New Roman" panose="02020603050405020304" pitchFamily="18" charset="0"/>
              </a:rPr>
              <a:t> 1–3)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Peixe com moeda (Mt 17) </a:t>
            </a:r>
          </a:p>
          <a:p>
            <a:pPr lvl="3"/>
            <a:r>
              <a:rPr lang="pt-BR" b="1" dirty="0">
                <a:cs typeface="Times New Roman" panose="02020603050405020304" pitchFamily="18" charset="0"/>
              </a:rPr>
              <a:t>Canto do galo com Pedro (Mt 26) 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7117557"/>
            <a:ext cx="1079004" cy="127999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D253C72-6BA9-4CFB-81DE-2652CDC6874B}"/>
              </a:ext>
            </a:extLst>
          </p:cNvPr>
          <p:cNvSpPr txBox="1"/>
          <p:nvPr/>
        </p:nvSpPr>
        <p:spPr>
          <a:xfrm>
            <a:off x="51618" y="5641639"/>
            <a:ext cx="9092382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Baixe, no Facebook, as fotos da história da semana: bit.ly/fb-mq.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(disponível no início de cada semana no facebook em 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https://www.facebook.com/missionquarterlies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)</a:t>
            </a:r>
          </a:p>
        </p:txBody>
      </p:sp>
      <p:pic>
        <p:nvPicPr>
          <p:cNvPr id="2" name="Imagem 1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3E60CCFD-58B5-D7F5-EA48-95B301D00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964" y="7873587"/>
            <a:ext cx="221851" cy="35232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100392" y="7729571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3551238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47490</TotalTime>
  <Words>1133</Words>
  <Application>Microsoft Office PowerPoint</Application>
  <PresentationFormat>Apresentação na tela (4:3)</PresentationFormat>
  <Paragraphs>84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5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3048</cp:revision>
  <dcterms:created xsi:type="dcterms:W3CDTF">2014-12-27T17:37:04Z</dcterms:created>
  <dcterms:modified xsi:type="dcterms:W3CDTF">2026-06-09T21:17:29Z</dcterms:modified>
</cp:coreProperties>
</file>