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4.xml" ContentType="application/vnd.openxmlformats-officedocument.theme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503937" r:id="rId1"/>
    <p:sldMasterId id="2147517229" r:id="rId2"/>
    <p:sldMasterId id="2147517264" r:id="rId3"/>
    <p:sldMasterId id="2147517317" r:id="rId4"/>
    <p:sldMasterId id="2147517424" r:id="rId5"/>
  </p:sldMasterIdLst>
  <p:notesMasterIdLst>
    <p:notesMasterId r:id="rId74"/>
  </p:notesMasterIdLst>
  <p:handoutMasterIdLst>
    <p:handoutMasterId r:id="rId75"/>
  </p:handoutMasterIdLst>
  <p:sldIdLst>
    <p:sldId id="6281" r:id="rId6"/>
    <p:sldId id="345" r:id="rId7"/>
    <p:sldId id="297" r:id="rId8"/>
    <p:sldId id="6169" r:id="rId9"/>
    <p:sldId id="6164" r:id="rId10"/>
    <p:sldId id="6158" r:id="rId11"/>
    <p:sldId id="6256" r:id="rId12"/>
    <p:sldId id="6170" r:id="rId13"/>
    <p:sldId id="1358" r:id="rId14"/>
    <p:sldId id="6298" r:id="rId15"/>
    <p:sldId id="6299" r:id="rId16"/>
    <p:sldId id="1352" r:id="rId17"/>
    <p:sldId id="304" r:id="rId18"/>
    <p:sldId id="6376" r:id="rId19"/>
    <p:sldId id="6377" r:id="rId20"/>
    <p:sldId id="6378" r:id="rId21"/>
    <p:sldId id="6379" r:id="rId22"/>
    <p:sldId id="6380" r:id="rId23"/>
    <p:sldId id="6381" r:id="rId24"/>
    <p:sldId id="6382" r:id="rId25"/>
    <p:sldId id="757" r:id="rId26"/>
    <p:sldId id="1290" r:id="rId27"/>
    <p:sldId id="1292" r:id="rId28"/>
    <p:sldId id="3203" r:id="rId29"/>
    <p:sldId id="6343" r:id="rId30"/>
    <p:sldId id="6344" r:id="rId31"/>
    <p:sldId id="6345" r:id="rId32"/>
    <p:sldId id="6346" r:id="rId33"/>
    <p:sldId id="6133" r:id="rId34"/>
    <p:sldId id="6383" r:id="rId35"/>
    <p:sldId id="318" r:id="rId36"/>
    <p:sldId id="6287" r:id="rId37"/>
    <p:sldId id="6314" r:id="rId38"/>
    <p:sldId id="6326" r:id="rId39"/>
    <p:sldId id="6340" r:id="rId40"/>
    <p:sldId id="6358" r:id="rId41"/>
    <p:sldId id="6375" r:id="rId42"/>
    <p:sldId id="6163" r:id="rId43"/>
    <p:sldId id="6302" r:id="rId44"/>
    <p:sldId id="5398" r:id="rId45"/>
    <p:sldId id="364" r:id="rId46"/>
    <p:sldId id="365" r:id="rId47"/>
    <p:sldId id="366" r:id="rId48"/>
    <p:sldId id="6366" r:id="rId49"/>
    <p:sldId id="367" r:id="rId50"/>
    <p:sldId id="6338" r:id="rId51"/>
    <p:sldId id="6384" r:id="rId52"/>
    <p:sldId id="6385" r:id="rId53"/>
    <p:sldId id="6357" r:id="rId54"/>
    <p:sldId id="6386" r:id="rId55"/>
    <p:sldId id="6387" r:id="rId56"/>
    <p:sldId id="6307" r:id="rId57"/>
    <p:sldId id="6177" r:id="rId58"/>
    <p:sldId id="6388" r:id="rId59"/>
    <p:sldId id="6323" r:id="rId60"/>
    <p:sldId id="6389" r:id="rId61"/>
    <p:sldId id="6390" r:id="rId62"/>
    <p:sldId id="6391" r:id="rId63"/>
    <p:sldId id="6311" r:id="rId64"/>
    <p:sldId id="6312" r:id="rId65"/>
    <p:sldId id="6286" r:id="rId66"/>
    <p:sldId id="6252" r:id="rId67"/>
    <p:sldId id="334" r:id="rId68"/>
    <p:sldId id="4267" r:id="rId69"/>
    <p:sldId id="6134" r:id="rId70"/>
    <p:sldId id="6208" r:id="rId71"/>
    <p:sldId id="3748" r:id="rId72"/>
    <p:sldId id="1039" r:id="rId73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33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A3B59"/>
    <a:srgbClr val="546583"/>
    <a:srgbClr val="604A7B"/>
    <a:srgbClr val="F57837"/>
    <a:srgbClr val="E6E9E5"/>
    <a:srgbClr val="25B96F"/>
    <a:srgbClr val="FF6699"/>
    <a:srgbClr val="FFC000"/>
    <a:srgbClr val="B3A2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44" autoAdjust="0"/>
    <p:restoredTop sz="87974" autoAdjust="0"/>
  </p:normalViewPr>
  <p:slideViewPr>
    <p:cSldViewPr>
      <p:cViewPr varScale="1">
        <p:scale>
          <a:sx n="72" d="100"/>
          <a:sy n="72" d="100"/>
        </p:scale>
        <p:origin x="1238" y="-115"/>
      </p:cViewPr>
      <p:guideLst>
        <p:guide orient="horz" pos="2160"/>
        <p:guide pos="333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1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notesMaster" Target="notesMasters/notesMaster1.xml"/><Relationship Id="rId79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commentAuthors" Target="commentAuthors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50311401-80CF-40C9-959C-BAADDA7A71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AD5F1CF-22B2-414C-A0C9-651DDB9970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4C88E63-30A0-4407-BE9D-AB610C95F253}" type="datetimeFigureOut">
              <a:rPr lang="pt-BR"/>
              <a:pPr>
                <a:defRPr/>
              </a:pPr>
              <a:t>02/05/2026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5470BDD-CC46-40DF-BC34-BB43DE5473B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98E1AF4-DED6-4D49-9413-D6F97A1854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8870DE1-D39A-4F09-B0E4-3A58E148C1D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82E11E8F-DC78-41F9-9B3C-5DEAA821DE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F298B0F-48FF-4265-9388-00B4524D1F0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23E3B2F3-B9C1-4F83-910F-95C36A6FC937}" type="datetimeFigureOut">
              <a:rPr lang="pt-BR"/>
              <a:pPr>
                <a:defRPr/>
              </a:pPr>
              <a:t>02/05/2026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id="{DD13E0B0-71F0-4D5D-9115-70F0E6B2E5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88154946-6BA1-4DE0-95EF-9D4A9EC78C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64D5119-A2F8-4212-9A70-5BF180533D8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026062-A334-4BE2-87A5-D9B8205414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B1B0580-6D6E-4344-BCCA-BAC4785C84D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FF0D7-F71A-899F-0A85-908FBD93E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>
            <a:extLst>
              <a:ext uri="{FF2B5EF4-FFF2-40B4-BE49-F238E27FC236}">
                <a16:creationId xmlns:a16="http://schemas.microsoft.com/office/drawing/2014/main" id="{E1EAC4D8-1012-F1C9-7B2A-716C1C6C2D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ço Reservado para Anotações 2">
            <a:extLst>
              <a:ext uri="{FF2B5EF4-FFF2-40B4-BE49-F238E27FC236}">
                <a16:creationId xmlns:a16="http://schemas.microsoft.com/office/drawing/2014/main" id="{8B317BA3-4A8D-6026-AD0A-0068014DA0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39940" name="Espaço Reservado para Número de Slide 3">
            <a:extLst>
              <a:ext uri="{FF2B5EF4-FFF2-40B4-BE49-F238E27FC236}">
                <a16:creationId xmlns:a16="http://schemas.microsoft.com/office/drawing/2014/main" id="{2E21221F-0FEE-E636-386C-C392150240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EAF4A2-5D28-4F30-AD05-2C3D8FA19A99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pt-BR" altLang="pt-B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7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63841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52BE5-EF23-4F36-21D4-84253FF702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CC8C82E-20F7-D464-0A5C-B2BE30E65B9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CF35637-1928-A313-059D-DB60FAB444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271D9CF5-E5FF-2C46-3C77-72A07EEEB7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527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E6312-C8D5-F646-B913-B782B22B2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D3BC990-FC9D-BAEE-7758-C9096368201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84F59221-EFB2-63FF-5DE4-4097DBB4778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58532DAD-C902-17EE-9F7C-5BFD36C5EE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577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E2335A-1F7B-4924-0BCD-D5BF9F72B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A732CEDC-9C76-B93F-F3E9-116A159A21B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C3C31DC0-0730-7CA2-C41C-C8FF93766A2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BCFF99C6-6549-0485-AC10-759A2EF225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4237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73C30C-146C-43E2-FE80-A26DAA559A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35467A04-AD3C-591B-E8CC-B4770CF050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F0F5EA86-834D-13B5-4694-3EB47DD0CC8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866A6454-4C40-43EF-DD43-F36730F1E1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779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140C7-14C7-0B18-FFC6-A847CE51A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4F4F26A5-54C6-1264-877C-DDD9B5F4B8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6086013-1F3C-4F64-A5E9-D689A2EBEFF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3D3D4034-071F-8349-0F13-DBB11EABCB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7111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>
            <a:extLst>
              <a:ext uri="{FF2B5EF4-FFF2-40B4-BE49-F238E27FC236}">
                <a16:creationId xmlns:a16="http://schemas.microsoft.com/office/drawing/2014/main" id="{325ED3CD-03BF-4259-94F3-220B01762C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ço Reservado para Anotações 2">
            <a:extLst>
              <a:ext uri="{FF2B5EF4-FFF2-40B4-BE49-F238E27FC236}">
                <a16:creationId xmlns:a16="http://schemas.microsoft.com/office/drawing/2014/main" id="{7B01B88B-8425-4AAE-88C5-5DDF9A370C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52228" name="Espaço Reservado para Número de Slide 3">
            <a:extLst>
              <a:ext uri="{FF2B5EF4-FFF2-40B4-BE49-F238E27FC236}">
                <a16:creationId xmlns:a16="http://schemas.microsoft.com/office/drawing/2014/main" id="{E92BDC04-F013-4D80-A6B0-A24B46F83C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0BE2F1E-CE5E-459C-AEF2-5940ADE939DB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71A0C-FC16-843B-645D-BCADE5269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546D5770-18B1-41F0-DB40-2F6D2448AF1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73F593AE-8340-4432-5446-0855C35006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A97A0581-1028-C6AC-FDDF-3343F58B08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38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736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50D8D-319D-AF5E-A9F4-AD8433A77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8BF1B752-8CC9-B967-28A4-3342AEADE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819847BA-5983-6E56-C533-4A0D2BC169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677BA0F-1E4D-A8EA-564B-C6082B12D7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435951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747943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677A0-CDB2-092A-C7D3-59AE1AFCD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A6E2D8E4-C96E-89E7-89A8-BBB0CAD8A3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EDC05DD7-5047-6E51-7ACB-19CB8C93CE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2353273-E18E-D829-9245-B47BAE7DA4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76682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8F29D-0B0C-5C6B-5A91-E8AF2C0CA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C6775A32-DC4F-C024-62E2-D8F280805B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DF6533DE-98A7-489E-175C-10C5DA8DE0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7FD5809-AFFE-340B-7C72-55995D8059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47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824596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7CDA17-9844-ACCC-D559-90A5098AF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ACC99C08-B043-2285-14F9-7B3A4DA24E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FCB06E68-D7DC-7FA0-54C0-3E8F111BF9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1B5ADE15-732E-9606-B11B-B6FD566208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48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387480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62C126-BE85-A77C-43F2-D0B6CF7632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85E0374B-F32B-FD33-E70D-F749FC1803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1E9996D4-E386-CAFD-7159-908D59088C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8AD8633C-74BA-68C2-EE8A-FD9CBFB902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242391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47EA8-5DC8-918E-43D2-316C8ECA3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BBF5CC9D-D309-E768-FEB4-4464B57121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709CAF60-F7FE-83B3-D30F-E74B764DD7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7901EC8-F8B7-5297-9DC6-294AE1C687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572993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75653E-9F1B-A30C-B082-65106CF0E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F2529E19-DC17-3835-9BB6-2AC0DEC5F3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112F1DC1-93C2-4CAE-23DC-1DDE530CA2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F23975D-B74B-2D35-2506-F23EC68D8E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199780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E0CBC-A16B-BA8C-DB7C-27F523F253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F8FF9A92-D88F-108D-A102-EC52C0C95E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8B318266-436D-0D7D-A716-47CFE9B4DA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7E21FA1-FBBD-525B-8CAD-AFF1A7F1FD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3043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418A3-375D-0BC3-194A-CCFC86CDCF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698E387F-91C2-1F40-B73E-4293C64338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5620B2FC-55C2-8A1E-A22B-B766FC77EB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C4199D6-E79D-C4FC-22E3-D63BBF1C0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954518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8DCC2-5342-DCF3-8FB1-C0D32DEDA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1F295146-0CC0-0967-A1BC-168C7EC291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E6DFE60F-2E0B-E21D-7ED8-CC20CF867F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221343D-86A8-F298-7A10-CFD85B354F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57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753251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E6680-DEB7-E4F7-722B-109645050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9382217F-2998-3FB0-F137-20C49204F3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ACA53094-EB7A-1C7C-4C8F-068E1C1826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8F29FED-63CA-96B6-B8B4-6D3BCA7E37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58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132395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9187D-6125-58A5-FEE3-C9E345187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7571344B-C289-0050-A951-B7C07770F21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4FA729C-625B-0BFF-E4FE-CF074C6C065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7AEB1758-5673-8FE2-FFA2-8BE26BA9D6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60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7665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4B282-5FC3-3088-8B17-EAFEC3261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C59639B9-2626-928A-C98E-2E55A91751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5F4D26A-54F5-E61A-C01E-182F92BB741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6EEB88AA-B997-390B-525E-0658F6BAC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61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524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02008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3948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downloads.adventistas.org/pt/departamento/ministerio-da-crianca/" TargetMode="External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2.jpeg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1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F6903E4F-EC39-4070-A5B0-34178EF98F2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Trimestre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 Ano 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8CE34E04-D0EC-4781-BBDF-33ED16E224B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dirty="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C953D38A-0851-4BEC-A53F-C106A797B8F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1º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275EA0FE-45FC-444E-AD32-567D79391E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 dirty="0"/>
              <a:t>Lição</a:t>
            </a:r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738C1DF2-4DE3-438D-A6FB-7CD5C9014E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FCF0D067-8CEA-4FEE-85DE-024A5261D553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4B7587AD-8D6D-4D05-A76E-9CB964294A0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id="{F3531DDB-6702-44F5-986F-1809D7D618C2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EEB2B63-5A6B-4A1D-8DCE-B80D5FFA39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91C2058-F622-478A-8C66-C89DC25EAB7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60A7009-493C-4809-AE8B-0FADACA608E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043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icio - Amare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>
            <a:extLst>
              <a:ext uri="{FF2B5EF4-FFF2-40B4-BE49-F238E27FC236}">
                <a16:creationId xmlns:a16="http://schemas.microsoft.com/office/drawing/2014/main" id="{7A23E9BE-9A20-463C-BF16-F9E7BED9B5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850" y="1962150"/>
            <a:ext cx="424021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4">
            <a:extLst>
              <a:ext uri="{FF2B5EF4-FFF2-40B4-BE49-F238E27FC236}">
                <a16:creationId xmlns:a16="http://schemas.microsoft.com/office/drawing/2014/main" id="{A20B9B91-50DB-4D28-88E8-E9D96DB727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79613" y="6488113"/>
            <a:ext cx="6121400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1400" dirty="0"/>
              <a:t>Teclando &lt;ENTER&gt; todos os slides serão mostrados em sequência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090D175-1355-457B-8C9B-55BD364AAA7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11863" y="679450"/>
            <a:ext cx="3024187" cy="1755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3200" dirty="0">
                <a:latin typeface="Calibri" pitchFamily="34" charset="0"/>
                <a:cs typeface="+mn-cs"/>
              </a:rPr>
              <a:t>Escola </a:t>
            </a:r>
          </a:p>
          <a:p>
            <a:pPr algn="ctr" eaLnBrk="1" hangingPunct="1">
              <a:defRPr/>
            </a:pPr>
            <a:r>
              <a:rPr lang="pt-BR" altLang="pt-BR" sz="3200" dirty="0">
                <a:latin typeface="Calibri" pitchFamily="34" charset="0"/>
                <a:cs typeface="+mn-cs"/>
              </a:rPr>
              <a:t>Sabatina</a:t>
            </a:r>
          </a:p>
          <a:p>
            <a:pPr algn="ctr" eaLnBrk="1" hangingPunct="1">
              <a:defRPr/>
            </a:pPr>
            <a:r>
              <a:rPr lang="pt-BR" altLang="pt-BR" sz="4400" b="1" dirty="0">
                <a:latin typeface="Calibri" pitchFamily="34" charset="0"/>
                <a:cs typeface="+mn-cs"/>
              </a:rPr>
              <a:t>Primários</a:t>
            </a:r>
            <a:endParaRPr lang="pt-BR" altLang="pt-BR" sz="3200" dirty="0">
              <a:latin typeface="Calibri" pitchFamily="34" charset="0"/>
              <a:cs typeface="+mn-cs"/>
            </a:endParaRPr>
          </a:p>
        </p:txBody>
      </p:sp>
      <p:sp>
        <p:nvSpPr>
          <p:cNvPr id="14" name="Espaço Reservado para Texto 21"/>
          <p:cNvSpPr>
            <a:spLocks noGrp="1"/>
          </p:cNvSpPr>
          <p:nvPr>
            <p:ph type="body" sz="quarter" idx="13"/>
          </p:nvPr>
        </p:nvSpPr>
        <p:spPr>
          <a:xfrm>
            <a:off x="5580063" y="2420888"/>
            <a:ext cx="3563937" cy="2879725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996099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4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8DC556E8-6AD1-4B53-8158-B4D5D9988A8C}"/>
              </a:ext>
            </a:extLst>
          </p:cNvPr>
          <p:cNvSpPr/>
          <p:nvPr userDrawn="1"/>
        </p:nvSpPr>
        <p:spPr>
          <a:xfrm rot="19629779">
            <a:off x="3043907" y="3345938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4º Trimestre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1F72D71-A151-4034-AEB8-AE2E197A07AC}"/>
              </a:ext>
            </a:extLst>
          </p:cNvPr>
          <p:cNvSpPr/>
          <p:nvPr userDrawn="1"/>
        </p:nvSpPr>
        <p:spPr>
          <a:xfrm rot="20040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141580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izando a L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>
            <a:extLst>
              <a:ext uri="{FF2B5EF4-FFF2-40B4-BE49-F238E27FC236}">
                <a16:creationId xmlns:a16="http://schemas.microsoft.com/office/drawing/2014/main" id="{7AE796FE-93CC-4194-A7B3-4B4A172621F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3289300"/>
            <a:ext cx="2678113" cy="200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Encerrando a Classe</a:t>
            </a:r>
          </a:p>
        </p:txBody>
      </p:sp>
      <p:pic>
        <p:nvPicPr>
          <p:cNvPr id="8" name="Imagem 4" descr="hands-clasped-in-prayer.jpg">
            <a:extLst>
              <a:ext uri="{FF2B5EF4-FFF2-40B4-BE49-F238E27FC236}">
                <a16:creationId xmlns:a16="http://schemas.microsoft.com/office/drawing/2014/main" id="{379F39BF-CFFD-4161-85CB-96E09996AA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92150"/>
            <a:ext cx="7750175" cy="613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007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avra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Palavra da Semana</a:t>
            </a:r>
          </a:p>
        </p:txBody>
      </p:sp>
    </p:spTree>
    <p:extLst>
      <p:ext uri="{BB962C8B-B14F-4D97-AF65-F5344CB8AC3E}">
        <p14:creationId xmlns:p14="http://schemas.microsoft.com/office/powerpoint/2010/main" val="2628872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peque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13664"/>
            <a:ext cx="9144000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4BAEA767-0EE3-4115-A087-29F30EAEC63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930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er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5220072" y="113664"/>
            <a:ext cx="3923928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Ofertas</a:t>
            </a:r>
          </a:p>
        </p:txBody>
      </p:sp>
    </p:spTree>
    <p:extLst>
      <p:ext uri="{BB962C8B-B14F-4D97-AF65-F5344CB8AC3E}">
        <p14:creationId xmlns:p14="http://schemas.microsoft.com/office/powerpoint/2010/main" val="1681588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afio Missionar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0DBB3C8D-EECC-E56C-8CCD-A8C1DCAD2713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Desafio Missionário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1EC7A36-C271-CB47-B4BA-341BAA06B1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686DE388-BBEC-F4C1-4682-7FF0D0C947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0200" y="908050"/>
            <a:ext cx="4926013" cy="580866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pt-BR" dirty="0"/>
              <a:t>Clique para digitar o desafio Missionário</a:t>
            </a:r>
          </a:p>
        </p:txBody>
      </p:sp>
    </p:spTree>
    <p:extLst>
      <p:ext uri="{BB962C8B-B14F-4D97-AF65-F5344CB8AC3E}">
        <p14:creationId xmlns:p14="http://schemas.microsoft.com/office/powerpoint/2010/main" val="3318555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ocando Ide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023A77-F64B-122D-7D3B-C24D376B040E}"/>
              </a:ext>
            </a:extLst>
          </p:cNvPr>
          <p:cNvSpPr/>
          <p:nvPr userDrawn="1"/>
        </p:nvSpPr>
        <p:spPr>
          <a:xfrm>
            <a:off x="35496" y="0"/>
            <a:ext cx="900100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200" b="1" dirty="0">
                <a:solidFill>
                  <a:schemeClr val="tx1"/>
                </a:solidFill>
                <a:latin typeface="+mj-lt"/>
              </a:rPr>
              <a:t>Trocando Ideias</a:t>
            </a:r>
          </a:p>
        </p:txBody>
      </p:sp>
      <p:sp>
        <p:nvSpPr>
          <p:cNvPr id="7" name="Espaço Reservado para Imagem 4">
            <a:extLst>
              <a:ext uri="{FF2B5EF4-FFF2-40B4-BE49-F238E27FC236}">
                <a16:creationId xmlns:a16="http://schemas.microsoft.com/office/drawing/2014/main" id="{DA8B1A4E-C08F-D481-05C1-9B76D4A3FD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8DC5C32-B3B7-4E6F-AB0A-2B9827FDAC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Análise</a:t>
            </a:r>
          </a:p>
        </p:txBody>
      </p:sp>
    </p:spTree>
    <p:extLst>
      <p:ext uri="{BB962C8B-B14F-4D97-AF65-F5344CB8AC3E}">
        <p14:creationId xmlns:p14="http://schemas.microsoft.com/office/powerpoint/2010/main" val="3237060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e Reflet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023A77-F64B-122D-7D3B-C24D376B040E}"/>
              </a:ext>
            </a:extLst>
          </p:cNvPr>
          <p:cNvSpPr/>
          <p:nvPr userDrawn="1"/>
        </p:nvSpPr>
        <p:spPr>
          <a:xfrm>
            <a:off x="35496" y="0"/>
            <a:ext cx="900100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200" b="1" dirty="0">
                <a:solidFill>
                  <a:schemeClr val="tx1"/>
                </a:solidFill>
                <a:latin typeface="+mj-lt"/>
              </a:rPr>
              <a:t>Hora de Refletir</a:t>
            </a:r>
          </a:p>
        </p:txBody>
      </p:sp>
      <p:sp>
        <p:nvSpPr>
          <p:cNvPr id="7" name="Espaço Reservado para Imagem 4">
            <a:extLst>
              <a:ext uri="{FF2B5EF4-FFF2-40B4-BE49-F238E27FC236}">
                <a16:creationId xmlns:a16="http://schemas.microsoft.com/office/drawing/2014/main" id="{DA8B1A4E-C08F-D481-05C1-9B76D4A3FD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8DC5C32-B3B7-4E6F-AB0A-2B9827FDAC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Análise</a:t>
            </a:r>
          </a:p>
        </p:txBody>
      </p:sp>
    </p:spTree>
    <p:extLst>
      <p:ext uri="{BB962C8B-B14F-4D97-AF65-F5344CB8AC3E}">
        <p14:creationId xmlns:p14="http://schemas.microsoft.com/office/powerpoint/2010/main" val="3706233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0B825D-CF6C-59F2-2670-994102A778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037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B744A3C-D88D-BF21-497E-C7B4684A44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57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Vaz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2 Imagen">
            <a:extLst>
              <a:ext uri="{FF2B5EF4-FFF2-40B4-BE49-F238E27FC236}">
                <a16:creationId xmlns:a16="http://schemas.microsoft.com/office/drawing/2014/main" id="{C99877E7-F7D4-4CE2-8F44-45C64F0508CC}"/>
              </a:ext>
            </a:extLst>
          </p:cNvPr>
          <p:cNvPicPr preferRelativeResize="0"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63"/>
          <a:stretch>
            <a:fillRect/>
          </a:stretch>
        </p:blipFill>
        <p:spPr bwMode="auto">
          <a:xfrm>
            <a:off x="53975" y="5475288"/>
            <a:ext cx="12065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A2696F8-F7BF-4D79-871B-B9035DC11DB0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CC"/>
              </a:gs>
              <a:gs pos="32000">
                <a:srgbClr val="FFFFCC"/>
              </a:gs>
              <a:gs pos="68000">
                <a:srgbClr val="FFFF99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9267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2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1FB3B23-3C25-4165-95CB-0B4FE913D773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FEE18D53-7FDF-41CC-805A-1E46C8864A5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BDD4ACB5-E193-49B7-8C93-C53FFEE930CC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41B336A-2323-4378-A580-467DE65BC031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18A28C7-9B69-4A4A-AD1B-5228D07EAC6E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85CBC48-20BC-47EE-A035-9C9922BB603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C40F1AA-9D56-4F3D-A0F5-759B93AF0767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A97BF47-003A-4772-8F32-138EA3E6EDE5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A41E78EF-190F-4E59-B59A-562868B82FC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1CAF778-F9EF-4804-9174-22A44BB7D43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625C93F-82ED-4F11-AEDE-4F9E5BB0525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2°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8B6899B5-D5CA-403C-AD0E-FFA62A814D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5" name="Espaço Reservado para Texto 22"/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15EF94C-FC16-4586-9D36-0FD745639334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1B66457-F6BA-4E84-AE0F-604C9F9E9A3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33CEB32C-4CB1-4269-8466-4B4D4781DB58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444CFA80-3F8C-4177-BBB9-DEE41B9DEBD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5CF71348-800F-4B44-AFC6-F103AC11E79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F4DE9DC5-63FF-4548-BF86-C2EB364D841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6194DB8-79FF-E801-7F66-9939CC84138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BC6CE1-C0A2-240E-0ABF-ADD59207C09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00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ur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B3E42D2C-A2EE-4141-9DE6-2D1FAF60C5D6}"/>
              </a:ext>
            </a:extLst>
          </p:cNvPr>
          <p:cNvSpPr/>
          <p:nvPr userDrawn="1"/>
        </p:nvSpPr>
        <p:spPr>
          <a:xfrm>
            <a:off x="1320800" y="666750"/>
            <a:ext cx="7797800" cy="1295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2051719" y="684755"/>
            <a:ext cx="7055589" cy="1296144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2" name="Espaço Reservado para Texto 17"/>
          <p:cNvSpPr>
            <a:spLocks noGrp="1"/>
          </p:cNvSpPr>
          <p:nvPr>
            <p:ph type="body" sz="quarter" idx="11" hasCustomPrompt="1"/>
          </p:nvPr>
        </p:nvSpPr>
        <p:spPr>
          <a:xfrm>
            <a:off x="1475656" y="1988840"/>
            <a:ext cx="7488957" cy="4824536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lphaLcPeriod"/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opções</a:t>
            </a:r>
          </a:p>
        </p:txBody>
      </p:sp>
      <p:sp>
        <p:nvSpPr>
          <p:cNvPr id="10" name="Espaço Reservado para Texto 14"/>
          <p:cNvSpPr>
            <a:spLocks noGrp="1"/>
          </p:cNvSpPr>
          <p:nvPr>
            <p:ph type="body" sz="quarter" idx="12" hasCustomPrompt="1"/>
          </p:nvPr>
        </p:nvSpPr>
        <p:spPr>
          <a:xfrm>
            <a:off x="1259632" y="676814"/>
            <a:ext cx="792087" cy="1296144"/>
          </a:xfrm>
          <a:prstGeom prst="rect">
            <a:avLst/>
          </a:prstGeom>
        </p:spPr>
        <p:txBody>
          <a:bodyPr anchor="ctr" anchorCtr="0"/>
          <a:lstStyle>
            <a:lvl1pPr algn="r">
              <a:buNone/>
              <a:defRPr sz="5400" baseline="0">
                <a:solidFill>
                  <a:schemeClr val="bg1"/>
                </a:solidFill>
              </a:defRPr>
            </a:lvl1pPr>
            <a:lvl2pPr>
              <a:buNone/>
              <a:defRPr sz="54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Cl </a:t>
            </a:r>
          </a:p>
        </p:txBody>
      </p:sp>
    </p:spTree>
    <p:extLst>
      <p:ext uri="{BB962C8B-B14F-4D97-AF65-F5344CB8AC3E}">
        <p14:creationId xmlns:p14="http://schemas.microsoft.com/office/powerpoint/2010/main" val="40021394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3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FB5EB3C4-4E47-4BC9-80C2-9CACE53D14BA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3º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893B520-36D8-4552-BB01-EC40469E8D10}"/>
              </a:ext>
            </a:extLst>
          </p:cNvPr>
          <p:cNvSpPr/>
          <p:nvPr userDrawn="1"/>
        </p:nvSpPr>
        <p:spPr>
          <a:xfrm rot="191544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0182223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Áur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377406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a O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6">
            <a:extLst>
              <a:ext uri="{FF2B5EF4-FFF2-40B4-BE49-F238E27FC236}">
                <a16:creationId xmlns:a16="http://schemas.microsoft.com/office/drawing/2014/main" id="{0B1FC360-B25E-43B2-8C2D-346C9A193795}"/>
              </a:ext>
            </a:extLst>
          </p:cNvPr>
          <p:cNvSpPr>
            <a:spLocks noChangeShapeType="1"/>
          </p:cNvSpPr>
          <p:nvPr userDrawn="1"/>
        </p:nvSpPr>
        <p:spPr bwMode="auto">
          <a:xfrm flipV="1">
            <a:off x="1397000" y="5838083"/>
            <a:ext cx="763905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C901535-AB24-4455-A2F8-AE8FC4BFF3A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273BCE03-0431-4C05-A0E2-C9D1C67CFDFC}"/>
              </a:ext>
            </a:extLst>
          </p:cNvPr>
          <p:cNvSpPr txBox="1">
            <a:spLocks/>
          </p:cNvSpPr>
          <p:nvPr userDrawn="1"/>
        </p:nvSpPr>
        <p:spPr>
          <a:xfrm>
            <a:off x="1397000" y="5949950"/>
            <a:ext cx="7747000" cy="652463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defRPr/>
            </a:pPr>
            <a:r>
              <a:rPr lang="pt-BR" altLang="pt-BR" sz="4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cs typeface="+mn-cs"/>
              </a:rPr>
              <a:t>Hora da Oração</a:t>
            </a:r>
          </a:p>
        </p:txBody>
      </p:sp>
      <p:pic>
        <p:nvPicPr>
          <p:cNvPr id="6" name="Imagem 5" descr="Uma imagem contendo pessoa, mulher, vestuário, interior&#10;&#10;Descrição gerada automaticamente">
            <a:extLst>
              <a:ext uri="{FF2B5EF4-FFF2-40B4-BE49-F238E27FC236}">
                <a16:creationId xmlns:a16="http://schemas.microsoft.com/office/drawing/2014/main" id="{AD4BB970-67A5-4BE8-9EA5-89518FDFCF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22" y="686326"/>
            <a:ext cx="7747000" cy="511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92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deia Cen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02413AB2-2334-4BCB-A396-78B6FAEE382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2EBC904-65A3-4090-8581-0C3B6CB4B3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6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sz="2000" b="1" dirty="0"/>
              <a:t>Ideia Central da Lição</a:t>
            </a:r>
          </a:p>
        </p:txBody>
      </p:sp>
      <p:sp>
        <p:nvSpPr>
          <p:cNvPr id="4" name="Espaço Reservado para Texto 31"/>
          <p:cNvSpPr>
            <a:spLocks noGrp="1"/>
          </p:cNvSpPr>
          <p:nvPr>
            <p:ph type="body" sz="quarter" idx="14"/>
          </p:nvPr>
        </p:nvSpPr>
        <p:spPr>
          <a:xfrm>
            <a:off x="3995936" y="190169"/>
            <a:ext cx="1151582" cy="377284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28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7" hasCustomPrompt="1"/>
          </p:nvPr>
        </p:nvSpPr>
        <p:spPr>
          <a:xfrm>
            <a:off x="1331913" y="5843197"/>
            <a:ext cx="7812087" cy="986081"/>
          </a:xfrm>
          <a:prstGeom prst="rect">
            <a:avLst/>
          </a:prstGeom>
          <a:solidFill>
            <a:srgbClr val="1A35A6"/>
          </a:solidFill>
          <a:ln>
            <a:solidFill>
              <a:schemeClr val="accent1"/>
            </a:solidFill>
          </a:ln>
        </p:spPr>
        <p:txBody>
          <a:bodyPr wrap="square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lang="pt-BR" sz="2800" b="1" i="1" dirty="0" smtClean="0">
                <a:ln w="6350" cmpd="sng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charset="0"/>
              </a:defRPr>
            </a:lvl1pPr>
          </a:lstStyle>
          <a:p>
            <a:pPr lvl="0"/>
            <a:r>
              <a:rPr lang="pt-BR" dirty="0"/>
              <a:t>Editar Mensagem</a:t>
            </a:r>
          </a:p>
        </p:txBody>
      </p:sp>
      <p:sp>
        <p:nvSpPr>
          <p:cNvPr id="11" name="Espaço Reservado para Imagem 11">
            <a:extLst>
              <a:ext uri="{FF2B5EF4-FFF2-40B4-BE49-F238E27FC236}">
                <a16:creationId xmlns:a16="http://schemas.microsoft.com/office/drawing/2014/main" id="{97813D6F-CB82-43A6-9227-C84DEBF9C568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1353600" y="709025"/>
            <a:ext cx="7740000" cy="51264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8540774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EFC4374-F166-4BD5-AD5C-D16E45FEFC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03350" y="1196975"/>
            <a:ext cx="7561263" cy="55673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5466153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15" name="CaixaDeTexto 4">
            <a:extLst>
              <a:ext uri="{FF2B5EF4-FFF2-40B4-BE49-F238E27FC236}">
                <a16:creationId xmlns:a16="http://schemas.microsoft.com/office/drawing/2014/main" id="{EAA57C5C-9479-4625-A67A-38573D0191D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83206" y="2920876"/>
            <a:ext cx="777716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OBJETIVOS:</a:t>
            </a:r>
          </a:p>
          <a:p>
            <a:r>
              <a:rPr lang="pt-BR" sz="1800" dirty="0"/>
              <a:t>As crianças deverão:</a:t>
            </a:r>
            <a:endParaRPr lang="pt-BR" sz="2000" dirty="0"/>
          </a:p>
        </p:txBody>
      </p:sp>
      <p:sp>
        <p:nvSpPr>
          <p:cNvPr id="16" name="CaixaDeTexto 5">
            <a:extLst>
              <a:ext uri="{FF2B5EF4-FFF2-40B4-BE49-F238E27FC236}">
                <a16:creationId xmlns:a16="http://schemas.microsoft.com/office/drawing/2014/main" id="{8019BF67-45F9-4D62-B8EA-3B33DA7816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63E28F-F179-4E24-9B3F-B7C98834F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31640" y="1140594"/>
            <a:ext cx="7762875" cy="1784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Verso</a:t>
            </a:r>
          </a:p>
        </p:txBody>
      </p:sp>
      <p:sp>
        <p:nvSpPr>
          <p:cNvPr id="17" name="Espaço Reservado para Texto 16">
            <a:extLst>
              <a:ext uri="{FF2B5EF4-FFF2-40B4-BE49-F238E27FC236}">
                <a16:creationId xmlns:a16="http://schemas.microsoft.com/office/drawing/2014/main" id="{5C2F2770-EA01-47B8-88A9-9B0D5348B7D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63937" y="3597275"/>
            <a:ext cx="7727950" cy="192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Objetivos</a:t>
            </a:r>
          </a:p>
        </p:txBody>
      </p:sp>
      <p:sp>
        <p:nvSpPr>
          <p:cNvPr id="19" name="Espaço Reservado para Texto 18">
            <a:extLst>
              <a:ext uri="{FF2B5EF4-FFF2-40B4-BE49-F238E27FC236}">
                <a16:creationId xmlns:a16="http://schemas.microsoft.com/office/drawing/2014/main" id="{31C48BD9-0094-4533-B8CB-F81FEF47864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20357652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9" name="CaixaDeTexto 4">
            <a:extLst>
              <a:ext uri="{FF2B5EF4-FFF2-40B4-BE49-F238E27FC236}">
                <a16:creationId xmlns:a16="http://schemas.microsoft.com/office/drawing/2014/main" id="{313619B0-40F7-4455-8987-14A24E04CF7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1196752"/>
            <a:ext cx="779523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CRENÇAS FUNDAMENTAIS:</a:t>
            </a:r>
          </a:p>
          <a:p>
            <a:r>
              <a:rPr lang="pt-BR" sz="1800" dirty="0"/>
              <a:t>Alguns aspectos das seguintes crenças estão presentes na lição:</a:t>
            </a:r>
            <a:endParaRPr lang="pt-BR" sz="2000" dirty="0"/>
          </a:p>
        </p:txBody>
      </p:sp>
      <p:sp>
        <p:nvSpPr>
          <p:cNvPr id="11" name="Espaço Reservado para Texto 18">
            <a:extLst>
              <a:ext uri="{FF2B5EF4-FFF2-40B4-BE49-F238E27FC236}">
                <a16:creationId xmlns:a16="http://schemas.microsoft.com/office/drawing/2014/main" id="{3F1AF215-4F83-4AF7-BB74-6DDB267934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331848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3" name="Espaço Reservado para Texto 18">
            <a:extLst>
              <a:ext uri="{FF2B5EF4-FFF2-40B4-BE49-F238E27FC236}">
                <a16:creationId xmlns:a16="http://schemas.microsoft.com/office/drawing/2014/main" id="{721F8098-1D38-41F5-8408-B0BDFE5304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38652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8" name="CaixaDeTexto 4">
            <a:extLst>
              <a:ext uri="{FF2B5EF4-FFF2-40B4-BE49-F238E27FC236}">
                <a16:creationId xmlns:a16="http://schemas.microsoft.com/office/drawing/2014/main" id="{6D02E030-C45E-4F1B-86F3-1B252417FA3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3140968"/>
            <a:ext cx="77952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Resumo da Lição:</a:t>
            </a:r>
            <a:endParaRPr lang="pt-BR" sz="2000" dirty="0"/>
          </a:p>
        </p:txBody>
      </p:sp>
      <p:sp>
        <p:nvSpPr>
          <p:cNvPr id="20" name="Espaço Reservado para Texto 18">
            <a:extLst>
              <a:ext uri="{FF2B5EF4-FFF2-40B4-BE49-F238E27FC236}">
                <a16:creationId xmlns:a16="http://schemas.microsoft.com/office/drawing/2014/main" id="{69E52E62-E43F-468F-B7DA-7D14CC78770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31847" y="3448745"/>
            <a:ext cx="7763391" cy="24222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Resumo da Lição</a:t>
            </a:r>
          </a:p>
        </p:txBody>
      </p:sp>
      <p:sp>
        <p:nvSpPr>
          <p:cNvPr id="2" name="CaixaDeTexto 5">
            <a:extLst>
              <a:ext uri="{FF2B5EF4-FFF2-40B4-BE49-F238E27FC236}">
                <a16:creationId xmlns:a16="http://schemas.microsoft.com/office/drawing/2014/main" id="{072719D8-ADE9-C1B6-71C1-CE4B4E4D06F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18">
            <a:extLst>
              <a:ext uri="{FF2B5EF4-FFF2-40B4-BE49-F238E27FC236}">
                <a16:creationId xmlns:a16="http://schemas.microsoft.com/office/drawing/2014/main" id="{90211C64-CFC9-36BD-6FDD-89CDF6BE641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37885462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zul - Geral peque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3"/>
          </p:nvPr>
        </p:nvSpPr>
        <p:spPr>
          <a:xfrm>
            <a:off x="2627313" y="115888"/>
            <a:ext cx="6481762" cy="431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E2B804A1-EE56-4F19-8D55-69C986ABF8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4311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C17083B0-3545-7DDF-A1B2-EE3CAD15FA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8"/>
          <a:stretch>
            <a:fillRect/>
          </a:stretch>
        </p:blipFill>
        <p:spPr>
          <a:xfrm>
            <a:off x="1351304" y="692696"/>
            <a:ext cx="7753368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B738B1D-349F-0BDE-E14D-5E5CC6E9352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72816"/>
            <a:ext cx="3843251" cy="315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333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3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8ADDD79A-D920-41C3-8B42-9C09D536E12A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E43027F8-5C85-4EEB-8003-2662B12BB1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C1FCAAA-BC94-45C3-A1C7-8AA7D59A2891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60E8798-3089-4654-B145-191D65A7559E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65E3C04-3FA6-4154-B10B-44D0705381B6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0001024-0A58-4D82-87CB-F596C2843D9A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EF903E1F-AC4D-418A-A81B-D801C0F54471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C6D2BD42-83ED-4F60-AE5F-0AA094B621B8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1FBD7948-5F0C-42DE-946E-3AD610BF75E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843DF8E8-6ABA-475D-9E78-D322E2AD317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F5321713-A3B4-46EA-8F20-54B0252394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3º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BB4C901B-E4F1-41E3-B5EE-A898B9A1E16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D7E1C28C-4918-4427-9C91-2D8B3C98307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2594B19-989D-BB95-5376-035A92FD5A3B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FFCCF2E-3580-C76B-C1D4-FC5DCA6D827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F4BA64A-3CE1-D415-875B-ABA507344965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D14CA004-6D37-F317-3519-B3EF7BAAC30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9FBBD01-8A5F-723E-C32F-BECFD86DD27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B962CF4-C43B-B006-EB64-29EDF4D132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B97051D-DD62-4D3C-1D9A-5C17AE057E9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D5264EE-8A12-313A-C625-6A7E5BE6A88A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000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Assunto do 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1331640" y="684383"/>
            <a:ext cx="7812360" cy="988841"/>
          </a:xfrm>
          <a:prstGeom prst="rect">
            <a:avLst/>
          </a:prstGeom>
          <a:solidFill>
            <a:srgbClr val="FF0000"/>
          </a:solidFill>
        </p:spPr>
        <p:txBody>
          <a:bodyPr anchor="ctr" anchorCtr="1"/>
          <a:lstStyle>
            <a:lvl1pPr algn="ctr">
              <a:buNone/>
              <a:defRPr sz="4000" baseline="0">
                <a:solidFill>
                  <a:schemeClr val="bg1"/>
                </a:solidFill>
              </a:defRPr>
            </a:lvl1pPr>
            <a:lvl2pPr algn="ctr">
              <a:buNone/>
              <a:defRPr sz="40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9" name="Espaço Reservado para Imagem 16"/>
          <p:cNvSpPr>
            <a:spLocks noGrp="1" noChangeAspect="1"/>
          </p:cNvSpPr>
          <p:nvPr>
            <p:ph type="pic" sz="quarter" idx="11"/>
          </p:nvPr>
        </p:nvSpPr>
        <p:spPr>
          <a:xfrm>
            <a:off x="1353600" y="1688400"/>
            <a:ext cx="7740000" cy="512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t-BR" noProof="0" dirty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7637537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Oracao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Oração</a:t>
            </a:r>
          </a:p>
        </p:txBody>
      </p:sp>
    </p:spTree>
    <p:extLst>
      <p:ext uri="{BB962C8B-B14F-4D97-AF65-F5344CB8AC3E}">
        <p14:creationId xmlns:p14="http://schemas.microsoft.com/office/powerpoint/2010/main" val="14778276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</p:spTree>
    <p:extLst>
      <p:ext uri="{BB962C8B-B14F-4D97-AF65-F5344CB8AC3E}">
        <p14:creationId xmlns:p14="http://schemas.microsoft.com/office/powerpoint/2010/main" val="37866422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ça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Faça</a:t>
            </a:r>
          </a:p>
        </p:txBody>
      </p:sp>
    </p:spTree>
    <p:extLst>
      <p:ext uri="{BB962C8B-B14F-4D97-AF65-F5344CB8AC3E}">
        <p14:creationId xmlns:p14="http://schemas.microsoft.com/office/powerpoint/2010/main" val="17346309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Tit Versos 2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589A79DF-4307-48BC-B539-DDE98B1D3D15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EA1C8CC-24FB-481F-91D0-B9686430300C}"/>
              </a:ext>
            </a:extLst>
          </p:cNvPr>
          <p:cNvSpPr/>
          <p:nvPr userDrawn="1"/>
        </p:nvSpPr>
        <p:spPr>
          <a:xfrm rot="19154456">
            <a:off x="1055615" y="3172153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8132069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Imagem 7">
            <a:extLst>
              <a:ext uri="{FF2B5EF4-FFF2-40B4-BE49-F238E27FC236}">
                <a16:creationId xmlns:a16="http://schemas.microsoft.com/office/drawing/2014/main" id="{126F78A8-4736-4FBA-A5DB-998591E4514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333625" y="800100"/>
            <a:ext cx="5773738" cy="41402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Line 36">
            <a:extLst>
              <a:ext uri="{FF2B5EF4-FFF2-40B4-BE49-F238E27FC236}">
                <a16:creationId xmlns:a16="http://schemas.microsoft.com/office/drawing/2014/main" id="{929EE6C6-C199-4153-A9C0-2C02DE4B79BD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62373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018FBBC4-C48F-4AF2-8A1F-359753D3484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VERSÍCULO PARA MEMORIZAR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2257F30-A596-42D8-B8BC-CB59710DAFA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35" name="Espaço Reservado para Texto 34"/>
          <p:cNvSpPr>
            <a:spLocks noGrp="1"/>
          </p:cNvSpPr>
          <p:nvPr>
            <p:ph type="body" sz="quarter" idx="13" hasCustomPrompt="1"/>
          </p:nvPr>
        </p:nvSpPr>
        <p:spPr>
          <a:xfrm>
            <a:off x="1475631" y="6309320"/>
            <a:ext cx="7488858" cy="432047"/>
          </a:xfrm>
          <a:prstGeom prst="rect">
            <a:avLst/>
          </a:prstGeom>
        </p:spPr>
        <p:txBody>
          <a:bodyPr anchor="ctr" anchorCtr="1"/>
          <a:lstStyle>
            <a:lvl1pPr algn="ctr">
              <a:buNone/>
              <a:defRPr sz="2000" b="1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24" name="Espaço Reservado para Texto 34"/>
          <p:cNvSpPr>
            <a:spLocks noGrp="1"/>
          </p:cNvSpPr>
          <p:nvPr>
            <p:ph type="body" sz="quarter" idx="14" hasCustomPrompt="1"/>
          </p:nvPr>
        </p:nvSpPr>
        <p:spPr>
          <a:xfrm>
            <a:off x="1331640" y="5011595"/>
            <a:ext cx="7780610" cy="1153709"/>
          </a:xfrm>
          <a:prstGeom prst="rect">
            <a:avLst/>
          </a:prstGeom>
        </p:spPr>
        <p:txBody>
          <a:bodyPr anchor="b" anchorCtr="1"/>
          <a:lstStyle>
            <a:lvl1pPr marL="0" indent="0">
              <a:buNone/>
              <a:defRPr lang="pt-BR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BFFAA08C-9173-4A76-89DB-1622DCA594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15862969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romis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42D83EF-3460-4BBD-AAF5-B81FDCAA90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Texto Compromisso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6596872" y="39189"/>
            <a:ext cx="2521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Compromisso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37059913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avra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42D83EF-3460-4BBD-AAF5-B81FDCAA90A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algn="l"/>
            <a:endParaRPr lang="pt-BR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5726697" y="39189"/>
            <a:ext cx="3391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Palavra da Semana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37720357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te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8EDA3A-2546-4DEC-9A42-20AF7DF621A9}"/>
              </a:ext>
            </a:extLst>
          </p:cNvPr>
          <p:cNvSpPr/>
          <p:nvPr userDrawn="1"/>
        </p:nvSpPr>
        <p:spPr>
          <a:xfrm>
            <a:off x="2612708" y="58056"/>
            <a:ext cx="6408208" cy="548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8391744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B6665-B5B4-F745-9CBF-183228BC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3F87-000E-7646-95A8-ED14C0EB8E0A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A602CE-866F-4ECF-3E0C-81FA4059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194BD-118E-D123-5021-859286E8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364019E-99DD-3542-C0C7-DBF48FEE023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50000" y="712800"/>
            <a:ext cx="7743600" cy="60948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39577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CAPA - 2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6EFEC033-62CE-46A4-960E-A25DFB9B1134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68075CF0-2B2B-46CB-916E-D0FA2954265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DE53D19-9FEF-4626-9AF9-994FDE664669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8325D52-CB15-4360-B2D0-6058BD4A09E3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3FF76A6-8ED8-4B69-B1DF-525353A694B2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3AFF0E04-F352-4127-8407-7C0A1B2AE14B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45B7C3E-20BA-4F87-9162-37E4DD81732C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FC8DDCF-E3C2-4624-AE54-76BD0F9E3AF2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545FA0D4-BC09-4D08-B778-F3CE3904D9B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A3CB694-172F-4C43-BB37-F4CF3C6FC4C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EC31F69-B43B-4228-A1D0-860D346E534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4º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E0A73F39-0BA3-4D7F-B70B-88F4C2AAC75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12109156-0016-45C2-80DA-599CA0CAD3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54277EE-995A-AF5E-301A-837ABFA1FE01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F27F08E-FD8E-61C8-7018-7F8799DA463D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163CF2E-89F3-8C90-97F6-8FDF316735F0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9EC9EA51-047D-087B-1B89-11B91BF6BB7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3093378-635E-A052-B056-EECFC158C09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5EA4B26-FAAB-7F4D-8ACB-D267FF85A55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058EBD1-D739-D5D2-1434-BE9AF425A4F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99B15414-64B8-17E7-91FC-CD9EEB05562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8496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 Jp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B2B76BB3-332D-400D-8B33-4E90D55DC33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15F7444-F420-489F-A196-6F8EAF5E3D0A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C1CB3DBA-AB4A-06F5-B74E-D505A3B1D7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66750"/>
            <a:ext cx="7795195" cy="6131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8332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F3571216-90C6-0FE8-5633-9413CDCFCE22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E2C316CB-6CC5-2280-FEC1-1CDCECDD3C02}"/>
              </a:ext>
            </a:extLst>
          </p:cNvPr>
          <p:cNvSpPr/>
          <p:nvPr userDrawn="1"/>
        </p:nvSpPr>
        <p:spPr>
          <a:xfrm>
            <a:off x="23812" y="640624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1F557BA-9096-B4F9-20BF-58E0746C6DFA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Espaço Reservado para Texto 8">
            <a:extLst>
              <a:ext uri="{FF2B5EF4-FFF2-40B4-BE49-F238E27FC236}">
                <a16:creationId xmlns:a16="http://schemas.microsoft.com/office/drawing/2014/main" id="{85F1E070-11F9-59AF-B61F-B54A36A3AB6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C52E25AB-C7BA-6503-9FFB-1C2A732E309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7" name="Espaço Reservado para Imagem 17">
            <a:extLst>
              <a:ext uri="{FF2B5EF4-FFF2-40B4-BE49-F238E27FC236}">
                <a16:creationId xmlns:a16="http://schemas.microsoft.com/office/drawing/2014/main" id="{4E82F056-07B9-83B0-74A7-87AD40B2ECF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02639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8" name="Espaço Reservado para Imagem 19">
            <a:extLst>
              <a:ext uri="{FF2B5EF4-FFF2-40B4-BE49-F238E27FC236}">
                <a16:creationId xmlns:a16="http://schemas.microsoft.com/office/drawing/2014/main" id="{42802AE3-0A39-A184-4474-FC2A66A2C5B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23033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9" name="Espaço Reservado para Texto 21">
            <a:extLst>
              <a:ext uri="{FF2B5EF4-FFF2-40B4-BE49-F238E27FC236}">
                <a16:creationId xmlns:a16="http://schemas.microsoft.com/office/drawing/2014/main" id="{422882AA-AAE2-E8A3-A796-D1A744B2098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033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10" name="Espaço Reservado para Texto 23">
            <a:extLst>
              <a:ext uri="{FF2B5EF4-FFF2-40B4-BE49-F238E27FC236}">
                <a16:creationId xmlns:a16="http://schemas.microsoft.com/office/drawing/2014/main" id="{B0D5FD99-1FB3-7291-3FC0-14AEF156065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31856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l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3D8216F9-22C3-2682-A5CC-F291C6FE4517}"/>
              </a:ext>
            </a:extLst>
          </p:cNvPr>
          <p:cNvSpPr/>
          <p:nvPr userDrawn="1"/>
        </p:nvSpPr>
        <p:spPr>
          <a:xfrm>
            <a:off x="4454970" y="4564908"/>
            <a:ext cx="4410596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Megacentro de multimídia com Hope Channel, Congo Faculdade de Enfermagem, Congo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</a:t>
            </a:r>
            <a:r>
              <a:rPr lang="pt-BR" sz="1400" b="1" dirty="0" err="1">
                <a:solidFill>
                  <a:schemeClr val="tx1"/>
                </a:solidFill>
              </a:rPr>
              <a:t>Buganda</a:t>
            </a:r>
            <a:r>
              <a:rPr lang="pt-BR" sz="1400" b="1" dirty="0">
                <a:solidFill>
                  <a:schemeClr val="tx1"/>
                </a:solidFill>
              </a:rPr>
              <a:t>, Burundi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Escola de Educação Infantil Adventista, Quênia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Zanzibar, Tanzânia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0E908090-866B-50C1-487F-9CC44AF49B3D}"/>
              </a:ext>
            </a:extLst>
          </p:cNvPr>
          <p:cNvSpPr/>
          <p:nvPr userDrawn="1"/>
        </p:nvSpPr>
        <p:spPr>
          <a:xfrm flipH="1">
            <a:off x="4524902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71C560D1-66D1-CEA6-06B9-5C9D4AAFA295}"/>
              </a:ext>
            </a:extLst>
          </p:cNvPr>
          <p:cNvSpPr/>
          <p:nvPr userDrawn="1"/>
        </p:nvSpPr>
        <p:spPr>
          <a:xfrm flipH="1">
            <a:off x="4524902" y="48362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71DE2F0-9A0C-E1AF-6428-DF2FCE015F37}"/>
              </a:ext>
            </a:extLst>
          </p:cNvPr>
          <p:cNvSpPr/>
          <p:nvPr userDrawn="1"/>
        </p:nvSpPr>
        <p:spPr>
          <a:xfrm flipH="1">
            <a:off x="4524902" y="504219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3A1B8241-C91F-100D-74D3-3D4DBEC1FF44}"/>
              </a:ext>
            </a:extLst>
          </p:cNvPr>
          <p:cNvSpPr txBox="1"/>
          <p:nvPr userDrawn="1"/>
        </p:nvSpPr>
        <p:spPr>
          <a:xfrm>
            <a:off x="4427984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2°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2C9EA44A-6D3A-36E9-BD1B-9DA55952EA71}"/>
              </a:ext>
            </a:extLst>
          </p:cNvPr>
          <p:cNvSpPr txBox="1"/>
          <p:nvPr userDrawn="1"/>
        </p:nvSpPr>
        <p:spPr>
          <a:xfrm>
            <a:off x="550005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altLang="pt-BR" sz="1100" b="1" dirty="0">
                <a:solidFill>
                  <a:schemeClr val="tx1"/>
                </a:solidFill>
                <a:latin typeface="Noto Serif Light"/>
              </a:rPr>
              <a:t>Divisão Centro Leste Africana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8C97C64D-94BE-DF3B-244C-981CB9ABEFD1}"/>
              </a:ext>
            </a:extLst>
          </p:cNvPr>
          <p:cNvSpPr/>
          <p:nvPr userDrawn="1"/>
        </p:nvSpPr>
        <p:spPr>
          <a:xfrm flipH="1">
            <a:off x="4524902" y="5256552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AA3FBBAF-14F0-61C2-B163-FCCE5CDEFD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902" y="1865158"/>
            <a:ext cx="3925716" cy="2682573"/>
          </a:xfrm>
          <a:prstGeom prst="rect">
            <a:avLst/>
          </a:prstGeom>
        </p:spPr>
      </p:pic>
      <p:sp>
        <p:nvSpPr>
          <p:cNvPr id="19" name="Elipse 18">
            <a:extLst>
              <a:ext uri="{FF2B5EF4-FFF2-40B4-BE49-F238E27FC236}">
                <a16:creationId xmlns:a16="http://schemas.microsoft.com/office/drawing/2014/main" id="{C1C8FF45-6892-9494-511B-CA9B6CC945F9}"/>
              </a:ext>
            </a:extLst>
          </p:cNvPr>
          <p:cNvSpPr/>
          <p:nvPr userDrawn="1"/>
        </p:nvSpPr>
        <p:spPr>
          <a:xfrm flipH="1">
            <a:off x="4524902" y="54762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7660812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4DC395C0-3E2B-A312-C0D0-10CD92BDCF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5" y="666750"/>
            <a:ext cx="9056130" cy="6191250"/>
          </a:xfrm>
          <a:prstGeom prst="rect">
            <a:avLst/>
          </a:prstGeom>
        </p:spPr>
      </p:pic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  <a:noFill/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8037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a 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5806CFBF-E61B-897D-40B3-224202458D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  <a:p>
            <a:endParaRPr lang="pt-BR" dirty="0"/>
          </a:p>
        </p:txBody>
      </p:sp>
      <p:pic>
        <p:nvPicPr>
          <p:cNvPr id="7" name="Imagem 6" descr="Mapa&#10;&#10;O conteúdo gerado por IA pode estar incorreto.">
            <a:extLst>
              <a:ext uri="{FF2B5EF4-FFF2-40B4-BE49-F238E27FC236}">
                <a16:creationId xmlns:a16="http://schemas.microsoft.com/office/drawing/2014/main" id="{8B698DB8-C742-2213-01C9-D86A75ACE7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79" y="1650479"/>
            <a:ext cx="8258175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7657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239EB37-C5AC-8AF0-8BC4-96A10212C2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" y="680274"/>
            <a:ext cx="9144000" cy="6177726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8310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5" y="679578"/>
            <a:ext cx="9037079" cy="6120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r>
              <a:rPr lang="pt-BR" dirty="0"/>
              <a:t>Texto da História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966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5BEB51A7-FA12-4092-880C-D92F60CC10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300" b="1">
                <a:latin typeface="Comic Sans MS" panose="030F0702030302020204" pitchFamily="66" charset="0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</a:t>
            </a:r>
          </a:p>
        </p:txBody>
      </p:sp>
    </p:spTree>
    <p:extLst>
      <p:ext uri="{BB962C8B-B14F-4D97-AF65-F5344CB8AC3E}">
        <p14:creationId xmlns:p14="http://schemas.microsoft.com/office/powerpoint/2010/main" val="322633135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Sete Er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691A5ED-E535-4D0C-A5F5-403DAE6F939B}"/>
              </a:ext>
            </a:extLst>
          </p:cNvPr>
          <p:cNvSpPr/>
          <p:nvPr userDrawn="1"/>
        </p:nvSpPr>
        <p:spPr>
          <a:xfrm>
            <a:off x="3923928" y="69850"/>
            <a:ext cx="5220072" cy="5296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Sete erros para </a:t>
            </a:r>
            <a:fld id="{D3E8A65F-3EAC-453A-82B5-5B8DB86504C7}" type="datetime1">
              <a:rPr lang="pt-BR" altLang="pt-BR" sz="24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02/05/2026</a:t>
            </a:fld>
            <a:endParaRPr lang="pt-BR" altLang="pt-BR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1A9751D-217B-4C42-92AE-30670F9E7FF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5C78E619-F36F-44E3-B77E-943CB6474A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31459446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Tit Versos 1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8164F78D-B2B7-4910-AFE7-B481AB2B4146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C2CCA89-B59E-405D-9BDF-825B04B5E254}"/>
              </a:ext>
            </a:extLst>
          </p:cNvPr>
          <p:cNvSpPr/>
          <p:nvPr userDrawn="1"/>
        </p:nvSpPr>
        <p:spPr>
          <a:xfrm rot="19154456">
            <a:off x="1055615" y="3100146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421199837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rtao de Person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A91DAB20-52E2-4035-9264-2B35CA1FFA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47813" y="1124744"/>
            <a:ext cx="7391400" cy="52197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0A87BE5-9222-4681-BBF3-C44E151A508D}"/>
              </a:ext>
            </a:extLst>
          </p:cNvPr>
          <p:cNvSpPr/>
          <p:nvPr userDrawn="1"/>
        </p:nvSpPr>
        <p:spPr>
          <a:xfrm>
            <a:off x="5106929" y="51759"/>
            <a:ext cx="4019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latin typeface="+mj-lt"/>
              </a:rPr>
              <a:t>Cartão de Personagem</a:t>
            </a:r>
          </a:p>
        </p:txBody>
      </p:sp>
    </p:spTree>
    <p:extLst>
      <p:ext uri="{BB962C8B-B14F-4D97-AF65-F5344CB8AC3E}">
        <p14:creationId xmlns:p14="http://schemas.microsoft.com/office/powerpoint/2010/main" val="342857350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U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2">
            <a:extLst>
              <a:ext uri="{FF2B5EF4-FFF2-40B4-BE49-F238E27FC236}">
                <a16:creationId xmlns:a16="http://schemas.microsoft.com/office/drawing/2014/main" id="{62B4DF6E-772F-451E-96AF-0D0F6BD23BD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03350" y="692150"/>
            <a:ext cx="7740650" cy="609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Sempre veja o Power Point antes da lição para poder aproveitar tudo que é mostrado da melhor forma possível durante a Escola Sabatina. </a:t>
            </a: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Quando tem um slide com a letra de um hino, clique sobre o título do hino (caixa azul) se houver um arquivo no Youtube ele será chamado, se não houver será chamado um áudio, que é colocado disponível pela CPB no site:</a:t>
            </a: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Baixe os arquivos de áudio na mesma pasta que estiver este arquivo Power Point para que ele possa ser encontrado. Se não estiverem lá, não será possível reproduzir o áudio.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A lição é a parte mais importante da Escola Sabatina</a:t>
            </a:r>
            <a:r>
              <a:rPr lang="pt-BR" altLang="pt-BR" sz="1700" dirty="0">
                <a:latin typeface="Calibri" panose="020F0502020204030204" pitchFamily="34" charset="0"/>
              </a:rPr>
              <a:t>, se nas outras partes for gasto muito tempo, vai faltar tempo para a lição, não deixe isso acontecer ....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Os versos são para estímulo de decorar todos os versos do trimestre. Estimule-os a decorar versos da Bíblia.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 não tiver um computador/projetor na classe pode imprimir parte desse material e mostrar  para os alunos em papel mesmo.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Ore sempre pelas bênçãos de Deus para que as crianças saiam da classe sempre mais próximas de Jesus.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Se faltar tempo</a:t>
            </a:r>
            <a:r>
              <a:rPr lang="pt-BR" altLang="pt-BR" sz="1700" dirty="0">
                <a:latin typeface="Calibri" panose="020F0502020204030204" pitchFamily="34" charset="0"/>
              </a:rPr>
              <a:t> para a arte da semana, dê o material e peça para fazerem em casa.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8941A7B-52A6-422A-A30E-0538BFF9953D}"/>
              </a:ext>
            </a:extLst>
          </p:cNvPr>
          <p:cNvSpPr/>
          <p:nvPr userDrawn="1"/>
        </p:nvSpPr>
        <p:spPr>
          <a:xfrm>
            <a:off x="3517956" y="22527"/>
            <a:ext cx="5601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r"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</a:rPr>
              <a:t>Sobre o uso do </a:t>
            </a:r>
            <a:r>
              <a:rPr lang="pt-BR" altLang="pt-BR" sz="3200" b="1" dirty="0" err="1">
                <a:solidFill>
                  <a:schemeClr val="bg1"/>
                </a:solidFill>
              </a:rPr>
              <a:t>power</a:t>
            </a:r>
            <a:r>
              <a:rPr lang="pt-BR" altLang="pt-BR" sz="3200" b="1" dirty="0">
                <a:solidFill>
                  <a:schemeClr val="bg1"/>
                </a:solidFill>
              </a:rPr>
              <a:t> point</a:t>
            </a:r>
          </a:p>
        </p:txBody>
      </p:sp>
    </p:spTree>
    <p:extLst>
      <p:ext uri="{BB962C8B-B14F-4D97-AF65-F5344CB8AC3E}">
        <p14:creationId xmlns:p14="http://schemas.microsoft.com/office/powerpoint/2010/main" val="41147165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2">
            <a:extLst>
              <a:ext uri="{FF2B5EF4-FFF2-40B4-BE49-F238E27FC236}">
                <a16:creationId xmlns:a16="http://schemas.microsoft.com/office/drawing/2014/main" id="{A499E298-42E9-46F3-9ADC-7E2BE4D9DD4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41438" y="744538"/>
            <a:ext cx="7812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>
                <a:latin typeface="Calibri" panose="020F0502020204030204" pitchFamily="34" charset="0"/>
              </a:rPr>
              <a:t>As imagens que tenho utilizado aqui são sempre imagens tiradas da internet. Procuro não utilizar imagens que tenham alguma restrição quanto à direitos autorais. Se por acaso estiver utilizando de maneira indevida alguma imagem, por favor me avise que retirarei imediatamente a imagem deste material.</a:t>
            </a:r>
          </a:p>
        </p:txBody>
      </p:sp>
      <p:sp>
        <p:nvSpPr>
          <p:cNvPr id="9" name="Retângulo 3">
            <a:extLst>
              <a:ext uri="{FF2B5EF4-FFF2-40B4-BE49-F238E27FC236}">
                <a16:creationId xmlns:a16="http://schemas.microsoft.com/office/drawing/2014/main" id="{C4BFE313-CD11-44CC-995D-33CCBDA05B8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20800" y="1989138"/>
            <a:ext cx="78120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Qualquer observação sobre este material entre em contato comigo pelo e-mail:</a:t>
            </a:r>
            <a:endParaRPr lang="pt-BR" altLang="pt-BR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pt-BR" altLang="pt-BR" dirty="0">
                <a:solidFill>
                  <a:srgbClr val="FF0000"/>
                </a:solidFill>
                <a:latin typeface="Calibri" panose="020F0502020204030204" pitchFamily="34" charset="0"/>
              </a:rPr>
              <a:t>Ruy Ernesto N Schwantes </a:t>
            </a:r>
            <a:r>
              <a:rPr lang="pt-BR" altLang="pt-BR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(ruy.ernesto.virtual@gmail.com)</a:t>
            </a:r>
          </a:p>
        </p:txBody>
      </p:sp>
      <p:sp>
        <p:nvSpPr>
          <p:cNvPr id="10" name="Retângulo 12">
            <a:extLst>
              <a:ext uri="{FF2B5EF4-FFF2-40B4-BE49-F238E27FC236}">
                <a16:creationId xmlns:a16="http://schemas.microsoft.com/office/drawing/2014/main" id="{C3B13C28-44A4-4FA8-87C4-C9EBA19517F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81125" y="2671763"/>
            <a:ext cx="77343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Se você tem interesse nessa apresentação (uma para cada sábado) faça o download semanalmente no site da Divisão Sul americana</a:t>
            </a:r>
          </a:p>
          <a:p>
            <a:pPr eaLnBrk="1" hangingPunct="1">
              <a:defRPr/>
            </a:pPr>
            <a:r>
              <a:rPr lang="pt-BR" altLang="pt-BR" b="1" u="sng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2"/>
              </a:rPr>
              <a:t>http://downloads.adventistas.org/pt/departamento/ministerio-da-crianca/</a:t>
            </a: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</p:txBody>
      </p:sp>
      <p:pic>
        <p:nvPicPr>
          <p:cNvPr id="11" name="Imagem 1">
            <a:extLst>
              <a:ext uri="{FF2B5EF4-FFF2-40B4-BE49-F238E27FC236}">
                <a16:creationId xmlns:a16="http://schemas.microsoft.com/office/drawing/2014/main" id="{D239E774-10E4-4D91-BACF-D2553648ADCA}"/>
              </a:ext>
            </a:extLst>
          </p:cNvPr>
          <p:cNvPicPr preferRelativeResize="0"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500688"/>
            <a:ext cx="6411912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2">
            <a:extLst>
              <a:ext uri="{FF2B5EF4-FFF2-40B4-BE49-F238E27FC236}">
                <a16:creationId xmlns:a16="http://schemas.microsoft.com/office/drawing/2014/main" id="{F51B544A-3E85-4091-81DE-A2838E64B66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491163"/>
            <a:ext cx="798512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915958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Geral peque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sz="quarter" idx="13" hasCustomPrompt="1"/>
          </p:nvPr>
        </p:nvSpPr>
        <p:spPr>
          <a:xfrm>
            <a:off x="1331641" y="115888"/>
            <a:ext cx="7777434" cy="431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8" name="Espaço Reservado para Texto 31">
            <a:extLst>
              <a:ext uri="{FF2B5EF4-FFF2-40B4-BE49-F238E27FC236}">
                <a16:creationId xmlns:a16="http://schemas.microsoft.com/office/drawing/2014/main" id="{8F8CDF3F-051C-49C9-8DDF-7E79BAC9935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67E5111D-8949-4EF7-99FA-6B271DBF8DC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598374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Biblia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Foco na Bíblia</a:t>
            </a:r>
          </a:p>
        </p:txBody>
      </p:sp>
    </p:spTree>
    <p:extLst>
      <p:ext uri="{BB962C8B-B14F-4D97-AF65-F5344CB8AC3E}">
        <p14:creationId xmlns:p14="http://schemas.microsoft.com/office/powerpoint/2010/main" val="311949445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riosidade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64776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ro de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Quadro de ofertas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3290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nto de Ensi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4BAEA767-0EE3-4115-A087-29F30EAEC63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D40FCBC8-94A0-6818-1B7E-7F1165FB3AB4}"/>
              </a:ext>
            </a:extLst>
          </p:cNvPr>
          <p:cNvSpPr/>
          <p:nvPr userDrawn="1"/>
        </p:nvSpPr>
        <p:spPr>
          <a:xfrm>
            <a:off x="107504" y="39189"/>
            <a:ext cx="900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Ponto de Ensino</a:t>
            </a:r>
          </a:p>
        </p:txBody>
      </p:sp>
    </p:spTree>
    <p:extLst>
      <p:ext uri="{BB962C8B-B14F-4D97-AF65-F5344CB8AC3E}">
        <p14:creationId xmlns:p14="http://schemas.microsoft.com/office/powerpoint/2010/main" val="42043904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26270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Imagem 11"/>
          <p:cNvSpPr>
            <a:spLocks noGrp="1"/>
          </p:cNvSpPr>
          <p:nvPr>
            <p:ph type="pic" sz="quarter" idx="14"/>
          </p:nvPr>
        </p:nvSpPr>
        <p:spPr>
          <a:xfrm>
            <a:off x="0" y="920726"/>
            <a:ext cx="9144000" cy="593727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pt-BR" noProof="0" dirty="0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6C3E69EC-A931-3EDE-5761-B0C48A554CA8}"/>
              </a:ext>
            </a:extLst>
          </p:cNvPr>
          <p:cNvSpPr/>
          <p:nvPr userDrawn="1"/>
        </p:nvSpPr>
        <p:spPr>
          <a:xfrm>
            <a:off x="3312864" y="54733"/>
            <a:ext cx="2520280" cy="720080"/>
          </a:xfrm>
          <a:prstGeom prst="ellipse">
            <a:avLst/>
          </a:prstGeom>
          <a:solidFill>
            <a:srgbClr val="F5783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67746DFE-8365-6374-95E6-D0D1F47D05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748950">
            <a:off x="4013679" y="1640408"/>
            <a:ext cx="5083175" cy="273526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pt-BR" sz="48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1pPr>
            <a:lvl2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2pPr>
            <a:lvl3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3pPr>
            <a:lvl4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4pPr>
            <a:lvl5pPr>
              <a:buNone/>
              <a:defRPr lang="pt-BR" sz="5400" kern="1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51C8EADC-81CB-2CB6-873A-C8976A22DD3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28392" y="5350752"/>
            <a:ext cx="3887788" cy="1500188"/>
          </a:xfrm>
          <a:prstGeom prst="rect">
            <a:avLst/>
          </a:prstGeo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buNone/>
              <a:defRPr lang="pt-BR" sz="2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Ideia central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4CC3CD3-657F-4C0A-0946-7528E227C3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627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9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2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1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38.xml"/><Relationship Id="rId21" Type="http://schemas.openxmlformats.org/officeDocument/2006/relationships/image" Target="../media/image16.png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52.xml"/><Relationship Id="rId2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51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45.xml"/><Relationship Id="rId19" Type="http://schemas.openxmlformats.org/officeDocument/2006/relationships/slideLayout" Target="../slideLayouts/slideLayout54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Relationship Id="rId22" Type="http://schemas.openxmlformats.org/officeDocument/2006/relationships/image" Target="../media/image1.jp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1BFD8E8F-A813-CBDA-D1D5-23576887FA54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6753E32-E64C-50B7-395A-BC55B58C66A4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17143" r:id="rId1"/>
    <p:sldLayoutId id="2147517144" r:id="rId2"/>
    <p:sldLayoutId id="2147517183" r:id="rId3"/>
    <p:sldLayoutId id="2147517211" r:id="rId4"/>
    <p:sldLayoutId id="2147517414" r:id="rId5"/>
    <p:sldLayoutId id="2147517117" r:id="rId6"/>
    <p:sldLayoutId id="2147517413" r:id="rId7"/>
    <p:sldLayoutId id="2147517420" r:id="rId8"/>
    <p:sldLayoutId id="2147517418" r:id="rId9"/>
    <p:sldLayoutId id="2147517421" r:id="rId10"/>
    <p:sldLayoutId id="2147517433" r:id="rId11"/>
    <p:sldLayoutId id="2147517437" r:id="rId12"/>
    <p:sldLayoutId id="214751737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EBD79E-F4FE-473F-BB45-DBED94ADD610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C621DF1-3157-4213-B603-0BF109A27570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4724E76-C396-4FF1-8CBC-AAC91E98EFEC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FD3C457-7D70-41A6-9B85-0A06717DE4A8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B2C22C2-522A-4265-AAA3-88E51F8821C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B8D449F-4F0D-4711-A17F-B4EC66E4495A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5F4F29C-140E-4775-84C8-75344BA10EE6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109CEFD2-F181-4E59-A088-9E2F93E24ABF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55AB7D3-4369-D509-66E3-70A32BDCA8B8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63C5BFB-A243-EBDC-7BD0-D34FF7A5E982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30" r:id="rId1"/>
    <p:sldLayoutId id="2147517244" r:id="rId2"/>
    <p:sldLayoutId id="2147517248" r:id="rId3"/>
    <p:sldLayoutId id="2147517238" r:id="rId4"/>
    <p:sldLayoutId id="2147517250" r:id="rId5"/>
    <p:sldLayoutId id="2147517242" r:id="rId6"/>
    <p:sldLayoutId id="2147517246" r:id="rId7"/>
    <p:sldLayoutId id="2147517390" r:id="rId8"/>
    <p:sldLayoutId id="2147517415" r:id="rId9"/>
    <p:sldLayoutId id="2147517252" r:id="rId10"/>
    <p:sldLayoutId id="214751741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24B87A5-3DAF-4277-B480-480D5446E788}"/>
              </a:ext>
            </a:extLst>
          </p:cNvPr>
          <p:cNvSpPr/>
          <p:nvPr/>
        </p:nvSpPr>
        <p:spPr>
          <a:xfrm>
            <a:off x="7824788" y="0"/>
            <a:ext cx="13192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E51CDAE-0541-41A8-A2D0-AD1597095D4F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26DB88B-0E87-4FB4-9C56-82B8FF124EFB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91E4B8C-E39F-403F-A3BA-9E0045B125DC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84BB08C-198A-42C3-B3D4-B2C8FD40221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1EE96A5-E06B-49C3-A351-1DE4EE1789FF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1BFBAA4-DFD7-4D83-B2A8-1F66FA4ACD99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A26F6E2-CD21-4DFB-BAF0-257E26BF3835}"/>
              </a:ext>
            </a:extLst>
          </p:cNvPr>
          <p:cNvSpPr/>
          <p:nvPr/>
        </p:nvSpPr>
        <p:spPr>
          <a:xfrm>
            <a:off x="1322388" y="666750"/>
            <a:ext cx="7796212" cy="6175375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52DA6E3B-C133-D83F-4ABD-BB6D4685461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7E2E83E-247A-3D21-8A2D-4E703D58F210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490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65" r:id="rId1"/>
    <p:sldLayoutId id="2147517271" r:id="rId2"/>
    <p:sldLayoutId id="2147517408" r:id="rId3"/>
    <p:sldLayoutId id="2147517409" r:id="rId4"/>
    <p:sldLayoutId id="2147517436" r:id="rId5"/>
    <p:sldLayoutId id="2147517281" r:id="rId6"/>
    <p:sldLayoutId id="2147517273" r:id="rId7"/>
    <p:sldLayoutId id="2147517279" r:id="rId8"/>
    <p:sldLayoutId id="2147517407" r:id="rId9"/>
    <p:sldLayoutId id="2147517283" r:id="rId10"/>
    <p:sldLayoutId id="214751742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B929B2D-CCAC-4EA6-97DF-9C94B035CAB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8C5B0E5-C975-41EA-9928-3219D7EA7903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44393BD-8E7D-4F91-9727-F3920F4E0B93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F6BDFA6-0FDA-4F1C-B5A6-054A6C914E8D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A553EDDB-D354-48E2-A1E2-52F013629F3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2691E74-5195-4E5F-9A1E-50BADD55C686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86027F-1247-4021-B9A1-684700CD1401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A49B295C-7BA7-4A62-A9E7-5097EDA87DF0}"/>
              </a:ext>
            </a:extLst>
          </p:cNvPr>
          <p:cNvSpPr/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6225FC34-D182-45DC-8206-5ED422DBF6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1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7287FA2-6C31-46E4-DB79-98678575BBBB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10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318" r:id="rId1"/>
    <p:sldLayoutId id="2147517434" r:id="rId2"/>
    <p:sldLayoutId id="2147517393" r:id="rId3"/>
    <p:sldLayoutId id="2147517401" r:id="rId4"/>
    <p:sldLayoutId id="2147517441" r:id="rId5"/>
    <p:sldLayoutId id="2147517416" r:id="rId6"/>
    <p:sldLayoutId id="2147517439" r:id="rId7"/>
    <p:sldLayoutId id="2147517403" r:id="rId8"/>
    <p:sldLayoutId id="2147517404" r:id="rId9"/>
    <p:sldLayoutId id="2147517332" r:id="rId10"/>
    <p:sldLayoutId id="2147517342" r:id="rId11"/>
    <p:sldLayoutId id="2147517334" r:id="rId12"/>
    <p:sldLayoutId id="2147517336" r:id="rId13"/>
    <p:sldLayoutId id="2147517346" r:id="rId14"/>
    <p:sldLayoutId id="2147517412" r:id="rId15"/>
    <p:sldLayoutId id="2147517405" r:id="rId16"/>
    <p:sldLayoutId id="2147517435" r:id="rId17"/>
    <p:sldLayoutId id="2147517419" r:id="rId18"/>
    <p:sldLayoutId id="2147517438" r:id="rId1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260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43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hBJqRqCvmQ&amp;list=PLBlAWz7xVDz3jUGW2fhP6-mfWvtfdgdXD&amp;index=16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6.svg"/><Relationship Id="rId4" Type="http://schemas.openxmlformats.org/officeDocument/2006/relationships/hyperlink" Target="PRI-2T-VIVOS-EM-JESUS.mp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PRI-2T-God-Speaks-to-Us-DEUS-FALA-PRA-NOS.mp3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AnT7qzZYTM&amp;list=PLBlAWz7xVDz3jUGW2fhP6-mfWvtfdgdXD&amp;index=22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6.svg"/><Relationship Id="rId4" Type="http://schemas.openxmlformats.org/officeDocument/2006/relationships/hyperlink" Target="PRI-2T-A-Whisper-From-the-Heart-DEUS-PODE-OUVIR.mp3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vldM2KunBA&amp;list=PLBlAWz7xVDz3jUGW2fhP6-mfWvtfdgdXD&amp;index=15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6.svg"/><Relationship Id="rId4" Type="http://schemas.openxmlformats.org/officeDocument/2006/relationships/hyperlink" Target="PRI-2T-What-Can-I-Give-To-the-Lord-QUE-POSSO-DAR-PARA-DEUS.mp3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6" Type="http://schemas.openxmlformats.org/officeDocument/2006/relationships/slide" Target="slide21.xml"/><Relationship Id="rId5" Type="http://schemas.openxmlformats.org/officeDocument/2006/relationships/image" Target="../media/image34.jpg"/><Relationship Id="rId4" Type="http://schemas.openxmlformats.org/officeDocument/2006/relationships/slide" Target="slide2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3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3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3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3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3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3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5.xml"/><Relationship Id="rId4" Type="http://schemas.openxmlformats.org/officeDocument/2006/relationships/image" Target="../media/image23.jp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3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3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3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3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3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7" Type="http://schemas.openxmlformats.org/officeDocument/2006/relationships/image" Target="../media/image53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2.svg"/><Relationship Id="rId5" Type="http://schemas.openxmlformats.org/officeDocument/2006/relationships/image" Target="../media/image51.svg"/><Relationship Id="rId4" Type="http://schemas.openxmlformats.org/officeDocument/2006/relationships/image" Target="../media/image50.sv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PRI-2T-VERSOS-06-Psalm-139-17-PORTUGUES-CORRETO.mp3" TargetMode="External"/><Relationship Id="rId2" Type="http://schemas.openxmlformats.org/officeDocument/2006/relationships/hyperlink" Target="https://www.youtube.com/watch?v=Zg97isByx1w&amp;list=PLBlAWz7xVDz3jUGW2fhP6-mfWvtfdgdXD&amp;index=8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sv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3NLa9mYbDw&amp;list=PLBlAWz7xVDz3jUGW2fhP6-mfWvtfdgdXD&amp;index=21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6.svg"/><Relationship Id="rId4" Type="http://schemas.openxmlformats.org/officeDocument/2006/relationships/hyperlink" Target="PRI-2T-God-Be-With-You-QUE-O-BOM-DEUS-NOS-ACOMPANHE.mp3" TargetMode="Externa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mailto:ruy.ernesto.virtual@gmail.com" TargetMode="External"/><Relationship Id="rId1" Type="http://schemas.openxmlformats.org/officeDocument/2006/relationships/slideLayout" Target="../slideLayouts/slideLayout20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Layout" Target="../slideLayouts/slideLayout4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85AFD-31D8-0F1E-E304-D8A91CDFA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Texto 8">
            <a:extLst>
              <a:ext uri="{FF2B5EF4-FFF2-40B4-BE49-F238E27FC236}">
                <a16:creationId xmlns:a16="http://schemas.microsoft.com/office/drawing/2014/main" id="{ED51746E-EF0E-57B0-8003-380FE50A59EF}"/>
              </a:ext>
            </a:extLst>
          </p:cNvPr>
          <p:cNvSpPr>
            <a:spLocks noGrp="1" noChangeArrowheads="1"/>
          </p:cNvSpPr>
          <p:nvPr>
            <p:ph type="body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2800" b="1" dirty="0"/>
              <a:t>A</a:t>
            </a:r>
          </a:p>
        </p:txBody>
      </p:sp>
      <p:sp>
        <p:nvSpPr>
          <p:cNvPr id="38915" name="Espaço Reservado para Texto 9">
            <a:extLst>
              <a:ext uri="{FF2B5EF4-FFF2-40B4-BE49-F238E27FC236}">
                <a16:creationId xmlns:a16="http://schemas.microsoft.com/office/drawing/2014/main" id="{3CC90157-F254-F97B-2F26-632B80BAE3E0}"/>
              </a:ext>
            </a:extLst>
          </p:cNvPr>
          <p:cNvSpPr>
            <a:spLocks noGrp="1" noChangeArrowheads="1"/>
          </p:cNvSpPr>
          <p:nvPr>
            <p:ph type="body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3600" b="1" dirty="0"/>
              <a:t>06</a:t>
            </a:r>
          </a:p>
        </p:txBody>
      </p:sp>
      <p:sp>
        <p:nvSpPr>
          <p:cNvPr id="38916" name="Espaço Reservado para Texto 10">
            <a:extLst>
              <a:ext uri="{FF2B5EF4-FFF2-40B4-BE49-F238E27FC236}">
                <a16:creationId xmlns:a16="http://schemas.microsoft.com/office/drawing/2014/main" id="{BF8DA683-9A0B-6F55-E547-31F8EDEC309A}"/>
              </a:ext>
            </a:extLst>
          </p:cNvPr>
          <p:cNvSpPr>
            <a:spLocks noGrp="1" noChangeArrowheads="1"/>
          </p:cNvSpPr>
          <p:nvPr>
            <p:ph type="body" sz="quarter" idx="15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1900" b="1" dirty="0"/>
              <a:t>09/</a:t>
            </a:r>
            <a:r>
              <a:rPr lang="pt-BR" altLang="pt-BR" sz="1900" dirty="0" err="1"/>
              <a:t>mai</a:t>
            </a:r>
            <a:r>
              <a:rPr lang="pt-BR" altLang="pt-BR" sz="1900" b="1" dirty="0"/>
              <a:t>/26</a:t>
            </a:r>
          </a:p>
        </p:txBody>
      </p:sp>
    </p:spTree>
    <p:extLst>
      <p:ext uri="{BB962C8B-B14F-4D97-AF65-F5344CB8AC3E}">
        <p14:creationId xmlns:p14="http://schemas.microsoft.com/office/powerpoint/2010/main" val="3148805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Texto 3">
            <a:extLst>
              <a:ext uri="{FF2B5EF4-FFF2-40B4-BE49-F238E27FC236}">
                <a16:creationId xmlns:a16="http://schemas.microsoft.com/office/drawing/2014/main" id="{06EFC799-65E7-476B-A8D0-30156E656A5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 bwMode="auto">
          <a:xfrm>
            <a:off x="5580063" y="2420938"/>
            <a:ext cx="3563937" cy="31686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endParaRPr lang="pt-BR" altLang="pt-BR" sz="2800" b="1" dirty="0"/>
          </a:p>
          <a:p>
            <a:pPr algn="ctr">
              <a:defRPr/>
            </a:pPr>
            <a:endParaRPr lang="pt-BR" altLang="pt-BR" sz="2800" b="1" dirty="0"/>
          </a:p>
          <a:p>
            <a:pPr algn="ctr">
              <a:defRPr/>
            </a:pPr>
            <a:r>
              <a:rPr lang="pt-BR" altLang="pt-BR" sz="3600" b="1" dirty="0"/>
              <a:t>Vivos em Jesus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C4177428-1BD0-C89F-3A6D-B99C63885F9A}"/>
              </a:ext>
            </a:extLst>
          </p:cNvPr>
          <p:cNvSpPr/>
          <p:nvPr/>
        </p:nvSpPr>
        <p:spPr>
          <a:xfrm>
            <a:off x="0" y="5445224"/>
            <a:ext cx="9144000" cy="1412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AB154716-AA2D-B010-AF1D-22031DDE16C5}"/>
              </a:ext>
            </a:extLst>
          </p:cNvPr>
          <p:cNvSpPr txBox="1"/>
          <p:nvPr/>
        </p:nvSpPr>
        <p:spPr>
          <a:xfrm>
            <a:off x="0" y="56388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Bem-</a:t>
            </a:r>
            <a:r>
              <a:rPr lang="en-US" sz="4800" b="1" dirty="0" err="1">
                <a:solidFill>
                  <a:schemeClr val="accent4"/>
                </a:solidFill>
                <a:latin typeface="Century Gothic" panose="020B0502020202020204" pitchFamily="34" charset="0"/>
              </a:rPr>
              <a:t>vindo</a:t>
            </a:r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 à Escola Sabatina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FAB368C-6D78-0911-03EA-D580D68F8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44522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977A4397-B845-4061-A49B-0004F3F96411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3600" dirty="0">
                <a:latin typeface="+mj-lt"/>
                <a:ea typeface="UD Digi Kyokasho NK-B" panose="020B0400000000000000" pitchFamily="18" charset="-128"/>
                <a:cs typeface="Sun Valley - Demo" pitchFamily="2" charset="0"/>
              </a:rPr>
              <a:t>Os Sonhos de José</a:t>
            </a:r>
          </a:p>
        </p:txBody>
      </p: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16E73048-C9B3-E2E8-DD81-D1BCF82D9DD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8" r="7538"/>
          <a:stretch>
            <a:fillRect/>
          </a:stretch>
        </p:blipFill>
        <p:spPr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E3CB3-FAB2-E19E-252C-A37067164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6AC40C91-2C91-0A02-A0D0-BDAB0949F8E1}"/>
              </a:ext>
            </a:extLst>
          </p:cNvPr>
          <p:cNvSpPr/>
          <p:nvPr/>
        </p:nvSpPr>
        <p:spPr>
          <a:xfrm>
            <a:off x="2340000" y="980728"/>
            <a:ext cx="374416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10. Vivos em Jesus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A4FB7D0-6719-D71B-9C5F-584D5FE1B2A1}"/>
              </a:ext>
            </a:extLst>
          </p:cNvPr>
          <p:cNvSpPr/>
          <p:nvPr/>
        </p:nvSpPr>
        <p:spPr>
          <a:xfrm>
            <a:off x="1331640" y="1700807"/>
            <a:ext cx="7812360" cy="515719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Jesus, Nos deu a Sua graça de presente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Mostrou ser amoroso e valente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É este exemplo que devemos seguir.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Jesus, Demonstra na missão Sua bondade,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Ensina que a real felicidade É ler a Bíblia e a Ele servir.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Jesus é muito bom, Nos ama de montão,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Unidos com Jesus, Seremos a mensagem aos amigos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Pra falar que somos vivos, Vivos em Jesus,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Vivos, Vivos em Jesus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Jesus é quem transforma nossa vida e </a:t>
            </a:r>
            <a:r>
              <a:rPr lang="pt-BR" sz="2400" b="1" dirty="0" err="1">
                <a:solidFill>
                  <a:schemeClr val="tx1"/>
                </a:solidFill>
              </a:rPr>
              <a:t>E</a:t>
            </a:r>
            <a:r>
              <a:rPr lang="pt-BR" sz="2400" b="1" dirty="0">
                <a:solidFill>
                  <a:schemeClr val="tx1"/>
                </a:solidFill>
              </a:rPr>
              <a:t> nos ensina a amar.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O, o, o, vivos, Vivos em Jesus, vivos, Vivos em Jesus,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Jesus é nosso amigo inseparável, Sempre pronto a ajudar,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nos convida a cantar, Lá ,lá,  bem alegras a cantar, lá, lá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Somos vivos em Jesus.  (3X)</a:t>
            </a:r>
          </a:p>
        </p:txBody>
      </p:sp>
      <p:pic>
        <p:nvPicPr>
          <p:cNvPr id="5" name="Gráfico 4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426A5AE4-DF0B-9BB3-DFEC-651037E1A05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154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D6370-3F2F-E8BC-2513-CB08C11847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78F4BE5C-24EA-DB3B-D3C1-B42BCF0E7620}"/>
              </a:ext>
            </a:extLst>
          </p:cNvPr>
          <p:cNvSpPr/>
          <p:nvPr/>
        </p:nvSpPr>
        <p:spPr>
          <a:xfrm>
            <a:off x="2340000" y="980728"/>
            <a:ext cx="345613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3. Deus fala para nós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4EEA194C-D70E-206E-D14D-B6C9B40E3466}"/>
              </a:ext>
            </a:extLst>
          </p:cNvPr>
          <p:cNvSpPr/>
          <p:nvPr/>
        </p:nvSpPr>
        <p:spPr>
          <a:xfrm>
            <a:off x="1564290" y="1628801"/>
            <a:ext cx="6248070" cy="302433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Vamos ler juntos a Bíblia,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 carta de Deus para nós,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Ela vai sempre perdurar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Nela podemos  confiar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r>
              <a:rPr lang="pt-BR" sz="2400" b="1" dirty="0">
                <a:solidFill>
                  <a:schemeClr val="tx1"/>
                </a:solidFill>
              </a:rPr>
              <a:t>Deus fala para nós    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Pela Bíblia que é Sua voz</a:t>
            </a:r>
          </a:p>
        </p:txBody>
      </p:sp>
      <p:pic>
        <p:nvPicPr>
          <p:cNvPr id="5" name="Gráfico 4" descr="Clave de sol com preenchimento sólido">
            <a:hlinkClick r:id="rId3" action="ppaction://hlinkfile"/>
            <a:extLst>
              <a:ext uri="{FF2B5EF4-FFF2-40B4-BE49-F238E27FC236}">
                <a16:creationId xmlns:a16="http://schemas.microsoft.com/office/drawing/2014/main" id="{7771720C-31CE-A6C1-5C27-1E4AB109DE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1640" y="714401"/>
            <a:ext cx="914400" cy="914400"/>
          </a:xfrm>
          <a:prstGeom prst="rect">
            <a:avLst/>
          </a:prstGeom>
        </p:spPr>
      </p:pic>
      <p:sp>
        <p:nvSpPr>
          <p:cNvPr id="4" name="Chave Direita 3">
            <a:extLst>
              <a:ext uri="{FF2B5EF4-FFF2-40B4-BE49-F238E27FC236}">
                <a16:creationId xmlns:a16="http://schemas.microsoft.com/office/drawing/2014/main" id="{67C8D237-2980-7C6D-ABCF-4BAAC27A5BE5}"/>
              </a:ext>
            </a:extLst>
          </p:cNvPr>
          <p:cNvSpPr/>
          <p:nvPr/>
        </p:nvSpPr>
        <p:spPr>
          <a:xfrm>
            <a:off x="5076056" y="1916832"/>
            <a:ext cx="432048" cy="1512168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have Direita 5">
            <a:extLst>
              <a:ext uri="{FF2B5EF4-FFF2-40B4-BE49-F238E27FC236}">
                <a16:creationId xmlns:a16="http://schemas.microsoft.com/office/drawing/2014/main" id="{DAD1A64D-EF85-B470-0391-F6DD84606163}"/>
              </a:ext>
            </a:extLst>
          </p:cNvPr>
          <p:cNvSpPr/>
          <p:nvPr/>
        </p:nvSpPr>
        <p:spPr>
          <a:xfrm>
            <a:off x="5076056" y="3717030"/>
            <a:ext cx="432048" cy="792089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6285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3EB43-BB6A-68B4-1BB0-77B5FE3B7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5BFE991E-368E-E771-BC76-CDEDE4255A03}"/>
              </a:ext>
            </a:extLst>
          </p:cNvPr>
          <p:cNvSpPr/>
          <p:nvPr/>
        </p:nvSpPr>
        <p:spPr>
          <a:xfrm>
            <a:off x="2340000" y="980728"/>
            <a:ext cx="3384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4. Deus pode ouvir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7D5BFE7-B7E7-E557-1C79-A4B8C2BC2562}"/>
              </a:ext>
            </a:extLst>
          </p:cNvPr>
          <p:cNvSpPr/>
          <p:nvPr/>
        </p:nvSpPr>
        <p:spPr>
          <a:xfrm>
            <a:off x="1564290" y="1628799"/>
            <a:ext cx="5599998" cy="451479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Se mesmo eu sussurrar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pode ouvir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poderá atender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 que eu pedir.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Meu Deus pode escutar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 meu clamor,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poderá atender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Pois ouve </a:t>
            </a:r>
            <a:r>
              <a:rPr lang="pt-BR" sz="2400" b="1" dirty="0" err="1">
                <a:solidFill>
                  <a:schemeClr val="tx1"/>
                </a:solidFill>
              </a:rPr>
              <a:t>co’amor</a:t>
            </a:r>
            <a:r>
              <a:rPr lang="pt-BR" sz="2400" b="1" dirty="0">
                <a:solidFill>
                  <a:schemeClr val="tx1"/>
                </a:solidFill>
              </a:rPr>
              <a:t>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Seu coração você pode abrir assim.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lá do Céu ouvirá sua voz enfim.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Seu coração você pode abrir assim.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lá do Céu ouvirá sua voz enfim.</a:t>
            </a:r>
            <a:endParaRPr lang="pt-BR" b="1" dirty="0">
              <a:solidFill>
                <a:schemeClr val="tx1"/>
              </a:solidFill>
            </a:endParaRPr>
          </a:p>
        </p:txBody>
      </p:sp>
      <p:pic>
        <p:nvPicPr>
          <p:cNvPr id="5" name="Gráfico 4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7EEF2AB9-5B56-3637-989C-415ED3148E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71440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668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28E72E-316C-1EFC-BD48-B21D10F883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6004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C141B-5561-F8D3-24B6-A15F442A9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96F2BCA8-2EB9-87B0-D2E9-E523532CCBB0}"/>
              </a:ext>
            </a:extLst>
          </p:cNvPr>
          <p:cNvSpPr/>
          <p:nvPr/>
        </p:nvSpPr>
        <p:spPr>
          <a:xfrm>
            <a:off x="2340000" y="980728"/>
            <a:ext cx="4824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9. Que posso dar para Deus?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2634377-E6F0-8F24-315A-5D120B1A884F}"/>
              </a:ext>
            </a:extLst>
          </p:cNvPr>
          <p:cNvSpPr/>
          <p:nvPr/>
        </p:nvSpPr>
        <p:spPr>
          <a:xfrm>
            <a:off x="1547912" y="1700807"/>
            <a:ext cx="5616376" cy="453650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Que posso dar para Deus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para mim sempre abre a mão?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Vou dar a vida, o louvor,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esta oferta em gratidão.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Possa ela assim bem cumprir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 vontade do Senhor.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Multiplicada seja então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Pra revelar Cristo e Seu amor.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posso dar para Deus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para mim sempre abre a mão?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Vou dar a vida, o louvor,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esta oferta em gratidão.</a:t>
            </a:r>
          </a:p>
        </p:txBody>
      </p:sp>
      <p:pic>
        <p:nvPicPr>
          <p:cNvPr id="5" name="Gráfico 4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A82C0EE7-B04B-CF88-89F4-EF7D9E2DC7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287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6AF5B-9F80-F933-F31B-562A1AF53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B993941-678C-6688-7E60-54C0950F7A72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5" y="677320"/>
            <a:ext cx="9144000" cy="61992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6F77F96-2289-2FF1-9DA3-E57C856A0E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02" r="-1"/>
          <a:stretch>
            <a:fillRect/>
          </a:stretch>
        </p:blipFill>
        <p:spPr>
          <a:xfrm>
            <a:off x="7187136" y="676800"/>
            <a:ext cx="2011596" cy="619976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767F47-0FC4-1D8A-445E-EF4E8A9404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15"/>
          <a:stretch>
            <a:fillRect/>
          </a:stretch>
        </p:blipFill>
        <p:spPr>
          <a:xfrm>
            <a:off x="8244408" y="676800"/>
            <a:ext cx="954323" cy="6199762"/>
          </a:xfrm>
          <a:prstGeom prst="rect">
            <a:avLst/>
          </a:prstGeom>
        </p:spPr>
      </p:pic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74A748B7-7031-1912-5CC5-16BAB2CE86C7}"/>
              </a:ext>
            </a:extLst>
          </p:cNvPr>
          <p:cNvCxnSpPr/>
          <p:nvPr/>
        </p:nvCxnSpPr>
        <p:spPr>
          <a:xfrm>
            <a:off x="2816864" y="676800"/>
            <a:ext cx="0" cy="61997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4587F4-A048-6751-0006-3A055FD2C303}"/>
              </a:ext>
            </a:extLst>
          </p:cNvPr>
          <p:cNvCxnSpPr/>
          <p:nvPr/>
        </p:nvCxnSpPr>
        <p:spPr>
          <a:xfrm>
            <a:off x="4405136" y="676800"/>
            <a:ext cx="0" cy="61997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AFD8FD34-A6D8-E5CA-6EA5-FAAC0D6EF0EE}"/>
              </a:ext>
            </a:extLst>
          </p:cNvPr>
          <p:cNvCxnSpPr/>
          <p:nvPr/>
        </p:nvCxnSpPr>
        <p:spPr>
          <a:xfrm>
            <a:off x="5796136" y="676800"/>
            <a:ext cx="0" cy="61997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Conector reto 1">
            <a:extLst>
              <a:ext uri="{FF2B5EF4-FFF2-40B4-BE49-F238E27FC236}">
                <a16:creationId xmlns:a16="http://schemas.microsoft.com/office/drawing/2014/main" id="{75378BAD-2DC7-9701-2188-70BCED7C9567}"/>
              </a:ext>
            </a:extLst>
          </p:cNvPr>
          <p:cNvCxnSpPr/>
          <p:nvPr/>
        </p:nvCxnSpPr>
        <p:spPr>
          <a:xfrm>
            <a:off x="7170747" y="676800"/>
            <a:ext cx="0" cy="61997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602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B39A4-4DA1-9CA0-19AB-D77B4C09F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43355EF-2494-7471-60A5-701EF3F8B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200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6D86075-1A59-8068-FDBA-62C3B99388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9"/>
          <a:stretch>
            <a:fillRect/>
          </a:stretch>
        </p:blipFill>
        <p:spPr>
          <a:xfrm>
            <a:off x="1835696" y="676800"/>
            <a:ext cx="7329904" cy="61992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B623EB6-D710-FD4A-ED28-A750E3534B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9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44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exto 1">
            <a:extLst>
              <a:ext uri="{FF2B5EF4-FFF2-40B4-BE49-F238E27FC236}">
                <a16:creationId xmlns:a16="http://schemas.microsoft.com/office/drawing/2014/main" id="{48C14938-DF2D-9CE0-14CF-181F273CC4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5341710"/>
          </a:xfrm>
        </p:spPr>
        <p:txBody>
          <a:bodyPr/>
          <a:lstStyle/>
          <a:p>
            <a:r>
              <a:rPr lang="pt-BR" dirty="0">
                <a:solidFill>
                  <a:srgbClr val="1F1F1F"/>
                </a:solidFill>
                <a:latin typeface="inherit"/>
              </a:rPr>
              <a:t>Na Etiópia, muitas pessoas são cristãs (principalmente cristãs ortodoxas), mas muito poucas são adventistas do sétimo dia. </a:t>
            </a:r>
          </a:p>
          <a:p>
            <a:r>
              <a:rPr lang="pt-BR" dirty="0">
                <a:solidFill>
                  <a:srgbClr val="1F1F1F"/>
                </a:solidFill>
                <a:latin typeface="inherit"/>
              </a:rPr>
              <a:t>O povo etíope tem muito orgulho de suas fortes tradições e é difícil despertar o interesse das pessoas em aprender as verdades bíblicas por si mesmas. </a:t>
            </a:r>
          </a:p>
          <a:p>
            <a:r>
              <a:rPr lang="pt-BR" dirty="0">
                <a:solidFill>
                  <a:srgbClr val="1F1F1F"/>
                </a:solidFill>
                <a:latin typeface="inherit"/>
              </a:rPr>
              <a:t>Os adventistas na Etiópia estão ajudando outros a aprender as verdades bíblicas ensinando-lhes sobre saúde. Eles realizam oficinas e mostram e contam a outros como Deus quer que tenhamos corpos, mentes e corações saudáveis.</a:t>
            </a:r>
          </a:p>
          <a:p>
            <a:endParaRPr lang="pt-BR" dirty="0"/>
          </a:p>
        </p:txBody>
      </p:sp>
      <p:pic>
        <p:nvPicPr>
          <p:cNvPr id="10" name="Picture 2" descr="null">
            <a:extLst>
              <a:ext uri="{FF2B5EF4-FFF2-40B4-BE49-F238E27FC236}">
                <a16:creationId xmlns:a16="http://schemas.microsoft.com/office/drawing/2014/main" id="{9B67B03E-049F-0717-C036-D0564AF43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836712"/>
            <a:ext cx="2463738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4C95194-193C-9C0F-6E3E-323FFC39499A}"/>
              </a:ext>
            </a:extLst>
          </p:cNvPr>
          <p:cNvSpPr txBox="1"/>
          <p:nvPr/>
        </p:nvSpPr>
        <p:spPr>
          <a:xfrm>
            <a:off x="3131840" y="3742040"/>
            <a:ext cx="2463738" cy="36933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Batismo na Etiópia</a:t>
            </a:r>
            <a:endParaRPr lang="pt-BR" b="1" dirty="0"/>
          </a:p>
        </p:txBody>
      </p:sp>
      <p:pic>
        <p:nvPicPr>
          <p:cNvPr id="12" name="Picture 4" descr="ETHIOPIA ADVENTIST COLLEGE PATHFINDRS &amp; NEGELLE PATHFINDERS OUTREACH AT  NEGLLE TOWN">
            <a:extLst>
              <a:ext uri="{FF2B5EF4-FFF2-40B4-BE49-F238E27FC236}">
                <a16:creationId xmlns:a16="http://schemas.microsoft.com/office/drawing/2014/main" id="{BD63D118-4DAD-0573-AC1C-4BB123AAE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509120"/>
            <a:ext cx="3923928" cy="220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9816C3B5-1001-17CA-9C07-09B2542598FC}"/>
              </a:ext>
            </a:extLst>
          </p:cNvPr>
          <p:cNvSpPr txBox="1"/>
          <p:nvPr/>
        </p:nvSpPr>
        <p:spPr>
          <a:xfrm>
            <a:off x="5076056" y="4509120"/>
            <a:ext cx="3923928" cy="36933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Desbravadores na Etiópia</a:t>
            </a:r>
            <a:endParaRPr lang="pt-BR" b="1" dirty="0"/>
          </a:p>
        </p:txBody>
      </p:sp>
      <p:pic>
        <p:nvPicPr>
          <p:cNvPr id="14" name="Picture 6" descr="ESDA | ADRA Japan">
            <a:extLst>
              <a:ext uri="{FF2B5EF4-FFF2-40B4-BE49-F238E27FC236}">
                <a16:creationId xmlns:a16="http://schemas.microsoft.com/office/drawing/2014/main" id="{387F137E-8D54-88C7-ADCC-5F89EFF09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390" y="1341276"/>
            <a:ext cx="2951052" cy="196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A59596C8-2ABA-EE2C-3755-68BA620D2F7A}"/>
              </a:ext>
            </a:extLst>
          </p:cNvPr>
          <p:cNvSpPr txBox="1"/>
          <p:nvPr/>
        </p:nvSpPr>
        <p:spPr>
          <a:xfrm>
            <a:off x="6022390" y="2939824"/>
            <a:ext cx="2951052" cy="36933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Serviço da ADRA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6555763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8221BE7-4B81-8D8D-EBCB-222E3DB65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066" y="1980899"/>
            <a:ext cx="7831934" cy="4877101"/>
          </a:xfrm>
          <a:prstGeom prst="rect">
            <a:avLst/>
          </a:prstGeom>
        </p:spPr>
      </p:pic>
      <p:sp>
        <p:nvSpPr>
          <p:cNvPr id="51205" name="Espaço Reservado para Texto 1">
            <a:extLst>
              <a:ext uri="{FF2B5EF4-FFF2-40B4-BE49-F238E27FC236}">
                <a16:creationId xmlns:a16="http://schemas.microsoft.com/office/drawing/2014/main" id="{7C84D6CF-4F9E-4B3C-8A7E-40C4560F2A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68911D34-DA5E-46E4-8610-884DBE1AABDE}" type="datetime1">
              <a:rPr lang="pt-BR" altLang="pt-BR" sz="5400" b="0" smtClean="0"/>
              <a:pPr algn="ctr" eaLnBrk="1" hangingPunct="1"/>
              <a:t>02/05/2026</a:t>
            </a:fld>
            <a:endParaRPr lang="pt-BR" altLang="pt-BR" sz="5400" b="0"/>
          </a:p>
        </p:txBody>
      </p:sp>
      <p:sp>
        <p:nvSpPr>
          <p:cNvPr id="51206" name="CaixaDeTexto 2">
            <a:extLst>
              <a:ext uri="{FF2B5EF4-FFF2-40B4-BE49-F238E27FC236}">
                <a16:creationId xmlns:a16="http://schemas.microsoft.com/office/drawing/2014/main" id="{1A734EA0-0392-42F4-936F-FB0A76735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8566" y="6345007"/>
            <a:ext cx="7754501" cy="52322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dirty="0">
                <a:solidFill>
                  <a:schemeClr val="bg1"/>
                </a:solidFill>
                <a:cs typeface="Arial" charset="0"/>
              </a:rPr>
              <a:t>Os Sonhos de José</a:t>
            </a:r>
          </a:p>
        </p:txBody>
      </p:sp>
      <p:pic>
        <p:nvPicPr>
          <p:cNvPr id="3" name="Imagem 2">
            <a:hlinkClick r:id="rId4" action="ppaction://hlinksldjump"/>
            <a:extLst>
              <a:ext uri="{FF2B5EF4-FFF2-40B4-BE49-F238E27FC236}">
                <a16:creationId xmlns:a16="http://schemas.microsoft.com/office/drawing/2014/main" id="{9AC9C0B8-BAD0-B868-F042-166FEA0A699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95" y="4620747"/>
            <a:ext cx="1357745" cy="1341120"/>
          </a:xfrm>
          <a:prstGeom prst="rect">
            <a:avLst/>
          </a:prstGeom>
        </p:spPr>
      </p:pic>
      <p:pic>
        <p:nvPicPr>
          <p:cNvPr id="5" name="Imagem 4">
            <a:hlinkClick r:id="rId6" action="ppaction://hlinksldjump"/>
            <a:extLst>
              <a:ext uri="{FF2B5EF4-FFF2-40B4-BE49-F238E27FC236}">
                <a16:creationId xmlns:a16="http://schemas.microsoft.com/office/drawing/2014/main" id="{10B75E9F-4A63-C7A7-1647-6660F49F1CC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41" y="3165443"/>
            <a:ext cx="947651" cy="91162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CC766-13E9-A828-2BE4-5E24A698B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424D8237-46FE-9705-3361-1DBCAC66D1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899CE0C1-E2DB-4088-14BB-53BF0879B07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1DF79ABE-4D31-AB41-6CD7-02CB506BE069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Túnica e os Sonhos de José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José: um Escravo no Egito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José e Seus Irmãos</a:t>
            </a:r>
          </a:p>
          <a:p>
            <a:pPr marL="0" indent="0" eaLnBrk="1" hangingPunct="1">
              <a:buNone/>
              <a:defRPr/>
            </a:pP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70067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319B2C-0F6D-DE32-2808-E0CB0763C3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8D730373-A761-AB4F-5D95-91D870E3FD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7A1913C-ACD1-09E1-970D-FDC17F04E3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Posso confiar que Deus está comigo. 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outros podem ver que Deus está comigo quando vivo para honrá-lo.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cuida de mim.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54DCC1FA-CC6E-06B9-D5D2-3511806CD42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1969312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C7CE2A-F56B-3E5B-8C6C-2BC1DA4D96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5CD75344-A9AE-AA34-5D1C-DD5902D81A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979A29B-313D-0FFB-4F27-8C8943242B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139:17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Isaías 41:10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Apocalipse 4:11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6132C07D-E403-0F4C-CC85-211501E9FA4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33645087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8A0DE4-A3C0-6F57-2017-276AA419C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DAE49F31-0668-F24E-679F-400B401F9B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Quantos irmãos mais velhos tinha José?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A592C78-96BA-973A-3C2F-863BEAD724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9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10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11</a:t>
            </a: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E1DD91CD-3155-8C12-3441-36BC032F281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16110600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770E7A-0320-751F-2452-65FD7CC70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6CB4256-14A4-2B0D-03A2-734D0C6521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José teve com as estrelas. O sol a lua e algumas estrelas se curvavam diante dele. Quantas eram as estrelas?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5333170-1F93-6500-1E8E-707BAE28E9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9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10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11</a:t>
            </a:r>
          </a:p>
          <a:p>
            <a:pPr marL="0" indent="0" eaLnBrk="1" hangingPunct="1">
              <a:buNone/>
              <a:defRPr/>
            </a:pP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30B1CE93-119A-FB2B-BB28-032379E7E49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185497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A5353A-F292-C719-0BCD-9DA382425A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31F40BEB-C3D5-4733-CB9B-6D627B3F8B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Quando José contou os seus sonhos para os irmãos, eles ficaram: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B298896-7BBD-DF54-17F6-1FF5E43DF02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Alegres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Tristes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Com raiva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35DBE5BA-2026-8587-78BD-E57DD8B498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4064768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EEF049-6708-C911-C316-DAFB41C20C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C743ACD0-CABB-57A9-CC61-1935975042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Para Jacó o significado dos sonhos de José era claro. Qual era esse significado?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61B455E-D47D-725D-BF5A-025581DDA5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José governaria toda a família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José governaria o Egito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José seria adorado por todos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B168DE0B-9842-3A32-8762-5CE91BE3958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24326947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E46F6F3-3CB8-4ADB-6AEF-B99E67620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066" y="1980899"/>
            <a:ext cx="7831934" cy="4877101"/>
          </a:xfrm>
          <a:prstGeom prst="rect">
            <a:avLst/>
          </a:prstGeom>
        </p:spPr>
      </p:pic>
      <p:sp>
        <p:nvSpPr>
          <p:cNvPr id="60419" name="Espaço Reservado para Texto 1">
            <a:extLst>
              <a:ext uri="{FF2B5EF4-FFF2-40B4-BE49-F238E27FC236}">
                <a16:creationId xmlns:a16="http://schemas.microsoft.com/office/drawing/2014/main" id="{A5EFB5C6-9826-423B-AEBF-F298E0AAFA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A593FCA2-D814-46E1-BB47-6146F6377671}" type="datetime1">
              <a:rPr lang="pt-BR" altLang="pt-BR" sz="5400" b="0" smtClean="0"/>
              <a:pPr algn="ctr" eaLnBrk="1" hangingPunct="1"/>
              <a:t>02/05/2026</a:t>
            </a:fld>
            <a:endParaRPr lang="pt-BR" altLang="pt-BR" sz="5400" b="0"/>
          </a:p>
        </p:txBody>
      </p:sp>
      <p:sp>
        <p:nvSpPr>
          <p:cNvPr id="60420" name="CaixaDeTexto 2">
            <a:extLst>
              <a:ext uri="{FF2B5EF4-FFF2-40B4-BE49-F238E27FC236}">
                <a16:creationId xmlns:a16="http://schemas.microsoft.com/office/drawing/2014/main" id="{F9707BB5-3803-4977-AB23-FE841916A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2550" y="6294438"/>
            <a:ext cx="7689850" cy="52387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chemeClr val="bg1"/>
                </a:solidFill>
                <a:latin typeface="Calibri" panose="020F0502020204030204" pitchFamily="34" charset="0"/>
              </a:rPr>
              <a:t>Entregue suas respostas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6D323BD6-D9C0-45B7-8C37-EDFF694E3C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E65ABD8F-C9AE-4C6D-BA4C-28422162C6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BFDD3A67-938A-D053-8311-800950FD1FB6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Túnica e os Sonhos de José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José: um Escravo no Egito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José e Seus Irmãos</a:t>
            </a:r>
          </a:p>
          <a:p>
            <a:pPr marL="0" indent="0" eaLnBrk="1" hangingPunct="1">
              <a:buNone/>
              <a:defRPr/>
            </a:pP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A96EC1BE-540C-4637-9E0B-DE524AC90C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78F86EE-FD49-4FA0-9BAD-2F7A768162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Posso confiar que Deus está comigo. 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outros podem ver que Deus está comigo quando vivo para honrá-lo.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cuida de mim.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C54E8390-5704-472B-81C6-E1E2744965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DB2A9F4-07A1-418D-AD6B-E7AF7D1130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CAA9491-E175-45DB-8A8F-C7E927EEFA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139:17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Isaías 41:10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Apocalipse 4:11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5376B9FD-7091-48B8-B8D6-B9A341AEC4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50F2D0B-AAC2-47E4-974A-795F5688C859}"/>
              </a:ext>
            </a:extLst>
          </p:cNvPr>
          <p:cNvSpPr/>
          <p:nvPr/>
        </p:nvSpPr>
        <p:spPr>
          <a:xfrm>
            <a:off x="1259632" y="4044536"/>
            <a:ext cx="7834167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“Como são preciosos os Teus pensamentos a meu respeito, ó Deus; é impossível enumerá-los!”</a:t>
            </a:r>
          </a:p>
          <a:p>
            <a:pPr algn="r"/>
            <a:r>
              <a:rPr lang="pt-BR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Salmo 139:17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D01F8-087E-3283-7E51-1C127F25A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3BEF7CC-3F7B-D060-F106-093FE7F9AD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Quantos irmãos mais velhos tinha José?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3831919-C0BB-B9F0-5F4E-2F29CF8E88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9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10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11</a:t>
            </a: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1B3C796F-F555-3B55-E654-09A0D3285F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1707470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EB01FB-8A5D-9439-19D9-AB63AE3CFB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D5582513-E6D5-23B1-F1AD-BDF60893B76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José teve com as estrelas. O sol a lua e algumas estrelas se curvavam diante dele. Quantas eram as estrelas?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5A06062-8E6C-402B-A153-1CB7C37F5B0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9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10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11</a:t>
            </a:r>
          </a:p>
          <a:p>
            <a:pPr marL="0" indent="0" eaLnBrk="1" hangingPunct="1">
              <a:buNone/>
              <a:defRPr/>
            </a:pP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7DA27CAC-3D06-4D91-F3B1-701B41B540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1160706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A82B0B-0898-D2C6-4372-C1C3A7DB1A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9FF2381-2FB4-83CA-F141-051D972D16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Quando José contou os seus sonhos para os irmãos, eles ficaram: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D61C832-3A19-35BD-9920-16E9E2D921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Alegres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Tristes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Com raiva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33A80075-7213-7415-5E4F-AAB91FC19A4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1694833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28F8B-CA07-9D6C-19F8-3DEBE4E72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796BB1F-B9E4-22CF-0352-BE78DD6695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Para Jacó o significado dos sonhos de José era claro. Qual era esse significado?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DE0A138-C7AB-EF4B-D6D5-A1E3CC2031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José governaria toda a família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José governaria o Egito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José seria adorado por todos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8C945E6C-436B-92BC-3648-037C37A7DD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291841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F3DFB1D9-43E5-D508-57C8-F680B39827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06</a:t>
            </a:r>
          </a:p>
        </p:txBody>
      </p:sp>
      <p:pic>
        <p:nvPicPr>
          <p:cNvPr id="4" name="Imagem 11" descr="Sete 3TC S09 30AGOSTO 2014 VB.jpg">
            <a:extLst>
              <a:ext uri="{FF2B5EF4-FFF2-40B4-BE49-F238E27FC236}">
                <a16:creationId xmlns:a16="http://schemas.microsoft.com/office/drawing/2014/main" id="{2D052EAC-302F-1CEA-891A-47137E6BD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692150"/>
            <a:ext cx="5343525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FA333FC2-121A-8260-5691-620A3B4080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3663" y="692150"/>
            <a:ext cx="31369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/>
              <a:t>1. “Pensamento” (bolinhas)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/>
              <a:t>2. Estrela a mais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/>
              <a:t>3. Estrela a menos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/>
              <a:t>4. Carinha do Sol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/>
              <a:t>5. Roupa de José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/>
              <a:t>6. Faixa na túnica de José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/>
              <a:t>7. Sandália 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E9AA87C7-28FC-2344-2BBF-9683FC5CB1C7}"/>
              </a:ext>
            </a:extLst>
          </p:cNvPr>
          <p:cNvSpPr/>
          <p:nvPr/>
        </p:nvSpPr>
        <p:spPr>
          <a:xfrm>
            <a:off x="4643438" y="5876925"/>
            <a:ext cx="395287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D41DC16F-AFDE-5D16-D64F-A0E87D68664D}"/>
              </a:ext>
            </a:extLst>
          </p:cNvPr>
          <p:cNvSpPr/>
          <p:nvPr/>
        </p:nvSpPr>
        <p:spPr>
          <a:xfrm>
            <a:off x="4356100" y="4437063"/>
            <a:ext cx="1944688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61AC201A-D9C3-A7AF-07FC-2C334B51B115}"/>
              </a:ext>
            </a:extLst>
          </p:cNvPr>
          <p:cNvSpPr/>
          <p:nvPr/>
        </p:nvSpPr>
        <p:spPr>
          <a:xfrm>
            <a:off x="5254625" y="3357563"/>
            <a:ext cx="396875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2E5B77E4-805D-C6CC-3422-021E88314413}"/>
              </a:ext>
            </a:extLst>
          </p:cNvPr>
          <p:cNvSpPr/>
          <p:nvPr/>
        </p:nvSpPr>
        <p:spPr>
          <a:xfrm>
            <a:off x="6732588" y="1052513"/>
            <a:ext cx="719137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2E455174-C33D-13A4-6176-3759725A8390}"/>
              </a:ext>
            </a:extLst>
          </p:cNvPr>
          <p:cNvSpPr/>
          <p:nvPr/>
        </p:nvSpPr>
        <p:spPr>
          <a:xfrm>
            <a:off x="7235825" y="4221163"/>
            <a:ext cx="576263" cy="7556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314A6370-B913-627C-0A92-B36B01C27D3E}"/>
              </a:ext>
            </a:extLst>
          </p:cNvPr>
          <p:cNvSpPr/>
          <p:nvPr/>
        </p:nvSpPr>
        <p:spPr>
          <a:xfrm>
            <a:off x="7956550" y="981075"/>
            <a:ext cx="576263" cy="7540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C60E245F-8CCF-7C77-0813-6AF30AD22876}"/>
              </a:ext>
            </a:extLst>
          </p:cNvPr>
          <p:cNvSpPr/>
          <p:nvPr/>
        </p:nvSpPr>
        <p:spPr>
          <a:xfrm>
            <a:off x="5780088" y="1700213"/>
            <a:ext cx="395287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9745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87B107-D022-3DA3-09F6-162D23869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5E59DBB6-8366-0896-4816-2EF03022BCF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0" y="92075"/>
            <a:ext cx="1441450" cy="431800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06</a:t>
            </a:r>
          </a:p>
        </p:txBody>
      </p:sp>
      <p:sp>
        <p:nvSpPr>
          <p:cNvPr id="3" name="Balão de Pensamento: Nuvem 2">
            <a:extLst>
              <a:ext uri="{FF2B5EF4-FFF2-40B4-BE49-F238E27FC236}">
                <a16:creationId xmlns:a16="http://schemas.microsoft.com/office/drawing/2014/main" id="{252DE000-186B-9233-1705-CD29D2F536D9}"/>
              </a:ext>
            </a:extLst>
          </p:cNvPr>
          <p:cNvSpPr/>
          <p:nvPr/>
        </p:nvSpPr>
        <p:spPr>
          <a:xfrm>
            <a:off x="3707904" y="1052736"/>
            <a:ext cx="5256584" cy="3600400"/>
          </a:xfrm>
          <a:prstGeom prst="cloudCallout">
            <a:avLst>
              <a:gd name="adj1" fmla="val -72013"/>
              <a:gd name="adj2" fmla="val 49565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Deus, Tu és...</a:t>
            </a:r>
          </a:p>
          <a:p>
            <a:pPr algn="ctr"/>
            <a:endParaRPr lang="pt-BR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endParaRPr lang="pt-BR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A1F7E4C1-7A24-1B56-F75C-7148307455F9}"/>
              </a:ext>
            </a:extLst>
          </p:cNvPr>
          <p:cNvSpPr txBox="1"/>
          <p:nvPr/>
        </p:nvSpPr>
        <p:spPr>
          <a:xfrm>
            <a:off x="1459756" y="4941168"/>
            <a:ext cx="750473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0" i="0" u="none" strike="noStrike" baseline="0" dirty="0">
                <a:latin typeface="CenturyGothic"/>
              </a:rPr>
              <a:t>Vamos ler </a:t>
            </a:r>
            <a:r>
              <a:rPr lang="pt-BR" sz="3200" b="1" i="0" u="none" strike="noStrike" baseline="0" dirty="0">
                <a:latin typeface="CenturyGothic-Bold"/>
              </a:rPr>
              <a:t>Isaías 43:4  </a:t>
            </a:r>
            <a:r>
              <a:rPr lang="pt-BR" sz="3200" b="0" i="0" u="none" strike="noStrike" baseline="0" dirty="0">
                <a:latin typeface="CenturyGothic"/>
              </a:rPr>
              <a:t>(segunda parte): 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2C9B568-70A5-070F-4C40-63B5D7D5665C}"/>
              </a:ext>
            </a:extLst>
          </p:cNvPr>
          <p:cNvSpPr txBox="1"/>
          <p:nvPr/>
        </p:nvSpPr>
        <p:spPr>
          <a:xfrm>
            <a:off x="4067944" y="2529770"/>
            <a:ext cx="470344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i="0" u="none" strike="noStrike" baseline="0" dirty="0">
                <a:solidFill>
                  <a:srgbClr val="FF0000"/>
                </a:solidFill>
                <a:latin typeface="CenturyGothic"/>
              </a:rPr>
              <a:t>“Você é precioso para Mim. </a:t>
            </a:r>
          </a:p>
          <a:p>
            <a:pPr algn="ctr"/>
            <a:r>
              <a:rPr lang="pt-BR" sz="2800" b="1" i="0" u="none" strike="noStrike" baseline="0" dirty="0">
                <a:solidFill>
                  <a:srgbClr val="FF0000"/>
                </a:solidFill>
                <a:latin typeface="CenturyGothic"/>
              </a:rPr>
              <a:t>Você é honrado e </a:t>
            </a:r>
          </a:p>
          <a:p>
            <a:pPr algn="ctr"/>
            <a:r>
              <a:rPr lang="pt-BR" sz="2800" b="1" i="0" u="none" strike="noStrike" baseline="0" dirty="0">
                <a:solidFill>
                  <a:srgbClr val="FF0000"/>
                </a:solidFill>
                <a:latin typeface="CenturyGothic"/>
              </a:rPr>
              <a:t>Eu o amo.”</a:t>
            </a:r>
            <a:endParaRPr lang="pt-B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33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BAFA3-43D3-ABF0-B5BC-570B64CF8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3D5467A-E258-DCAF-44B6-3DF3C9FD0B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Esaú vende a sua primogenitura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F629EA7-09C8-866A-E56E-A5015E61AC2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Podemos confiar em Deus para nos guiar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90172AA-05BA-F98F-9228-4BD2C4C938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01</a:t>
            </a:r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EEE6214D-7911-FEE8-624E-07AE36861716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" r="216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9029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F26D93-F67C-DC69-F771-494FD0B3D9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96D7C70-4CC4-A4F7-A1F1-4286313CCC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Jacó Engana a seu Pai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271D49E-7CB0-405B-9FDE-01C3A9B62D6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Deus Se alegra quando nossas palavras e ações são verdadeiras</a:t>
            </a:r>
            <a:r>
              <a:rPr lang="pt-BR" b="0" dirty="0"/>
              <a:t>.</a:t>
            </a:r>
            <a:endParaRPr lang="pt-BR" dirty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70C61F9-29AC-8E86-6A65-864EA0B8201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02</a:t>
            </a:r>
          </a:p>
        </p:txBody>
      </p: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FEE668D2-2AF5-BE2F-704D-2D080F7F73D4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9" r="208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999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A33E-E749-4CC8-E2F6-08717729D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D4B310C-ED71-A9E6-9BCE-5B09D1029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O sonho de Jacó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8BB392A-3C03-AB27-942B-5D96B0FE354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Deus me perdoa e está sempre comigo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D22B8F0-498B-F02B-0969-D7208CC4919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03</a:t>
            </a:r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39CB2736-4323-0296-4B57-82EA44F41B6E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" r="191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2348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8120EC-CFF5-8A7F-3FCA-BF2493554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ADC96A8-7A40-4EB9-C240-71D23260E6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Jacó trabalha para seu Tio Labão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641F9FB-9ACD-1A0A-4310-0647E4F11F6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Porque Deus me perdoa, </a:t>
            </a:r>
          </a:p>
          <a:p>
            <a:pPr algn="ctr"/>
            <a:r>
              <a:rPr lang="pt-BR" dirty="0"/>
              <a:t>posso aprender a perdoar aos outros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889078A-8163-DF7C-01F4-D19EEFF5D92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04</a:t>
            </a:r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D52F41F9-0DA3-1B35-407D-F6CAF3589E2C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" r="179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18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8BDEF-34D8-0D32-A8D4-119806E283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24CFEC6-44BE-825D-1148-129F971925E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Jacó se reencontra com seu irmão Esaú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9187C2E-43FE-9B91-0791-8D6D23465CE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Deus me dá paz e me ajuda </a:t>
            </a:r>
          </a:p>
          <a:p>
            <a:pPr algn="ctr"/>
            <a:r>
              <a:rPr lang="pt-BR" dirty="0"/>
              <a:t>a ser um pacificador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91AFEDA-138F-3798-C7C3-25AC4C85127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05</a:t>
            </a:r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CB742B9E-1C5D-9BBE-CA7C-5CFFCF88716C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" r="172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4867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64E43D-E55A-6A0F-9FB7-BE5A4301B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5A9A1D0-A3A9-1FF4-1006-1FFD5B57AE4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José tem alguns sonhos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A43B04C-071A-C0E1-2161-821C66B0D9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Deus cuida de mim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4389D1B-0798-A59C-BBF6-AE37B9D1216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06</a:t>
            </a:r>
          </a:p>
        </p:txBody>
      </p: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55F71179-52E4-7B42-B816-AA764CE47FA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" r="174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3540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314C2D-8551-44E5-9E5A-9983F8BD6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1D2965F4-A09A-AD2D-6791-29A8ED068B4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93825" y="687388"/>
            <a:ext cx="7750175" cy="611981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pt-BR" sz="6000" dirty="0">
                <a:latin typeface="Arial Black" panose="020B0A04020102020204" pitchFamily="34" charset="0"/>
              </a:rPr>
              <a:t>Precioso:</a:t>
            </a:r>
          </a:p>
          <a:p>
            <a:pPr marL="0" indent="0">
              <a:buNone/>
            </a:pPr>
            <a:endParaRPr lang="pt-BR" sz="2800" b="1" dirty="0"/>
          </a:p>
          <a:p>
            <a:pPr marL="0" indent="0">
              <a:buNone/>
            </a:pPr>
            <a:endParaRPr lang="pt-BR" sz="2800" b="1" dirty="0"/>
          </a:p>
          <a:p>
            <a:pPr marL="0" indent="0" algn="ctr">
              <a:buNone/>
            </a:pPr>
            <a:r>
              <a:rPr lang="pt-BR" sz="2800" b="1" dirty="0"/>
              <a:t>De alto valor; caro ou importante;</a:t>
            </a:r>
          </a:p>
          <a:p>
            <a:pPr marL="0" indent="0" algn="ctr">
              <a:buNone/>
            </a:pPr>
            <a:r>
              <a:rPr lang="pt-BR" sz="2800" b="1" dirty="0"/>
              <a:t>amado ou querido por alguém.</a:t>
            </a:r>
          </a:p>
          <a:p>
            <a:pPr marL="0" indent="0">
              <a:buNone/>
            </a:pPr>
            <a:r>
              <a:rPr lang="pt-BR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33999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E6E85-A1AE-1013-EC2E-05DF97FFB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7D5D1792-4279-D726-5CBE-B205D1CC9C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t-BR" dirty="0"/>
              <a:t>06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B77473EB-97EE-4CF3-C7F0-B652265AACF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r>
              <a:rPr lang="pt-BR" dirty="0"/>
              <a:t>Deus cuida de mim</a:t>
            </a:r>
          </a:p>
        </p:txBody>
      </p:sp>
      <p:pic>
        <p:nvPicPr>
          <p:cNvPr id="5" name="Espaço Reservado para Imagem 4">
            <a:extLst>
              <a:ext uri="{FF2B5EF4-FFF2-40B4-BE49-F238E27FC236}">
                <a16:creationId xmlns:a16="http://schemas.microsoft.com/office/drawing/2014/main" id="{99037C53-1265-434C-DABD-6AA0A8EBD584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8" r="7538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608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65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exto 21">
            <a:extLst>
              <a:ext uri="{FF2B5EF4-FFF2-40B4-BE49-F238E27FC236}">
                <a16:creationId xmlns:a16="http://schemas.microsoft.com/office/drawing/2014/main" id="{0D0DD072-92A8-14BB-C414-35C650D9925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1748950">
            <a:off x="3344482" y="1731548"/>
            <a:ext cx="6024728" cy="2735262"/>
          </a:xfrm>
        </p:spPr>
        <p:txBody>
          <a:bodyPr/>
          <a:lstStyle/>
          <a:p>
            <a:r>
              <a:rPr lang="pt-BR" dirty="0"/>
              <a:t>Jacó Luta </a:t>
            </a:r>
          </a:p>
          <a:p>
            <a:r>
              <a:rPr lang="pt-BR" dirty="0"/>
              <a:t>com o Senhor</a:t>
            </a:r>
          </a:p>
        </p:txBody>
      </p:sp>
      <p:sp>
        <p:nvSpPr>
          <p:cNvPr id="44" name="Elipse 43">
            <a:extLst>
              <a:ext uri="{FF2B5EF4-FFF2-40B4-BE49-F238E27FC236}">
                <a16:creationId xmlns:a16="http://schemas.microsoft.com/office/drawing/2014/main" id="{3B7329F3-7DBE-DB97-ECD1-E1F12E20D1C1}"/>
              </a:ext>
            </a:extLst>
          </p:cNvPr>
          <p:cNvSpPr/>
          <p:nvPr/>
        </p:nvSpPr>
        <p:spPr>
          <a:xfrm>
            <a:off x="4580729" y="5301208"/>
            <a:ext cx="4400164" cy="1556791"/>
          </a:xfrm>
          <a:prstGeom prst="ellipse">
            <a:avLst/>
          </a:prstGeom>
          <a:solidFill>
            <a:schemeClr val="bg1">
              <a:alpha val="4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23" name="Espaço Reservado para Texto 22">
            <a:extLst>
              <a:ext uri="{FF2B5EF4-FFF2-40B4-BE49-F238E27FC236}">
                <a16:creationId xmlns:a16="http://schemas.microsoft.com/office/drawing/2014/main" id="{61CAFC7D-7645-E61E-03FE-FC7FC919A77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640530" y="5551676"/>
            <a:ext cx="4400164" cy="1261700"/>
          </a:xfrm>
        </p:spPr>
        <p:txBody>
          <a:bodyPr/>
          <a:lstStyle/>
          <a:p>
            <a:r>
              <a:rPr lang="pt-BR" dirty="0"/>
              <a:t>Deus me dá paz e me ajuda a ser um pacificador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6BE73559-DC8D-EA35-138E-4E0F0C74FFCB}"/>
              </a:ext>
            </a:extLst>
          </p:cNvPr>
          <p:cNvSpPr/>
          <p:nvPr/>
        </p:nvSpPr>
        <p:spPr>
          <a:xfrm>
            <a:off x="3303992" y="70340"/>
            <a:ext cx="2520280" cy="692696"/>
          </a:xfrm>
          <a:prstGeom prst="ellipse">
            <a:avLst/>
          </a:prstGeom>
          <a:solidFill>
            <a:srgbClr val="0A3B5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/>
              <a:t>Semana 05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F5377C3-BF47-C117-EA5C-0E87827E72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" y="0"/>
            <a:ext cx="9144000" cy="685799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42DAC82-E709-0BA7-33CB-813EFDDC73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627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16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FC202721-E62E-E52D-D0DF-F11CAE3B7DA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6" b="8586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BC330B2-D2CA-DB80-7B53-D9787D845ECC}"/>
              </a:ext>
            </a:extLst>
          </p:cNvPr>
          <p:cNvSpPr txBox="1">
            <a:spLocks noChangeAspect="1"/>
          </p:cNvSpPr>
          <p:nvPr/>
        </p:nvSpPr>
        <p:spPr>
          <a:xfrm>
            <a:off x="1337073" y="694452"/>
            <a:ext cx="7762350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r>
              <a:rPr lang="pt-BR" sz="2400" b="1" dirty="0"/>
              <a:t>Gênesis 35:15-19</a:t>
            </a:r>
          </a:p>
          <a:p>
            <a:endParaRPr lang="pt-BR" sz="2400" b="1" dirty="0"/>
          </a:p>
          <a:p>
            <a:r>
              <a:rPr lang="pt-BR" sz="2400" b="1" dirty="0"/>
              <a:t>¹⁵ E chamou Jacó o nome daquele lugar, onde Deus falara com ele, Betel.</a:t>
            </a:r>
          </a:p>
          <a:p>
            <a:r>
              <a:rPr lang="pt-BR" sz="2400" b="1" dirty="0"/>
              <a:t>¹⁶ E partiram de Betel; e havia ainda um pequeno espaço de terra para chegar a Efrata, e deu à luz Raquel, e ela teve trabalho em seu parto.</a:t>
            </a:r>
          </a:p>
          <a:p>
            <a:r>
              <a:rPr lang="pt-BR" sz="2400" b="1" dirty="0"/>
              <a:t>¹⁷ E aconteceu que, tendo ela trabalho em seu parto, lhe disse a parteira: Não temas, porque também este filho terás.</a:t>
            </a:r>
          </a:p>
          <a:p>
            <a:r>
              <a:rPr lang="pt-BR" sz="2400" b="1" dirty="0"/>
              <a:t>¹⁸ E aconteceu que, </a:t>
            </a:r>
            <a:r>
              <a:rPr lang="pt-BR" sz="2400" b="1" dirty="0" err="1"/>
              <a:t>saindo-se-lhe</a:t>
            </a:r>
            <a:r>
              <a:rPr lang="pt-BR" sz="2400" b="1" dirty="0"/>
              <a:t> a alma (porque morreu), ela chamou o seu nome Benoni; mas seu pai chamou-lhe Benjamim.</a:t>
            </a:r>
          </a:p>
          <a:p>
            <a:r>
              <a:rPr lang="pt-BR" sz="2400" b="1" dirty="0"/>
              <a:t>¹⁹ Assim morreu Raquel, e foi sepultada no caminho de Efrata; que é Belém.</a:t>
            </a:r>
          </a:p>
        </p:txBody>
      </p:sp>
    </p:spTree>
    <p:extLst>
      <p:ext uri="{BB962C8B-B14F-4D97-AF65-F5344CB8AC3E}">
        <p14:creationId xmlns:p14="http://schemas.microsoft.com/office/powerpoint/2010/main" val="326971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220E9D04-2671-9FEC-096B-0DA180169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582" y="694255"/>
            <a:ext cx="3190387" cy="616374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21136B2-A502-021F-471A-9D2E95302FFB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812362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pt-BR" sz="2400" b="1" dirty="0"/>
          </a:p>
          <a:p>
            <a:r>
              <a:rPr lang="pt-BR" sz="2400" b="1" dirty="0"/>
              <a:t>Gênesis 37:1-2</a:t>
            </a:r>
          </a:p>
          <a:p>
            <a:endParaRPr lang="pt-BR" sz="2400" b="1" dirty="0"/>
          </a:p>
          <a:p>
            <a:r>
              <a:rPr lang="pt-BR" sz="2400" b="1" dirty="0"/>
              <a:t>¹ E Jacó habitou na terra das peregrinações de seu pai, na terra de Canaã.</a:t>
            </a:r>
          </a:p>
          <a:p>
            <a:r>
              <a:rPr lang="pt-BR" sz="2400" b="1" dirty="0"/>
              <a:t>² Estas são as gerações de Jacó. Sendo José de dezessete anos, apascentava as ovelhas com seus irmãos; sendo ainda jovem, andava com os filhos de Bila, e com os filhos de </a:t>
            </a:r>
            <a:r>
              <a:rPr lang="pt-BR" sz="2400" b="1" dirty="0" err="1"/>
              <a:t>Zilpa</a:t>
            </a:r>
            <a:r>
              <a:rPr lang="pt-BR" sz="2400" b="1" dirty="0"/>
              <a:t>, mulheres de seu pai; e José trazia más notícias deles a seu pai.</a:t>
            </a:r>
          </a:p>
          <a:p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4023035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ço Reservado para Imagem 10">
            <a:extLst>
              <a:ext uri="{FF2B5EF4-FFF2-40B4-BE49-F238E27FC236}">
                <a16:creationId xmlns:a16="http://schemas.microsoft.com/office/drawing/2014/main" id="{C5EE472A-7833-579A-0BD7-D18928C6FBA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" r="7532"/>
          <a:stretch>
            <a:fillRect/>
          </a:stretch>
        </p:blipFill>
        <p:spPr>
          <a:xfrm>
            <a:off x="5651500" y="712788"/>
            <a:ext cx="3441700" cy="6094412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E106845-3057-D1C0-C4DE-6F973E8AFBA1}"/>
              </a:ext>
            </a:extLst>
          </p:cNvPr>
          <p:cNvSpPr txBox="1">
            <a:spLocks noChangeAspect="1"/>
          </p:cNvSpPr>
          <p:nvPr/>
        </p:nvSpPr>
        <p:spPr>
          <a:xfrm>
            <a:off x="1332000" y="691200"/>
            <a:ext cx="7746798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pt-BR" sz="2400" b="1" dirty="0"/>
          </a:p>
          <a:p>
            <a:r>
              <a:rPr lang="pt-BR" sz="2400" b="1" dirty="0"/>
              <a:t>Gênesis 37:3</a:t>
            </a:r>
          </a:p>
          <a:p>
            <a:endParaRPr lang="pt-BR" sz="2400" b="1" dirty="0"/>
          </a:p>
          <a:p>
            <a:r>
              <a:rPr lang="pt-BR" sz="2400" b="1" dirty="0"/>
              <a:t>³ E Israel amava a José mais do que a todos os seus filhos, porque era filho da sua velhice; e fez-lhe uma túnica de várias cores. </a:t>
            </a:r>
          </a:p>
        </p:txBody>
      </p:sp>
    </p:spTree>
    <p:extLst>
      <p:ext uri="{BB962C8B-B14F-4D97-AF65-F5344CB8AC3E}">
        <p14:creationId xmlns:p14="http://schemas.microsoft.com/office/powerpoint/2010/main" val="4252056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78C71-A61D-D5F2-899E-BD25CE871A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25F65537-C917-916B-D716-7E98BF37C35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7" r="4977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795B565-ED5F-BA6F-CD95-D4D14CDED894}"/>
              </a:ext>
            </a:extLst>
          </p:cNvPr>
          <p:cNvSpPr txBox="1">
            <a:spLocks noChangeAspect="1"/>
          </p:cNvSpPr>
          <p:nvPr/>
        </p:nvSpPr>
        <p:spPr>
          <a:xfrm>
            <a:off x="1332000" y="691200"/>
            <a:ext cx="7746798" cy="61776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pt-BR" sz="2400" b="1" dirty="0"/>
          </a:p>
          <a:p>
            <a:r>
              <a:rPr lang="pt-BR" sz="2400" b="1" dirty="0"/>
              <a:t>Gênesis 37:5-7</a:t>
            </a:r>
          </a:p>
          <a:p>
            <a:endParaRPr lang="pt-BR" sz="2400" b="1" dirty="0"/>
          </a:p>
          <a:p>
            <a:r>
              <a:rPr lang="pt-BR" sz="2400" b="1" dirty="0"/>
              <a:t>⁵ Teve José um sonho, que contou a seus irmãos; por isso o odiaram ainda mais.</a:t>
            </a:r>
          </a:p>
          <a:p>
            <a:r>
              <a:rPr lang="pt-BR" sz="2400" b="1" dirty="0"/>
              <a:t>⁶ E disse-lhes: Ouvi, peço-vos, este sonho, que tenho sonhado:</a:t>
            </a:r>
          </a:p>
          <a:p>
            <a:r>
              <a:rPr lang="pt-BR" sz="2400" b="1" dirty="0"/>
              <a:t>⁷ Eis que estávamos atando molhos no meio do campo, e eis que o meu molho se levantava, e também ficava em pé, e eis que os vossos molhos o rodeavam, e se inclinavam ao meu molho.</a:t>
            </a:r>
          </a:p>
          <a:p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72159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117C2E69-3253-0D28-98AE-F3DE7D221DE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5" r="10815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73815A1A-60B6-40CE-5E19-71061E492DC6}"/>
              </a:ext>
            </a:extLst>
          </p:cNvPr>
          <p:cNvSpPr txBox="1">
            <a:spLocks noChangeAspect="1"/>
          </p:cNvSpPr>
          <p:nvPr/>
        </p:nvSpPr>
        <p:spPr>
          <a:xfrm>
            <a:off x="1332000" y="691200"/>
            <a:ext cx="7761600" cy="61668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pt-BR" sz="2400" b="1" dirty="0"/>
          </a:p>
          <a:p>
            <a:r>
              <a:rPr lang="pt-BR" sz="2400" b="1" dirty="0"/>
              <a:t>Gênesis 37:9-11</a:t>
            </a:r>
          </a:p>
          <a:p>
            <a:endParaRPr lang="pt-BR" sz="2400" b="1" dirty="0"/>
          </a:p>
          <a:p>
            <a:r>
              <a:rPr lang="pt-BR" sz="2400" b="1" dirty="0"/>
              <a:t>⁹ E teve José outro sonho, e o contou a seus irmãos, e disse: Eis que tive ainda outro sonho; e eis que o sol, e a lua, e onze estrelas se inclinavam a mim.</a:t>
            </a:r>
          </a:p>
          <a:p>
            <a:r>
              <a:rPr lang="pt-BR" sz="2400" b="1" dirty="0"/>
              <a:t>¹⁰ E contando-o a seu pai e a seus irmãos, repreendeu-o seu pai, e disse-lhe: Que sonho é este que tiveste? Porventura viremos, eu e tua mãe, e teus irmãos, a inclinar-nos perante ti em terra?</a:t>
            </a:r>
          </a:p>
          <a:p>
            <a:r>
              <a:rPr lang="pt-BR" sz="2400" b="1" dirty="0"/>
              <a:t>¹¹ Seus irmãos, pois, o invejavam; </a:t>
            </a:r>
            <a:r>
              <a:rPr lang="pt-BR" sz="2400" b="1" dirty="0">
                <a:solidFill>
                  <a:srgbClr val="FF0000"/>
                </a:solidFill>
              </a:rPr>
              <a:t>seu pai porém guardava este negócio no seu coração.</a:t>
            </a:r>
          </a:p>
        </p:txBody>
      </p:sp>
    </p:spTree>
    <p:extLst>
      <p:ext uri="{BB962C8B-B14F-4D97-AF65-F5344CB8AC3E}">
        <p14:creationId xmlns:p14="http://schemas.microsoft.com/office/powerpoint/2010/main" val="156341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CACB2-DE37-3CD4-4B9E-C5D45DDB25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1F58BE5D-3676-88A5-044A-35B215D4175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7" r="5127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21" name="Espaço Reservado para Texto 7">
            <a:extLst>
              <a:ext uri="{FF2B5EF4-FFF2-40B4-BE49-F238E27FC236}">
                <a16:creationId xmlns:a16="http://schemas.microsoft.com/office/drawing/2014/main" id="{2A1CB27F-9A84-6151-9161-C6015E918792}"/>
              </a:ext>
            </a:extLst>
          </p:cNvPr>
          <p:cNvSpPr>
            <a:spLocks noGrp="1" noChangeAspect="1"/>
          </p:cNvSpPr>
          <p:nvPr>
            <p:ph type="body" sz="quarter" idx="11"/>
          </p:nvPr>
        </p:nvSpPr>
        <p:spPr>
          <a:xfrm>
            <a:off x="1357200" y="687600"/>
            <a:ext cx="6239136" cy="6120000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/>
          <a:lstStyle/>
          <a:p>
            <a:r>
              <a:rPr lang="pt-BR" dirty="0">
                <a:latin typeface="Arial Black" panose="020B0A04020102020204" pitchFamily="34" charset="0"/>
                <a:ea typeface="ADLaM Display" panose="020F0502020204030204" pitchFamily="2" charset="0"/>
                <a:cs typeface="ADLaM Display" panose="020F0502020204030204" pitchFamily="2" charset="0"/>
              </a:rPr>
              <a:t>Em duplas, conversem sobre as seguintes questões:</a:t>
            </a: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r>
              <a:rPr lang="pt-BR" dirty="0">
                <a:latin typeface="Arial Black" panose="020B0A04020102020204" pitchFamily="34" charset="0"/>
                <a:ea typeface="ADLaM Display" panose="020F0502020204030204" pitchFamily="2" charset="0"/>
                <a:cs typeface="ADLaM Display" panose="020F0502020204030204" pitchFamily="2" charset="0"/>
              </a:rPr>
              <a:t>• Na história da lição, o que mostrou que Deus cuidava de José? </a:t>
            </a: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r>
              <a:rPr lang="pt-BR" dirty="0">
                <a:latin typeface="Arial Black" panose="020B0A04020102020204" pitchFamily="34" charset="0"/>
                <a:ea typeface="ADLaM Display" panose="020F0502020204030204" pitchFamily="2" charset="0"/>
                <a:cs typeface="ADLaM Display" panose="020F0502020204030204" pitchFamily="2" charset="0"/>
              </a:rPr>
              <a:t>• O que mostrou que José amava Deus? </a:t>
            </a: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032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6BAC1-5D7C-67D1-F43E-AAFB73468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4">
            <a:extLst>
              <a:ext uri="{FF2B5EF4-FFF2-40B4-BE49-F238E27FC236}">
                <a16:creationId xmlns:a16="http://schemas.microsoft.com/office/drawing/2014/main" id="{5120FC2D-0F39-C88A-0802-BE3EDA2D60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5" r="10945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21" name="Espaço Reservado para Texto 7">
            <a:extLst>
              <a:ext uri="{FF2B5EF4-FFF2-40B4-BE49-F238E27FC236}">
                <a16:creationId xmlns:a16="http://schemas.microsoft.com/office/drawing/2014/main" id="{6F247F91-4245-F886-3480-90FA31888314}"/>
              </a:ext>
            </a:extLst>
          </p:cNvPr>
          <p:cNvSpPr>
            <a:spLocks noGrp="1" noChangeAspect="1"/>
          </p:cNvSpPr>
          <p:nvPr>
            <p:ph type="body" sz="quarter" idx="11"/>
          </p:nvPr>
        </p:nvSpPr>
        <p:spPr>
          <a:xfrm>
            <a:off x="1357200" y="687600"/>
            <a:ext cx="7786800" cy="612000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/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  <a:p>
            <a:r>
              <a:rPr lang="pt-BR" sz="3600" dirty="0"/>
              <a:t>Quando temos sentimentos como esses, devemos nos lembrar de que Deus sempre está bem perto de nós.</a:t>
            </a:r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pic>
        <p:nvPicPr>
          <p:cNvPr id="8" name="Gráfico 7" descr="Rosto zangado com preenchimento sólido com preenchimento sólido">
            <a:extLst>
              <a:ext uri="{FF2B5EF4-FFF2-40B4-BE49-F238E27FC236}">
                <a16:creationId xmlns:a16="http://schemas.microsoft.com/office/drawing/2014/main" id="{FB353049-5795-4018-63A9-1FB5804EE9A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42718" y="2060848"/>
            <a:ext cx="914400" cy="914400"/>
          </a:xfrm>
          <a:prstGeom prst="rect">
            <a:avLst/>
          </a:prstGeom>
        </p:spPr>
      </p:pic>
      <p:pic>
        <p:nvPicPr>
          <p:cNvPr id="10" name="Gráfico 9" descr="Contorno de rosto chorando alto estrutura de tópicos">
            <a:extLst>
              <a:ext uri="{FF2B5EF4-FFF2-40B4-BE49-F238E27FC236}">
                <a16:creationId xmlns:a16="http://schemas.microsoft.com/office/drawing/2014/main" id="{259BFE06-1D7E-578B-41A0-0BBD7ADD113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37519" y="2060848"/>
            <a:ext cx="914400" cy="914400"/>
          </a:xfrm>
          <a:prstGeom prst="rect">
            <a:avLst/>
          </a:prstGeom>
        </p:spPr>
      </p:pic>
      <p:pic>
        <p:nvPicPr>
          <p:cNvPr id="12" name="Gráfico 11" descr="Contorno de rosto apaixonado com preenchimento sólido">
            <a:extLst>
              <a:ext uri="{FF2B5EF4-FFF2-40B4-BE49-F238E27FC236}">
                <a16:creationId xmlns:a16="http://schemas.microsoft.com/office/drawing/2014/main" id="{176B72D8-A1CD-8A8C-046E-2C1EE44B913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32320" y="2060848"/>
            <a:ext cx="914400" cy="914400"/>
          </a:xfrm>
          <a:prstGeom prst="rect">
            <a:avLst/>
          </a:prstGeom>
        </p:spPr>
      </p:pic>
      <p:pic>
        <p:nvPicPr>
          <p:cNvPr id="16" name="Gráfico 15" descr="Rosto sorridente com preenchimento sólido com preenchimento sólido">
            <a:extLst>
              <a:ext uri="{FF2B5EF4-FFF2-40B4-BE49-F238E27FC236}">
                <a16:creationId xmlns:a16="http://schemas.microsoft.com/office/drawing/2014/main" id="{EB4F5215-034D-4CD4-857D-92FF3501A20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27121" y="206084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7714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B4D27A-A287-0ABF-449D-2E1BF1FBE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ço Reservado para Texto 7">
            <a:extLst>
              <a:ext uri="{FF2B5EF4-FFF2-40B4-BE49-F238E27FC236}">
                <a16:creationId xmlns:a16="http://schemas.microsoft.com/office/drawing/2014/main" id="{E3BE9483-3C61-D4FA-4AE1-FD17F790092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93825" y="687388"/>
            <a:ext cx="7750175" cy="611981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pt-BR" dirty="0"/>
              <a:t>Vamos ver três situações e explorar diferentes formas de reagirmos conforme nossos sentimentos</a:t>
            </a:r>
          </a:p>
          <a:p>
            <a:pPr marL="0" indent="0">
              <a:buNone/>
            </a:pPr>
            <a:r>
              <a:rPr lang="pt-BR" dirty="0"/>
              <a:t>(1) cartão de situação (o que aconteceu); </a:t>
            </a:r>
          </a:p>
          <a:p>
            <a:pPr marL="0" indent="0">
              <a:buNone/>
            </a:pPr>
            <a:r>
              <a:rPr lang="pt-BR" dirty="0"/>
              <a:t>(2) cartão vermelho (emoções ou reações imediatas);</a:t>
            </a:r>
          </a:p>
          <a:p>
            <a:pPr marL="0" indent="0">
              <a:buNone/>
            </a:pPr>
            <a:r>
              <a:rPr lang="pt-BR" dirty="0"/>
              <a:t>(3) cartão azul (como o sentimento pode mudar se nos lembrarmos de que Deus nos ama e cuida de nós).</a:t>
            </a:r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70774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7C1C1-2080-3696-9BF1-1E3331870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ço Reservado para Texto 7">
            <a:extLst>
              <a:ext uri="{FF2B5EF4-FFF2-40B4-BE49-F238E27FC236}">
                <a16:creationId xmlns:a16="http://schemas.microsoft.com/office/drawing/2014/main" id="{1DB3405A-07A3-E084-8D88-12AEC1E84B1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93825" y="687388"/>
            <a:ext cx="7750175" cy="611981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/>
          <a:lstStyle/>
          <a:p>
            <a:r>
              <a:rPr lang="pt-BR" b="1" dirty="0"/>
              <a:t>Situação 1</a:t>
            </a:r>
            <a:r>
              <a:rPr lang="pt-BR" dirty="0"/>
              <a:t>: Na aula, dei uma resposta boba a uma pergunta que todos os outros sabiam responder corretamente.</a:t>
            </a:r>
          </a:p>
          <a:p>
            <a:r>
              <a:rPr lang="pt-BR" b="1" dirty="0"/>
              <a:t>Emoção vermelha: </a:t>
            </a:r>
            <a:r>
              <a:rPr lang="pt-BR" dirty="0"/>
              <a:t>Fico envergonhado e me sinto inferior.</a:t>
            </a:r>
          </a:p>
          <a:p>
            <a:r>
              <a:rPr lang="pt-BR" b="1" dirty="0"/>
              <a:t>Emoção azul</a:t>
            </a:r>
            <a:r>
              <a:rPr lang="pt-BR" dirty="0"/>
              <a:t>: Eu sei que Deus me ama e me aceita mesmo quando faço algo bobo. Posso rir desse erro e não me preocupar com o que os outros pensam.</a:t>
            </a:r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76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8257B8-2285-B365-030F-7931A94F8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ço Reservado para Texto 7">
            <a:extLst>
              <a:ext uri="{FF2B5EF4-FFF2-40B4-BE49-F238E27FC236}">
                <a16:creationId xmlns:a16="http://schemas.microsoft.com/office/drawing/2014/main" id="{E985282C-D8EF-B60E-3485-02909C4299A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93825" y="687388"/>
            <a:ext cx="7750175" cy="611981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/>
          <a:lstStyle/>
          <a:p>
            <a:r>
              <a:rPr lang="pt-BR" b="1" dirty="0"/>
              <a:t>Situação 2</a:t>
            </a:r>
            <a:r>
              <a:rPr lang="pt-BR" dirty="0"/>
              <a:t>: Amanhã tenho uma prova difícil de Ciências, e essa não é minha matéria favorita.</a:t>
            </a:r>
          </a:p>
          <a:p>
            <a:r>
              <a:rPr lang="pt-BR" b="1" dirty="0"/>
              <a:t>Emoção vermelha: </a:t>
            </a:r>
            <a:r>
              <a:rPr lang="pt-BR" dirty="0"/>
              <a:t>Fico estressado, sem conseguir dormir e preocupado.</a:t>
            </a:r>
          </a:p>
          <a:p>
            <a:r>
              <a:rPr lang="pt-BR" b="1" dirty="0"/>
              <a:t>Emoção azul: </a:t>
            </a:r>
            <a:r>
              <a:rPr lang="pt-BR" dirty="0"/>
              <a:t>Ainda me sinto um pouco preocupado, mas também calmo, porque estudei e sei que Deus vai me ajudar a fazer o meu melhor.</a:t>
            </a:r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487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5F3A9F-B6D3-35F8-4BFE-F96FCD61B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ço Reservado para Texto 7">
            <a:extLst>
              <a:ext uri="{FF2B5EF4-FFF2-40B4-BE49-F238E27FC236}">
                <a16:creationId xmlns:a16="http://schemas.microsoft.com/office/drawing/2014/main" id="{DE7D5397-18CD-07F9-E09C-CEA25225FC5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93825" y="687388"/>
            <a:ext cx="7750175" cy="611981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/>
          <a:lstStyle/>
          <a:p>
            <a:r>
              <a:rPr lang="pt-BR" b="1" dirty="0"/>
              <a:t>Situação 3: </a:t>
            </a:r>
            <a:r>
              <a:rPr lang="pt-BR" dirty="0"/>
              <a:t>Meu irmão mais velho pode ir a lugares e fazer coisas que eu não posso.</a:t>
            </a:r>
          </a:p>
          <a:p>
            <a:r>
              <a:rPr lang="pt-BR" b="1" dirty="0"/>
              <a:t>Emoção vermelha: </a:t>
            </a:r>
            <a:r>
              <a:rPr lang="pt-BR" dirty="0"/>
              <a:t>Sinto ciúmes e frustração.</a:t>
            </a:r>
          </a:p>
          <a:p>
            <a:r>
              <a:rPr lang="pt-BR" b="1" dirty="0"/>
              <a:t>Emoção azul: </a:t>
            </a:r>
            <a:r>
              <a:rPr lang="pt-BR" dirty="0"/>
              <a:t>Sinto paz, pois me lembro de que, quando eu crescer, também poderei fazer mais coisas.</a:t>
            </a:r>
            <a:endParaRPr lang="pt-BR" dirty="0">
              <a:latin typeface="Arial Black" panose="020B0A04020102020204" pitchFamily="34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9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ADE44-FE9B-5AF4-B02B-26EA56F96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Espaço Reservado para Texto 1">
            <a:extLst>
              <a:ext uri="{FF2B5EF4-FFF2-40B4-BE49-F238E27FC236}">
                <a16:creationId xmlns:a16="http://schemas.microsoft.com/office/drawing/2014/main" id="{E20E5E62-C63C-E8E9-14B3-8D62AE62D73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 bwMode="auto">
          <a:xfrm>
            <a:off x="0" y="92075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dirty="0">
                <a:ln w="10541" cmpd="sng">
                  <a:solidFill>
                    <a:schemeClr val="tx1"/>
                  </a:solidFill>
                  <a:prstDash val="solid"/>
                </a:ln>
              </a:rPr>
              <a:t>01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AFFED69-3A12-6A92-8CF8-F524300925DA}"/>
              </a:ext>
            </a:extLst>
          </p:cNvPr>
          <p:cNvSpPr/>
          <p:nvPr/>
        </p:nvSpPr>
        <p:spPr>
          <a:xfrm>
            <a:off x="1547813" y="6344444"/>
            <a:ext cx="7391400" cy="513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chemeClr val="tx1"/>
                </a:solidFill>
              </a:rPr>
              <a:t>Os Sonhos de José</a:t>
            </a:r>
          </a:p>
        </p:txBody>
      </p:sp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20ECED24-88D4-2943-85EB-D19CB79881C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" r="1005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067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29E76E-21AF-D5CF-7960-06540E8958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Espaço Reservado para Texto 1">
            <a:extLst>
              <a:ext uri="{FF2B5EF4-FFF2-40B4-BE49-F238E27FC236}">
                <a16:creationId xmlns:a16="http://schemas.microsoft.com/office/drawing/2014/main" id="{2BCAD31D-7AF5-BDE1-4B71-31A9351D1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dirty="0">
                <a:ln w="10541" cmpd="sng">
                  <a:solidFill>
                    <a:schemeClr val="tx1"/>
                  </a:solidFill>
                  <a:prstDash val="solid"/>
                </a:ln>
              </a:rPr>
              <a:t>06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9" name="Espaço Reservado para Texto 3">
            <a:extLst>
              <a:ext uri="{FF2B5EF4-FFF2-40B4-BE49-F238E27FC236}">
                <a16:creationId xmlns:a16="http://schemas.microsoft.com/office/drawing/2014/main" id="{623C3045-17D7-55E1-A9A9-E54506D1CC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xfrm>
            <a:off x="1475656" y="1484784"/>
            <a:ext cx="7488858" cy="295232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</a:pPr>
            <a:r>
              <a:rPr lang="pt-BR" dirty="0"/>
              <a:t>“Como são preciosos os Teus pensamentos a meu respeito, ó Deus; é impossível enumerá-los!”</a:t>
            </a:r>
          </a:p>
          <a:p>
            <a:pPr marL="0" indent="0" algn="r">
              <a:spcBef>
                <a:spcPts val="0"/>
              </a:spcBef>
            </a:pPr>
            <a:r>
              <a:rPr lang="pt-BR" dirty="0"/>
              <a:t>Salmo 139:17</a:t>
            </a:r>
          </a:p>
        </p:txBody>
      </p:sp>
      <p:sp>
        <p:nvSpPr>
          <p:cNvPr id="11" name="Espaço Reservado para Texto 5">
            <a:extLst>
              <a:ext uri="{FF2B5EF4-FFF2-40B4-BE49-F238E27FC236}">
                <a16:creationId xmlns:a16="http://schemas.microsoft.com/office/drawing/2014/main" id="{12897DCB-F934-4806-833C-68782961DE7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979712" y="4509120"/>
            <a:ext cx="6984802" cy="2159965"/>
          </a:xfrm>
        </p:spPr>
        <p:txBody>
          <a:bodyPr/>
          <a:lstStyle/>
          <a:p>
            <a:pPr marL="0" indent="0">
              <a:spcBef>
                <a:spcPts val="0"/>
              </a:spcBef>
            </a:pPr>
            <a:r>
              <a:rPr lang="pt-BR" sz="2800" dirty="0"/>
              <a:t>“Que preciosos são Teus pensamentos </a:t>
            </a:r>
          </a:p>
          <a:p>
            <a:pPr marL="0" indent="0">
              <a:spcBef>
                <a:spcPts val="0"/>
              </a:spcBef>
            </a:pPr>
            <a:r>
              <a:rPr lang="pt-BR" sz="2800" dirty="0"/>
              <a:t>e como é grande a soma deles”</a:t>
            </a:r>
          </a:p>
          <a:p>
            <a:pPr marL="0" indent="0" algn="r">
              <a:spcBef>
                <a:spcPts val="0"/>
              </a:spcBef>
            </a:pPr>
            <a:r>
              <a:rPr lang="pt-BR" sz="2800" dirty="0"/>
              <a:t>Salmo 139:17</a:t>
            </a:r>
          </a:p>
        </p:txBody>
      </p:sp>
      <p:sp>
        <p:nvSpPr>
          <p:cNvPr id="12" name="Retângulo 11">
            <a:hlinkClick r:id="rId2"/>
            <a:extLst>
              <a:ext uri="{FF2B5EF4-FFF2-40B4-BE49-F238E27FC236}">
                <a16:creationId xmlns:a16="http://schemas.microsoft.com/office/drawing/2014/main" id="{7E5875D7-A727-C989-8AE6-B2A621EE3A57}"/>
              </a:ext>
            </a:extLst>
          </p:cNvPr>
          <p:cNvSpPr/>
          <p:nvPr/>
        </p:nvSpPr>
        <p:spPr>
          <a:xfrm>
            <a:off x="2340000" y="953134"/>
            <a:ext cx="367240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Salmo 139:17</a:t>
            </a:r>
          </a:p>
        </p:txBody>
      </p:sp>
      <p:pic>
        <p:nvPicPr>
          <p:cNvPr id="13" name="Gráfico 12" descr="Clave de sol com preenchimento sólido">
            <a:hlinkClick r:id="rId3" action="ppaction://hlinkfile"/>
            <a:extLst>
              <a:ext uri="{FF2B5EF4-FFF2-40B4-BE49-F238E27FC236}">
                <a16:creationId xmlns:a16="http://schemas.microsoft.com/office/drawing/2014/main" id="{B48F2EC4-D79F-4DD5-A9B0-DEFA2776D05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59632" y="442753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7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EBF875-D363-72D3-A818-81E86D91B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Espaço Reservado para Texto 1">
            <a:extLst>
              <a:ext uri="{FF2B5EF4-FFF2-40B4-BE49-F238E27FC236}">
                <a16:creationId xmlns:a16="http://schemas.microsoft.com/office/drawing/2014/main" id="{43A0EEAD-D43A-720E-C3F1-024EE01029E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 bwMode="auto">
          <a:xfrm>
            <a:off x="0" y="92075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dirty="0">
                <a:ln w="10541" cmpd="sng">
                  <a:solidFill>
                    <a:schemeClr val="tx1"/>
                  </a:solidFill>
                  <a:prstDash val="solid"/>
                </a:ln>
              </a:rPr>
              <a:t>01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9BC2DA1-D781-61BA-FB1A-159958D8A7CD}"/>
              </a:ext>
            </a:extLst>
          </p:cNvPr>
          <p:cNvSpPr/>
          <p:nvPr/>
        </p:nvSpPr>
        <p:spPr>
          <a:xfrm>
            <a:off x="1547813" y="4112151"/>
            <a:ext cx="7391400" cy="27458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b="1" i="1" dirty="0">
                <a:solidFill>
                  <a:schemeClr val="tx1"/>
                </a:solidFill>
              </a:rPr>
              <a:t>• Quais pensamentos bons Deus pode ter sobre você?</a:t>
            </a:r>
          </a:p>
          <a:p>
            <a:r>
              <a:rPr lang="pt-BR" sz="2800" b="1" i="1" dirty="0">
                <a:solidFill>
                  <a:schemeClr val="tx1"/>
                </a:solidFill>
              </a:rPr>
              <a:t>• Por que Deus tem tantos pensamentos bons a seu respeito, mais do que a areia do mar?</a:t>
            </a:r>
          </a:p>
          <a:p>
            <a:r>
              <a:rPr lang="pt-BR" sz="2800" b="1" i="1" dirty="0">
                <a:solidFill>
                  <a:schemeClr val="tx1"/>
                </a:solidFill>
              </a:rPr>
              <a:t>• Como você se sente ao saber disso?</a:t>
            </a:r>
            <a:endParaRPr lang="pt-BR" sz="3200" b="1" dirty="0">
              <a:solidFill>
                <a:schemeClr val="tx1"/>
              </a:solidFill>
            </a:endParaRPr>
          </a:p>
        </p:txBody>
      </p:sp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5FE69E4C-E82A-78F9-5394-74FDDB7AC62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" r="1005"/>
          <a:stretch>
            <a:fillRect/>
          </a:stretch>
        </p:blipFill>
        <p:spPr>
          <a:xfrm>
            <a:off x="3563888" y="1196752"/>
            <a:ext cx="3888283" cy="2745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69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40E3D2-8C7F-86DD-B775-57A494EE5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22F3E1A9-18E3-1D58-0376-E2E18436BE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pt-BR" sz="2000" b="1" dirty="0">
                <a:solidFill>
                  <a:schemeClr val="tx1"/>
                </a:solidFill>
              </a:rPr>
              <a:t>Ponto central:</a:t>
            </a:r>
            <a:r>
              <a:rPr lang="pt-BR" sz="2000" b="1" dirty="0">
                <a:solidFill>
                  <a:schemeClr val="tx2"/>
                </a:solidFill>
              </a:rPr>
              <a:t> </a:t>
            </a:r>
            <a:r>
              <a:rPr lang="pt-BR" sz="2000" dirty="0">
                <a:solidFill>
                  <a:srgbClr val="FF0000"/>
                </a:solidFill>
              </a:rPr>
              <a:t>Posso dizer aos outros que sou especial porque Deus Se importa comigo, e que eles também são especiais.</a:t>
            </a:r>
          </a:p>
          <a:p>
            <a:pPr marL="0" indent="0">
              <a:buNone/>
            </a:pPr>
            <a:r>
              <a:rPr lang="pt-BR" sz="2000" b="1" dirty="0">
                <a:solidFill>
                  <a:schemeClr val="tx1"/>
                </a:solidFill>
              </a:rPr>
              <a:t>Localização: </a:t>
            </a:r>
            <a:r>
              <a:rPr lang="pt-BR" sz="2000" b="0" dirty="0">
                <a:solidFill>
                  <a:srgbClr val="FF0000"/>
                </a:solidFill>
              </a:rPr>
              <a:t>Ajude um dos alunos a encontrar o Círculo Polar Ártico</a:t>
            </a:r>
            <a:r>
              <a:rPr lang="pt-BR" sz="2000" dirty="0">
                <a:solidFill>
                  <a:srgbClr val="FF0000"/>
                </a:solidFill>
              </a:rPr>
              <a:t> </a:t>
            </a:r>
            <a:r>
              <a:rPr lang="pt-BR" sz="2000" b="0" dirty="0">
                <a:solidFill>
                  <a:srgbClr val="FF0000"/>
                </a:solidFill>
              </a:rPr>
              <a:t>no </a:t>
            </a:r>
            <a:r>
              <a:rPr lang="pt-BR" sz="2000" dirty="0">
                <a:solidFill>
                  <a:srgbClr val="FF0000"/>
                </a:solidFill>
              </a:rPr>
              <a:t>mapa-múndi.</a:t>
            </a:r>
          </a:p>
          <a:p>
            <a:endParaRPr lang="pt-BR" dirty="0">
              <a:solidFill>
                <a:srgbClr val="FF0000"/>
              </a:solidFill>
            </a:endParaRPr>
          </a:p>
          <a:p>
            <a:endParaRPr lang="pt-BR" dirty="0"/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614CB868-542F-E29F-E515-4DCDE701B94D}"/>
              </a:ext>
            </a:extLst>
          </p:cNvPr>
          <p:cNvCxnSpPr/>
          <p:nvPr/>
        </p:nvCxnSpPr>
        <p:spPr>
          <a:xfrm>
            <a:off x="1475656" y="2492896"/>
            <a:ext cx="633670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7567693D-AE62-9EA6-5263-F7CEBDAB8CE0}"/>
              </a:ext>
            </a:extLst>
          </p:cNvPr>
          <p:cNvSpPr/>
          <p:nvPr/>
        </p:nvSpPr>
        <p:spPr>
          <a:xfrm>
            <a:off x="2284094" y="2060849"/>
            <a:ext cx="5040560" cy="50405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chemeClr val="tx1"/>
                </a:solidFill>
              </a:rPr>
              <a:t>Círculo Polar Ártico</a:t>
            </a:r>
            <a:endParaRPr lang="pt-B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105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D1AF4A-20C0-4A54-CC27-AEF9E744D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22CF9ECB-3EEF-CE0C-D2A4-34E3B07810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55776" y="679578"/>
            <a:ext cx="6553298" cy="6120000"/>
          </a:xfrm>
          <a:prstGeom prst="rect">
            <a:avLst/>
          </a:prstGeom>
        </p:spPr>
        <p:txBody>
          <a:bodyPr/>
          <a:lstStyle/>
          <a:p>
            <a:r>
              <a:rPr lang="pt-BR" b="0" dirty="0"/>
              <a:t>Sasha, de 9 anos, entrou silenciosamente em sua casa. Ela havia brincado na neve e agora queria se aquecer.</a:t>
            </a:r>
          </a:p>
          <a:p>
            <a:r>
              <a:rPr lang="pt-BR" b="0" dirty="0"/>
              <a:t>Ao entrar no quarto, Sasha ouviu alguém falando com ela. Não era uma voz que chegava aos seus ouvidos; ela a ouviu apenas em sua mente, quase como um pensamento:</a:t>
            </a:r>
          </a:p>
          <a:p>
            <a:r>
              <a:rPr lang="pt-BR" b="0" dirty="0"/>
              <a:t>– Você é especial – disse a voz calorosa e gentil.</a:t>
            </a:r>
          </a:p>
          <a:p>
            <a:r>
              <a:rPr lang="pt-BR" b="0" dirty="0"/>
              <a:t>Por que Sasha era especial? Seria por morar em uma região do Extremo Norte da Rússia chamada </a:t>
            </a:r>
            <a:r>
              <a:rPr lang="pt-BR" b="0" dirty="0" err="1"/>
              <a:t>Iamal</a:t>
            </a:r>
            <a:r>
              <a:rPr lang="pt-BR" b="0" dirty="0"/>
              <a:t>, que significa “fim da terra”? Sua casa não parecia estar no fim da terra, bem no topo do mundo. Ou seria porque a menina fazia parte de um grupo indígena chamado </a:t>
            </a:r>
            <a:r>
              <a:rPr lang="pt-BR" b="0" dirty="0" err="1"/>
              <a:t>Khanty</a:t>
            </a:r>
            <a:r>
              <a:rPr lang="pt-BR" b="0" dirty="0"/>
              <a:t> (povo que vivia naquela região desde tempos antigos)?</a:t>
            </a:r>
          </a:p>
          <a:p>
            <a:r>
              <a:rPr lang="pt-BR" b="0" dirty="0"/>
              <a:t>Sasha não tinha certeza do porquê era especial, mas gostou de ouvir aquilo. Uma alegria encheu seu coração.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929287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52A60D-D87E-629E-43D6-FD806D93C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7B5FA42D-76F5-E8C5-C083-100B86B19D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55776" y="679578"/>
            <a:ext cx="6553298" cy="6120000"/>
          </a:xfrm>
          <a:prstGeom prst="rect">
            <a:avLst/>
          </a:prstGeom>
        </p:spPr>
        <p:txBody>
          <a:bodyPr/>
          <a:lstStyle/>
          <a:p>
            <a:r>
              <a:rPr lang="pt-BR" b="0" dirty="0"/>
              <a:t>Mas logo os problemas começaram. Na escola, outras crianças a tratavam mal. Em casa, sua irmã mais velha, Olga, começou a beber. O pai e a mãe também começaram a beber. Sasha começou a se perguntar se realmente era especial.</a:t>
            </a:r>
          </a:p>
          <a:p>
            <a:r>
              <a:rPr lang="pt-BR" b="0" dirty="0"/>
              <a:t>Passaram-se alguns anos, e Sasha continuava se questionando. Então ela conheceu </a:t>
            </a:r>
            <a:r>
              <a:rPr lang="pt-BR" b="0" dirty="0" err="1"/>
              <a:t>Alyona</a:t>
            </a:r>
            <a:r>
              <a:rPr lang="pt-BR" b="0" dirty="0"/>
              <a:t>, uma garota alegre e sorridente. Sasha queria ser alegre como a nova amiga e ficou surpresa ao descobrir que </a:t>
            </a:r>
            <a:r>
              <a:rPr lang="pt-BR" b="0" dirty="0" err="1"/>
              <a:t>Alyona</a:t>
            </a:r>
            <a:r>
              <a:rPr lang="pt-BR" b="0" dirty="0"/>
              <a:t> era feliz mesmo sem ter tido uma vida fácil. Ela não conhecia seus pais e tinha vivido muitos anos em um orfanato. Depois, foi adotada por uma família adventista do sétimo dia.</a:t>
            </a:r>
          </a:p>
          <a:p>
            <a:r>
              <a:rPr lang="pt-BR" b="0" dirty="0" err="1"/>
              <a:t>Alyona</a:t>
            </a:r>
            <a:r>
              <a:rPr lang="pt-BR" b="0" dirty="0"/>
              <a:t> apresentou Sasha à sua família. Eles a receberam, a amaram e lhe ensinaram a respeito de Deus. Por meio dessa nova amiga, Sasha aprendeu que Deus é o criador de tudo e de todos.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818237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DB3BD-CAFC-08F2-F064-DE46604FD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A93F4DD3-A080-2D50-2DFF-C9D723825B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55776" y="679578"/>
            <a:ext cx="6553298" cy="6120000"/>
          </a:xfrm>
          <a:prstGeom prst="rect">
            <a:avLst/>
          </a:prstGeom>
        </p:spPr>
        <p:txBody>
          <a:bodyPr/>
          <a:lstStyle/>
          <a:p>
            <a:endParaRPr lang="pt-BR" b="0" dirty="0"/>
          </a:p>
          <a:p>
            <a:r>
              <a:rPr lang="pt-BR" b="0" dirty="0"/>
              <a:t>Ela entendeu que é especial porque Deus a criou e tem um propósito para sua vida.</a:t>
            </a:r>
          </a:p>
          <a:p>
            <a:r>
              <a:rPr lang="pt-BR" b="0" dirty="0"/>
              <a:t>Hoje, Sasha está mais feliz do que nunca e sabe por que é especial: Deus Se importa com ela. Ela é filha de Deus.</a:t>
            </a:r>
          </a:p>
          <a:p>
            <a:endParaRPr lang="pt-BR" b="0" dirty="0"/>
          </a:p>
          <a:p>
            <a:r>
              <a:rPr lang="pt-BR" dirty="0"/>
              <a:t>• Como </a:t>
            </a:r>
            <a:r>
              <a:rPr lang="pt-BR" dirty="0" err="1"/>
              <a:t>Alyona</a:t>
            </a:r>
            <a:r>
              <a:rPr lang="pt-BR" dirty="0"/>
              <a:t> podia ser feliz mesmo tendo uma vida mais difícil que a de </a:t>
            </a:r>
            <a:r>
              <a:rPr lang="pt-BR"/>
              <a:t>Sasha?</a:t>
            </a:r>
          </a:p>
          <a:p>
            <a:endParaRPr lang="pt-BR" dirty="0"/>
          </a:p>
          <a:p>
            <a:r>
              <a:rPr lang="pt-BR" dirty="0"/>
              <a:t>• O que </a:t>
            </a:r>
            <a:r>
              <a:rPr lang="pt-BR" dirty="0" err="1"/>
              <a:t>Alyona</a:t>
            </a:r>
            <a:r>
              <a:rPr lang="pt-BR" dirty="0"/>
              <a:t> fez para Sasha que você também pode fazer para mostrar a alguém que Deus Se importa com ele?</a:t>
            </a:r>
          </a:p>
        </p:txBody>
      </p:sp>
    </p:spTree>
    <p:extLst>
      <p:ext uri="{BB962C8B-B14F-4D97-AF65-F5344CB8AC3E}">
        <p14:creationId xmlns:p14="http://schemas.microsoft.com/office/powerpoint/2010/main" val="1964636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CFFDA-876A-EBF6-5642-63FA09AAA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58AEC541-B89F-1D0C-1BAC-85C49881A86A}"/>
              </a:ext>
            </a:extLst>
          </p:cNvPr>
          <p:cNvSpPr txBox="1"/>
          <p:nvPr/>
        </p:nvSpPr>
        <p:spPr>
          <a:xfrm>
            <a:off x="1331640" y="535624"/>
            <a:ext cx="7739113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rgbClr val="59B1E3"/>
                </a:solidFill>
                <a:latin typeface="CenturyGothic-Bold"/>
              </a:rPr>
              <a:t>A Túnica Colorida de José</a:t>
            </a:r>
          </a:p>
          <a:p>
            <a:r>
              <a:rPr lang="pt-BR" b="1" dirty="0"/>
              <a:t>Materiais:</a:t>
            </a:r>
          </a:p>
          <a:p>
            <a:r>
              <a:rPr lang="pt-BR" dirty="0"/>
              <a:t>Modelo da Arte da Semana 6 em papel cartão branco, fios de lã coloridos, lápis de cor ou marcadores e tesoura sem ponta (1).</a:t>
            </a:r>
          </a:p>
          <a:p>
            <a:r>
              <a:rPr lang="pt-BR" b="1" dirty="0"/>
              <a:t>Instruções:</a:t>
            </a:r>
          </a:p>
          <a:p>
            <a:r>
              <a:rPr lang="pt-BR" dirty="0"/>
              <a:t>• Pinte e recorte a figura de José (2).</a:t>
            </a:r>
          </a:p>
          <a:p>
            <a:r>
              <a:rPr lang="pt-BR" dirty="0"/>
              <a:t>• Com fita adesiva, prenda a ponta de um pedaço de fio na parte de trás do modelo (3). Enrole o fio ao redor do papel cartão (4).</a:t>
            </a:r>
          </a:p>
          <a:p>
            <a:r>
              <a:rPr lang="pt-BR" dirty="0"/>
              <a:t>• Ao chegar aos braços, enrole o fio na diagonal e faça o mesmo com o outro braço (4 e 5). Quando terminar, corte a ponta do fio e passe-a por algumas voltas antes de dar um nó (5).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C19C87E-4AB2-83F4-35C3-3E5E869D5A8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87294" y="3744688"/>
            <a:ext cx="1961828" cy="1584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A3F146D-EF8C-AE8F-4E68-EAD16B32D67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48266" y="3744688"/>
            <a:ext cx="2011988" cy="1584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6300A10-878A-E37B-06C2-1CF6BD790C5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99028" y="3728889"/>
            <a:ext cx="1980000" cy="15840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D79732E-F8AC-946E-DA59-146F232ACA13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31640" y="5239341"/>
            <a:ext cx="1992144" cy="15840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07A8622E-9A1F-71B1-41CF-5A2F2311B471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57585" y="5239341"/>
            <a:ext cx="1972696" cy="15840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6ACC002-3480-93FE-5AC5-C90B503FAA54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61715" y="5239341"/>
            <a:ext cx="1989768" cy="15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788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88D86-5A3B-14A7-0C8B-7BAF51D44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hlinkClick r:id="rId3"/>
            <a:extLst>
              <a:ext uri="{FF2B5EF4-FFF2-40B4-BE49-F238E27FC236}">
                <a16:creationId xmlns:a16="http://schemas.microsoft.com/office/drawing/2014/main" id="{EC002721-36D7-B8D3-B47F-DE1C2E1CE09A}"/>
              </a:ext>
            </a:extLst>
          </p:cNvPr>
          <p:cNvSpPr/>
          <p:nvPr/>
        </p:nvSpPr>
        <p:spPr>
          <a:xfrm>
            <a:off x="2340000" y="980728"/>
            <a:ext cx="576039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8. Que o Bom Deus nos Acompanhe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3D8F3EAB-CAAC-0482-08F4-DC710D6CAA9C}"/>
              </a:ext>
            </a:extLst>
          </p:cNvPr>
          <p:cNvSpPr/>
          <p:nvPr/>
        </p:nvSpPr>
        <p:spPr>
          <a:xfrm>
            <a:off x="1564290" y="1628799"/>
            <a:ext cx="6536102" cy="33843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Já findou a nossa escola aqui.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então nós vamos nos despedir.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Já findou a nossa escola aqui.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então nós vamos nos despedir.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o Bom Deus nos acompanhe, então.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Até logo, amigos.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o Bom Deus nos acompanhe, então.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Até logo, amigos.</a:t>
            </a:r>
          </a:p>
        </p:txBody>
      </p:sp>
      <p:pic>
        <p:nvPicPr>
          <p:cNvPr id="6" name="Gráfico 5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46FADF93-52F7-783F-8DD6-EEF9910FAF9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71440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9819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7F498-2919-07D6-13ED-7D4A8012C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50152D8C-4F92-0494-E4CE-344B3A5F32F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829175" y="738188"/>
            <a:ext cx="4314825" cy="6119812"/>
          </a:xfrm>
          <a:prstGeom prst="rect">
            <a:avLst/>
          </a:prstGeom>
        </p:spPr>
        <p:txBody>
          <a:bodyPr/>
          <a:lstStyle/>
          <a:p>
            <a:r>
              <a:rPr lang="pt-BR" sz="2400" dirty="0"/>
              <a:t>O Desafio Missionário da semana passada, era compartilhar músicas da Escola Sabatina com um amigo. </a:t>
            </a:r>
          </a:p>
          <a:p>
            <a:r>
              <a:rPr lang="pt-BR" sz="2400" dirty="0"/>
              <a:t>O Desafio Missionário desta semana é: </a:t>
            </a:r>
            <a:r>
              <a:rPr lang="pt-BR" sz="2400" b="1" i="1" dirty="0"/>
              <a:t>Use a arte desta semana para compartilhar a história da lição com um amigo. </a:t>
            </a:r>
          </a:p>
          <a:p>
            <a:r>
              <a:rPr lang="pt-BR" sz="2400" dirty="0"/>
              <a:t>Vamos contar a história da lição desta semana para um amigo que talvez ainda não a conheça ou para o amigo que deseja convidar para a Escola Sabatina.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238751675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102D2-C570-8B11-4F51-D05A07A0A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6890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0">
            <a:extLst>
              <a:ext uri="{FF2B5EF4-FFF2-40B4-BE49-F238E27FC236}">
                <a16:creationId xmlns:a16="http://schemas.microsoft.com/office/drawing/2014/main" id="{487E2083-2762-497A-B2AF-CA99BBD646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06. A Túnica e os Sonhos de José</a:t>
            </a:r>
          </a:p>
        </p:txBody>
      </p:sp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AAF97F6C-1017-43D0-909C-24D9EB3844B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ctr"/>
            <a:r>
              <a:rPr lang="pt-BR" sz="2800" dirty="0"/>
              <a:t>“Como são preciosos os Teus pensamentos a meu respeito, ó Deus; </a:t>
            </a:r>
          </a:p>
          <a:p>
            <a:pPr algn="ctr"/>
            <a:r>
              <a:rPr lang="pt-BR" sz="2800" dirty="0"/>
              <a:t>é impossível enumerá-los!”</a:t>
            </a:r>
          </a:p>
          <a:p>
            <a:pPr algn="r"/>
            <a:r>
              <a:rPr lang="pt-BR" sz="2000" dirty="0"/>
              <a:t>Salmo 139:17</a:t>
            </a:r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671AF2D2-6821-4C6F-A2DF-BCC6263271C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pt-BR" b="1" dirty="0">
                <a:solidFill>
                  <a:srgbClr val="FF0000"/>
                </a:solidFill>
              </a:rPr>
              <a:t>Saber</a:t>
            </a:r>
            <a:r>
              <a:rPr lang="pt-BR" b="1" dirty="0"/>
              <a:t> </a:t>
            </a:r>
            <a:r>
              <a:rPr lang="pt-BR" dirty="0"/>
              <a:t>que Deus cuida delas.</a:t>
            </a:r>
          </a:p>
          <a:p>
            <a:r>
              <a:rPr lang="pt-BR" b="1" dirty="0">
                <a:solidFill>
                  <a:srgbClr val="FF0000"/>
                </a:solidFill>
              </a:rPr>
              <a:t>Sentir </a:t>
            </a:r>
            <a:r>
              <a:rPr lang="pt-BR" dirty="0"/>
              <a:t>que são preciosas para Deus.</a:t>
            </a:r>
          </a:p>
          <a:p>
            <a:r>
              <a:rPr lang="pt-BR" b="1" dirty="0">
                <a:solidFill>
                  <a:srgbClr val="FF0000"/>
                </a:solidFill>
              </a:rPr>
              <a:t>Responder</a:t>
            </a:r>
            <a:r>
              <a:rPr lang="pt-BR" b="1" dirty="0"/>
              <a:t> </a:t>
            </a:r>
            <a:r>
              <a:rPr lang="pt-BR" dirty="0"/>
              <a:t>escolhendo confiar em Deus.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3EC18ED-FDB5-499B-B29F-30E5F62005E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anchor="ctr"/>
          <a:lstStyle/>
          <a:p>
            <a:pPr algn="ctr"/>
            <a:r>
              <a:rPr lang="pt-BR" dirty="0"/>
              <a:t>Deus cuida de mim. </a:t>
            </a:r>
          </a:p>
        </p:txBody>
      </p:sp>
      <p:sp>
        <p:nvSpPr>
          <p:cNvPr id="40" name="Espaço Reservado para Texto 2">
            <a:extLst>
              <a:ext uri="{FF2B5EF4-FFF2-40B4-BE49-F238E27FC236}">
                <a16:creationId xmlns:a16="http://schemas.microsoft.com/office/drawing/2014/main" id="{19FFE4D2-A768-4CDA-9022-361DDB2A5224}"/>
              </a:ext>
            </a:extLst>
          </p:cNvPr>
          <p:cNvSpPr txBox="1">
            <a:spLocks/>
          </p:cNvSpPr>
          <p:nvPr/>
        </p:nvSpPr>
        <p:spPr>
          <a:xfrm>
            <a:off x="1517650" y="5466208"/>
            <a:ext cx="7750175" cy="1080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56104378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0">
            <a:extLst>
              <a:ext uri="{FF2B5EF4-FFF2-40B4-BE49-F238E27FC236}">
                <a16:creationId xmlns:a16="http://schemas.microsoft.com/office/drawing/2014/main" id="{487E2083-2762-497A-B2AF-CA99BBD646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06. A Túnica e os Sonhos de José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DC25CCBC-7D55-46E9-AE0B-28114B11797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pt-BR" b="0" dirty="0"/>
              <a:t>3. O Pai</a:t>
            </a:r>
          </a:p>
          <a:p>
            <a:r>
              <a:rPr lang="pt-BR" b="0" dirty="0"/>
              <a:t>7. A Natureza da Humanidade</a:t>
            </a:r>
          </a:p>
          <a:p>
            <a:r>
              <a:rPr lang="pt-BR" b="0" dirty="0"/>
              <a:t>11. Crescimento em Cristo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11E4463E-31B0-462B-A99C-CC16987555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pt-BR" b="0" dirty="0"/>
              <a:t>22. Conduta Cristã</a:t>
            </a:r>
          </a:p>
          <a:p>
            <a:r>
              <a:rPr lang="pt-BR" b="0" dirty="0"/>
              <a:t>23. O Casamento e a Família</a:t>
            </a:r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794C5EFF-420B-44C0-A015-1770E52878D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pt-BR" sz="1700" dirty="0"/>
              <a:t>Deus trouxe Jacó para </a:t>
            </a:r>
            <a:r>
              <a:rPr lang="pt-BR" sz="1700" dirty="0" err="1"/>
              <a:t>Harã</a:t>
            </a:r>
            <a:r>
              <a:rPr lang="pt-BR" sz="1700" dirty="0"/>
              <a:t> e lhe deu 12 filhos. José amava e obedecia a Deus. Ele não tinha medo de contar o que seus irmãos faziam de errado. Jacó fez uma túnica colorida para José como um presente que mostrava seu amor por ele. O favoritismo de Jacó despertou a inveja dos filhos mais velhos, os quais começaram a ofender José. Mas Deus enviou dois sonhos ao jovem, os quais mostravam que Ele tinha grandes planos para sua vida.</a:t>
            </a:r>
          </a:p>
        </p:txBody>
      </p:sp>
      <p:sp>
        <p:nvSpPr>
          <p:cNvPr id="4" name="Espaço Reservado para Texto 4">
            <a:extLst>
              <a:ext uri="{FF2B5EF4-FFF2-40B4-BE49-F238E27FC236}">
                <a16:creationId xmlns:a16="http://schemas.microsoft.com/office/drawing/2014/main" id="{16C6A9A1-8185-FE1F-105D-1A7A3E85511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195735" y="6021288"/>
            <a:ext cx="6864127" cy="781322"/>
          </a:xfrm>
        </p:spPr>
        <p:txBody>
          <a:bodyPr anchor="ctr"/>
          <a:lstStyle/>
          <a:p>
            <a:pPr algn="ctr"/>
            <a:r>
              <a:rPr lang="pt-BR" sz="2000" dirty="0"/>
              <a:t>Deus cuida de mim. </a:t>
            </a:r>
          </a:p>
        </p:txBody>
      </p:sp>
    </p:spTree>
    <p:extLst>
      <p:ext uri="{BB962C8B-B14F-4D97-AF65-F5344CB8AC3E}">
        <p14:creationId xmlns:p14="http://schemas.microsoft.com/office/powerpoint/2010/main" val="184900018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B1506-E351-8F0F-A41B-312A88B43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2B827B70-F753-A76E-2DCA-24C36A9B51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03350" y="748224"/>
            <a:ext cx="7561263" cy="6021288"/>
          </a:xfrm>
        </p:spPr>
        <p:txBody>
          <a:bodyPr/>
          <a:lstStyle/>
          <a:p>
            <a:r>
              <a:rPr lang="pt-BR" sz="2000" b="1" dirty="0"/>
              <a:t>Olá Professores</a:t>
            </a:r>
            <a:br>
              <a:rPr lang="pt-BR" sz="2000" b="1" dirty="0"/>
            </a:br>
            <a:endParaRPr lang="pt-BR" sz="2000" b="1" dirty="0"/>
          </a:p>
          <a:p>
            <a:r>
              <a:rPr lang="pt-BR" sz="2000" dirty="0"/>
              <a:t>Não esqueça de fazer a arte da semana antes de levar à classe...</a:t>
            </a:r>
          </a:p>
          <a:p>
            <a:r>
              <a:rPr lang="pt-BR" sz="2000" dirty="0"/>
              <a:t>Assim você poderá ajudar melhor os alunos a realizarem a tarefa.</a:t>
            </a:r>
          </a:p>
          <a:p>
            <a:r>
              <a:rPr lang="pt-BR" sz="2000" dirty="0"/>
              <a:t>O arquivo “Caça Palavras” com um caça palavras do verso bíblico é para ajudar os alunos que não tem lição a terem algum material para estudar. É sempre distribuído no sábado anterior para que o aluno possa estudar durante a semana. </a:t>
            </a:r>
          </a:p>
          <a:p>
            <a:r>
              <a:rPr lang="pt-BR" sz="2000" dirty="0"/>
              <a:t>Se quiserem colaborar com ideias utilize o meu e-mail:</a:t>
            </a:r>
          </a:p>
          <a:p>
            <a:r>
              <a:rPr lang="pt-BR" sz="2000" dirty="0"/>
              <a:t> </a:t>
            </a:r>
            <a:r>
              <a:rPr lang="pt-BR" sz="2000" dirty="0">
                <a:hlinkClick r:id="rId2"/>
              </a:rPr>
              <a:t>ruy.ernesto.virtual@gmail.com</a:t>
            </a:r>
            <a:endParaRPr lang="pt-BR" sz="2000" dirty="0"/>
          </a:p>
          <a:p>
            <a:endParaRPr lang="pt-BR" sz="2000" dirty="0"/>
          </a:p>
          <a:p>
            <a:pPr algn="r"/>
            <a:r>
              <a:rPr lang="pt-BR" sz="2000" dirty="0"/>
              <a:t>Ruy Ernesto N Schwantes</a:t>
            </a:r>
          </a:p>
        </p:txBody>
      </p:sp>
    </p:spTree>
    <p:extLst>
      <p:ext uri="{BB962C8B-B14F-4D97-AF65-F5344CB8AC3E}">
        <p14:creationId xmlns:p14="http://schemas.microsoft.com/office/powerpoint/2010/main" val="203764362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AD63DA3-1D11-4849-A46D-BDE348B9EFF3}"/>
              </a:ext>
            </a:extLst>
          </p:cNvPr>
          <p:cNvSpPr txBox="1"/>
          <p:nvPr/>
        </p:nvSpPr>
        <p:spPr>
          <a:xfrm>
            <a:off x="1403648" y="2395487"/>
            <a:ext cx="4643966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68093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627F23-3B27-BF35-8C98-2C81B806CF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4005064"/>
            <a:ext cx="1079004" cy="12799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marel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zul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ermelho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Ver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Salma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14300</TotalTime>
  <Words>2827</Words>
  <Application>Microsoft Office PowerPoint</Application>
  <PresentationFormat>Apresentação na tela (4:3)</PresentationFormat>
  <Paragraphs>349</Paragraphs>
  <Slides>68</Slides>
  <Notes>25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68</vt:i4>
      </vt:variant>
    </vt:vector>
  </HeadingPairs>
  <TitlesOfParts>
    <vt:vector size="85" baseType="lpstr">
      <vt:lpstr>Amasis MT Pro Black</vt:lpstr>
      <vt:lpstr>Arial</vt:lpstr>
      <vt:lpstr>Arial Black</vt:lpstr>
      <vt:lpstr>Calibri</vt:lpstr>
      <vt:lpstr>Century Gothic</vt:lpstr>
      <vt:lpstr>CenturyGothic</vt:lpstr>
      <vt:lpstr>CenturyGothic-Bold</vt:lpstr>
      <vt:lpstr>Comic Sans MS</vt:lpstr>
      <vt:lpstr>inherit</vt:lpstr>
      <vt:lpstr>Noto Serif Light</vt:lpstr>
      <vt:lpstr>Times New Roman</vt:lpstr>
      <vt:lpstr>Wingdings</vt:lpstr>
      <vt:lpstr>Amarelo</vt:lpstr>
      <vt:lpstr>Azul </vt:lpstr>
      <vt:lpstr>Vermelho </vt:lpstr>
      <vt:lpstr>Verde</vt:lpstr>
      <vt:lpstr>Salmao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Ernesto Nobrega Schwantes</dc:creator>
  <cp:lastModifiedBy>Ruy Ernesto Nobrega Schwantes</cp:lastModifiedBy>
  <cp:revision>1150</cp:revision>
  <dcterms:created xsi:type="dcterms:W3CDTF">2020-09-23T20:21:33Z</dcterms:created>
  <dcterms:modified xsi:type="dcterms:W3CDTF">2026-05-02T17:47:21Z</dcterms:modified>
</cp:coreProperties>
</file>