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9"/>
  </p:notesMasterIdLst>
  <p:sldIdLst>
    <p:sldId id="727" r:id="rId3"/>
    <p:sldId id="1002" r:id="rId4"/>
    <p:sldId id="902" r:id="rId5"/>
    <p:sldId id="958" r:id="rId6"/>
    <p:sldId id="1194" r:id="rId7"/>
    <p:sldId id="1385" r:id="rId8"/>
    <p:sldId id="1384" r:id="rId9"/>
    <p:sldId id="1386" r:id="rId10"/>
    <p:sldId id="1387" r:id="rId11"/>
    <p:sldId id="1388" r:id="rId12"/>
    <p:sldId id="1018" r:id="rId13"/>
    <p:sldId id="1354" r:id="rId14"/>
    <p:sldId id="1382" r:id="rId15"/>
    <p:sldId id="1355" r:id="rId16"/>
    <p:sldId id="1072" r:id="rId17"/>
    <p:sldId id="936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3331C"/>
    <a:srgbClr val="C82C4E"/>
    <a:srgbClr val="EBF1DE"/>
    <a:srgbClr val="2B351C"/>
    <a:srgbClr val="75D4E8"/>
    <a:srgbClr val="FF0000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82" d="100"/>
          <a:sy n="82" d="100"/>
        </p:scale>
        <p:origin x="720" y="72"/>
      </p:cViewPr>
      <p:guideLst>
        <p:guide orient="horz" pos="392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02/05/2026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671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19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D72BFA6-619F-7F57-BDDE-2DAD77D1E5DE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AC69270-AFC3-0F05-405B-6691DEE8A207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0C1DC68-1C80-FEE0-6603-81A4AA8353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66750"/>
            <a:ext cx="7910938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9518470-4F5A-F431-F8AB-B46E5D1DDD2A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D5E6D8E-A220-196C-1E96-0B3605CD6324}"/>
              </a:ext>
            </a:extLst>
          </p:cNvPr>
          <p:cNvSpPr/>
          <p:nvPr userDrawn="1"/>
        </p:nvSpPr>
        <p:spPr>
          <a:xfrm>
            <a:off x="23812" y="640624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A3759287-EA8C-BBFA-5529-24F4210F346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338" y="1860920"/>
            <a:ext cx="3925716" cy="268257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9F4EBEF-CBAA-BBBB-1942-EC225CE1D47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spaço Reservado para Texto 8">
            <a:extLst>
              <a:ext uri="{FF2B5EF4-FFF2-40B4-BE49-F238E27FC236}">
                <a16:creationId xmlns:a16="http://schemas.microsoft.com/office/drawing/2014/main" id="{4C43C796-EEB0-1200-0340-79CB0B8ED5A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EEA3CD7B-6F8D-B0DF-D29B-22A0358AC7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7" name="Espaço Reservado para Imagem 17">
            <a:extLst>
              <a:ext uri="{FF2B5EF4-FFF2-40B4-BE49-F238E27FC236}">
                <a16:creationId xmlns:a16="http://schemas.microsoft.com/office/drawing/2014/main" id="{E3574FBE-4328-286A-9495-F285B3CBF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8" name="Espaço Reservado para Imagem 19">
            <a:extLst>
              <a:ext uri="{FF2B5EF4-FFF2-40B4-BE49-F238E27FC236}">
                <a16:creationId xmlns:a16="http://schemas.microsoft.com/office/drawing/2014/main" id="{F787CE7D-C8E5-10F5-6A05-4B11130D91A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9" name="Espaço Reservado para Texto 21">
            <a:extLst>
              <a:ext uri="{FF2B5EF4-FFF2-40B4-BE49-F238E27FC236}">
                <a16:creationId xmlns:a16="http://schemas.microsoft.com/office/drawing/2014/main" id="{269DCA9D-4BC0-BC76-9EF0-2D148342C7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033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0" name="Espaço Reservado para Texto 23">
            <a:extLst>
              <a:ext uri="{FF2B5EF4-FFF2-40B4-BE49-F238E27FC236}">
                <a16:creationId xmlns:a16="http://schemas.microsoft.com/office/drawing/2014/main" id="{8D694CD7-9EC5-5720-B5CD-13DF4D63F0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31856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390558B8-813F-C49C-5A14-DCA9094526AE}"/>
              </a:ext>
            </a:extLst>
          </p:cNvPr>
          <p:cNvSpPr/>
          <p:nvPr userDrawn="1"/>
        </p:nvSpPr>
        <p:spPr>
          <a:xfrm>
            <a:off x="4454970" y="4564908"/>
            <a:ext cx="4410596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Megacentro de multimídia com Hope Channel, Congo Faculdade de Enfermagem, Congo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</a:t>
            </a:r>
            <a:r>
              <a:rPr lang="pt-BR" sz="1400" b="1" dirty="0" err="1">
                <a:solidFill>
                  <a:schemeClr val="tx1"/>
                </a:solidFill>
              </a:rPr>
              <a:t>Buganda</a:t>
            </a:r>
            <a:r>
              <a:rPr lang="pt-BR" sz="1400" b="1" dirty="0">
                <a:solidFill>
                  <a:schemeClr val="tx1"/>
                </a:solidFill>
              </a:rPr>
              <a:t>, Burundi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Escola de Educação Infantil Adventista, Quênia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Zanzibar, Tanzânia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D498DA8F-A14D-E4B4-637F-A2FBD014C2B0}"/>
              </a:ext>
            </a:extLst>
          </p:cNvPr>
          <p:cNvSpPr/>
          <p:nvPr userDrawn="1"/>
        </p:nvSpPr>
        <p:spPr>
          <a:xfrm flipH="1">
            <a:off x="4524902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E966F834-F33A-DCCE-2C37-C3F76E8A329F}"/>
              </a:ext>
            </a:extLst>
          </p:cNvPr>
          <p:cNvSpPr/>
          <p:nvPr userDrawn="1"/>
        </p:nvSpPr>
        <p:spPr>
          <a:xfrm flipH="1">
            <a:off x="4524902" y="48362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E6E4BBD-E312-A8D9-D6D4-C0B365FE627A}"/>
              </a:ext>
            </a:extLst>
          </p:cNvPr>
          <p:cNvSpPr/>
          <p:nvPr userDrawn="1"/>
        </p:nvSpPr>
        <p:spPr>
          <a:xfrm flipH="1">
            <a:off x="4524902" y="504219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E20DBA8-3624-7E42-71EE-47686D443F59}"/>
              </a:ext>
            </a:extLst>
          </p:cNvPr>
          <p:cNvSpPr txBox="1"/>
          <p:nvPr userDrawn="1"/>
        </p:nvSpPr>
        <p:spPr>
          <a:xfrm>
            <a:off x="4427984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2°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DC7DE729-D7A6-1840-510A-DA2CDBE33BFE}"/>
              </a:ext>
            </a:extLst>
          </p:cNvPr>
          <p:cNvSpPr txBox="1"/>
          <p:nvPr userDrawn="1"/>
        </p:nvSpPr>
        <p:spPr>
          <a:xfrm>
            <a:off x="550005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altLang="pt-BR" sz="1100" b="1" dirty="0">
                <a:solidFill>
                  <a:schemeClr val="tx1"/>
                </a:solidFill>
                <a:latin typeface="Noto Serif Light"/>
              </a:rPr>
              <a:t>Divisão Centro Leste Africana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6D55F28E-F16A-4F0F-ACCB-3F8461D414B2}"/>
              </a:ext>
            </a:extLst>
          </p:cNvPr>
          <p:cNvSpPr/>
          <p:nvPr userDrawn="1"/>
        </p:nvSpPr>
        <p:spPr>
          <a:xfrm flipH="1">
            <a:off x="4524902" y="5256552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14794D0B-BBE8-F4E3-2129-2762E7AA7650}"/>
              </a:ext>
            </a:extLst>
          </p:cNvPr>
          <p:cNvSpPr/>
          <p:nvPr userDrawn="1"/>
        </p:nvSpPr>
        <p:spPr>
          <a:xfrm flipH="1">
            <a:off x="4524902" y="54762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1341B66-5E34-BDF9-87F1-A15307E3F384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3C1CF6-3960-7A8B-ADFA-C5E66D4162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48F4288-6060-D64F-5D38-7F4B36511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1ACFC99B-FD2F-4FBC-9E20-B8F5E45F0BA3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4382823-5B1F-41B1-97A2-270F06766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C516E218-4E59-4B9E-A848-FEBEA84DD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2258422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41CDEF2C-03AA-4DEA-6D73-6DA4EF2D87F9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BC3CE0C-6CB0-0AD6-BEFD-8A3F7D52ADA8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50CD0F9-9923-6619-FA5A-D2E2FFEF8149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Outros países da Divisão Centro-Leste Africana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CB5F3962-2714-EE01-6AE7-31336CB37E9F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0" name="CaixaDeTexto 3">
            <a:extLst>
              <a:ext uri="{FF2B5EF4-FFF2-40B4-BE49-F238E27FC236}">
                <a16:creationId xmlns:a16="http://schemas.microsoft.com/office/drawing/2014/main" id="{9B2543D6-9996-7002-138B-3FE31439DA5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Tanzânia</a:t>
            </a:r>
          </a:p>
        </p:txBody>
      </p:sp>
      <p:sp>
        <p:nvSpPr>
          <p:cNvPr id="11" name="CaixaDeTexto 3">
            <a:extLst>
              <a:ext uri="{FF2B5EF4-FFF2-40B4-BE49-F238E27FC236}">
                <a16:creationId xmlns:a16="http://schemas.microsoft.com/office/drawing/2014/main" id="{A29C1919-DC64-238F-5C70-4DF56E94288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Burundi</a:t>
            </a:r>
          </a:p>
        </p:txBody>
      </p:sp>
      <p:sp>
        <p:nvSpPr>
          <p:cNvPr id="12" name="CaixaDeTexto 3">
            <a:extLst>
              <a:ext uri="{FF2B5EF4-FFF2-40B4-BE49-F238E27FC236}">
                <a16:creationId xmlns:a16="http://schemas.microsoft.com/office/drawing/2014/main" id="{1B192B77-5462-5268-7418-8B462A7801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Quênia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3" name="CaixaDeTexto 3">
            <a:extLst>
              <a:ext uri="{FF2B5EF4-FFF2-40B4-BE49-F238E27FC236}">
                <a16:creationId xmlns:a16="http://schemas.microsoft.com/office/drawing/2014/main" id="{779A971A-21B7-3406-D1FF-540468C71905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4118"/>
            <a:ext cx="2278800" cy="3996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1400" b="1" dirty="0">
                <a:solidFill>
                  <a:srgbClr val="FF0000"/>
                </a:solidFill>
              </a:rPr>
              <a:t>Rep</a:t>
            </a:r>
            <a:r>
              <a:rPr lang="pt-BR" altLang="pt-BR" sz="1400" b="1" baseline="0" dirty="0">
                <a:solidFill>
                  <a:srgbClr val="FF0000"/>
                </a:solidFill>
              </a:rPr>
              <a:t> Democrática do Congo</a:t>
            </a:r>
            <a:endParaRPr lang="pt-BR" altLang="pt-BR" sz="1400" b="1" dirty="0">
              <a:solidFill>
                <a:srgbClr val="FF0000"/>
              </a:solidFill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1C81765-E879-6905-7C76-28D0E1BCAE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0F89AEF-77F6-1AE3-81E2-1D3A45521E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76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C1A2588-226E-0016-998F-46FEED8C620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407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A23C6BE0-58F6-D034-C99C-A57D935CD07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338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6BC73145-04B6-F585-277F-2064EFDA128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213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223A4426-6824-C07D-E299-8C650CDBCEE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31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6BA7101B-3EEA-EC96-0AED-E08AB801F9D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417F21AF-C15C-E5E0-B33E-D25332CE98B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3" name="CaixaDeTexto 3">
            <a:extLst>
              <a:ext uri="{FF2B5EF4-FFF2-40B4-BE49-F238E27FC236}">
                <a16:creationId xmlns:a16="http://schemas.microsoft.com/office/drawing/2014/main" id="{9AEEB1EF-5DDE-D640-F8D5-E7ACC6B077D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Etiópia</a:t>
            </a:r>
          </a:p>
        </p:txBody>
      </p:sp>
      <p:sp>
        <p:nvSpPr>
          <p:cNvPr id="44" name="CaixaDeTexto 3">
            <a:extLst>
              <a:ext uri="{FF2B5EF4-FFF2-40B4-BE49-F238E27FC236}">
                <a16:creationId xmlns:a16="http://schemas.microsoft.com/office/drawing/2014/main" id="{7CCB042B-BA63-24AF-670B-5CCB2CAA8FF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Eritreia</a:t>
            </a:r>
          </a:p>
        </p:txBody>
      </p:sp>
      <p:sp>
        <p:nvSpPr>
          <p:cNvPr id="45" name="CaixaDeTexto 3">
            <a:extLst>
              <a:ext uri="{FF2B5EF4-FFF2-40B4-BE49-F238E27FC236}">
                <a16:creationId xmlns:a16="http://schemas.microsoft.com/office/drawing/2014/main" id="{402AD4F7-6337-F225-35AC-B93EB1A5413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Uganda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1" name="CaixaDeTexto 3">
            <a:extLst>
              <a:ext uri="{FF2B5EF4-FFF2-40B4-BE49-F238E27FC236}">
                <a16:creationId xmlns:a16="http://schemas.microsoft.com/office/drawing/2014/main" id="{E1428132-C29F-10B7-F0ED-A30F061E933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Somália</a:t>
            </a:r>
          </a:p>
        </p:txBody>
      </p:sp>
      <p:sp>
        <p:nvSpPr>
          <p:cNvPr id="52" name="CaixaDeTexto 3">
            <a:extLst>
              <a:ext uri="{FF2B5EF4-FFF2-40B4-BE49-F238E27FC236}">
                <a16:creationId xmlns:a16="http://schemas.microsoft.com/office/drawing/2014/main" id="{E027871E-4C62-8FCD-AB0D-88245E8D80C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  <a:r>
              <a:rPr lang="pt-BR" altLang="pt-BR" sz="2000" b="1" baseline="0" dirty="0">
                <a:solidFill>
                  <a:srgbClr val="FF0000"/>
                </a:solidFill>
              </a:rPr>
              <a:t> do Sul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3" name="CaixaDeTexto 3">
            <a:extLst>
              <a:ext uri="{FF2B5EF4-FFF2-40B4-BE49-F238E27FC236}">
                <a16:creationId xmlns:a16="http://schemas.microsoft.com/office/drawing/2014/main" id="{48EC5405-A4BF-488E-B0F0-FC8AA24A4DA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</a:p>
        </p:txBody>
      </p:sp>
      <p:sp>
        <p:nvSpPr>
          <p:cNvPr id="54" name="CaixaDeTexto 3">
            <a:extLst>
              <a:ext uri="{FF2B5EF4-FFF2-40B4-BE49-F238E27FC236}">
                <a16:creationId xmlns:a16="http://schemas.microsoft.com/office/drawing/2014/main" id="{D6938AEB-CEB3-3CFA-91BF-991CC1E1206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Ruanda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5" name="CaixaDeTexto 3">
            <a:extLst>
              <a:ext uri="{FF2B5EF4-FFF2-40B4-BE49-F238E27FC236}">
                <a16:creationId xmlns:a16="http://schemas.microsoft.com/office/drawing/2014/main" id="{E3B93D66-011E-1ED6-5236-A93732A3A6A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Djibuti</a:t>
            </a:r>
          </a:p>
        </p:txBody>
      </p:sp>
      <p:pic>
        <p:nvPicPr>
          <p:cNvPr id="56" name="Imagem 55">
            <a:extLst>
              <a:ext uri="{FF2B5EF4-FFF2-40B4-BE49-F238E27FC236}">
                <a16:creationId xmlns:a16="http://schemas.microsoft.com/office/drawing/2014/main" id="{B5CC434C-CDBE-7B6A-1D93-206211E5DA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531AB8FA-B4D4-ADFF-6D97-DCD0C91238E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95" y="4016730"/>
            <a:ext cx="1943100" cy="1104900"/>
          </a:xfrm>
          <a:prstGeom prst="rect">
            <a:avLst/>
          </a:prstGeom>
        </p:spPr>
      </p:pic>
      <p:pic>
        <p:nvPicPr>
          <p:cNvPr id="58" name="Imagem 57">
            <a:extLst>
              <a:ext uri="{FF2B5EF4-FFF2-40B4-BE49-F238E27FC236}">
                <a16:creationId xmlns:a16="http://schemas.microsoft.com/office/drawing/2014/main" id="{CB431BB5-EEEF-7C3B-BFBC-CE493811AA5E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926" y="5690177"/>
            <a:ext cx="1943100" cy="1104900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30BA295C-6017-9231-4966-3B81F6C3B4B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607" y="5690177"/>
            <a:ext cx="19431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43" grpId="0" animBg="1"/>
      <p:bldP spid="44" grpId="0" animBg="1"/>
      <p:bldP spid="45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6" name="CaixaDeTexto 2">
            <a:extLst>
              <a:ext uri="{FF2B5EF4-FFF2-40B4-BE49-F238E27FC236}">
                <a16:creationId xmlns:a16="http://schemas.microsoft.com/office/drawing/2014/main" id="{24418F8F-55AE-4F30-A4F5-B7D5BACE023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0" name="Retângulo 3">
            <a:extLst>
              <a:ext uri="{FF2B5EF4-FFF2-40B4-BE49-F238E27FC236}">
                <a16:creationId xmlns:a16="http://schemas.microsoft.com/office/drawing/2014/main" id="{1A7E6371-DDD0-428D-ADA7-00C93FFBF8E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05" r:id="rId5"/>
    <p:sldLayoutId id="2147483707" r:id="rId6"/>
    <p:sldLayoutId id="2147483687" r:id="rId7"/>
    <p:sldLayoutId id="2147483717" r:id="rId8"/>
    <p:sldLayoutId id="2147483685" r:id="rId9"/>
    <p:sldLayoutId id="2147483703" r:id="rId10"/>
    <p:sldLayoutId id="2147483689" r:id="rId11"/>
    <p:sldLayoutId id="2147483691" r:id="rId12"/>
    <p:sldLayoutId id="2147483674" r:id="rId13"/>
    <p:sldLayoutId id="214748371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issionquarterlies" TargetMode="External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2°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S06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09/</a:t>
            </a:r>
            <a:r>
              <a:rPr lang="pt-BR" dirty="0" err="1"/>
              <a:t>mai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Espaço Reservado para Imagem 18">
            <a:extLst>
              <a:ext uri="{FF2B5EF4-FFF2-40B4-BE49-F238E27FC236}">
                <a16:creationId xmlns:a16="http://schemas.microsoft.com/office/drawing/2014/main" id="{CE09DE54-956B-1BDB-AFCA-AD6528625B3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" b="40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63898" y="1573110"/>
            <a:ext cx="1944687" cy="988841"/>
          </a:xfrm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2°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6">
            <a:extLst>
              <a:ext uri="{FF2B5EF4-FFF2-40B4-BE49-F238E27FC236}">
                <a16:creationId xmlns:a16="http://schemas.microsoft.com/office/drawing/2014/main" id="{2C41462B-4F3E-B54A-D12D-70DD866461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S06 – Missões – 09 de maio</a:t>
            </a:r>
          </a:p>
        </p:txBody>
      </p:sp>
      <p:sp>
        <p:nvSpPr>
          <p:cNvPr id="19" name="Espaço Reservado para Texto 17">
            <a:extLst>
              <a:ext uri="{FF2B5EF4-FFF2-40B4-BE49-F238E27FC236}">
                <a16:creationId xmlns:a16="http://schemas.microsoft.com/office/drawing/2014/main" id="{7DCB6477-1BF5-06CE-1616-93E9E5A356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Garota corajosa da ilha</a:t>
            </a:r>
            <a:endParaRPr lang="pt-BR" sz="4000" i="0" dirty="0"/>
          </a:p>
        </p:txBody>
      </p:sp>
      <p:sp>
        <p:nvSpPr>
          <p:cNvPr id="20" name="Espaço Reservado para Texto 21">
            <a:extLst>
              <a:ext uri="{FF2B5EF4-FFF2-40B4-BE49-F238E27FC236}">
                <a16:creationId xmlns:a16="http://schemas.microsoft.com/office/drawing/2014/main" id="{D2CD5E43-420B-9726-B1D5-831C3A8DD12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3033" y="5764301"/>
            <a:ext cx="3228761" cy="315619"/>
          </a:xfrm>
        </p:spPr>
        <p:txBody>
          <a:bodyPr/>
          <a:lstStyle/>
          <a:p>
            <a:r>
              <a:rPr lang="pt-BR" dirty="0"/>
              <a:t>Jesse</a:t>
            </a:r>
          </a:p>
        </p:txBody>
      </p:sp>
      <p:sp>
        <p:nvSpPr>
          <p:cNvPr id="21" name="Espaço Reservado para Texto 11">
            <a:extLst>
              <a:ext uri="{FF2B5EF4-FFF2-40B4-BE49-F238E27FC236}">
                <a16:creationId xmlns:a16="http://schemas.microsoft.com/office/drawing/2014/main" id="{35FD5D7E-11D5-38C2-B58F-FABDBD88F69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531856" y="6203691"/>
            <a:ext cx="3216608" cy="459601"/>
          </a:xfrm>
        </p:spPr>
        <p:txBody>
          <a:bodyPr/>
          <a:lstStyle/>
          <a:p>
            <a:r>
              <a:rPr lang="pt-BR" dirty="0"/>
              <a:t>Tanzânia</a:t>
            </a:r>
          </a:p>
        </p:txBody>
      </p:sp>
      <p:pic>
        <p:nvPicPr>
          <p:cNvPr id="23" name="Espaço Reservado para Imagem 2">
            <a:extLst>
              <a:ext uri="{FF2B5EF4-FFF2-40B4-BE49-F238E27FC236}">
                <a16:creationId xmlns:a16="http://schemas.microsoft.com/office/drawing/2014/main" id="{62B6CDAD-54F7-EF06-B52D-0EC3E88A88A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" b="802"/>
          <a:stretch>
            <a:fillRect/>
          </a:stretch>
        </p:blipFill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prstClr val="black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C4522F19-164E-2DF0-CB86-FE7408B43F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3819525" cy="417195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064A1366-34CB-98D3-3CCB-30760B181782}"/>
              </a:ext>
            </a:extLst>
          </p:cNvPr>
          <p:cNvCxnSpPr>
            <a:cxnSpLocks/>
          </p:cNvCxnSpPr>
          <p:nvPr/>
        </p:nvCxnSpPr>
        <p:spPr>
          <a:xfrm flipV="1">
            <a:off x="4994621" y="1496771"/>
            <a:ext cx="3982202" cy="3102083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m 6">
            <a:extLst>
              <a:ext uri="{FF2B5EF4-FFF2-40B4-BE49-F238E27FC236}">
                <a16:creationId xmlns:a16="http://schemas.microsoft.com/office/drawing/2014/main" id="{FF29D792-453C-9A16-8CD9-B3EC4C7F3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30" y="2140730"/>
            <a:ext cx="6044546" cy="417539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4427984" y="927436"/>
            <a:ext cx="1064294" cy="3365660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4427984" y="3973754"/>
            <a:ext cx="1064294" cy="931412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5157155" y="3981154"/>
            <a:ext cx="3854457" cy="942728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de Seta Reta 26">
            <a:extLst>
              <a:ext uri="{FF2B5EF4-FFF2-40B4-BE49-F238E27FC236}">
                <a16:creationId xmlns:a16="http://schemas.microsoft.com/office/drawing/2014/main" id="{075E1AA4-5308-896B-6625-B5E34A536756}"/>
              </a:ext>
            </a:extLst>
          </p:cNvPr>
          <p:cNvCxnSpPr>
            <a:cxnSpLocks/>
          </p:cNvCxnSpPr>
          <p:nvPr/>
        </p:nvCxnSpPr>
        <p:spPr>
          <a:xfrm flipV="1">
            <a:off x="5138033" y="927436"/>
            <a:ext cx="3854457" cy="3373060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m 18">
            <a:extLst>
              <a:ext uri="{FF2B5EF4-FFF2-40B4-BE49-F238E27FC236}">
                <a16:creationId xmlns:a16="http://schemas.microsoft.com/office/drawing/2014/main" id="{4D567CDA-2655-2978-35F7-8752AB03F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8435" y="931417"/>
            <a:ext cx="3487065" cy="3031021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7038643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Tanzânia?</a:t>
            </a:r>
          </a:p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É um país da África...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5151663" y="908720"/>
            <a:ext cx="3847788" cy="3384376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de Seta Reta 33">
            <a:extLst>
              <a:ext uri="{FF2B5EF4-FFF2-40B4-BE49-F238E27FC236}">
                <a16:creationId xmlns:a16="http://schemas.microsoft.com/office/drawing/2014/main" id="{CCBCB0B1-AB7A-9484-670C-762B3B85E514}"/>
              </a:ext>
            </a:extLst>
          </p:cNvPr>
          <p:cNvCxnSpPr>
            <a:cxnSpLocks/>
          </p:cNvCxnSpPr>
          <p:nvPr/>
        </p:nvCxnSpPr>
        <p:spPr>
          <a:xfrm flipH="1">
            <a:off x="6525175" y="2396959"/>
            <a:ext cx="1719233" cy="393261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Imagem 30">
            <a:extLst>
              <a:ext uri="{FF2B5EF4-FFF2-40B4-BE49-F238E27FC236}">
                <a16:creationId xmlns:a16="http://schemas.microsoft.com/office/drawing/2014/main" id="{ADA3AC75-E8C8-445E-FB2C-82418B6A1E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128" y="4469731"/>
            <a:ext cx="1597840" cy="1846393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32" name="Retângulo 31">
            <a:extLst>
              <a:ext uri="{FF2B5EF4-FFF2-40B4-BE49-F238E27FC236}">
                <a16:creationId xmlns:a16="http://schemas.microsoft.com/office/drawing/2014/main" id="{C2BC2091-D066-4BF7-FD84-C432504A7059}"/>
              </a:ext>
            </a:extLst>
          </p:cNvPr>
          <p:cNvSpPr/>
          <p:nvPr/>
        </p:nvSpPr>
        <p:spPr>
          <a:xfrm>
            <a:off x="8244408" y="2140730"/>
            <a:ext cx="306487" cy="2562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36" name="Conector de Seta Reta 35">
            <a:extLst>
              <a:ext uri="{FF2B5EF4-FFF2-40B4-BE49-F238E27FC236}">
                <a16:creationId xmlns:a16="http://schemas.microsoft.com/office/drawing/2014/main" id="{CD479425-63DE-298A-35C3-CF592D35EDC5}"/>
              </a:ext>
            </a:extLst>
          </p:cNvPr>
          <p:cNvCxnSpPr>
            <a:cxnSpLocks/>
          </p:cNvCxnSpPr>
          <p:nvPr/>
        </p:nvCxnSpPr>
        <p:spPr>
          <a:xfrm flipH="1">
            <a:off x="8124968" y="2140730"/>
            <a:ext cx="425927" cy="232900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>
            <a:extLst>
              <a:ext uri="{FF2B5EF4-FFF2-40B4-BE49-F238E27FC236}">
                <a16:creationId xmlns:a16="http://schemas.microsoft.com/office/drawing/2014/main" id="{DEA790CD-3F61-48C0-663F-FFBF5F16CA42}"/>
              </a:ext>
            </a:extLst>
          </p:cNvPr>
          <p:cNvCxnSpPr>
            <a:cxnSpLocks/>
          </p:cNvCxnSpPr>
          <p:nvPr/>
        </p:nvCxnSpPr>
        <p:spPr>
          <a:xfrm flipH="1">
            <a:off x="6500011" y="2140730"/>
            <a:ext cx="1744397" cy="232900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55499B41-D98A-0FCA-A7FE-7BF7C18E84B4}"/>
              </a:ext>
            </a:extLst>
          </p:cNvPr>
          <p:cNvCxnSpPr>
            <a:cxnSpLocks/>
          </p:cNvCxnSpPr>
          <p:nvPr/>
        </p:nvCxnSpPr>
        <p:spPr>
          <a:xfrm flipH="1">
            <a:off x="8146242" y="2396959"/>
            <a:ext cx="413744" cy="391916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AAD45355-99DC-3C40-0D02-6DCA4A60D8F6}"/>
              </a:ext>
            </a:extLst>
          </p:cNvPr>
          <p:cNvCxnSpPr>
            <a:cxnSpLocks/>
          </p:cNvCxnSpPr>
          <p:nvPr/>
        </p:nvCxnSpPr>
        <p:spPr>
          <a:xfrm flipH="1">
            <a:off x="6516498" y="2396959"/>
            <a:ext cx="1737001" cy="3932613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tângulo 11">
            <a:extLst>
              <a:ext uri="{FF2B5EF4-FFF2-40B4-BE49-F238E27FC236}">
                <a16:creationId xmlns:a16="http://schemas.microsoft.com/office/drawing/2014/main" id="{3F05090C-5EDF-0700-1A42-6C782DF9539B}"/>
              </a:ext>
            </a:extLst>
          </p:cNvPr>
          <p:cNvSpPr/>
          <p:nvPr/>
        </p:nvSpPr>
        <p:spPr>
          <a:xfrm>
            <a:off x="6156176" y="2090211"/>
            <a:ext cx="194421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0000"/>
                </a:solidFill>
              </a:rPr>
              <a:t>Tanzânia</a:t>
            </a:r>
          </a:p>
        </p:txBody>
      </p:sp>
      <p:sp>
        <p:nvSpPr>
          <p:cNvPr id="52" name="Retângulo 51">
            <a:extLst>
              <a:ext uri="{FF2B5EF4-FFF2-40B4-BE49-F238E27FC236}">
                <a16:creationId xmlns:a16="http://schemas.microsoft.com/office/drawing/2014/main" id="{6D1566AE-C6A2-9EB0-CF5E-E9D9A8EC630C}"/>
              </a:ext>
            </a:extLst>
          </p:cNvPr>
          <p:cNvSpPr/>
          <p:nvPr/>
        </p:nvSpPr>
        <p:spPr>
          <a:xfrm>
            <a:off x="4427984" y="4293096"/>
            <a:ext cx="720080" cy="63223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58" name="Retângulo 57">
            <a:extLst>
              <a:ext uri="{FF2B5EF4-FFF2-40B4-BE49-F238E27FC236}">
                <a16:creationId xmlns:a16="http://schemas.microsoft.com/office/drawing/2014/main" id="{9EFCD633-F1B0-C28B-B14E-3A8B4C28A1B3}"/>
              </a:ext>
            </a:extLst>
          </p:cNvPr>
          <p:cNvSpPr/>
          <p:nvPr/>
        </p:nvSpPr>
        <p:spPr>
          <a:xfrm>
            <a:off x="7298999" y="4642574"/>
            <a:ext cx="91411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chemeClr val="tx1"/>
                </a:solidFill>
              </a:rPr>
              <a:t>Ilha de Zanzibar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A57FB94-B24C-46ED-BB0F-D1C674645AF3}"/>
              </a:ext>
            </a:extLst>
          </p:cNvPr>
          <p:cNvSpPr txBox="1"/>
          <p:nvPr/>
        </p:nvSpPr>
        <p:spPr>
          <a:xfrm>
            <a:off x="86520" y="814100"/>
            <a:ext cx="5205560" cy="968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Na ilha de Zanzibar fica o Dispensário Adventista do Sétimo Dia, que receberá parte das ofertas deste trimestre.</a:t>
            </a:r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2" grpId="0" animBg="1"/>
      <p:bldP spid="58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17E8F-F6D3-8387-9E5E-92802D094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B29ED693-3308-2175-F42B-A20875DA5AEF}"/>
              </a:ext>
            </a:extLst>
          </p:cNvPr>
          <p:cNvSpPr txBox="1"/>
          <p:nvPr/>
        </p:nvSpPr>
        <p:spPr>
          <a:xfrm>
            <a:off x="107504" y="44624"/>
            <a:ext cx="900099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Quase não havia adventistas do sétimo dia em Zanzibar quando a clínica adventista foi inaugurada, no fim da década de 1980. Esta é a história de como uma garota chamada Jesse se tornou uma das primeiras adventistas na ilha.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A mãe de Jesse estava fraca e doente. Então decidiu ir à Clínica Adventista do Sétimo Dia para saber se o médico poderia ajudá-la. O médico receitou um remédio, e ela melhorou.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Um tempo depois, a mãe voltou a se sentir mal. Estava novamente fraca e doente. Por isso, retornou à clínica. O médico receitou mais remédios e, outra vez, ela melhorou.</a:t>
            </a:r>
            <a:endParaRPr lang="pt-BR" dirty="0"/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03233259-9709-D1CB-D544-0E15CD622F82}"/>
              </a:ext>
            </a:extLst>
          </p:cNvPr>
          <p:cNvSpPr/>
          <p:nvPr/>
        </p:nvSpPr>
        <p:spPr>
          <a:xfrm>
            <a:off x="2195736" y="6309217"/>
            <a:ext cx="3024336" cy="40466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tx1"/>
                </a:solidFill>
              </a:rPr>
              <a:t>Jesse em frente à Clinica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D98096C3-F2F3-1D8B-D209-553B3D555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445" y="3570631"/>
            <a:ext cx="392430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253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D2B44-3ED0-A1D8-9368-35DA23BA1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C62EB0CC-A7F8-9CD9-50DD-8BD75A5559A8}"/>
              </a:ext>
            </a:extLst>
          </p:cNvPr>
          <p:cNvSpPr txBox="1"/>
          <p:nvPr/>
        </p:nvSpPr>
        <p:spPr>
          <a:xfrm>
            <a:off x="107504" y="44624"/>
            <a:ext cx="900099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Ela gostou muito do médico e das enfermeiras, que eram gentis e atenciosos. Queria que sua filha de 13 anos estivesse perto de pessoas assim. Gostaria que Jesse trabalhasse como voluntária na clínica.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– Tenho uma filha chamada Jesse – contou ao médico. – Gostaria que ela trabalhasse aqui depois da escola. Seria possível?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O médico concordou.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– Peça a ela que venha aqui, e vere­mos o que ela pode fazer – respondeu. – Talvez ela possa ajudar com a limpeza ou de outra forma.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A mãe levou Jesse à clínica. A menina começou a trabalhar como voluntária depois da escola.</a:t>
            </a:r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0EE717F-36F5-A7E0-72FA-9E59E3A2A7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222576"/>
            <a:ext cx="32385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196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39136F-F691-97AE-5765-177E1D538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1EC48939-16F4-2CA9-171F-906CC7D16CC4}"/>
              </a:ext>
            </a:extLst>
          </p:cNvPr>
          <p:cNvSpPr txBox="1"/>
          <p:nvPr/>
        </p:nvSpPr>
        <p:spPr>
          <a:xfrm>
            <a:off x="107504" y="44624"/>
            <a:ext cx="6323465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No início, ela limpava o chão e tirava o lixo. Era dedicada e cuidadosa, e todos gostavam dela.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Jesse também gostava de trabalhar na clínica. Achava o médico e as enfermeiras muito gentis e atenciosos. Eles até lhe ofereciam almoços. Ela gostava especialmente de um pão branco e macio chamado </a:t>
            </a:r>
            <a:r>
              <a:rPr lang="pt-BR" sz="2400" b="1" dirty="0" err="1">
                <a:solidFill>
                  <a:srgbClr val="FF0000"/>
                </a:solidFill>
              </a:rPr>
              <a:t>boflo</a:t>
            </a:r>
            <a:r>
              <a:rPr lang="pt-BR" sz="2400" b="1" dirty="0">
                <a:solidFill>
                  <a:srgbClr val="FF0000"/>
                </a:solidFill>
              </a:rPr>
              <a:t>. 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Quando o médico e as enfermeiras perceberam que Jesse era uma menina trabalhadora, pediram que ela ajudasse em outras coisas. Confiavam nela. 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Jesse foi voluntária ali por três anos. Durante esse tempo, fazia tudo o que o médico e as enfermeiras pediam. Ela até frequentava os cultos da clínica. Jesse e sua família acreditavam em Jesus, mas não eram adventistas. </a:t>
            </a:r>
            <a:endParaRPr lang="pt-BR" dirty="0"/>
          </a:p>
        </p:txBody>
      </p:sp>
      <p:pic>
        <p:nvPicPr>
          <p:cNvPr id="4098" name="Picture 2" descr="Imagem do Pin de história">
            <a:extLst>
              <a:ext uri="{FF2B5EF4-FFF2-40B4-BE49-F238E27FC236}">
                <a16:creationId xmlns:a16="http://schemas.microsoft.com/office/drawing/2014/main" id="{D6A832F9-6B2A-52B1-5516-74104DDB4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970" y="836712"/>
            <a:ext cx="259335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8148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072B46-CD28-7A26-2070-75DF35856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600B0EC7-703A-C34C-5A0B-C5EA3CFF8A02}"/>
              </a:ext>
            </a:extLst>
          </p:cNvPr>
          <p:cNvSpPr txBox="1"/>
          <p:nvPr/>
        </p:nvSpPr>
        <p:spPr>
          <a:xfrm>
            <a:off x="107504" y="44624"/>
            <a:ext cx="900099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Alguém na clínica sugeriu a Jesse que ela aceitasse a Jesus, fosse batizada e se tornasse adventista. Mas ela recusou. 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Algum tempo depois, outra pessoa sugeriu isso novamente. Mais uma vez, ela disse não. 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Na verdade, Jesse queria ser batizada. Amava a Jesus, mas sua mãe não queria que ela fosse membro da Igreja Adventista. Jesse não conseguiu dizer “não” quando falaram com ela pela terceira vez. Ela queria, de todo o coração, ser batizada. 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Pouco tempo depois, aos 17 anos, Jesse foi batizada nas águas do Oceano Índico. Foi uma das primeiras pessoas de Zanzibar a se tornar membro da Igreja Adventista. </a:t>
            </a:r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72663E2-FEBB-D560-E869-756EC0B36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789040"/>
            <a:ext cx="2748541" cy="3002147"/>
          </a:xfrm>
          <a:prstGeom prst="rect">
            <a:avLst/>
          </a:prstGeom>
        </p:spPr>
      </p:pic>
      <p:sp>
        <p:nvSpPr>
          <p:cNvPr id="4" name="Retângulo: Cantos Arredondados 3">
            <a:extLst>
              <a:ext uri="{FF2B5EF4-FFF2-40B4-BE49-F238E27FC236}">
                <a16:creationId xmlns:a16="http://schemas.microsoft.com/office/drawing/2014/main" id="{EEC12B8F-3451-3246-4E96-403959E85C78}"/>
              </a:ext>
            </a:extLst>
          </p:cNvPr>
          <p:cNvSpPr/>
          <p:nvPr/>
        </p:nvSpPr>
        <p:spPr>
          <a:xfrm>
            <a:off x="1889954" y="6079503"/>
            <a:ext cx="2736304" cy="792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tx1"/>
                </a:solidFill>
              </a:rPr>
              <a:t>Jesse sendo batizada</a:t>
            </a:r>
          </a:p>
        </p:txBody>
      </p:sp>
    </p:spTree>
    <p:extLst>
      <p:ext uri="{BB962C8B-B14F-4D97-AF65-F5344CB8AC3E}">
        <p14:creationId xmlns:p14="http://schemas.microsoft.com/office/powerpoint/2010/main" val="2680905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0D6FF4-EAB8-51D6-E20E-08FC8A764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E2ACC05D-9CD2-3656-7588-2FCBB42DBFF7}"/>
              </a:ext>
            </a:extLst>
          </p:cNvPr>
          <p:cNvSpPr txBox="1"/>
          <p:nvPr/>
        </p:nvSpPr>
        <p:spPr>
          <a:xfrm>
            <a:off x="107504" y="44624"/>
            <a:ext cx="900099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A mãe ficou furiosa quando descobriu e ameaçou expulsá-la de casa. Mas Jesse estava decidida.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– Decidi que esse é o caminho que quero seguir – afirmou. 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Depois disso, diversas vezes Jesse chegou à clínica chorando. Pedia orações, mas sua mãe ainda não havia mudado de ideia. </a:t>
            </a:r>
          </a:p>
          <a:p>
            <a:pPr indent="252000"/>
            <a:r>
              <a:rPr lang="pt-BR" sz="2400" b="1" dirty="0">
                <a:solidFill>
                  <a:srgbClr val="FF0000"/>
                </a:solidFill>
              </a:rPr>
              <a:t>Hoje, Jesse trabalha na clínica como enfermeira. Ela é casada e tem dois filhos. É uma linda família adventista! Ela está muito feliz por ter sido voluntária na clínica quando era menina. A experiência mudou sua vida para sempre.</a:t>
            </a:r>
            <a:endParaRPr lang="pt-BR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601132FD-08E7-5C26-7A7F-6217CD4A2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60944"/>
            <a:ext cx="5760640" cy="329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262955B-9750-3D70-7F63-A97F6599DB50}"/>
              </a:ext>
            </a:extLst>
          </p:cNvPr>
          <p:cNvSpPr txBox="1"/>
          <p:nvPr/>
        </p:nvSpPr>
        <p:spPr>
          <a:xfrm>
            <a:off x="6173113" y="5733256"/>
            <a:ext cx="28083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dirty="0"/>
              <a:t>Dispensário Adventista do Sétimo Dia em Zanzibar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078030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5"/>
            <a:ext cx="8785225" cy="1944216"/>
          </a:xfrm>
        </p:spPr>
        <p:txBody>
          <a:bodyPr/>
          <a:lstStyle/>
          <a:p>
            <a:pPr indent="288000"/>
            <a:r>
              <a:rPr lang="pt-BR" sz="2400" dirty="0"/>
              <a:t>Um dos projetos missionários para este trimestre é o Dispensário Adventista do Sétimo Dia em Zanzibar, apresentado na história de hoje. Sua oferta ajudará a melhorar a clínica. Agradecemos sua generosa doação para esse projeto importante.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id="{C69FDDAE-CA87-F6F8-297B-98C84A70B13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90" b="13190"/>
          <a:stretch>
            <a:fillRect/>
          </a:stretch>
        </p:blipFill>
        <p:spPr>
          <a:xfrm>
            <a:off x="179388" y="1988841"/>
            <a:ext cx="8785225" cy="4680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1">
            <a:extLst>
              <a:ext uri="{FF2B5EF4-FFF2-40B4-BE49-F238E27FC236}">
                <a16:creationId xmlns:a16="http://schemas.microsoft.com/office/drawing/2014/main" id="{B6097A10-289D-17ED-14EA-194FBABF806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5341710"/>
          </a:xfrm>
        </p:spPr>
        <p:txBody>
          <a:bodyPr/>
          <a:lstStyle/>
          <a:p>
            <a:r>
              <a:rPr lang="pt-BR" dirty="0">
                <a:solidFill>
                  <a:srgbClr val="1F1F1F"/>
                </a:solidFill>
                <a:latin typeface="inherit"/>
              </a:rPr>
              <a:t>Na Etiópia, muitas pessoas são cristãs (principalmente cristãs ortodoxas), mas muito poucas são adventistas do sétimo dia. 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O povo etíope tem muito orgulho de suas fortes tradições e é difícil despertar o interesse das pessoas em aprender as verdades bíblicas por si mesmas. </a:t>
            </a:r>
          </a:p>
          <a:p>
            <a:r>
              <a:rPr lang="pt-BR" dirty="0">
                <a:solidFill>
                  <a:srgbClr val="1F1F1F"/>
                </a:solidFill>
                <a:latin typeface="inherit"/>
              </a:rPr>
              <a:t>Os adventistas na Etiópia estão ajudando outros a aprender as verdades bíblicas ensinando-lhes sobre saúde. Eles realizam oficinas e mostram e contam a outros como Deus quer que tenhamos corpos, mentes e corações saudáveis.</a:t>
            </a:r>
          </a:p>
          <a:p>
            <a:endParaRPr lang="pt-BR" dirty="0"/>
          </a:p>
        </p:txBody>
      </p:sp>
      <p:pic>
        <p:nvPicPr>
          <p:cNvPr id="5" name="Picture 2" descr="null">
            <a:extLst>
              <a:ext uri="{FF2B5EF4-FFF2-40B4-BE49-F238E27FC236}">
                <a16:creationId xmlns:a16="http://schemas.microsoft.com/office/drawing/2014/main" id="{2E13B4CC-96E4-4175-66E3-5AF8FE728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836712"/>
            <a:ext cx="2463738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38AD59E-9E85-2EF0-B89D-6593D7AD0B7D}"/>
              </a:ext>
            </a:extLst>
          </p:cNvPr>
          <p:cNvSpPr txBox="1"/>
          <p:nvPr/>
        </p:nvSpPr>
        <p:spPr>
          <a:xfrm>
            <a:off x="3131840" y="3742040"/>
            <a:ext cx="2463738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Batismo na Etiópia</a:t>
            </a:r>
            <a:endParaRPr lang="pt-BR" b="1" dirty="0"/>
          </a:p>
        </p:txBody>
      </p:sp>
      <p:pic>
        <p:nvPicPr>
          <p:cNvPr id="7" name="Picture 4" descr="ETHIOPIA ADVENTIST COLLEGE PATHFINDRS &amp; NEGELLE PATHFINDERS OUTREACH AT  NEGLLE TOWN">
            <a:extLst>
              <a:ext uri="{FF2B5EF4-FFF2-40B4-BE49-F238E27FC236}">
                <a16:creationId xmlns:a16="http://schemas.microsoft.com/office/drawing/2014/main" id="{A55675B2-EE42-5B17-D8EC-C660C2F4D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09120"/>
            <a:ext cx="3923928" cy="220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D5A7BBC3-EB7E-3B9B-50C8-AFB251AC79C2}"/>
              </a:ext>
            </a:extLst>
          </p:cNvPr>
          <p:cNvSpPr txBox="1"/>
          <p:nvPr/>
        </p:nvSpPr>
        <p:spPr>
          <a:xfrm>
            <a:off x="5076056" y="4509120"/>
            <a:ext cx="3923928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Desbravadores na Etiópia</a:t>
            </a:r>
            <a:endParaRPr lang="pt-BR" b="1" dirty="0"/>
          </a:p>
        </p:txBody>
      </p:sp>
      <p:pic>
        <p:nvPicPr>
          <p:cNvPr id="14" name="Picture 6" descr="ESDA | ADRA Japan">
            <a:extLst>
              <a:ext uri="{FF2B5EF4-FFF2-40B4-BE49-F238E27FC236}">
                <a16:creationId xmlns:a16="http://schemas.microsoft.com/office/drawing/2014/main" id="{17D880B5-EB7A-EAF4-E830-9A14308AF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390" y="1341276"/>
            <a:ext cx="2951052" cy="196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9167D064-B507-C927-0BC7-4F5D5D61B238}"/>
              </a:ext>
            </a:extLst>
          </p:cNvPr>
          <p:cNvSpPr txBox="1"/>
          <p:nvPr/>
        </p:nvSpPr>
        <p:spPr>
          <a:xfrm>
            <a:off x="6022390" y="2939824"/>
            <a:ext cx="2951052" cy="36933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1F1F1F"/>
                </a:solidFill>
                <a:latin typeface="inherit"/>
              </a:rPr>
              <a:t>Serviço da ADRA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059763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">
            <a:extLst>
              <a:ext uri="{FF2B5EF4-FFF2-40B4-BE49-F238E27FC236}">
                <a16:creationId xmlns:a16="http://schemas.microsoft.com/office/drawing/2014/main" id="{FD4C08ED-D26E-4685-B6A8-283C65293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661" y="1916832"/>
            <a:ext cx="3334470" cy="64596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sz="2000" b="1" i="1" dirty="0"/>
              <a:t>Parque Nacional do </a:t>
            </a:r>
            <a:r>
              <a:rPr lang="pt-BR" sz="2000" b="1" i="1" dirty="0" err="1"/>
              <a:t>Serengueti</a:t>
            </a:r>
            <a:r>
              <a:rPr lang="pt-BR" sz="2000" b="1" i="1" dirty="0"/>
              <a:t> no norte da Tanzânia</a:t>
            </a:r>
          </a:p>
          <a:p>
            <a:pPr algn="ctr"/>
            <a:endParaRPr lang="pt-BR" b="1" dirty="0"/>
          </a:p>
        </p:txBody>
      </p:sp>
      <p:pic>
        <p:nvPicPr>
          <p:cNvPr id="11" name="Picture 2">
            <a:extLst>
              <a:ext uri="{FF2B5EF4-FFF2-40B4-BE49-F238E27FC236}">
                <a16:creationId xmlns:a16="http://schemas.microsoft.com/office/drawing/2014/main" id="{57850D2A-F009-4A22-E35E-5586D968E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842229"/>
            <a:ext cx="5553271" cy="2993560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Resultado de imagem para serengueti">
            <a:extLst>
              <a:ext uri="{FF2B5EF4-FFF2-40B4-BE49-F238E27FC236}">
                <a16:creationId xmlns:a16="http://schemas.microsoft.com/office/drawing/2014/main" id="{834FB665-4A82-8521-B715-1823FCB9B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4" y="3919804"/>
            <a:ext cx="4614171" cy="2733738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Resultado de imagem para serengueti">
            <a:extLst>
              <a:ext uri="{FF2B5EF4-FFF2-40B4-BE49-F238E27FC236}">
                <a16:creationId xmlns:a16="http://schemas.microsoft.com/office/drawing/2014/main" id="{846A61C0-97BD-740F-8673-669366CD2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935" y="4240088"/>
            <a:ext cx="4258553" cy="2560307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CF2A287C-6736-B681-C34C-2BAFA7BD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862952"/>
            <a:ext cx="1344096" cy="752694"/>
          </a:xfrm>
          <a:prstGeom prst="rect">
            <a:avLst/>
          </a:prstGeom>
        </p:spPr>
      </p:pic>
      <p:sp>
        <p:nvSpPr>
          <p:cNvPr id="15" name="Retângulo 14">
            <a:extLst>
              <a:ext uri="{FF2B5EF4-FFF2-40B4-BE49-F238E27FC236}">
                <a16:creationId xmlns:a16="http://schemas.microsoft.com/office/drawing/2014/main" id="{893BCAB9-DBC6-ADA4-B062-C56E281F8E32}"/>
              </a:ext>
            </a:extLst>
          </p:cNvPr>
          <p:cNvSpPr/>
          <p:nvPr/>
        </p:nvSpPr>
        <p:spPr>
          <a:xfrm>
            <a:off x="1955656" y="3292218"/>
            <a:ext cx="960160" cy="32742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chemeClr val="tx1"/>
                </a:solidFill>
              </a:rPr>
              <a:t>Tanzânia</a:t>
            </a:r>
          </a:p>
        </p:txBody>
      </p:sp>
    </p:spTree>
    <p:extLst>
      <p:ext uri="{BB962C8B-B14F-4D97-AF65-F5344CB8AC3E}">
        <p14:creationId xmlns:p14="http://schemas.microsoft.com/office/powerpoint/2010/main" val="15025103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708674C-2079-7E53-9DC1-E2F9C323040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71011"/>
            <a:ext cx="1692222" cy="1444885"/>
          </a:xfrm>
          <a:prstGeom prst="rect">
            <a:avLst/>
          </a:prstGeom>
        </p:spPr>
      </p:pic>
      <p:sp>
        <p:nvSpPr>
          <p:cNvPr id="7" name="CaixaDeTexto 18">
            <a:extLst>
              <a:ext uri="{FF2B5EF4-FFF2-40B4-BE49-F238E27FC236}">
                <a16:creationId xmlns:a16="http://schemas.microsoft.com/office/drawing/2014/main" id="{71E3942E-4E8C-380D-6F67-BF3A69208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81" y="807963"/>
            <a:ext cx="2903052" cy="597086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rgbClr val="FF0000"/>
                </a:solidFill>
              </a:rPr>
              <a:t>Elefante </a:t>
            </a:r>
          </a:p>
          <a:p>
            <a:endParaRPr lang="pt-BR" alt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Os elefantes são os maiores animais terrestres, pesando entre 4 a 6 toneladas e medindo em média quatro metros de altura. </a:t>
            </a:r>
          </a:p>
          <a:p>
            <a:pPr algn="just"/>
            <a:endParaRPr lang="pt-BR" sz="140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São animais herbívoros, alimentando-se de ervas, gramíneas, frutas e folhas de árvores;</a:t>
            </a:r>
          </a:p>
          <a:p>
            <a:pPr algn="just"/>
            <a:endParaRPr lang="pt-BR" sz="140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Usam a tromba para pegar o alimento, beber água, </a:t>
            </a:r>
            <a:r>
              <a:rPr lang="pt-BR" sz="1400" b="1" dirty="0" err="1">
                <a:latin typeface="Comic Sans MS" panose="030F0702030302020204" pitchFamily="66" charset="0"/>
              </a:rPr>
              <a:t>etc</a:t>
            </a:r>
            <a:r>
              <a:rPr lang="pt-BR" sz="1400" b="1" dirty="0">
                <a:latin typeface="Comic Sans MS" panose="030F0702030302020204" pitchFamily="66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40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As fêmeas vivem em manadas de 10 a 15 animais, lideradas por uma matriarca;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40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O elefante é considerado um dos cincos animais mais difíceis de serem caçados na África. </a:t>
            </a:r>
            <a:endParaRPr lang="pt-BR" sz="1400" b="1" i="1" dirty="0">
              <a:latin typeface="Comic Sans MS" panose="030F0702030302020204" pitchFamily="66" charset="0"/>
            </a:endParaRPr>
          </a:p>
        </p:txBody>
      </p:sp>
      <p:sp>
        <p:nvSpPr>
          <p:cNvPr id="8" name="CaixaDeTexto 9">
            <a:extLst>
              <a:ext uri="{FF2B5EF4-FFF2-40B4-BE49-F238E27FC236}">
                <a16:creationId xmlns:a16="http://schemas.microsoft.com/office/drawing/2014/main" id="{011C059A-D22F-0805-A330-08385E4F34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703" y="2384427"/>
            <a:ext cx="28083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pt-BR" sz="1200" b="1" dirty="0">
                <a:latin typeface="Comic Sans MS" panose="030F0702030302020204" pitchFamily="66" charset="0"/>
              </a:rPr>
              <a:t>Um </a:t>
            </a:r>
            <a:r>
              <a:rPr lang="en-US" altLang="pt-BR" sz="1200" b="1" dirty="0" err="1">
                <a:latin typeface="Comic Sans MS" panose="030F0702030302020204" pitchFamily="66" charset="0"/>
              </a:rPr>
              <a:t>elefante</a:t>
            </a:r>
            <a:r>
              <a:rPr lang="en-US" altLang="pt-BR" sz="1200" b="1" dirty="0">
                <a:latin typeface="Comic Sans MS" panose="030F0702030302020204" pitchFamily="66" charset="0"/>
              </a:rPr>
              <a:t> </a:t>
            </a:r>
            <a:r>
              <a:rPr lang="en-US" altLang="pt-BR" sz="1200" b="1" dirty="0" err="1">
                <a:latin typeface="Comic Sans MS" panose="030F0702030302020204" pitchFamily="66" charset="0"/>
              </a:rPr>
              <a:t>coçando</a:t>
            </a:r>
            <a:r>
              <a:rPr lang="en-US" altLang="pt-BR" sz="1200" b="1" dirty="0">
                <a:latin typeface="Comic Sans MS" panose="030F0702030302020204" pitchFamily="66" charset="0"/>
              </a:rPr>
              <a:t> o </a:t>
            </a:r>
            <a:r>
              <a:rPr lang="en-US" altLang="pt-BR" sz="1200" b="1" dirty="0" err="1">
                <a:latin typeface="Comic Sans MS" panose="030F0702030302020204" pitchFamily="66" charset="0"/>
              </a:rPr>
              <a:t>olho</a:t>
            </a:r>
            <a:r>
              <a:rPr lang="en-US" altLang="pt-BR" sz="1200" b="1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altLang="pt-BR" sz="1200" b="1" dirty="0">
                <a:latin typeface="Comic Sans MS" panose="030F0702030302020204" pitchFamily="66" charset="0"/>
              </a:rPr>
              <a:t>com </a:t>
            </a:r>
            <a:r>
              <a:rPr lang="en-US" altLang="pt-BR" sz="1200" b="1" dirty="0" err="1">
                <a:latin typeface="Comic Sans MS" panose="030F0702030302020204" pitchFamily="66" charset="0"/>
              </a:rPr>
              <a:t>sua</a:t>
            </a:r>
            <a:r>
              <a:rPr lang="en-US" altLang="pt-BR" sz="1200" b="1" dirty="0">
                <a:latin typeface="Comic Sans MS" panose="030F0702030302020204" pitchFamily="66" charset="0"/>
              </a:rPr>
              <a:t> </a:t>
            </a:r>
            <a:r>
              <a:rPr lang="en-US" altLang="pt-BR" sz="1200" b="1" dirty="0" err="1">
                <a:latin typeface="Comic Sans MS" panose="030F0702030302020204" pitchFamily="66" charset="0"/>
              </a:rPr>
              <a:t>tromba</a:t>
            </a:r>
            <a:r>
              <a:rPr lang="es-ES" sz="1200" b="1" dirty="0">
                <a:latin typeface="Comic Sans MS" panose="030F0702030302020204" pitchFamily="66" charset="0"/>
              </a:rPr>
              <a:t>.</a:t>
            </a:r>
            <a:endParaRPr lang="pt-BR" altLang="pt-BR" sz="12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https://upload.wikimedia.org/wikipedia/commons/3/37/African_Bush_Elephant.jpg">
            <a:extLst>
              <a:ext uri="{FF2B5EF4-FFF2-40B4-BE49-F238E27FC236}">
                <a16:creationId xmlns:a16="http://schemas.microsoft.com/office/drawing/2014/main" id="{1C0FF395-0F98-4825-6C8C-D5315C6F8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711" y="818253"/>
            <a:ext cx="1692223" cy="2538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 descr="https://upload.wikimedia.org/wikipedia/commons/a/ae/Lightmatter_elephanttrunk.jpg">
            <a:extLst>
              <a:ext uri="{FF2B5EF4-FFF2-40B4-BE49-F238E27FC236}">
                <a16:creationId xmlns:a16="http://schemas.microsoft.com/office/drawing/2014/main" id="{505DED39-0DC2-77F7-AAB0-3FAD9D0D0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779" y="807963"/>
            <a:ext cx="2272440" cy="15149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6" descr="https://upload.wikimedia.org/wikipedia/commons/6/65/Asian_elephant_eating02_-_melbourne_zoo.jpg">
            <a:extLst>
              <a:ext uri="{FF2B5EF4-FFF2-40B4-BE49-F238E27FC236}">
                <a16:creationId xmlns:a16="http://schemas.microsoft.com/office/drawing/2014/main" id="{5D8166B9-9D2F-B0AF-C5BC-F808A184E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244" y="2899848"/>
            <a:ext cx="2252239" cy="15054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89020042-5193-D721-7A9A-61B7D3E35812}"/>
              </a:ext>
            </a:extLst>
          </p:cNvPr>
          <p:cNvSpPr/>
          <p:nvPr/>
        </p:nvSpPr>
        <p:spPr>
          <a:xfrm>
            <a:off x="6449031" y="4544586"/>
            <a:ext cx="24321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dirty="0">
                <a:latin typeface="Comic Sans MS" panose="030F0702030302020204" pitchFamily="66" charset="0"/>
              </a:rPr>
              <a:t>Elefante usando as patas para esmagar e comer uma melancia.</a:t>
            </a:r>
            <a:endParaRPr lang="en-US" sz="1200" dirty="0">
              <a:latin typeface="Comic Sans MS" panose="030F0702030302020204" pitchFamily="66" charset="0"/>
            </a:endParaRPr>
          </a:p>
        </p:txBody>
      </p:sp>
      <p:pic>
        <p:nvPicPr>
          <p:cNvPr id="13" name="Picture 8" descr="http://escolakids.uol.com.br/public/images/legenda/9f30571b4af7e68277b63ca1fb5ae357.jpg">
            <a:extLst>
              <a:ext uri="{FF2B5EF4-FFF2-40B4-BE49-F238E27FC236}">
                <a16:creationId xmlns:a16="http://schemas.microsoft.com/office/drawing/2014/main" id="{700B32C8-B6A2-F03B-23B2-9617515CD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151" y="5006251"/>
            <a:ext cx="2398576" cy="15990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10" descr="http://www.maiscuriosidade.com.br/wp-content/uploads/2015/03/manada.jpg">
            <a:extLst>
              <a:ext uri="{FF2B5EF4-FFF2-40B4-BE49-F238E27FC236}">
                <a16:creationId xmlns:a16="http://schemas.microsoft.com/office/drawing/2014/main" id="{EEE5A456-CC2D-3F2F-6ECC-08A04668C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510" y="5088957"/>
            <a:ext cx="2465709" cy="16414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10701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1934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No mapa, mostre o continente africano e o país da Tanzânia. Aponte a ilha de Zanzibar, onde fica o Dispensário Adventista do Sétimo Dia, que receberá parte das ofertas deste trimestre. </a:t>
            </a:r>
          </a:p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 foto da mostra Jesse, aos 17 anos, em seu batismo no Oceano Índico. </a:t>
            </a:r>
          </a:p>
          <a:p>
            <a:pPr marL="342900" lvl="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Assista a um breve vídeo no YouTube sobre </a:t>
            </a:r>
            <a:r>
              <a:rPr lang="pt-BR" b="1" dirty="0" err="1">
                <a:cs typeface="Times New Roman" panose="02020603050405020304" pitchFamily="18" charset="0"/>
              </a:rPr>
              <a:t>Josiah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Tayali</a:t>
            </a:r>
            <a:r>
              <a:rPr lang="pt-BR" b="1" dirty="0">
                <a:cs typeface="Times New Roman" panose="02020603050405020304" pitchFamily="18" charset="0"/>
              </a:rPr>
              <a:t>, o médico que abriu a clínica em Zanzibar em 1989 e permitiu que Jesse trabalhasse lá: bit.ly/</a:t>
            </a:r>
            <a:r>
              <a:rPr lang="pt-BR" b="1" dirty="0" err="1">
                <a:cs typeface="Times New Roman" panose="02020603050405020304" pitchFamily="18" charset="0"/>
              </a:rPr>
              <a:t>Josiah</a:t>
            </a:r>
            <a:r>
              <a:rPr lang="pt-BR" b="1" dirty="0">
                <a:cs typeface="Times New Roman" panose="02020603050405020304" pitchFamily="18" charset="0"/>
              </a:rPr>
              <a:t>-ECD.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D253C72-6BA9-4CFB-81DE-2652CDC6874B}"/>
              </a:ext>
            </a:extLst>
          </p:cNvPr>
          <p:cNvSpPr txBox="1"/>
          <p:nvPr/>
        </p:nvSpPr>
        <p:spPr>
          <a:xfrm>
            <a:off x="25809" y="3933056"/>
            <a:ext cx="9092382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Baixe, no Facebook, as fotos da história da semana: bit.ly/fb-mq.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(disponível no início de cada semana no facebook em 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https://www.facebook.com/missionquarterlies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)</a:t>
            </a:r>
          </a:p>
        </p:txBody>
      </p:sp>
      <p:pic>
        <p:nvPicPr>
          <p:cNvPr id="2" name="Imagem 1" descr="Desenho de um círculo&#10;&#10;Descrição gerada automaticamente com confiança média">
            <a:extLst>
              <a:ext uri="{FF2B5EF4-FFF2-40B4-BE49-F238E27FC236}">
                <a16:creationId xmlns:a16="http://schemas.microsoft.com/office/drawing/2014/main" id="{3E60CCFD-58B5-D7F5-EA48-95B301D00C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7964" y="6453336"/>
            <a:ext cx="221851" cy="352320"/>
          </a:xfrm>
          <a:prstGeom prst="rect">
            <a:avLst/>
          </a:prstGeom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100392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" y="3551238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46893</TotalTime>
  <Words>1066</Words>
  <Application>Microsoft Office PowerPoint</Application>
  <PresentationFormat>Apresentação na tela (4:3)</PresentationFormat>
  <Paragraphs>68</Paragraphs>
  <Slides>16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6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3010</cp:revision>
  <dcterms:created xsi:type="dcterms:W3CDTF">2014-12-27T17:37:04Z</dcterms:created>
  <dcterms:modified xsi:type="dcterms:W3CDTF">2026-05-02T19:16:04Z</dcterms:modified>
</cp:coreProperties>
</file>