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359" r:id="rId2"/>
    <p:sldId id="362" r:id="rId3"/>
    <p:sldId id="365" r:id="rId4"/>
    <p:sldId id="366" r:id="rId5"/>
    <p:sldId id="312" r:id="rId6"/>
    <p:sldId id="363" r:id="rId7"/>
    <p:sldId id="364" r:id="rId8"/>
    <p:sldId id="276" r:id="rId9"/>
    <p:sldId id="274" r:id="rId10"/>
    <p:sldId id="275" r:id="rId11"/>
    <p:sldId id="258" r:id="rId12"/>
    <p:sldId id="266" r:id="rId13"/>
    <p:sldId id="269" r:id="rId14"/>
    <p:sldId id="358" r:id="rId15"/>
    <p:sldId id="347" r:id="rId16"/>
    <p:sldId id="330" r:id="rId17"/>
    <p:sldId id="345" r:id="rId18"/>
    <p:sldId id="357" r:id="rId19"/>
    <p:sldId id="318" r:id="rId20"/>
    <p:sldId id="310" r:id="rId21"/>
    <p:sldId id="304" r:id="rId22"/>
    <p:sldId id="353" r:id="rId23"/>
    <p:sldId id="340" r:id="rId24"/>
    <p:sldId id="360" r:id="rId25"/>
    <p:sldId id="361" r:id="rId26"/>
    <p:sldId id="322" r:id="rId27"/>
    <p:sldId id="281" r:id="rId28"/>
    <p:sldId id="289" r:id="rId29"/>
    <p:sldId id="332" r:id="rId30"/>
    <p:sldId id="262" r:id="rId31"/>
    <p:sldId id="264" r:id="rId32"/>
  </p:sldIdLst>
  <p:sldSz cx="9906000" cy="6858000" type="A4"/>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guide id="8" pos="3120">
          <p15:clr>
            <a:srgbClr val="A4A3A4"/>
          </p15:clr>
        </p15:guide>
        <p15:guide id="9" pos="818">
          <p15:clr>
            <a:srgbClr val="A4A3A4"/>
          </p15:clr>
        </p15:guide>
        <p15:guide id="10" pos="583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66FF"/>
    <a:srgbClr val="336600"/>
    <a:srgbClr val="E9440C"/>
    <a:srgbClr val="008000"/>
    <a:srgbClr val="FFFFFF"/>
    <a:srgbClr val="00FFCC"/>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5C5B49-97A4-4ABF-94AD-14C7F333C968}" v="10" dt="2025-07-19T10:51:55.332"/>
  </p1510:revLst>
</p1510:revInfo>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0" d="100"/>
          <a:sy n="70" d="100"/>
        </p:scale>
        <p:origin x="1642" y="278"/>
      </p:cViewPr>
      <p:guideLst>
        <p:guide orient="horz" pos="2160"/>
        <p:guide orient="horz" pos="1008"/>
        <p:guide orient="horz" pos="3888"/>
        <p:guide orient="horz" pos="321"/>
        <p:guide pos="3839"/>
        <p:guide pos="1007"/>
        <p:guide pos="7173"/>
        <p:guide pos="3120"/>
        <p:guide pos="818"/>
        <p:guide pos="5830"/>
      </p:guideLst>
    </p:cSldViewPr>
  </p:slideViewPr>
  <p:notesTextViewPr>
    <p:cViewPr>
      <p:scale>
        <a:sx n="1" d="1"/>
        <a:sy n="1" d="1"/>
      </p:scale>
      <p:origin x="0" y="0"/>
    </p:cViewPr>
  </p:notesTextViewPr>
  <p:notesViewPr>
    <p:cSldViewPr showGuides="1">
      <p:cViewPr varScale="1">
        <p:scale>
          <a:sx n="82" d="100"/>
          <a:sy n="82" d="100"/>
        </p:scale>
        <p:origin x="1410"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9DB416B3-F086-4E96-8B09-2A4926D62CAD}"/>
    <pc:docChg chg="undo custSel mod modSld">
      <pc:chgData name="Neemias Informatica Lima" userId="b77af7bd85500281" providerId="LiveId" clId="{9DB416B3-F086-4E96-8B09-2A4926D62CAD}" dt="2025-03-16T23:10:21.897" v="61" actId="6549"/>
      <pc:docMkLst>
        <pc:docMk/>
      </pc:docMkLst>
      <pc:sldChg chg="modSp mod">
        <pc:chgData name="Neemias Informatica Lima" userId="b77af7bd85500281" providerId="LiveId" clId="{9DB416B3-F086-4E96-8B09-2A4926D62CAD}" dt="2025-03-16T23:09:24.655" v="36" actId="207"/>
        <pc:sldMkLst>
          <pc:docMk/>
          <pc:sldMk cId="0" sldId="362"/>
        </pc:sldMkLst>
      </pc:sldChg>
      <pc:sldChg chg="modSp mod">
        <pc:chgData name="Neemias Informatica Lima" userId="b77af7bd85500281" providerId="LiveId" clId="{9DB416B3-F086-4E96-8B09-2A4926D62CAD}" dt="2025-03-16T23:10:21.897" v="61" actId="6549"/>
        <pc:sldMkLst>
          <pc:docMk/>
          <pc:sldMk cId="0" sldId="365"/>
        </pc:sldMkLst>
      </pc:sldChg>
    </pc:docChg>
  </pc:docChgLst>
  <pc:docChgLst>
    <pc:chgData name="Neemias Informatica Lima" userId="b77af7bd85500281" providerId="LiveId" clId="{0D5C5B49-97A4-4ABF-94AD-14C7F333C968}"/>
    <pc:docChg chg="undo custSel modSld">
      <pc:chgData name="Neemias Informatica Lima" userId="b77af7bd85500281" providerId="LiveId" clId="{0D5C5B49-97A4-4ABF-94AD-14C7F333C968}" dt="2025-07-19T10:51:59.913" v="69" actId="20577"/>
      <pc:docMkLst>
        <pc:docMk/>
      </pc:docMkLst>
      <pc:sldChg chg="addSp delSp modSp mod">
        <pc:chgData name="Neemias Informatica Lima" userId="b77af7bd85500281" providerId="LiveId" clId="{0D5C5B49-97A4-4ABF-94AD-14C7F333C968}" dt="2025-07-19T10:50:08.907" v="34" actId="207"/>
        <pc:sldMkLst>
          <pc:docMk/>
          <pc:sldMk cId="0" sldId="362"/>
        </pc:sldMkLst>
        <pc:spChg chg="mod">
          <ac:chgData name="Neemias Informatica Lima" userId="b77af7bd85500281" providerId="LiveId" clId="{0D5C5B49-97A4-4ABF-94AD-14C7F333C968}" dt="2025-07-19T10:47:30.757" v="5" actId="20577"/>
          <ac:spMkLst>
            <pc:docMk/>
            <pc:sldMk cId="0" sldId="362"/>
            <ac:spMk id="16" creationId="{00000000-0000-0000-0000-000000000000}"/>
          </ac:spMkLst>
        </pc:spChg>
        <pc:spChg chg="add del mod">
          <ac:chgData name="Neemias Informatica Lima" userId="b77af7bd85500281" providerId="LiveId" clId="{0D5C5B49-97A4-4ABF-94AD-14C7F333C968}" dt="2025-07-19T10:50:08.907" v="34" actId="207"/>
          <ac:spMkLst>
            <pc:docMk/>
            <pc:sldMk cId="0" sldId="362"/>
            <ac:spMk id="17" creationId="{00000000-0000-0000-0000-000000000000}"/>
          </ac:spMkLst>
        </pc:spChg>
      </pc:sldChg>
      <pc:sldChg chg="modSp mod">
        <pc:chgData name="Neemias Informatica Lima" userId="b77af7bd85500281" providerId="LiveId" clId="{0D5C5B49-97A4-4ABF-94AD-14C7F333C968}" dt="2025-07-19T10:51:59.913" v="69" actId="20577"/>
        <pc:sldMkLst>
          <pc:docMk/>
          <pc:sldMk cId="0" sldId="365"/>
        </pc:sldMkLst>
        <pc:spChg chg="mod">
          <ac:chgData name="Neemias Informatica Lima" userId="b77af7bd85500281" providerId="LiveId" clId="{0D5C5B49-97A4-4ABF-94AD-14C7F333C968}" dt="2025-07-19T10:50:25.981" v="48" actId="20577"/>
          <ac:spMkLst>
            <pc:docMk/>
            <pc:sldMk cId="0" sldId="365"/>
            <ac:spMk id="12" creationId="{00000000-0000-0000-0000-000000000000}"/>
          </ac:spMkLst>
        </pc:spChg>
        <pc:spChg chg="mod">
          <ac:chgData name="Neemias Informatica Lima" userId="b77af7bd85500281" providerId="LiveId" clId="{0D5C5B49-97A4-4ABF-94AD-14C7F333C968}" dt="2025-07-19T10:51:59.913" v="69" actId="20577"/>
          <ac:spMkLst>
            <pc:docMk/>
            <pc:sldMk cId="0" sldId="365"/>
            <ac:spMk id="13" creationId="{00000000-0000-0000-0000-000000000000}"/>
          </ac:spMkLst>
        </pc:spChg>
      </pc:sldChg>
    </pc:docChg>
  </pc:docChgLst>
  <pc:docChgLst>
    <pc:chgData name="Neemias Informatica Lima" userId="b77af7bd85500281" providerId="LiveId" clId="{8BF0C2CA-EBA0-4098-83CA-4F1A2ED17374}"/>
    <pc:docChg chg="modSld">
      <pc:chgData name="Neemias Informatica Lima" userId="b77af7bd85500281" providerId="LiveId" clId="{8BF0C2CA-EBA0-4098-83CA-4F1A2ED17374}" dt="2025-06-15T20:35:47.514" v="37"/>
      <pc:docMkLst>
        <pc:docMk/>
      </pc:docMkLst>
      <pc:sldChg chg="modSp mod">
        <pc:chgData name="Neemias Informatica Lima" userId="b77af7bd85500281" providerId="LiveId" clId="{8BF0C2CA-EBA0-4098-83CA-4F1A2ED17374}" dt="2025-06-15T20:30:09.560" v="26" actId="207"/>
        <pc:sldMkLst>
          <pc:docMk/>
          <pc:sldMk cId="0" sldId="362"/>
        </pc:sldMkLst>
        <pc:spChg chg="mod">
          <ac:chgData name="Neemias Informatica Lima" userId="b77af7bd85500281" providerId="LiveId" clId="{8BF0C2CA-EBA0-4098-83CA-4F1A2ED17374}" dt="2025-06-15T20:25:03.849" v="1" actId="20577"/>
          <ac:spMkLst>
            <pc:docMk/>
            <pc:sldMk cId="0" sldId="362"/>
            <ac:spMk id="16" creationId="{00000000-0000-0000-0000-000000000000}"/>
          </ac:spMkLst>
        </pc:spChg>
        <pc:spChg chg="mod">
          <ac:chgData name="Neemias Informatica Lima" userId="b77af7bd85500281" providerId="LiveId" clId="{8BF0C2CA-EBA0-4098-83CA-4F1A2ED17374}" dt="2025-06-15T20:30:09.560" v="26" actId="207"/>
          <ac:spMkLst>
            <pc:docMk/>
            <pc:sldMk cId="0" sldId="362"/>
            <ac:spMk id="17" creationId="{00000000-0000-0000-0000-000000000000}"/>
          </ac:spMkLst>
        </pc:spChg>
      </pc:sldChg>
      <pc:sldChg chg="modSp mod">
        <pc:chgData name="Neemias Informatica Lima" userId="b77af7bd85500281" providerId="LiveId" clId="{8BF0C2CA-EBA0-4098-83CA-4F1A2ED17374}" dt="2025-06-15T20:35:47.514" v="37"/>
        <pc:sldMkLst>
          <pc:docMk/>
          <pc:sldMk cId="0" sldId="365"/>
        </pc:sldMkLst>
        <pc:spChg chg="mod">
          <ac:chgData name="Neemias Informatica Lima" userId="b77af7bd85500281" providerId="LiveId" clId="{8BF0C2CA-EBA0-4098-83CA-4F1A2ED17374}" dt="2025-06-15T20:25:13.795" v="3" actId="20577"/>
          <ac:spMkLst>
            <pc:docMk/>
            <pc:sldMk cId="0" sldId="365"/>
            <ac:spMk id="12" creationId="{00000000-0000-0000-0000-000000000000}"/>
          </ac:spMkLst>
        </pc:spChg>
        <pc:spChg chg="mod">
          <ac:chgData name="Neemias Informatica Lima" userId="b77af7bd85500281" providerId="LiveId" clId="{8BF0C2CA-EBA0-4098-83CA-4F1A2ED17374}" dt="2025-06-15T20:35:47.514" v="37"/>
          <ac:spMkLst>
            <pc:docMk/>
            <pc:sldMk cId="0" sldId="365"/>
            <ac:spMk id="1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lvl1pPr>
          </a:lstStyle>
          <a:p>
            <a:endParaRPr lang="en-US"/>
          </a:p>
        </p:txBody>
      </p:sp>
      <p:sp>
        <p:nvSpPr>
          <p:cNvPr id="3" name="Espaço Reservado para Data 2"/>
          <p:cNvSpPr>
            <a:spLocks noGrp="1"/>
          </p:cNvSpPr>
          <p:nvPr>
            <p:ph type="dt" sz="quarter" idx="1"/>
          </p:nvPr>
        </p:nvSpPr>
        <p:spPr>
          <a:xfrm>
            <a:off x="3884614" y="2"/>
            <a:ext cx="2971800" cy="497364"/>
          </a:xfrm>
          <a:prstGeom prst="rect">
            <a:avLst/>
          </a:prstGeom>
        </p:spPr>
        <p:txBody>
          <a:bodyPr vert="horz" lIns="91421" tIns="45710" rIns="91421" bIns="45710" rtlCol="0"/>
          <a:lstStyle>
            <a:lvl1pPr algn="r">
              <a:defRPr sz="1200"/>
            </a:lvl1pPr>
          </a:lstStyle>
          <a:p>
            <a:fld id="{BDB7646E-8811-423A-9C42-2CBFADA00A96}" type="datetimeFigureOut">
              <a:rPr lang="en-US" smtClean="0"/>
              <a:t>7/19/2025</a:t>
            </a:fld>
            <a:endParaRPr lang="en-US"/>
          </a:p>
        </p:txBody>
      </p:sp>
      <p:sp>
        <p:nvSpPr>
          <p:cNvPr id="4" name="Espaço Reservado para Rodapé 3"/>
          <p:cNvSpPr>
            <a:spLocks noGrp="1"/>
          </p:cNvSpPr>
          <p:nvPr>
            <p:ph type="ftr" sz="quarter" idx="2"/>
          </p:nvPr>
        </p:nvSpPr>
        <p:spPr>
          <a:xfrm>
            <a:off x="0" y="9448186"/>
            <a:ext cx="2971800" cy="497364"/>
          </a:xfrm>
          <a:prstGeom prst="rect">
            <a:avLst/>
          </a:prstGeom>
        </p:spPr>
        <p:txBody>
          <a:bodyPr vert="horz" lIns="91421" tIns="45710" rIns="91421" bIns="4571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4" y="9448186"/>
            <a:ext cx="2971800" cy="497364"/>
          </a:xfrm>
          <a:prstGeom prst="rect">
            <a:avLst/>
          </a:prstGeom>
        </p:spPr>
        <p:txBody>
          <a:bodyPr vert="horz" lIns="91421" tIns="45710" rIns="91421" bIns="45710" rtlCol="0" anchor="b"/>
          <a:lstStyle>
            <a:lvl1pPr algn="r">
              <a:defRPr sz="1200"/>
            </a:lvl1pPr>
          </a:lstStyle>
          <a:p>
            <a:fld id="{04360E59-1627-4404-ACC5-51C744AB0F27}" type="slidenum">
              <a:rPr lang="en-US" smtClean="0"/>
              <a:t>‹nº›</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solidFill>
                  <a:schemeClr val="tx1"/>
                </a:solidFill>
              </a:defRPr>
            </a:lvl1pPr>
          </a:lstStyle>
          <a:p>
            <a:endParaRPr lang="en-US"/>
          </a:p>
        </p:txBody>
      </p:sp>
      <p:sp>
        <p:nvSpPr>
          <p:cNvPr id="3" name="Espaço Reservado para Data 2"/>
          <p:cNvSpPr>
            <a:spLocks noGrp="1"/>
          </p:cNvSpPr>
          <p:nvPr>
            <p:ph type="dt" idx="1"/>
          </p:nvPr>
        </p:nvSpPr>
        <p:spPr>
          <a:xfrm>
            <a:off x="3884614" y="2"/>
            <a:ext cx="2971800" cy="497364"/>
          </a:xfrm>
          <a:prstGeom prst="rect">
            <a:avLst/>
          </a:prstGeom>
        </p:spPr>
        <p:txBody>
          <a:bodyPr vert="horz" lIns="91421" tIns="45710" rIns="91421" bIns="45710" rtlCol="0"/>
          <a:lstStyle>
            <a:lvl1pPr algn="r">
              <a:defRPr sz="1200">
                <a:solidFill>
                  <a:schemeClr val="tx1"/>
                </a:solidFill>
              </a:defRPr>
            </a:lvl1pPr>
          </a:lstStyle>
          <a:p>
            <a:fld id="{D677E230-58DD-43ED-96A1-552DDAB53532}" type="datetimeFigureOut">
              <a:rPr lang="en-US" smtClean="0"/>
              <a:t>7/19/2025</a:t>
            </a:fld>
            <a:endParaRPr lang="en-US"/>
          </a:p>
        </p:txBody>
      </p:sp>
      <p:sp>
        <p:nvSpPr>
          <p:cNvPr id="4" name="Espaço Reservado para Imagem de Slide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421" tIns="45710" rIns="91421" bIns="45710" rtlCol="0" anchor="ctr"/>
          <a:lstStyle/>
          <a:p>
            <a:endParaRPr lang="en-US"/>
          </a:p>
        </p:txBody>
      </p:sp>
      <p:sp>
        <p:nvSpPr>
          <p:cNvPr id="5" name="Espaço Reservado para Anotações 4"/>
          <p:cNvSpPr>
            <a:spLocks noGrp="1"/>
          </p:cNvSpPr>
          <p:nvPr>
            <p:ph type="body" sz="quarter" idx="3"/>
          </p:nvPr>
        </p:nvSpPr>
        <p:spPr>
          <a:xfrm>
            <a:off x="685801" y="4724957"/>
            <a:ext cx="5486400" cy="4476274"/>
          </a:xfrm>
          <a:prstGeom prst="rect">
            <a:avLst/>
          </a:prstGeom>
        </p:spPr>
        <p:txBody>
          <a:bodyPr vert="horz" lIns="91421" tIns="45710" rIns="91421" bIns="45710" rtlCol="0"/>
          <a:lstStyle/>
          <a:p>
            <a:pPr lvl="0"/>
            <a:r>
              <a:rPr lang="en-US"/>
              <a:t>Clique para editar o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Espaço Reservado para Rodapé 5"/>
          <p:cNvSpPr>
            <a:spLocks noGrp="1"/>
          </p:cNvSpPr>
          <p:nvPr>
            <p:ph type="ftr" sz="quarter" idx="4"/>
          </p:nvPr>
        </p:nvSpPr>
        <p:spPr>
          <a:xfrm>
            <a:off x="0" y="9448186"/>
            <a:ext cx="2971800" cy="497364"/>
          </a:xfrm>
          <a:prstGeom prst="rect">
            <a:avLst/>
          </a:prstGeom>
        </p:spPr>
        <p:txBody>
          <a:bodyPr vert="horz" lIns="91421" tIns="45710" rIns="91421" bIns="45710" rtlCol="0" anchor="b"/>
          <a:lstStyle>
            <a:lvl1pPr algn="l">
              <a:defRPr sz="1200">
                <a:solidFill>
                  <a:schemeClr val="tx1"/>
                </a:solidFill>
              </a:defRPr>
            </a:lvl1pPr>
          </a:lstStyle>
          <a:p>
            <a:endParaRPr lang="en-US"/>
          </a:p>
        </p:txBody>
      </p:sp>
      <p:sp>
        <p:nvSpPr>
          <p:cNvPr id="7" name="Espaço Reservado para Número de Slide 6"/>
          <p:cNvSpPr>
            <a:spLocks noGrp="1"/>
          </p:cNvSpPr>
          <p:nvPr>
            <p:ph type="sldNum" sz="quarter" idx="5"/>
          </p:nvPr>
        </p:nvSpPr>
        <p:spPr>
          <a:xfrm>
            <a:off x="3884614" y="9448186"/>
            <a:ext cx="2971800" cy="497364"/>
          </a:xfrm>
          <a:prstGeom prst="rect">
            <a:avLst/>
          </a:prstGeom>
        </p:spPr>
        <p:txBody>
          <a:bodyPr vert="horz" lIns="91421" tIns="45710" rIns="91421" bIns="45710" rtlCol="0" anchor="b"/>
          <a:lstStyle>
            <a:lvl1pPr algn="r">
              <a:defRPr sz="1200">
                <a:solidFill>
                  <a:schemeClr val="tx1"/>
                </a:solidFill>
              </a:defRPr>
            </a:lvl1pPr>
          </a:lstStyle>
          <a:p>
            <a:fld id="{841221E5-7225-48EB-A4EE-420E7BFCF705}"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Retângulo 7"/>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990601"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1" name="Retângulo 10"/>
          <p:cNvSpPr/>
          <p:nvPr/>
        </p:nvSpPr>
        <p:spPr>
          <a:xfrm>
            <a:off x="1" y="0"/>
            <a:ext cx="990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2" name="Retângulo 11"/>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3" name="Conector Reto 12"/>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5" name="Conector Reto 14"/>
          <p:cNvCxnSpPr/>
          <p:nvPr/>
        </p:nvCxnSpPr>
        <p:spPr bwMode="white">
          <a:xfrm>
            <a:off x="9906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bwMode="white">
          <a:xfrm>
            <a:off x="0" y="5631204"/>
            <a:ext cx="14859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sp>
        <p:nvSpPr>
          <p:cNvPr id="2" name="Título 1"/>
          <p:cNvSpPr>
            <a:spLocks noGrp="1"/>
          </p:cNvSpPr>
          <p:nvPr>
            <p:ph type="ctrTitle" hasCustomPrompt="1"/>
          </p:nvPr>
        </p:nvSpPr>
        <p:spPr>
          <a:xfrm>
            <a:off x="1973808" y="1600201"/>
            <a:ext cx="6769100" cy="2680127"/>
          </a:xfrm>
        </p:spPr>
        <p:txBody>
          <a:bodyPr>
            <a:noAutofit/>
          </a:bodyPr>
          <a:lstStyle>
            <a:lvl1pPr>
              <a:defRPr sz="5400"/>
            </a:lvl1pPr>
          </a:lstStyle>
          <a:p>
            <a:r>
              <a:rPr lang="pt-BR" noProof="0"/>
              <a:t>Clique para editar o estilo do título mestre</a:t>
            </a:r>
            <a:endParaRPr lang="pt-BR" noProof="0" dirty="0"/>
          </a:p>
        </p:txBody>
      </p:sp>
      <p:sp>
        <p:nvSpPr>
          <p:cNvPr id="3" name="Subtítulo 2"/>
          <p:cNvSpPr>
            <a:spLocks noGrp="1"/>
          </p:cNvSpPr>
          <p:nvPr>
            <p:ph type="subTitle" idx="1" hasCustomPrompt="1"/>
          </p:nvPr>
        </p:nvSpPr>
        <p:spPr>
          <a:xfrm>
            <a:off x="1973808" y="4344916"/>
            <a:ext cx="61087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19/07/2025</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19/07/2025</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1" name="Conector Reto 10"/>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p:nvPr/>
        </p:nvSpPr>
        <p:spPr bwMode="white">
          <a:xfrm rot="5400000">
            <a:off x="583021" y="925643"/>
            <a:ext cx="336023" cy="23901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4" name="Conector Reto 13"/>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hasCustomPrompt="1"/>
          </p:nvPr>
        </p:nvSpPr>
        <p:spPr>
          <a:xfrm>
            <a:off x="7801717" y="685800"/>
            <a:ext cx="1452743" cy="5486400"/>
          </a:xfrm>
        </p:spPr>
        <p:txBody>
          <a:bodyPr vert="eaVert"/>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a:xfrm>
            <a:off x="1299212" y="685800"/>
            <a:ext cx="6378648" cy="5486400"/>
          </a:xfrm>
        </p:spPr>
        <p:txBody>
          <a:bodyPr vert="eaVert"/>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19/07/2025</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19/07/2025</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9" name="Retângulo 18"/>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0" name="Retângulo 19"/>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4" name="Retângulo 23"/>
          <p:cNvSpPr/>
          <p:nvPr/>
        </p:nvSpPr>
        <p:spPr>
          <a:xfrm>
            <a:off x="98838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1" name="Retângulo 20"/>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22" name="Conector Reto 21"/>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8"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cxnSp>
        <p:nvCxnSpPr>
          <p:cNvPr id="23" name="Conector Reto 22"/>
          <p:cNvCxnSpPr/>
          <p:nvPr/>
        </p:nvCxnSpPr>
        <p:spPr bwMode="white">
          <a:xfrm>
            <a:off x="98838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94107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7" name="Retângulo 26"/>
          <p:cNvSpPr/>
          <p:nvPr/>
        </p:nvSpPr>
        <p:spPr>
          <a:xfrm>
            <a:off x="9163050" y="0"/>
            <a:ext cx="24765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8" name="Retângulo 27"/>
          <p:cNvSpPr/>
          <p:nvPr/>
        </p:nvSpPr>
        <p:spPr>
          <a:xfrm>
            <a:off x="9906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9" name="Retângulo 28"/>
          <p:cNvSpPr/>
          <p:nvPr/>
        </p:nvSpPr>
        <p:spPr>
          <a:xfrm>
            <a:off x="-1" y="0"/>
            <a:ext cx="990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30" name="Retângulo 29"/>
          <p:cNvSpPr/>
          <p:nvPr/>
        </p:nvSpPr>
        <p:spPr>
          <a:xfrm>
            <a:off x="0" y="0"/>
            <a:ext cx="9906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1" name="Conector Reto 30"/>
          <p:cNvCxnSpPr/>
          <p:nvPr/>
        </p:nvCxnSpPr>
        <p:spPr bwMode="white">
          <a:xfrm>
            <a:off x="9405750"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0" y="0"/>
            <a:ext cx="98838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3" name="Conector Reto 32"/>
          <p:cNvCxnSpPr/>
          <p:nvPr/>
        </p:nvCxnSpPr>
        <p:spPr bwMode="white">
          <a:xfrm>
            <a:off x="9906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19/07/2025</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
        <p:nvSpPr>
          <p:cNvPr id="2" name="Título 1"/>
          <p:cNvSpPr>
            <a:spLocks noGrp="1"/>
          </p:cNvSpPr>
          <p:nvPr>
            <p:ph type="title" hasCustomPrompt="1"/>
          </p:nvPr>
        </p:nvSpPr>
        <p:spPr>
          <a:xfrm>
            <a:off x="1299211" y="1600201"/>
            <a:ext cx="6731912" cy="2654064"/>
          </a:xfrm>
        </p:spPr>
        <p:txBody>
          <a:bodyPr anchor="b">
            <a:normAutofit/>
          </a:bodyPr>
          <a:lstStyle>
            <a:lvl1pPr algn="l">
              <a:defRPr sz="5400" b="0" cap="none" baseline="0"/>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9212" y="4259997"/>
            <a:ext cx="5904044"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Clique para editar os estilos do texto mestre</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sz="half" idx="1" hasCustomPrompt="1"/>
          </p:nvPr>
        </p:nvSpPr>
        <p:spPr>
          <a:xfrm>
            <a:off x="1295004" y="1600200"/>
            <a:ext cx="391287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hasCustomPrompt="1"/>
          </p:nvPr>
        </p:nvSpPr>
        <p:spPr>
          <a:xfrm>
            <a:off x="5332730" y="1600200"/>
            <a:ext cx="391287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19/07/2025</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95005" y="177801"/>
            <a:ext cx="7950596" cy="1239837"/>
          </a:xfrm>
        </p:spPr>
        <p:txBody>
          <a:bodyPr/>
          <a:lstStyle>
            <a:lvl1pPr>
              <a:defRPr/>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500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4" name="Espaço Reservado para Conteúdo 3"/>
          <p:cNvSpPr>
            <a:spLocks noGrp="1"/>
          </p:cNvSpPr>
          <p:nvPr>
            <p:ph sz="half" idx="2" hasCustomPrompt="1"/>
          </p:nvPr>
        </p:nvSpPr>
        <p:spPr>
          <a:xfrm>
            <a:off x="1295004" y="2514707"/>
            <a:ext cx="391287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hasCustomPrompt="1"/>
          </p:nvPr>
        </p:nvSpPr>
        <p:spPr>
          <a:xfrm>
            <a:off x="532923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6" name="Espaço Reservado para Conteúdo 5"/>
          <p:cNvSpPr>
            <a:spLocks noGrp="1"/>
          </p:cNvSpPr>
          <p:nvPr>
            <p:ph sz="quarter" idx="4" hasCustomPrompt="1"/>
          </p:nvPr>
        </p:nvSpPr>
        <p:spPr>
          <a:xfrm>
            <a:off x="5329234" y="2514600"/>
            <a:ext cx="3916366"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C2C6F8EA-316C-41DE-B9A4-EDCC3A85ED9A}" type="datetimeFigureOut">
              <a:rPr lang="pt-BR" noProof="0" smtClean="0"/>
              <a:t>19/07/2025</a:t>
            </a:fld>
            <a:endParaRPr lang="pt-BR" noProof="0"/>
          </a:p>
        </p:txBody>
      </p:sp>
      <p:sp>
        <p:nvSpPr>
          <p:cNvPr id="8" name="Espaço Reservado para Rodapé 7"/>
          <p:cNvSpPr>
            <a:spLocks noGrp="1"/>
          </p:cNvSpPr>
          <p:nvPr>
            <p:ph type="ftr" sz="quarter" idx="11"/>
          </p:nvPr>
        </p:nvSpPr>
        <p:spPr/>
        <p:txBody>
          <a:bodyPr/>
          <a:lstStyle/>
          <a:p>
            <a:endParaRPr lang="pt-BR" noProof="0"/>
          </a:p>
        </p:txBody>
      </p:sp>
      <p:sp>
        <p:nvSpPr>
          <p:cNvPr id="9" name="Espaço Reservado para Número de Slide 8"/>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Data 2"/>
          <p:cNvSpPr>
            <a:spLocks noGrp="1"/>
          </p:cNvSpPr>
          <p:nvPr>
            <p:ph type="dt" sz="half" idx="10"/>
          </p:nvPr>
        </p:nvSpPr>
        <p:spPr/>
        <p:txBody>
          <a:bodyPr/>
          <a:lstStyle/>
          <a:p>
            <a:fld id="{C2C6F8EA-316C-41DE-B9A4-EDCC3A85ED9A}" type="datetimeFigureOut">
              <a:rPr lang="pt-BR" noProof="0" smtClean="0"/>
              <a:t>19/07/2025</a:t>
            </a:fld>
            <a:endParaRPr lang="pt-BR" noProof="0"/>
          </a:p>
        </p:txBody>
      </p:sp>
      <p:sp>
        <p:nvSpPr>
          <p:cNvPr id="4" name="Espaço Reservado para Rodapé 3"/>
          <p:cNvSpPr>
            <a:spLocks noGrp="1"/>
          </p:cNvSpPr>
          <p:nvPr>
            <p:ph type="ftr" sz="quarter" idx="11"/>
          </p:nvPr>
        </p:nvSpPr>
        <p:spPr/>
        <p:txBody>
          <a:bodyPr/>
          <a:lstStyle/>
          <a:p>
            <a:endParaRPr lang="pt-BR" noProof="0"/>
          </a:p>
        </p:txBody>
      </p:sp>
      <p:sp>
        <p:nvSpPr>
          <p:cNvPr id="5" name="Espaço Reservado para Número de Slide 4"/>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508952" y="0"/>
            <a:ext cx="247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6" name="Retângulo 5"/>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7" name="Conector Reto 6"/>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8915400" y="0"/>
            <a:ext cx="749825"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9665225"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Espaço Reservado para Data 1"/>
          <p:cNvSpPr>
            <a:spLocks noGrp="1"/>
          </p:cNvSpPr>
          <p:nvPr>
            <p:ph type="dt" sz="half" idx="10"/>
          </p:nvPr>
        </p:nvSpPr>
        <p:spPr/>
        <p:txBody>
          <a:bodyPr/>
          <a:lstStyle/>
          <a:p>
            <a:fld id="{C2C6F8EA-316C-41DE-B9A4-EDCC3A85ED9A}" type="datetimeFigureOut">
              <a:rPr lang="pt-BR" noProof="0" smtClean="0"/>
              <a:t>19/07/2025</a:t>
            </a:fld>
            <a:endParaRPr lang="pt-BR" noProof="0"/>
          </a:p>
        </p:txBody>
      </p:sp>
      <p:sp>
        <p:nvSpPr>
          <p:cNvPr id="3" name="Espaço Reservado para Rodapé 2"/>
          <p:cNvSpPr>
            <a:spLocks noGrp="1"/>
          </p:cNvSpPr>
          <p:nvPr>
            <p:ph type="ftr" sz="quarter" idx="11"/>
          </p:nvPr>
        </p:nvSpPr>
        <p:spPr/>
        <p:txBody>
          <a:bodyPr/>
          <a:lstStyle/>
          <a:p>
            <a:endParaRPr lang="pt-BR" noProof="0"/>
          </a:p>
        </p:txBody>
      </p:sp>
      <p:sp>
        <p:nvSpPr>
          <p:cNvPr id="4" name="Espaço Reservado para Número de Slide 3"/>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505338" y="0"/>
            <a:ext cx="33708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10" name="Conector Reto 9"/>
          <p:cNvCxnSpPr/>
          <p:nvPr/>
        </p:nvCxnSpPr>
        <p:spPr bwMode="white">
          <a:xfrm>
            <a:off x="50533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bwMode="white">
          <a:xfrm>
            <a:off x="873048" y="381000"/>
            <a:ext cx="2676602" cy="1371600"/>
          </a:xfrm>
        </p:spPr>
        <p:txBody>
          <a:bodyPr anchor="b">
            <a:normAutofit/>
          </a:bodyPr>
          <a:lstStyle>
            <a:lvl1pPr algn="l">
              <a:defRPr sz="2800" b="0" cap="all" baseline="0">
                <a:solidFill>
                  <a:schemeClr val="bg1"/>
                </a:solidFill>
              </a:defRPr>
            </a:lvl1p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a:xfrm>
            <a:off x="4210050" y="482600"/>
            <a:ext cx="503555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hasCustomPrompt="1"/>
          </p:nvPr>
        </p:nvSpPr>
        <p:spPr bwMode="white">
          <a:xfrm>
            <a:off x="873048" y="1828800"/>
            <a:ext cx="267660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19/07/2025</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3962400" y="0"/>
            <a:ext cx="5702825"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a:xfrm>
            <a:off x="873048" y="381000"/>
            <a:ext cx="2676602" cy="1371600"/>
          </a:xfrm>
        </p:spPr>
        <p:txBody>
          <a:bodyPr anchor="b">
            <a:normAutofit/>
          </a:bodyPr>
          <a:lstStyle>
            <a:lvl1pPr algn="l">
              <a:defRPr sz="2800" b="0" cap="all" baseline="0">
                <a:solidFill>
                  <a:schemeClr val="tx1">
                    <a:lumMod val="75000"/>
                  </a:schemeClr>
                </a:solidFill>
              </a:defRPr>
            </a:lvl1pPr>
          </a:lstStyle>
          <a:p>
            <a:r>
              <a:rPr lang="pt-BR" noProof="0"/>
              <a:t>Clique para editar o estilo do título mestre</a:t>
            </a:r>
            <a:endParaRPr lang="pt-BR" noProof="0" dirty="0"/>
          </a:p>
        </p:txBody>
      </p:sp>
      <p:sp>
        <p:nvSpPr>
          <p:cNvPr id="3" name="Espaço Reservado para Imagem 2"/>
          <p:cNvSpPr>
            <a:spLocks noGrp="1"/>
          </p:cNvSpPr>
          <p:nvPr>
            <p:ph type="pic" idx="1"/>
          </p:nvPr>
        </p:nvSpPr>
        <p:spPr bwMode="auto">
          <a:xfrm>
            <a:off x="4210050" y="482600"/>
            <a:ext cx="503555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p>
        </p:txBody>
      </p:sp>
      <p:sp>
        <p:nvSpPr>
          <p:cNvPr id="4" name="Espaço Reservado para Texto 3"/>
          <p:cNvSpPr>
            <a:spLocks noGrp="1"/>
          </p:cNvSpPr>
          <p:nvPr>
            <p:ph type="body" sz="half" idx="2" hasCustomPrompt="1"/>
          </p:nvPr>
        </p:nvSpPr>
        <p:spPr>
          <a:xfrm>
            <a:off x="873048" y="1828800"/>
            <a:ext cx="267660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19/07/2025</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cxnSp>
        <p:nvCxnSpPr>
          <p:cNvPr id="10" name="Conector Reto 9"/>
          <p:cNvCxnSpPr/>
          <p:nvPr/>
        </p:nvCxnSpPr>
        <p:spPr bwMode="white">
          <a:xfrm>
            <a:off x="9654906"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3" name="Retângulo 12"/>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4" name="Conector Reto 13"/>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p:nvPr/>
        </p:nvSpPr>
        <p:spPr bwMode="white">
          <a:xfrm>
            <a:off x="614488" y="898103"/>
            <a:ext cx="273090"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6" name="Conector Reto 15"/>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ço Reservado para Título 1"/>
          <p:cNvSpPr>
            <a:spLocks noGrp="1"/>
          </p:cNvSpPr>
          <p:nvPr>
            <p:ph type="title"/>
          </p:nvPr>
        </p:nvSpPr>
        <p:spPr>
          <a:xfrm>
            <a:off x="1295005" y="177801"/>
            <a:ext cx="7950596" cy="1239837"/>
          </a:xfrm>
          <a:prstGeom prst="rect">
            <a:avLst/>
          </a:prstGeom>
        </p:spPr>
        <p:txBody>
          <a:bodyPr vert="horz" lIns="91440" tIns="45720" rIns="91440" bIns="45720" rtlCol="0" anchor="b">
            <a:normAutofit/>
          </a:bodyPr>
          <a:lstStyle/>
          <a:p>
            <a:r>
              <a:rPr lang="pt-BR" noProof="0" dirty="0"/>
              <a:t>Clique para editar o título mestre</a:t>
            </a:r>
          </a:p>
        </p:txBody>
      </p:sp>
      <p:sp>
        <p:nvSpPr>
          <p:cNvPr id="3" name="Espaço Reservado para Texto 2"/>
          <p:cNvSpPr>
            <a:spLocks noGrp="1"/>
          </p:cNvSpPr>
          <p:nvPr>
            <p:ph type="body" idx="1"/>
          </p:nvPr>
        </p:nvSpPr>
        <p:spPr>
          <a:xfrm>
            <a:off x="1295005" y="1600200"/>
            <a:ext cx="7950596" cy="45720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4210050" y="6356352"/>
            <a:ext cx="9906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pt-BR" noProof="0" smtClean="0"/>
              <a:t>19/07/2025</a:t>
            </a:fld>
            <a:endParaRPr lang="pt-BR" noProof="0"/>
          </a:p>
        </p:txBody>
      </p:sp>
      <p:sp>
        <p:nvSpPr>
          <p:cNvPr id="5" name="Espaço Reservado para Rodapé 4"/>
          <p:cNvSpPr>
            <a:spLocks noGrp="1"/>
          </p:cNvSpPr>
          <p:nvPr>
            <p:ph type="ftr" sz="quarter" idx="3"/>
          </p:nvPr>
        </p:nvSpPr>
        <p:spPr>
          <a:xfrm>
            <a:off x="5360592" y="6356352"/>
            <a:ext cx="3229769"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pt-BR" noProof="0"/>
          </a:p>
        </p:txBody>
      </p:sp>
      <p:sp>
        <p:nvSpPr>
          <p:cNvPr id="6" name="Espaço Reservado para Número de Slide 5"/>
          <p:cNvSpPr>
            <a:spLocks noGrp="1"/>
          </p:cNvSpPr>
          <p:nvPr>
            <p:ph type="sldNum" sz="quarter" idx="4"/>
          </p:nvPr>
        </p:nvSpPr>
        <p:spPr>
          <a:xfrm>
            <a:off x="8750301" y="6356352"/>
            <a:ext cx="4953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pt-BR" noProof="0" smtClean="0"/>
              <a:t>‹nº›</a:t>
            </a:fld>
            <a:endParaRPr lang="pt-B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7015" indent="-247015"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775" indent="-247015"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535" indent="-247015"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71005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81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15.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ssanta2015/Trailer%20A%20paix&#227;o%20de%20Cristo%20&#233;%20voc&#234;%20%20%20Semana%20Santa%202015.wmv"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ssanta2015/V&#237;deo%20de%20apresenta&#231;&#227;o%20do%20material%20&#8211;%20Semana%20Santa%202015.wmv" TargetMode="External"/><Relationship Id="rId5" Type="http://schemas.openxmlformats.org/officeDocument/2006/relationships/image" Target="../media/image29.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3.GIF"/><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jpeg"/><Relationship Id="rId7"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jpeg"/><Relationship Id="rId4" Type="http://schemas.openxmlformats.org/officeDocument/2006/relationships/image" Target="../media/image12.jpeg"/><Relationship Id="rId9"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jpeg"/><Relationship Id="rId7" Type="http://schemas.openxmlformats.org/officeDocument/2006/relationships/hyperlink" Target="Video%20prom%20ocional%20Semana%20Santa.mp4"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png"/><Relationship Id="rId10" Type="http://schemas.openxmlformats.org/officeDocument/2006/relationships/hyperlink" Target="AMIGOS%20DA%20ESPERANca.mp4" TargetMode="External"/><Relationship Id="rId4" Type="http://schemas.openxmlformats.org/officeDocument/2006/relationships/image" Target="../media/image16.jpeg"/><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47.pn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44488" y="980728"/>
            <a:ext cx="9073008" cy="1311128"/>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A LIMPEZA DA IGREJA ESSA SEMANA SERÁ FEITA POR:</a:t>
            </a:r>
          </a:p>
        </p:txBody>
      </p:sp>
      <p:pic>
        <p:nvPicPr>
          <p:cNvPr id="3074" name="Picture 2" descr="Resultado de imagem para limpeza da igre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377" y="2420888"/>
            <a:ext cx="3471094" cy="2680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limpeza da igre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686" y="2600796"/>
            <a:ext cx="4113738" cy="2313978"/>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8413907E-C9A5-5255-6580-9C9951897C6B}"/>
              </a:ext>
            </a:extLst>
          </p:cNvPr>
          <p:cNvSpPr/>
          <p:nvPr/>
        </p:nvSpPr>
        <p:spPr>
          <a:xfrm>
            <a:off x="4311605" y="6002615"/>
            <a:ext cx="437913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Jairo - 27 99739-8019</a:t>
            </a:r>
          </a:p>
        </p:txBody>
      </p:sp>
      <p:pic>
        <p:nvPicPr>
          <p:cNvPr id="5" name="Imagem 4">
            <a:extLst>
              <a:ext uri="{FF2B5EF4-FFF2-40B4-BE49-F238E27FC236}">
                <a16:creationId xmlns:a16="http://schemas.microsoft.com/office/drawing/2014/main" id="{C397B1A9-BB88-C038-A99D-1250812198AF}"/>
              </a:ext>
            </a:extLst>
          </p:cNvPr>
          <p:cNvPicPr>
            <a:picLocks noChangeAspect="1"/>
          </p:cNvPicPr>
          <p:nvPr/>
        </p:nvPicPr>
        <p:blipFill>
          <a:blip r:embed="rId7"/>
          <a:stretch>
            <a:fillRect/>
          </a:stretch>
        </p:blipFill>
        <p:spPr>
          <a:xfrm>
            <a:off x="8756068" y="5373215"/>
            <a:ext cx="1160918" cy="1500067"/>
          </a:xfrm>
          <a:prstGeom prst="rect">
            <a:avLst/>
          </a:prstGeom>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ESCALA SEMANAL</a:t>
            </a:r>
            <a:endParaRPr lang="pt-BR" sz="3600">
              <a:solidFill>
                <a:srgbClr val="0070C0"/>
              </a:solidFill>
              <a:latin typeface="Arial Black" panose="020B0A04020102020204" pitchFamily="34" charset="0"/>
            </a:endParaRPr>
          </a:p>
        </p:txBody>
      </p:sp>
      <p:sp>
        <p:nvSpPr>
          <p:cNvPr id="7" name="CaixaDeTexto 6"/>
          <p:cNvSpPr txBox="1"/>
          <p:nvPr/>
        </p:nvSpPr>
        <p:spPr>
          <a:xfrm>
            <a:off x="134145" y="1714489"/>
            <a:ext cx="9637710" cy="2031325"/>
          </a:xfrm>
          <a:prstGeom prst="rect">
            <a:avLst/>
          </a:prstGeom>
          <a:noFill/>
        </p:spPr>
        <p:txBody>
          <a:bodyPr wrap="square" rtlCol="0">
            <a:spAutoFit/>
          </a:bodyPr>
          <a:lstStyle/>
          <a:p>
            <a:pPr>
              <a:lnSpc>
                <a:spcPct val="90000"/>
              </a:lnSpc>
              <a:buFontTx/>
              <a:buChar char="-"/>
            </a:pPr>
            <a:r>
              <a:rPr lang="pt-BR" sz="2800">
                <a:solidFill>
                  <a:schemeClr val="tx1">
                    <a:lumMod val="75000"/>
                  </a:schemeClr>
                </a:solidFill>
                <a:latin typeface="Arial Black" panose="020B0A04020102020204" pitchFamily="34" charset="0"/>
              </a:rPr>
              <a:t> Diáconos:</a:t>
            </a:r>
          </a:p>
          <a:p>
            <a:pPr>
              <a:lnSpc>
                <a:spcPct val="90000"/>
              </a:lnSpc>
              <a:buFontTx/>
              <a:buChar char="-"/>
            </a:pPr>
            <a:r>
              <a:rPr lang="pt-BR" sz="2800">
                <a:solidFill>
                  <a:schemeClr val="tx1">
                    <a:lumMod val="75000"/>
                  </a:schemeClr>
                </a:solidFill>
                <a:latin typeface="Arial Black" panose="020B0A04020102020204" pitchFamily="34" charset="0"/>
              </a:rPr>
              <a:t> Pregadores:</a:t>
            </a:r>
          </a:p>
          <a:p>
            <a:pPr>
              <a:lnSpc>
                <a:spcPct val="90000"/>
              </a:lnSpc>
              <a:buFontTx/>
              <a:buChar char="-"/>
            </a:pPr>
            <a:r>
              <a:rPr lang="pt-BR" sz="2800">
                <a:solidFill>
                  <a:schemeClr val="tx1">
                    <a:lumMod val="75000"/>
                  </a:schemeClr>
                </a:solidFill>
                <a:latin typeface="Arial Black" panose="020B0A04020102020204" pitchFamily="34" charset="0"/>
              </a:rPr>
              <a:t> Limpeza da Igreja:</a:t>
            </a:r>
          </a:p>
          <a:p>
            <a:pPr>
              <a:lnSpc>
                <a:spcPct val="90000"/>
              </a:lnSpc>
              <a:buFontTx/>
              <a:buChar char="-"/>
            </a:pPr>
            <a:r>
              <a:rPr lang="pt-BR" sz="2800">
                <a:solidFill>
                  <a:schemeClr val="tx1">
                    <a:lumMod val="75000"/>
                  </a:schemeClr>
                </a:solidFill>
                <a:latin typeface="Arial Black" panose="020B0A04020102020204" pitchFamily="34" charset="0"/>
              </a:rPr>
              <a:t> Recepção:</a:t>
            </a: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424608" y="5657672"/>
            <a:ext cx="7152415"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a:t>
            </a:r>
            <a:r>
              <a:rPr lang="pt-BR" sz="1600" b="1" u="sng" dirty="0" err="1">
                <a:solidFill>
                  <a:schemeClr val="tx2"/>
                </a:solidFill>
                <a:latin typeface="Arial Black" panose="020B0A04020102020204" pitchFamily="34" charset="0"/>
              </a:rPr>
              <a:t>Késio</a:t>
            </a:r>
            <a:r>
              <a:rPr lang="pt-BR" sz="1600" b="1" u="sng" dirty="0">
                <a:solidFill>
                  <a:schemeClr val="tx2"/>
                </a:solidFill>
                <a:latin typeface="Arial Black" panose="020B0A04020102020204" pitchFamily="34" charset="0"/>
              </a:rPr>
              <a:t>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2017 ::</a:t>
            </a:r>
          </a:p>
        </p:txBody>
      </p:sp>
      <p:sp>
        <p:nvSpPr>
          <p:cNvPr id="17" name="Retângulo 16"/>
          <p:cNvSpPr/>
          <p:nvPr/>
        </p:nvSpPr>
        <p:spPr>
          <a:xfrm>
            <a:off x="28081" y="1052736"/>
            <a:ext cx="9877919" cy="4524315"/>
          </a:xfrm>
          <a:prstGeom prst="rect">
            <a:avLst/>
          </a:prstGeom>
        </p:spPr>
        <p:txBody>
          <a:bodyPr wrap="square">
            <a:spAutoFit/>
          </a:bodyPr>
          <a:lstStyle/>
          <a:p>
            <a:r>
              <a:rPr lang="pt-BR" dirty="0">
                <a:solidFill>
                  <a:srgbClr val="FF0000"/>
                </a:solidFill>
                <a:latin typeface="Arial Black" panose="020B0A04020102020204" pitchFamily="34" charset="0"/>
              </a:rPr>
              <a:t>04/03 - </a:t>
            </a:r>
            <a:r>
              <a:rPr lang="pt-BR" dirty="0">
                <a:solidFill>
                  <a:schemeClr val="tx2"/>
                </a:solidFill>
                <a:latin typeface="Arial Black" panose="020B0A04020102020204" pitchFamily="34" charset="0"/>
              </a:rPr>
              <a:t>Trimestral</a:t>
            </a:r>
            <a:r>
              <a:rPr lang="pt-BR" dirty="0">
                <a:solidFill>
                  <a:srgbClr val="FF0000"/>
                </a:solidFill>
                <a:latin typeface="Arial Black" panose="020B0A04020102020204" pitchFamily="34" charset="0"/>
              </a:rPr>
              <a:t> </a:t>
            </a:r>
            <a:r>
              <a:rPr lang="pt-BR" dirty="0">
                <a:solidFill>
                  <a:schemeClr val="tx2"/>
                </a:solidFill>
                <a:latin typeface="Arial Black" panose="020B0A04020102020204" pitchFamily="34" charset="0"/>
              </a:rPr>
              <a:t>na central de Cachoeiro (Esc. sabatina, Min. da Criança e Min. pessoal) às </a:t>
            </a:r>
            <a:r>
              <a:rPr lang="pt-BR" dirty="0" err="1">
                <a:solidFill>
                  <a:schemeClr val="tx2"/>
                </a:solidFill>
                <a:latin typeface="Arial Black" panose="020B0A04020102020204" pitchFamily="34" charset="0"/>
              </a:rPr>
              <a:t>15:00h</a:t>
            </a:r>
            <a:endParaRPr lang="pt-BR" dirty="0">
              <a:solidFill>
                <a:schemeClr val="tx2"/>
              </a:solidFill>
              <a:latin typeface="Arial Black" panose="020B0A04020102020204" pitchFamily="34" charset="0"/>
            </a:endParaRPr>
          </a:p>
          <a:p>
            <a:r>
              <a:rPr lang="pt-BR" dirty="0">
                <a:solidFill>
                  <a:srgbClr val="FF0000"/>
                </a:solidFill>
                <a:latin typeface="Arial Black" panose="020B0A04020102020204" pitchFamily="34" charset="0"/>
              </a:rPr>
              <a:t>05 – </a:t>
            </a:r>
            <a:r>
              <a:rPr lang="pt-BR" dirty="0">
                <a:solidFill>
                  <a:srgbClr val="008000"/>
                </a:solidFill>
                <a:latin typeface="Arial Black" panose="020B0A04020102020204" pitchFamily="34" charset="0"/>
              </a:rPr>
              <a:t>DOM – Feira de Saúde na Quadra de </a:t>
            </a:r>
            <a:r>
              <a:rPr lang="pt-BR" dirty="0" err="1">
                <a:solidFill>
                  <a:srgbClr val="008000"/>
                </a:solidFill>
                <a:latin typeface="Arial Black" panose="020B0A04020102020204" pitchFamily="34" charset="0"/>
              </a:rPr>
              <a:t>Aracuí</a:t>
            </a:r>
            <a:endParaRPr lang="pt-BR" dirty="0">
              <a:solidFill>
                <a:srgbClr val="008000"/>
              </a:solidFill>
              <a:latin typeface="Arial Black" panose="020B0A04020102020204" pitchFamily="34" charset="0"/>
            </a:endParaRPr>
          </a:p>
          <a:p>
            <a:r>
              <a:rPr lang="pt-BR" dirty="0">
                <a:solidFill>
                  <a:srgbClr val="FF0000"/>
                </a:solidFill>
                <a:latin typeface="Arial Black" panose="020B0A04020102020204" pitchFamily="34" charset="0"/>
              </a:rPr>
              <a:t>08 – </a:t>
            </a:r>
            <a:r>
              <a:rPr lang="pt-BR" dirty="0">
                <a:solidFill>
                  <a:schemeClr val="tx1">
                    <a:lumMod val="50000"/>
                  </a:schemeClr>
                </a:solidFill>
                <a:latin typeface="Arial Black" panose="020B0A04020102020204" pitchFamily="34" charset="0"/>
              </a:rPr>
              <a:t>Dia Internacional da Mulher</a:t>
            </a:r>
          </a:p>
          <a:p>
            <a:r>
              <a:rPr lang="pt-BR" dirty="0">
                <a:solidFill>
                  <a:srgbClr val="FF0000"/>
                </a:solidFill>
                <a:latin typeface="Arial Black" panose="020B0A04020102020204" pitchFamily="34" charset="0"/>
              </a:rPr>
              <a:t>10 - sexta - </a:t>
            </a:r>
            <a:r>
              <a:rPr lang="pt-BR" dirty="0">
                <a:solidFill>
                  <a:schemeClr val="tx2"/>
                </a:solidFill>
                <a:latin typeface="Arial Black" panose="020B0A04020102020204" pitchFamily="34" charset="0"/>
              </a:rPr>
              <a:t>CULTO SUBDISTRITO com o Pr. Ricardo em castelo ás 19:00. </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Sermão Mensal de Mordomia + Sábado das Primícias</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DISTRITAL que será em Castelo ás 15:00</a:t>
            </a:r>
          </a:p>
          <a:p>
            <a:r>
              <a:rPr lang="pt-BR" dirty="0">
                <a:solidFill>
                  <a:srgbClr val="FF0000"/>
                </a:solidFill>
                <a:latin typeface="Arial Black" panose="020B0A04020102020204" pitchFamily="34" charset="0"/>
              </a:rPr>
              <a:t>12 - DOM -</a:t>
            </a:r>
            <a:r>
              <a:rPr lang="pt-BR" dirty="0">
                <a:solidFill>
                  <a:schemeClr val="tx1">
                    <a:lumMod val="50000"/>
                  </a:schemeClr>
                </a:solidFill>
                <a:latin typeface="Arial Black" panose="020B0A04020102020204" pitchFamily="34" charset="0"/>
              </a:rPr>
              <a:t> TREINAMENTOS SUBDISTRITO – </a:t>
            </a:r>
            <a:r>
              <a:rPr lang="pt-BR" dirty="0">
                <a:solidFill>
                  <a:srgbClr val="008000"/>
                </a:solidFill>
                <a:latin typeface="Arial Black" panose="020B0A04020102020204" pitchFamily="34" charset="0"/>
              </a:rPr>
              <a:t>em Castelo ás 09:00</a:t>
            </a:r>
            <a:r>
              <a:rPr lang="pt-BR" dirty="0">
                <a:solidFill>
                  <a:schemeClr val="tx1">
                    <a:lumMod val="50000"/>
                  </a:schemeClr>
                </a:solidFill>
                <a:latin typeface="Arial Black" panose="020B0A04020102020204" pitchFamily="34" charset="0"/>
              </a:rPr>
              <a:t>, Esc. Sabatina, Recepção, Min. Pessoal e Duplas missionárias.</a:t>
            </a:r>
          </a:p>
          <a:p>
            <a:r>
              <a:rPr lang="pt-BR" dirty="0">
                <a:solidFill>
                  <a:srgbClr val="FF0000"/>
                </a:solidFill>
                <a:latin typeface="Arial Black" panose="020B0A04020102020204" pitchFamily="34" charset="0"/>
              </a:rPr>
              <a:t>18 – </a:t>
            </a:r>
            <a:r>
              <a:rPr lang="pt-BR" dirty="0">
                <a:solidFill>
                  <a:schemeClr val="tx1">
                    <a:lumMod val="50000"/>
                  </a:schemeClr>
                </a:solidFill>
                <a:latin typeface="Arial Black" panose="020B0A04020102020204" pitchFamily="34" charset="0"/>
              </a:rPr>
              <a:t>Dia Mundial do Jovem Adventista</a:t>
            </a:r>
          </a:p>
          <a:p>
            <a:r>
              <a:rPr lang="pt-BR" dirty="0">
                <a:solidFill>
                  <a:srgbClr val="FF0000"/>
                </a:solidFill>
                <a:latin typeface="Arial Black" panose="020B0A04020102020204" pitchFamily="34" charset="0"/>
              </a:rPr>
              <a:t>19 - Dom- </a:t>
            </a:r>
            <a:r>
              <a:rPr lang="pt-BR" dirty="0">
                <a:solidFill>
                  <a:schemeClr val="tx1">
                    <a:lumMod val="50000"/>
                  </a:schemeClr>
                </a:solidFill>
                <a:latin typeface="Arial Black" panose="020B0A04020102020204" pitchFamily="34" charset="0"/>
              </a:rPr>
              <a:t>TREINAMENTOS SUBDISTRITO – </a:t>
            </a:r>
            <a:r>
              <a:rPr lang="pt-BR" dirty="0">
                <a:solidFill>
                  <a:srgbClr val="008000"/>
                </a:solidFill>
                <a:latin typeface="Arial Black" panose="020B0A04020102020204" pitchFamily="34" charset="0"/>
              </a:rPr>
              <a:t>em </a:t>
            </a:r>
            <a:r>
              <a:rPr lang="pt-BR" dirty="0" err="1">
                <a:solidFill>
                  <a:srgbClr val="008000"/>
                </a:solidFill>
                <a:latin typeface="Arial Black" panose="020B0A04020102020204" pitchFamily="34" charset="0"/>
              </a:rPr>
              <a:t>Aracuí</a:t>
            </a:r>
            <a:r>
              <a:rPr lang="pt-BR" dirty="0">
                <a:solidFill>
                  <a:srgbClr val="008000"/>
                </a:solidFill>
                <a:latin typeface="Arial Black" panose="020B0A04020102020204" pitchFamily="34" charset="0"/>
              </a:rPr>
              <a:t> ás 09:00</a:t>
            </a:r>
            <a:r>
              <a:rPr lang="pt-BR" dirty="0">
                <a:solidFill>
                  <a:schemeClr val="tx1">
                    <a:lumMod val="50000"/>
                  </a:schemeClr>
                </a:solidFill>
                <a:latin typeface="Arial Black" panose="020B0A04020102020204" pitchFamily="34" charset="0"/>
              </a:rPr>
              <a:t>, Secretaria, Tesouraria e Mordomia .</a:t>
            </a:r>
          </a:p>
          <a:p>
            <a:r>
              <a:rPr lang="pt-BR" dirty="0">
                <a:solidFill>
                  <a:srgbClr val="FF0000"/>
                </a:solidFill>
                <a:latin typeface="Arial Black" panose="020B0A04020102020204" pitchFamily="34" charset="0"/>
              </a:rPr>
              <a:t>24 - sexta - </a:t>
            </a:r>
            <a:r>
              <a:rPr lang="pt-BR" dirty="0">
                <a:solidFill>
                  <a:schemeClr val="tx2"/>
                </a:solidFill>
                <a:latin typeface="Arial Black" panose="020B0A04020102020204" pitchFamily="34" charset="0"/>
              </a:rPr>
              <a:t>CULTO SUBDISTRITO com o Pr. Ricardo em </a:t>
            </a:r>
            <a:r>
              <a:rPr lang="pt-BR" dirty="0" err="1">
                <a:solidFill>
                  <a:schemeClr val="tx2"/>
                </a:solidFill>
                <a:latin typeface="Arial Black" panose="020B0A04020102020204" pitchFamily="34" charset="0"/>
              </a:rPr>
              <a:t>Conduru</a:t>
            </a:r>
            <a:r>
              <a:rPr lang="pt-BR" dirty="0">
                <a:solidFill>
                  <a:schemeClr val="tx2"/>
                </a:solidFill>
                <a:latin typeface="Arial Black" panose="020B0A04020102020204" pitchFamily="34" charset="0"/>
              </a:rPr>
              <a:t> ás 19:00. </a:t>
            </a:r>
            <a:endParaRPr lang="pt-BR" dirty="0">
              <a:solidFill>
                <a:schemeClr val="tx1">
                  <a:lumMod val="50000"/>
                </a:schemeClr>
              </a:solidFill>
              <a:latin typeface="Arial Black" panose="020B0A04020102020204" pitchFamily="34" charset="0"/>
            </a:endParaRPr>
          </a:p>
          <a:p>
            <a:r>
              <a:rPr lang="pt-BR" dirty="0">
                <a:solidFill>
                  <a:srgbClr val="FF0000"/>
                </a:solidFill>
                <a:latin typeface="Arial Black" panose="020B0A04020102020204" pitchFamily="34" charset="0"/>
              </a:rPr>
              <a:t>25 –</a:t>
            </a:r>
            <a:r>
              <a:rPr lang="pt-BR" dirty="0">
                <a:solidFill>
                  <a:schemeClr val="tx1">
                    <a:lumMod val="50000"/>
                  </a:schemeClr>
                </a:solidFill>
                <a:latin typeface="Arial Black" panose="020B0A04020102020204" pitchFamily="34" charset="0"/>
              </a:rPr>
              <a:t> </a:t>
            </a:r>
            <a:r>
              <a:rPr lang="pt-BR" dirty="0">
                <a:solidFill>
                  <a:schemeClr val="tx2"/>
                </a:solidFill>
                <a:latin typeface="Arial Black" panose="020B0A04020102020204" pitchFamily="34" charset="0"/>
              </a:rPr>
              <a:t>Encontro da Tesouraria e Mordomia Cristã no Catres</a:t>
            </a:r>
          </a:p>
          <a:p>
            <a:r>
              <a:rPr lang="pt-BR" dirty="0">
                <a:solidFill>
                  <a:srgbClr val="FF0000"/>
                </a:solidFill>
                <a:latin typeface="Arial Black" panose="020B0A04020102020204" pitchFamily="34" charset="0"/>
              </a:rPr>
              <a:t>29 – </a:t>
            </a:r>
            <a:r>
              <a:rPr lang="pt-BR" dirty="0">
                <a:solidFill>
                  <a:schemeClr val="tx2"/>
                </a:solidFill>
                <a:latin typeface="Arial Black" panose="020B0A04020102020204" pitchFamily="34" charset="0"/>
              </a:rPr>
              <a:t>Quartas de Poder – Ministério da Mulher</a:t>
            </a:r>
          </a:p>
          <a:p>
            <a:r>
              <a:rPr lang="pt-BR" dirty="0">
                <a:solidFill>
                  <a:srgbClr val="FF0000"/>
                </a:solidFill>
                <a:latin typeface="Arial Black" panose="020B0A04020102020204" pitchFamily="34" charset="0"/>
              </a:rPr>
              <a:t>31 – </a:t>
            </a:r>
            <a:r>
              <a:rPr lang="pt-BR" dirty="0">
                <a:solidFill>
                  <a:schemeClr val="tx2"/>
                </a:solidFill>
                <a:latin typeface="Arial Black" panose="020B0A04020102020204" pitchFamily="34" charset="0"/>
              </a:rPr>
              <a:t>Encontro das Mulheres na </a:t>
            </a:r>
            <a:r>
              <a:rPr lang="pt-BR" dirty="0" err="1">
                <a:solidFill>
                  <a:schemeClr val="tx2"/>
                </a:solidFill>
                <a:latin typeface="Arial Black" panose="020B0A04020102020204" pitchFamily="34" charset="0"/>
              </a:rPr>
              <a:t>IASD</a:t>
            </a:r>
            <a:r>
              <a:rPr lang="pt-BR" dirty="0">
                <a:solidFill>
                  <a:schemeClr val="tx2"/>
                </a:solidFill>
                <a:latin typeface="Arial Black" panose="020B0A04020102020204" pitchFamily="34" charset="0"/>
              </a:rPr>
              <a:t> de </a:t>
            </a:r>
            <a:r>
              <a:rPr lang="pt-BR" dirty="0" err="1">
                <a:solidFill>
                  <a:schemeClr val="tx2"/>
                </a:solidFill>
                <a:latin typeface="Arial Black" panose="020B0A04020102020204" pitchFamily="34" charset="0"/>
              </a:rPr>
              <a:t>Aracuí</a:t>
            </a:r>
            <a:r>
              <a:rPr lang="pt-BR" dirty="0">
                <a:solidFill>
                  <a:schemeClr val="tx2"/>
                </a:solidFill>
                <a:latin typeface="Arial Black" panose="020B0A04020102020204" pitchFamily="34" charset="0"/>
              </a:rPr>
              <a:t> ás 19:00.</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577023" y="5547950"/>
            <a:ext cx="1344529" cy="13374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iles.ibnovavida.webnode.com.br/200000692-e2790e372f/BirthdayClipAr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1940" y="4005064"/>
            <a:ext cx="197961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sp>
        <p:nvSpPr>
          <p:cNvPr id="5" name="Text Box 4"/>
          <p:cNvSpPr txBox="1">
            <a:spLocks noChangeArrowheads="1"/>
          </p:cNvSpPr>
          <p:nvPr/>
        </p:nvSpPr>
        <p:spPr bwMode="auto">
          <a:xfrm>
            <a:off x="-87560" y="613137"/>
            <a:ext cx="9906000" cy="1015663"/>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CONFRATERNIZAÇÃO DO TRIMESTRE</a:t>
            </a:r>
            <a:br>
              <a:rPr lang="pt-BR" sz="3200" dirty="0">
                <a:solidFill>
                  <a:srgbClr val="0070C0"/>
                </a:solidFill>
                <a:latin typeface="Arial Black" panose="020B0A04020102020204" pitchFamily="34" charset="0"/>
              </a:rPr>
            </a:br>
            <a:r>
              <a:rPr lang="pt-BR" sz="2800" dirty="0">
                <a:solidFill>
                  <a:srgbClr val="FF0000"/>
                </a:solidFill>
                <a:latin typeface="Arial Black" panose="020B0A04020102020204" pitchFamily="34" charset="0"/>
              </a:rPr>
              <a:t>Sábado dia 26 de março, após o culto</a:t>
            </a:r>
            <a:endParaRPr lang="pt-BR" sz="2400" dirty="0">
              <a:solidFill>
                <a:srgbClr val="FF0000"/>
              </a:solidFill>
              <a:latin typeface="Arial Black" panose="020B0A04020102020204" pitchFamily="34" charset="0"/>
            </a:endParaRPr>
          </a:p>
        </p:txBody>
      </p:sp>
      <p:sp>
        <p:nvSpPr>
          <p:cNvPr id="7" name="CaixaDeTexto 6"/>
          <p:cNvSpPr txBox="1"/>
          <p:nvPr/>
        </p:nvSpPr>
        <p:spPr>
          <a:xfrm>
            <a:off x="0" y="1981603"/>
            <a:ext cx="8475778" cy="3610219"/>
          </a:xfrm>
          <a:prstGeom prst="rect">
            <a:avLst/>
          </a:prstGeom>
          <a:noFill/>
        </p:spPr>
        <p:txBody>
          <a:bodyPr wrap="square" rtlCol="0">
            <a:spAutoFit/>
          </a:bodyPr>
          <a:lstStyle/>
          <a:p>
            <a:pPr marL="342900" indent="-342900">
              <a:lnSpc>
                <a:spcPct val="90000"/>
              </a:lnSpc>
              <a:buFontTx/>
              <a:buChar char="-"/>
            </a:pPr>
            <a:r>
              <a:rPr lang="pt-BR" sz="2000" dirty="0">
                <a:solidFill>
                  <a:srgbClr val="0000FF"/>
                </a:solidFill>
                <a:latin typeface="Arial Black" panose="020B0A04020102020204" pitchFamily="34" charset="0"/>
              </a:rPr>
              <a:t>Comemoração dos aniversariantes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Enceramento da Semana Santa</a:t>
            </a:r>
          </a:p>
          <a:p>
            <a:pPr marL="342900" indent="-342900">
              <a:lnSpc>
                <a:spcPct val="90000"/>
              </a:lnSpc>
              <a:buFontTx/>
              <a:buChar char="-"/>
            </a:pPr>
            <a:r>
              <a:rPr lang="pt-BR" sz="2000" dirty="0">
                <a:solidFill>
                  <a:srgbClr val="0000FF"/>
                </a:solidFill>
                <a:latin typeface="Arial Black" panose="020B0A04020102020204" pitchFamily="34" charset="0"/>
              </a:rPr>
              <a:t>Enceramento da Escola Sabatina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Premiação da Lição Premiada</a:t>
            </a:r>
          </a:p>
          <a:p>
            <a:pPr marL="342900" indent="-342900">
              <a:lnSpc>
                <a:spcPct val="90000"/>
              </a:lnSpc>
              <a:buFontTx/>
              <a:buChar char="-"/>
            </a:pPr>
            <a:endParaRPr lang="pt-BR" sz="2000" dirty="0">
              <a:solidFill>
                <a:srgbClr val="0000FF"/>
              </a:solidFill>
              <a:latin typeface="Arial Black" panose="020B0A04020102020204" pitchFamily="34" charset="0"/>
            </a:endParaRPr>
          </a:p>
          <a:p>
            <a:pPr>
              <a:lnSpc>
                <a:spcPct val="90000"/>
              </a:lnSpc>
            </a:pPr>
            <a:r>
              <a:rPr lang="pt-BR" sz="2800" u="sng" dirty="0">
                <a:solidFill>
                  <a:srgbClr val="336600"/>
                </a:solidFill>
                <a:latin typeface="Arial Black" panose="020B0A04020102020204" pitchFamily="34" charset="0"/>
              </a:rPr>
              <a:t>Haverá almoço (junta panela) especial com um delicioso bolo de sobremesa.</a:t>
            </a:r>
          </a:p>
          <a:p>
            <a:pPr algn="ctr">
              <a:lnSpc>
                <a:spcPct val="90000"/>
              </a:lnSpc>
            </a:pPr>
            <a:endParaRPr lang="pt-BR" sz="2000" dirty="0">
              <a:solidFill>
                <a:srgbClr val="0000FF"/>
              </a:solidFill>
              <a:latin typeface="Arial Black" panose="020B0A04020102020204" pitchFamily="34" charset="0"/>
            </a:endParaRPr>
          </a:p>
          <a:p>
            <a:pPr algn="ctr">
              <a:lnSpc>
                <a:spcPct val="90000"/>
              </a:lnSpc>
            </a:pPr>
            <a:endParaRPr lang="pt-BR" sz="2000" dirty="0">
              <a:solidFill>
                <a:srgbClr val="0000FF"/>
              </a:solidFill>
              <a:latin typeface="Arial Black" panose="020B0A04020102020204" pitchFamily="34" charset="0"/>
            </a:endParaRPr>
          </a:p>
          <a:p>
            <a:pPr>
              <a:lnSpc>
                <a:spcPct val="90000"/>
              </a:lnSpc>
            </a:pPr>
            <a:r>
              <a:rPr lang="pt-BR" sz="2000" dirty="0">
                <a:solidFill>
                  <a:srgbClr val="FF0000"/>
                </a:solidFill>
                <a:latin typeface="Arial Black" panose="020B0A04020102020204" pitchFamily="34" charset="0"/>
              </a:rPr>
              <a:t>Obs.: Os aniversariantes do Trimestre devem ajudar com R$ 15,00 para custear o bolo e as lembrancinha.</a:t>
            </a:r>
          </a:p>
          <a:p>
            <a:pPr algn="ctr">
              <a:lnSpc>
                <a:spcPct val="90000"/>
              </a:lnSpc>
            </a:pPr>
            <a:endParaRPr lang="pt-BR" u="sng" dirty="0">
              <a:solidFill>
                <a:srgbClr val="0000FF"/>
              </a:solidFill>
              <a:latin typeface="Arial Black" panose="020B0A04020102020204"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82"/>
          <a:stretch>
            <a:fillRect/>
          </a:stretch>
        </p:blipFill>
        <p:spPr bwMode="auto">
          <a:xfrm>
            <a:off x="8265368" y="2647742"/>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1620912"/>
            <a:ext cx="1506930" cy="1016000"/>
          </a:xfrm>
          <a:prstGeom prst="rect">
            <a:avLst/>
          </a:prstGeom>
          <a:noFill/>
          <a:ln w="9525">
            <a:noFill/>
            <a:miter lim="800000"/>
            <a:headEnd/>
            <a:tailEnd/>
          </a:ln>
        </p:spPr>
      </p:pic>
      <p:sp>
        <p:nvSpPr>
          <p:cNvPr id="4" name="CaixaDeTexto 3"/>
          <p:cNvSpPr txBox="1"/>
          <p:nvPr/>
        </p:nvSpPr>
        <p:spPr>
          <a:xfrm>
            <a:off x="1640632" y="5818038"/>
            <a:ext cx="7200800" cy="923330"/>
          </a:xfrm>
          <a:prstGeom prst="rect">
            <a:avLst/>
          </a:prstGeom>
          <a:noFill/>
        </p:spPr>
        <p:txBody>
          <a:bodyPr wrap="square" rtlCol="0">
            <a:spAutoFit/>
          </a:bodyPr>
          <a:lstStyle/>
          <a:p>
            <a:pPr algn="ctr">
              <a:lnSpc>
                <a:spcPct val="90000"/>
              </a:lnSpc>
            </a:pPr>
            <a:r>
              <a:rPr lang="pt-BR" sz="2000" dirty="0">
                <a:solidFill>
                  <a:schemeClr val="tx2"/>
                </a:solidFill>
                <a:latin typeface="Arial Black" panose="020B0A04020102020204" pitchFamily="34" charset="0"/>
              </a:rPr>
              <a:t>Atenção Dividir os itens do Almoço (arroz, feijão, etc...) com as famílias da igreja.</a:t>
            </a:r>
          </a:p>
          <a:p>
            <a:pPr algn="ctr">
              <a:lnSpc>
                <a:spcPct val="90000"/>
              </a:lnSpc>
            </a:pPr>
            <a:r>
              <a:rPr lang="pt-BR" sz="2000" dirty="0">
                <a:solidFill>
                  <a:schemeClr val="tx2"/>
                </a:solidFill>
                <a:latin typeface="Arial Black" panose="020B0A04020102020204" pitchFamily="34" charset="0"/>
              </a:rPr>
              <a:t>Almoço vegetariano.</a:t>
            </a:r>
          </a:p>
        </p:txBody>
      </p:sp>
    </p:spTree>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558739" y="-99392"/>
            <a:ext cx="8038854" cy="800219"/>
          </a:xfrm>
          <a:prstGeom prst="rect">
            <a:avLst/>
          </a:prstGeom>
          <a:noFill/>
        </p:spPr>
        <p:txBody>
          <a:bodyPr wrap="square" lIns="91440" tIns="45720" rIns="91440" bIns="45720">
            <a:spAutoFit/>
          </a:bodyPr>
          <a:lstStyle/>
          <a:p>
            <a:pPr algn="ctr"/>
            <a:r>
              <a:rPr lang="pt-BR"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MINISTÉRIO DA FAMILIA</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697416" y="5643578"/>
            <a:ext cx="1208585" cy="121442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18063" y="851660"/>
            <a:ext cx="4718913" cy="3416320"/>
          </a:xfrm>
          <a:prstGeom prst="rect">
            <a:avLst/>
          </a:prstGeom>
          <a:noFill/>
        </p:spPr>
        <p:txBody>
          <a:bodyPr wrap="square" rtlCol="0">
            <a:spAutoFit/>
          </a:bodyPr>
          <a:lstStyle/>
          <a:p>
            <a:pPr algn="ctr">
              <a:lnSpc>
                <a:spcPct val="90000"/>
              </a:lnSpc>
            </a:pPr>
            <a:r>
              <a:rPr lang="pt-BR" sz="2000" dirty="0">
                <a:solidFill>
                  <a:srgbClr val="FF0000"/>
                </a:solidFill>
                <a:latin typeface="Arial Black" panose="020B0A04020102020204" pitchFamily="34" charset="0"/>
              </a:rPr>
              <a:t>:: AGOSTO A NOVEMBRO 2015 ::</a:t>
            </a:r>
          </a:p>
          <a:p>
            <a:pPr>
              <a:lnSpc>
                <a:spcPct val="90000"/>
              </a:lnSpc>
              <a:buFontTx/>
              <a:buChar char="-"/>
            </a:pPr>
            <a:endParaRPr lang="pt-BR" sz="2000" dirty="0">
              <a:solidFill>
                <a:srgbClr val="FF0000"/>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De Agosto a Novembro vamos usar nas Igrejas os seguintes Programas da Família:</a:t>
            </a:r>
          </a:p>
          <a:p>
            <a:pPr>
              <a:lnSpc>
                <a:spcPct val="90000"/>
              </a:lnSpc>
            </a:pPr>
            <a:endParaRPr lang="pt-BR" sz="2000" dirty="0">
              <a:solidFill>
                <a:schemeClr val="tx2">
                  <a:lumMod val="95000"/>
                  <a:lumOff val="5000"/>
                </a:schemeClr>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1 - Culto de Domingo ou Quarta ás 19:30: “Encontro de Pais” e “Adoração em Família”. </a:t>
            </a:r>
            <a:r>
              <a:rPr lang="pt-BR" sz="2000" dirty="0">
                <a:solidFill>
                  <a:schemeClr val="tx2"/>
                </a:solidFill>
                <a:latin typeface="Arial Black" panose="020B0A04020102020204" pitchFamily="34" charset="0"/>
              </a:rPr>
              <a:t>Série em Vídeo com Pr. Marcos Bomfim.</a:t>
            </a:r>
          </a:p>
          <a:p>
            <a:pPr>
              <a:lnSpc>
                <a:spcPct val="90000"/>
              </a:lnSpc>
            </a:pPr>
            <a:endParaRPr lang="pt-BR" sz="2000" dirty="0">
              <a:solidFill>
                <a:schemeClr val="tx2">
                  <a:lumMod val="95000"/>
                  <a:lumOff val="5000"/>
                </a:schemeClr>
              </a:solidFill>
              <a:latin typeface="Arial Black" panose="020B0A04020102020204" pitchFamily="34" charset="0"/>
            </a:endParaRPr>
          </a:p>
        </p:txBody>
      </p:sp>
      <p:sp>
        <p:nvSpPr>
          <p:cNvPr id="12" name="Retângulo 11"/>
          <p:cNvSpPr/>
          <p:nvPr/>
        </p:nvSpPr>
        <p:spPr>
          <a:xfrm>
            <a:off x="2787695" y="5657672"/>
            <a:ext cx="6086261" cy="1077218"/>
          </a:xfrm>
          <a:prstGeom prst="rect">
            <a:avLst/>
          </a:prstGeom>
        </p:spPr>
        <p:txBody>
          <a:bodyPr wrap="square">
            <a:spAutoFit/>
          </a:bodyPr>
          <a:lstStyle/>
          <a:p>
            <a:r>
              <a:rPr lang="pt-BR" sz="1600" b="1" dirty="0"/>
              <a:t>Canal de Materiais:  </a:t>
            </a:r>
            <a:r>
              <a:rPr lang="pt-BR" sz="1600" b="1" dirty="0">
                <a:solidFill>
                  <a:srgbClr val="FF0000"/>
                </a:solidFill>
                <a:latin typeface="Arial Black" panose="020B0A04020102020204" pitchFamily="34" charset="0"/>
              </a:rPr>
              <a:t>http://redeadventista.com</a:t>
            </a:r>
          </a:p>
          <a:p>
            <a:r>
              <a:rPr lang="pt-BR" sz="1600" b="1" dirty="0"/>
              <a:t>E-mail: neemiasml@gmail.com</a:t>
            </a:r>
          </a:p>
          <a:p>
            <a:r>
              <a:rPr lang="pt-BR" sz="1600" b="1" u="sng" dirty="0">
                <a:solidFill>
                  <a:schemeClr val="tx2"/>
                </a:solidFill>
                <a:latin typeface="Arial Black" panose="020B0A04020102020204" pitchFamily="34" charset="0"/>
              </a:rPr>
              <a:t>Celular exclusivo Neemias para assuntos da Igreja: 55 28 9-9984-7871 (vivo) ou 28 9-8112-8102 (Tim).</a:t>
            </a:r>
          </a:p>
        </p:txBody>
      </p:sp>
      <p:sp>
        <p:nvSpPr>
          <p:cNvPr id="7" name="CaixaDeTexto 6"/>
          <p:cNvSpPr txBox="1"/>
          <p:nvPr/>
        </p:nvSpPr>
        <p:spPr>
          <a:xfrm>
            <a:off x="4875684" y="982235"/>
            <a:ext cx="3101652" cy="2086725"/>
          </a:xfrm>
          <a:prstGeom prst="rect">
            <a:avLst/>
          </a:prstGeom>
          <a:solidFill>
            <a:schemeClr val="accent3">
              <a:lumMod val="60000"/>
              <a:lumOff val="40000"/>
            </a:schemeClr>
          </a:solidFill>
        </p:spPr>
        <p:txBody>
          <a:bodyPr wrap="square" rtlCol="0">
            <a:spAutoFit/>
          </a:bodyPr>
          <a:lstStyle/>
          <a:p>
            <a:pPr algn="ctr">
              <a:lnSpc>
                <a:spcPct val="90000"/>
              </a:lnSpc>
            </a:pPr>
            <a:r>
              <a:rPr lang="pt-BR" b="1" dirty="0">
                <a:solidFill>
                  <a:srgbClr val="C00000"/>
                </a:solidFill>
                <a:latin typeface="Arial" panose="020B0604020202020204" pitchFamily="34" charset="0"/>
                <a:cs typeface="Arial" panose="020B0604020202020204" pitchFamily="34" charset="0"/>
              </a:rPr>
              <a:t>Adquira Orientação da Criança</a:t>
            </a:r>
          </a:p>
          <a:p>
            <a:pPr algn="ctr">
              <a:lnSpc>
                <a:spcPct val="90000"/>
              </a:lnSpc>
            </a:pPr>
            <a:r>
              <a:rPr lang="pt-BR" b="1" dirty="0">
                <a:solidFill>
                  <a:srgbClr val="C00000"/>
                </a:solidFill>
                <a:latin typeface="Arial" panose="020B0604020202020204" pitchFamily="34" charset="0"/>
                <a:cs typeface="Arial" panose="020B0604020202020204" pitchFamily="34" charset="0"/>
              </a:rPr>
              <a:t>e participe melhor da Adoração em Família 2015.</a:t>
            </a:r>
          </a:p>
          <a:p>
            <a:pPr algn="ctr">
              <a:lnSpc>
                <a:spcPct val="90000"/>
              </a:lnSpc>
            </a:pPr>
            <a:r>
              <a:rPr lang="pt-BR" b="1" dirty="0">
                <a:solidFill>
                  <a:srgbClr val="C00000"/>
                </a:solidFill>
                <a:latin typeface="Arial" panose="020B0604020202020204" pitchFamily="34" charset="0"/>
                <a:cs typeface="Arial" panose="020B0604020202020204" pitchFamily="34" charset="0"/>
              </a:rPr>
              <a:t>Adquira na Associação Local por R$ 6,00 e tenha uma Família melhor.</a:t>
            </a:r>
          </a:p>
        </p:txBody>
      </p:sp>
      <p:pic>
        <p:nvPicPr>
          <p:cNvPr id="2" name="Picture 2" descr="orientação da criana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18" y="1052736"/>
            <a:ext cx="1815418" cy="1815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droação fam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16" y="3789040"/>
            <a:ext cx="3375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contro de pais 2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2044" y="3789040"/>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rw6y4cub0f0o.cloudfront.net/sites/3/2014/10/FOTO-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59" r="24840"/>
          <a:stretch>
            <a:fillRect/>
          </a:stretch>
        </p:blipFill>
        <p:spPr bwMode="auto">
          <a:xfrm>
            <a:off x="223969" y="4159188"/>
            <a:ext cx="9619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3rnzzgixpurt0.cloudfront.net/2013/05/twitcam-com-o-pr-marcos-bomfim-semana-da-familia-igreja-adventista-videos-adventista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153" t="20058" r="38386" b="12063"/>
          <a:stretch>
            <a:fillRect/>
          </a:stretch>
        </p:blipFill>
        <p:spPr bwMode="auto">
          <a:xfrm>
            <a:off x="1985088" y="4161062"/>
            <a:ext cx="879680" cy="92412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882770" y="5101529"/>
            <a:ext cx="1126014" cy="461665"/>
          </a:xfrm>
          <a:prstGeom prst="rect">
            <a:avLst/>
          </a:prstGeom>
        </p:spPr>
        <p:txBody>
          <a:bodyPr wrap="none">
            <a:spAutoFit/>
          </a:bodyPr>
          <a:lstStyle/>
          <a:p>
            <a:pPr algn="ctr"/>
            <a:r>
              <a:rPr lang="pt-BR" sz="1200" dirty="0">
                <a:latin typeface="Arial Black" panose="020B0A04020102020204" pitchFamily="34" charset="0"/>
              </a:rPr>
              <a:t>Pr. Marcos </a:t>
            </a:r>
          </a:p>
          <a:p>
            <a:pPr algn="ctr"/>
            <a:r>
              <a:rPr lang="pt-BR" sz="1200" dirty="0">
                <a:latin typeface="Arial Black" panose="020B0A04020102020204" pitchFamily="34" charset="0"/>
              </a:rPr>
              <a:t>Bomfim</a:t>
            </a:r>
          </a:p>
        </p:txBody>
      </p:sp>
      <p:sp>
        <p:nvSpPr>
          <p:cNvPr id="15" name="Retângulo 14"/>
          <p:cNvSpPr/>
          <p:nvPr/>
        </p:nvSpPr>
        <p:spPr>
          <a:xfrm>
            <a:off x="112947" y="5055567"/>
            <a:ext cx="1157048" cy="461665"/>
          </a:xfrm>
          <a:prstGeom prst="rect">
            <a:avLst/>
          </a:prstGeom>
        </p:spPr>
        <p:txBody>
          <a:bodyPr wrap="none">
            <a:spAutoFit/>
          </a:bodyPr>
          <a:lstStyle/>
          <a:p>
            <a:pPr algn="ctr"/>
            <a:r>
              <a:rPr lang="pt-BR" sz="1200" dirty="0">
                <a:latin typeface="Arial Black" panose="020B0A04020102020204" pitchFamily="34" charset="0"/>
              </a:rPr>
              <a:t>Pr. Antônio </a:t>
            </a:r>
          </a:p>
          <a:p>
            <a:pPr algn="ctr"/>
            <a:r>
              <a:rPr lang="pt-BR" sz="1200" dirty="0">
                <a:latin typeface="Arial Black" panose="020B0A04020102020204" pitchFamily="34" charset="0"/>
              </a:rPr>
              <a:t>Estrada</a:t>
            </a:r>
          </a:p>
        </p:txBody>
      </p:sp>
    </p:spTree>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908" y="13094"/>
            <a:ext cx="9943108" cy="661720"/>
          </a:xfrm>
          <a:prstGeom prst="rect">
            <a:avLst/>
          </a:prstGeom>
          <a:gradFill>
            <a:gsLst>
              <a:gs pos="0">
                <a:srgbClr val="0000FF"/>
              </a:gs>
              <a:gs pos="39999">
                <a:srgbClr val="00FFCC"/>
              </a:gs>
              <a:gs pos="70000">
                <a:srgbClr val="C4D6EB"/>
              </a:gs>
              <a:gs pos="100000">
                <a:srgbClr val="FFEBFA"/>
              </a:gs>
            </a:gsLst>
            <a:lin ang="5400000" scaled="0"/>
          </a:gra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PROVA DA LIÇÃO 1º TRIMESTRE/2016</a:t>
            </a:r>
          </a:p>
        </p:txBody>
      </p:sp>
      <p:sp>
        <p:nvSpPr>
          <p:cNvPr id="5" name="Text Box 4"/>
          <p:cNvSpPr txBox="1">
            <a:spLocks noChangeArrowheads="1"/>
          </p:cNvSpPr>
          <p:nvPr/>
        </p:nvSpPr>
        <p:spPr bwMode="auto">
          <a:xfrm>
            <a:off x="-372478" y="692696"/>
            <a:ext cx="9906000" cy="1077218"/>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“Lição Premiada </a:t>
            </a:r>
            <a:r>
              <a:rPr lang="pt-BR" sz="3200" u="sng" dirty="0">
                <a:solidFill>
                  <a:srgbClr val="FF0000"/>
                </a:solidFill>
                <a:latin typeface="Arial Black" panose="020B0A04020102020204" pitchFamily="34" charset="0"/>
              </a:rPr>
              <a:t>Dia 26/03/2016</a:t>
            </a:r>
            <a:r>
              <a:rPr lang="pt-BR" sz="3200" dirty="0">
                <a:solidFill>
                  <a:srgbClr val="0070C0"/>
                </a:solidFill>
                <a:latin typeface="Arial Black" panose="020B0A04020102020204" pitchFamily="34" charset="0"/>
              </a:rPr>
              <a:t>”</a:t>
            </a:r>
            <a:br>
              <a:rPr lang="pt-BR" sz="3200" dirty="0">
                <a:solidFill>
                  <a:srgbClr val="0070C0"/>
                </a:solidFill>
                <a:latin typeface="Arial Black" panose="020B0A04020102020204" pitchFamily="34" charset="0"/>
              </a:rPr>
            </a:br>
            <a:r>
              <a:rPr lang="pt-BR" sz="3200" dirty="0">
                <a:solidFill>
                  <a:srgbClr val="0070C0"/>
                </a:solidFill>
                <a:latin typeface="Arial Black" panose="020B0A04020102020204" pitchFamily="34" charset="0"/>
              </a:rPr>
              <a:t>Projeto Eu Estudo a Lição.</a:t>
            </a:r>
            <a:endParaRPr lang="pt-BR" sz="2800" dirty="0">
              <a:solidFill>
                <a:srgbClr val="0070C0"/>
              </a:solidFill>
              <a:latin typeface="Arial Black" panose="020B0A04020102020204" pitchFamily="34" charset="0"/>
            </a:endParaRPr>
          </a:p>
        </p:txBody>
      </p:sp>
      <p:sp>
        <p:nvSpPr>
          <p:cNvPr id="7" name="CaixaDeTexto 6"/>
          <p:cNvSpPr txBox="1"/>
          <p:nvPr/>
        </p:nvSpPr>
        <p:spPr>
          <a:xfrm>
            <a:off x="1784648" y="1981603"/>
            <a:ext cx="6691130" cy="4759765"/>
          </a:xfrm>
          <a:prstGeom prst="rect">
            <a:avLst/>
          </a:prstGeom>
          <a:noFill/>
        </p:spPr>
        <p:txBody>
          <a:bodyPr wrap="square" rtlCol="0">
            <a:spAutoFit/>
          </a:bodyPr>
          <a:lstStyle/>
          <a:p>
            <a:pPr>
              <a:lnSpc>
                <a:spcPct val="90000"/>
              </a:lnSpc>
            </a:pPr>
            <a:r>
              <a:rPr lang="pt-BR" sz="2000" dirty="0">
                <a:solidFill>
                  <a:schemeClr val="tx1">
                    <a:lumMod val="75000"/>
                  </a:schemeClr>
                </a:solidFill>
                <a:latin typeface="Arial Black" panose="020B0A04020102020204" pitchFamily="34" charset="0"/>
              </a:rPr>
              <a:t>Incentive a sua classe de Escola Sabatina, a participar desse projeto, como isso teremos mais estudos diário da lição. Prêmios especiais para 1º, 2º e 3 lugar, sendo que também haverá lembrancinhas para quem participar. A prova é sempre no inicio de cada trimestre.</a:t>
            </a:r>
          </a:p>
          <a:p>
            <a:pPr>
              <a:lnSpc>
                <a:spcPct val="90000"/>
              </a:lnSpc>
            </a:pPr>
            <a:r>
              <a:rPr lang="pt-BR" sz="2000" u="sng" dirty="0">
                <a:solidFill>
                  <a:srgbClr val="336600"/>
                </a:solidFill>
                <a:latin typeface="Arial Black" panose="020B0A04020102020204" pitchFamily="34" charset="0"/>
              </a:rPr>
              <a:t>Para obter as provas e resposta, cada Diretor da Escola Sabatina entre em contato com Neemias – </a:t>
            </a:r>
            <a:r>
              <a:rPr lang="pt-BR" sz="2000" u="sng" dirty="0">
                <a:solidFill>
                  <a:schemeClr val="tx2"/>
                </a:solidFill>
                <a:latin typeface="Arial Black" panose="020B0A04020102020204" pitchFamily="34" charset="0"/>
              </a:rPr>
              <a:t>cel.: (</a:t>
            </a:r>
            <a:r>
              <a:rPr lang="pt-BR" sz="2000" u="sng" dirty="0" err="1">
                <a:solidFill>
                  <a:schemeClr val="tx2"/>
                </a:solidFill>
                <a:latin typeface="Arial Black" panose="020B0A04020102020204" pitchFamily="34" charset="0"/>
              </a:rPr>
              <a:t>whatsapp</a:t>
            </a:r>
            <a:r>
              <a:rPr lang="pt-BR" sz="2000" u="sng" dirty="0">
                <a:solidFill>
                  <a:schemeClr val="tx2"/>
                </a:solidFill>
                <a:latin typeface="Arial Black" panose="020B0A04020102020204" pitchFamily="34" charset="0"/>
              </a:rPr>
              <a:t>) (55) 28 9-8112-8102</a:t>
            </a:r>
            <a:r>
              <a:rPr lang="pt-BR" sz="2000" u="sng" dirty="0">
                <a:solidFill>
                  <a:srgbClr val="336600"/>
                </a:solidFill>
                <a:latin typeface="Arial Black" panose="020B0A04020102020204" pitchFamily="34" charset="0"/>
              </a:rPr>
              <a:t> </a:t>
            </a:r>
            <a:r>
              <a:rPr lang="pt-BR" sz="2000" u="sng" dirty="0">
                <a:solidFill>
                  <a:srgbClr val="0000FF"/>
                </a:solidFill>
                <a:latin typeface="Arial Black" panose="020B0A04020102020204" pitchFamily="34" charset="0"/>
              </a:rPr>
              <a:t>e-mail:</a:t>
            </a:r>
            <a:r>
              <a:rPr lang="pt-BR" sz="2000" u="sng" dirty="0">
                <a:solidFill>
                  <a:srgbClr val="336600"/>
                </a:solidFill>
                <a:latin typeface="Arial Black" panose="020B0A04020102020204" pitchFamily="34" charset="0"/>
              </a:rPr>
              <a:t> </a:t>
            </a:r>
            <a:r>
              <a:rPr lang="pt-BR" sz="2000" u="sng" dirty="0">
                <a:solidFill>
                  <a:srgbClr val="FF0000"/>
                </a:solidFill>
                <a:latin typeface="Arial Black" panose="020B0A04020102020204" pitchFamily="34" charset="0"/>
              </a:rPr>
              <a:t>neemiasml@gmail.com</a:t>
            </a:r>
          </a:p>
          <a:p>
            <a:pPr>
              <a:lnSpc>
                <a:spcPct val="90000"/>
              </a:lnSpc>
            </a:pPr>
            <a:endParaRPr lang="pt-BR" sz="2000" u="sng" dirty="0">
              <a:solidFill>
                <a:srgbClr val="336600"/>
              </a:solidFill>
              <a:latin typeface="Arial Black" panose="020B0A04020102020204" pitchFamily="34" charset="0"/>
            </a:endParaRPr>
          </a:p>
          <a:p>
            <a:pPr>
              <a:lnSpc>
                <a:spcPct val="90000"/>
              </a:lnSpc>
            </a:pPr>
            <a:endParaRPr lang="pt-BR" sz="1100" u="sng" dirty="0">
              <a:solidFill>
                <a:srgbClr val="C00000"/>
              </a:solidFill>
              <a:latin typeface="Arial Black" panose="020B0A04020102020204" pitchFamily="34" charset="0"/>
            </a:endParaRPr>
          </a:p>
          <a:p>
            <a:pPr algn="ctr">
              <a:lnSpc>
                <a:spcPct val="90000"/>
              </a:lnSpc>
            </a:pPr>
            <a:endParaRPr lang="pt-BR" u="sng" dirty="0">
              <a:solidFill>
                <a:srgbClr val="C00000"/>
              </a:solidFill>
              <a:latin typeface="Arial Black" panose="020B0A04020102020204" pitchFamily="34" charset="0"/>
            </a:endParaRPr>
          </a:p>
          <a:p>
            <a:pPr algn="ctr">
              <a:lnSpc>
                <a:spcPct val="90000"/>
              </a:lnSpc>
            </a:pPr>
            <a:r>
              <a:rPr lang="pt-BR" u="sng" dirty="0">
                <a:solidFill>
                  <a:srgbClr val="C00000"/>
                </a:solidFill>
                <a:latin typeface="Arial Black" panose="020B0A04020102020204" pitchFamily="34" charset="0"/>
              </a:rPr>
              <a:t>Atenção a igreja local quem compras os brindes e prêmios para primeiros lugares. </a:t>
            </a:r>
            <a:r>
              <a:rPr lang="pt-BR" sz="1600" u="sng" dirty="0">
                <a:solidFill>
                  <a:schemeClr val="tx2"/>
                </a:solidFill>
                <a:latin typeface="Arial Black" panose="020B0A04020102020204" pitchFamily="34" charset="0"/>
              </a:rPr>
              <a:t>Sugestões: assinaturas de Lições e revistas, Sanduicheiras, secador de cabelo etc...</a:t>
            </a:r>
            <a:endParaRPr lang="pt-BR" sz="2400" u="sng" dirty="0">
              <a:solidFill>
                <a:schemeClr val="tx2"/>
              </a:solidFill>
              <a:latin typeface="Arial Black" panose="020B0A04020102020204"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82"/>
          <a:stretch>
            <a:fillRect/>
          </a:stretch>
        </p:blipFill>
        <p:spPr bwMode="auto">
          <a:xfrm>
            <a:off x="8610685" y="3143248"/>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Cátia\IASD - CASTELO\LOGOTIPOS DA IGREJA ADVENTISTA DO 7º DIA\escola de esperanç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777" y="1928804"/>
            <a:ext cx="1354136" cy="1143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785794"/>
            <a:ext cx="1506930" cy="1016000"/>
          </a:xfrm>
          <a:prstGeom prst="rect">
            <a:avLst/>
          </a:prstGeom>
          <a:noFill/>
          <a:ln w="9525">
            <a:noFill/>
            <a:miter lim="800000"/>
            <a:headEnd/>
            <a:tailEnd/>
          </a:ln>
        </p:spPr>
      </p:pic>
      <p:pic>
        <p:nvPicPr>
          <p:cNvPr id="14"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4" y="4509121"/>
            <a:ext cx="1487035" cy="758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SCOLA SABATINA 2016"/>
          <p:cNvPicPr>
            <a:picLocks noChangeAspect="1" noChangeArrowheads="1"/>
          </p:cNvPicPr>
          <p:nvPr/>
        </p:nvPicPr>
        <p:blipFill rotWithShape="1">
          <a:blip r:embed="rId7">
            <a:extLst>
              <a:ext uri="{28A0092B-C50C-407E-A947-70E740481C1C}">
                <a14:useLocalDpi xmlns:a14="http://schemas.microsoft.com/office/drawing/2010/main" val="0"/>
              </a:ext>
            </a:extLst>
          </a:blip>
          <a:srcRect t="5593"/>
          <a:stretch>
            <a:fillRect/>
          </a:stretch>
        </p:blipFill>
        <p:spPr bwMode="auto">
          <a:xfrm>
            <a:off x="107506" y="1844824"/>
            <a:ext cx="1612458"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18609" y="13094"/>
            <a:ext cx="8490081" cy="661720"/>
          </a:xfrm>
          <a:prstGeom prst="rect">
            <a:avLst/>
          </a:prstGeom>
          <a:solidFill>
            <a:schemeClr val="tx1">
              <a:lumMod val="40000"/>
              <a:lumOff val="60000"/>
            </a:schemeClr>
          </a:soli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CONTRIBUIÇÃO PARA COZINHA</a:t>
            </a:r>
          </a:p>
        </p:txBody>
      </p:sp>
      <p:sp>
        <p:nvSpPr>
          <p:cNvPr id="5" name="Text Box 4"/>
          <p:cNvSpPr txBox="1">
            <a:spLocks noChangeArrowheads="1"/>
          </p:cNvSpPr>
          <p:nvPr/>
        </p:nvSpPr>
        <p:spPr bwMode="auto">
          <a:xfrm>
            <a:off x="-15552" y="692696"/>
            <a:ext cx="9906000" cy="584775"/>
          </a:xfrm>
          <a:prstGeom prst="rect">
            <a:avLst/>
          </a:prstGeom>
          <a:noFill/>
          <a:ln w="9525">
            <a:noFill/>
            <a:miter lim="800000"/>
          </a:ln>
        </p:spPr>
        <p:txBody>
          <a:bodyPr wrap="square">
            <a:spAutoFit/>
          </a:bodyPr>
          <a:lstStyle/>
          <a:p>
            <a:pPr algn="ctr">
              <a:spcBef>
                <a:spcPct val="50000"/>
              </a:spcBef>
            </a:pPr>
            <a:r>
              <a:rPr lang="pt-BR" sz="3200" dirty="0">
                <a:solidFill>
                  <a:srgbClr val="C00000"/>
                </a:solidFill>
                <a:latin typeface="Arial Black" panose="020B0A04020102020204" pitchFamily="34" charset="0"/>
              </a:rPr>
              <a:t>AJUDA PARA NOSSA IGREJA</a:t>
            </a:r>
            <a:endParaRPr lang="pt-BR" sz="2800" dirty="0">
              <a:solidFill>
                <a:srgbClr val="C00000"/>
              </a:solidFill>
              <a:latin typeface="Arial Black" panose="020B0A04020102020204" pitchFamily="34" charset="0"/>
            </a:endParaRPr>
          </a:p>
        </p:txBody>
      </p:sp>
      <p:sp>
        <p:nvSpPr>
          <p:cNvPr id="7" name="CaixaDeTexto 6"/>
          <p:cNvSpPr txBox="1"/>
          <p:nvPr/>
        </p:nvSpPr>
        <p:spPr>
          <a:xfrm>
            <a:off x="3728864" y="1196752"/>
            <a:ext cx="6177136" cy="3277820"/>
          </a:xfrm>
          <a:prstGeom prst="rect">
            <a:avLst/>
          </a:prstGeom>
          <a:noFill/>
        </p:spPr>
        <p:txBody>
          <a:bodyPr wrap="square" rtlCol="0">
            <a:spAutoFit/>
          </a:bodyPr>
          <a:lstStyle/>
          <a:p>
            <a:pPr>
              <a:lnSpc>
                <a:spcPct val="90000"/>
              </a:lnSpc>
            </a:pPr>
            <a:r>
              <a:rPr lang="pt-BR" sz="2300" dirty="0">
                <a:solidFill>
                  <a:schemeClr val="tx2"/>
                </a:solidFill>
                <a:latin typeface="Arial Black" panose="020B0A04020102020204" pitchFamily="34" charset="0"/>
              </a:rPr>
              <a:t>Não se esqueça de todos estarem ajudando na compra do fogão, Projetor e Geladeira e comemorações dos aniversariantes, Lição Premiada, energia etc... Deposite sua contribuição no seu envelope de dízimo escrevendo e especificando “ADM LOCAL” no campo em branco.</a:t>
            </a:r>
          </a:p>
          <a:p>
            <a:pPr>
              <a:lnSpc>
                <a:spcPct val="90000"/>
              </a:lnSpc>
            </a:pPr>
            <a:endParaRPr lang="pt-BR" sz="2300" u="sng" dirty="0">
              <a:solidFill>
                <a:schemeClr val="tx2"/>
              </a:solidFill>
              <a:latin typeface="Arial Black" panose="020B0A04020102020204" pitchFamily="34" charset="0"/>
            </a:endParaRPr>
          </a:p>
        </p:txBody>
      </p:sp>
      <p:pic>
        <p:nvPicPr>
          <p:cNvPr id="2" name="Picture 2" descr="http://www.asmelhoresofertasnet.com.br/adm/imagens/ee5580c99167cb6f518b2f7dc5c7d84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31" t="9517" r="27330" b="11013"/>
          <a:stretch>
            <a:fillRect/>
          </a:stretch>
        </p:blipFill>
        <p:spPr bwMode="auto">
          <a:xfrm>
            <a:off x="56456" y="2924944"/>
            <a:ext cx="1728192" cy="266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ladeira / Refrigerador  Consul Frost Free 1 Porta CRG36AB 300L com Dispenser Branco"/>
          <p:cNvPicPr>
            <a:picLocks noChangeAspect="1" noChangeArrowheads="1"/>
          </p:cNvPicPr>
          <p:nvPr/>
        </p:nvPicPr>
        <p:blipFill rotWithShape="1">
          <a:blip r:embed="rId4">
            <a:extLst>
              <a:ext uri="{28A0092B-C50C-407E-A947-70E740481C1C}">
                <a14:useLocalDpi xmlns:a14="http://schemas.microsoft.com/office/drawing/2010/main" val="0"/>
              </a:ext>
            </a:extLst>
          </a:blip>
          <a:srcRect l="27736" r="21255"/>
          <a:stretch>
            <a:fillRect/>
          </a:stretch>
        </p:blipFill>
        <p:spPr bwMode="auto">
          <a:xfrm>
            <a:off x="1712640" y="1556792"/>
            <a:ext cx="2020179"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7401272" y="3807782"/>
            <a:ext cx="2487686" cy="3005594"/>
            <a:chOff x="7437437" y="3879790"/>
            <a:chExt cx="2487686" cy="3005594"/>
          </a:xfrm>
        </p:grpSpPr>
        <p:pic>
          <p:nvPicPr>
            <p:cNvPr id="1031" name="Picture 7" descr="D:\Onedriver\OneDrive\IASD CASTELO\Tesouraria\RECIBO DIZIMO 2016.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179"/>
            <a:stretch>
              <a:fillRect/>
            </a:stretch>
          </p:blipFill>
          <p:spPr bwMode="auto">
            <a:xfrm>
              <a:off x="7437437" y="3879790"/>
              <a:ext cx="2468563" cy="300559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545288" y="5168648"/>
              <a:ext cx="1224136"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ADM LOCAL</a:t>
              </a:r>
            </a:p>
          </p:txBody>
        </p:sp>
        <p:sp>
          <p:nvSpPr>
            <p:cNvPr id="12" name="CaixaDeTexto 11"/>
            <p:cNvSpPr txBox="1"/>
            <p:nvPr/>
          </p:nvSpPr>
          <p:spPr>
            <a:xfrm>
              <a:off x="8913440" y="5171295"/>
              <a:ext cx="1011683"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R$ 20,00</a:t>
              </a:r>
            </a:p>
          </p:txBody>
        </p:sp>
      </p:grpSp>
      <p:sp>
        <p:nvSpPr>
          <p:cNvPr id="14" name="CaixaDeTexto 13"/>
          <p:cNvSpPr txBox="1"/>
          <p:nvPr/>
        </p:nvSpPr>
        <p:spPr>
          <a:xfrm>
            <a:off x="3727663" y="4134236"/>
            <a:ext cx="3530871" cy="261610"/>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pt-BR" sz="1100" dirty="0">
                <a:solidFill>
                  <a:srgbClr val="C00000"/>
                </a:solidFill>
                <a:latin typeface="Arial Black" panose="020B0A04020102020204" pitchFamily="34" charset="0"/>
                <a:cs typeface="Arial" panose="020B0604020202020204" pitchFamily="34" charset="0"/>
              </a:rPr>
              <a:t>SUA CONTRIBUIÇÃO ESTARÁ AJUDANDO:</a:t>
            </a:r>
          </a:p>
        </p:txBody>
      </p:sp>
      <p:sp>
        <p:nvSpPr>
          <p:cNvPr id="15" name="CaixaDeTexto 14"/>
          <p:cNvSpPr txBox="1"/>
          <p:nvPr/>
        </p:nvSpPr>
        <p:spPr>
          <a:xfrm>
            <a:off x="3727664" y="4494599"/>
            <a:ext cx="3529592" cy="2031325"/>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pt-BR" sz="1400" dirty="0">
                <a:solidFill>
                  <a:srgbClr val="C00000"/>
                </a:solidFill>
                <a:latin typeface="Arial Black" panose="020B0A04020102020204" pitchFamily="34" charset="0"/>
                <a:cs typeface="Arial" panose="020B0604020202020204" pitchFamily="34" charset="0"/>
              </a:rPr>
              <a:t>- Aquisição do Fogão e Geladeira.</a:t>
            </a:r>
          </a:p>
          <a:p>
            <a:pPr>
              <a:buFontTx/>
              <a:buChar char="-"/>
              <a:defRPr/>
            </a:pPr>
            <a:r>
              <a:rPr lang="pt-BR" sz="1400" dirty="0">
                <a:solidFill>
                  <a:srgbClr val="C00000"/>
                </a:solidFill>
                <a:latin typeface="Arial Black" panose="020B0A04020102020204" pitchFamily="34" charset="0"/>
                <a:cs typeface="Arial" panose="020B0604020202020204" pitchFamily="34" charset="0"/>
              </a:rPr>
              <a:t> Lição Premiada.</a:t>
            </a:r>
          </a:p>
          <a:p>
            <a:pPr>
              <a:buFontTx/>
              <a:buChar char="-"/>
              <a:defRPr/>
            </a:pPr>
            <a:r>
              <a:rPr lang="pt-BR" sz="1400" dirty="0">
                <a:solidFill>
                  <a:srgbClr val="C00000"/>
                </a:solidFill>
                <a:latin typeface="Arial Black" panose="020B0A04020102020204" pitchFamily="34" charset="0"/>
                <a:cs typeface="Arial" panose="020B0604020202020204" pitchFamily="34" charset="0"/>
              </a:rPr>
              <a:t> Aniversariante do Trimestre.</a:t>
            </a:r>
          </a:p>
          <a:p>
            <a:pPr>
              <a:defRPr/>
            </a:pPr>
            <a:r>
              <a:rPr lang="pt-BR" sz="1400" dirty="0">
                <a:solidFill>
                  <a:srgbClr val="C00000"/>
                </a:solidFill>
                <a:latin typeface="Arial Black" panose="020B0A04020102020204" pitchFamily="34" charset="0"/>
                <a:cs typeface="Arial" panose="020B0604020202020204" pitchFamily="34" charset="0"/>
              </a:rPr>
              <a:t>- Data Especiais. </a:t>
            </a:r>
          </a:p>
          <a:p>
            <a:pPr>
              <a:defRPr/>
            </a:pPr>
            <a:r>
              <a:rPr lang="pt-BR" sz="1400" dirty="0">
                <a:solidFill>
                  <a:srgbClr val="C00000"/>
                </a:solidFill>
                <a:latin typeface="Arial Black" panose="020B0A04020102020204" pitchFamily="34" charset="0"/>
                <a:cs typeface="Arial" panose="020B0604020202020204" pitchFamily="34" charset="0"/>
              </a:rPr>
              <a:t>- Encontro das Mulheres</a:t>
            </a:r>
          </a:p>
          <a:p>
            <a:pPr>
              <a:defRPr/>
            </a:pPr>
            <a:r>
              <a:rPr lang="pt-BR" sz="1400" dirty="0">
                <a:solidFill>
                  <a:srgbClr val="C00000"/>
                </a:solidFill>
                <a:latin typeface="Arial Black" panose="020B0A04020102020204" pitchFamily="34" charset="0"/>
                <a:cs typeface="Arial" panose="020B0604020202020204" pitchFamily="34" charset="0"/>
              </a:rPr>
              <a:t>- Energia</a:t>
            </a:r>
          </a:p>
          <a:p>
            <a:pPr>
              <a:defRPr/>
            </a:pPr>
            <a:r>
              <a:rPr lang="pt-BR" sz="1400" dirty="0">
                <a:solidFill>
                  <a:srgbClr val="C00000"/>
                </a:solidFill>
                <a:latin typeface="Arial Black" panose="020B0A04020102020204" pitchFamily="34" charset="0"/>
                <a:cs typeface="Arial" panose="020B0604020202020204" pitchFamily="34" charset="0"/>
              </a:rPr>
              <a:t>- Água</a:t>
            </a:r>
          </a:p>
          <a:p>
            <a:pPr>
              <a:defRPr/>
            </a:pPr>
            <a:r>
              <a:rPr lang="pt-BR" sz="1400" dirty="0">
                <a:solidFill>
                  <a:srgbClr val="C00000"/>
                </a:solidFill>
                <a:latin typeface="Arial Black" panose="020B0A04020102020204" pitchFamily="34" charset="0"/>
                <a:cs typeface="Arial" panose="020B0604020202020204" pitchFamily="34" charset="0"/>
              </a:rPr>
              <a:t>- Internet</a:t>
            </a:r>
          </a:p>
          <a:p>
            <a:pPr>
              <a:defRPr/>
            </a:pPr>
            <a:r>
              <a:rPr lang="pt-BR" sz="1400" dirty="0">
                <a:solidFill>
                  <a:srgbClr val="C00000"/>
                </a:solidFill>
                <a:latin typeface="Arial Black" panose="020B0A04020102020204" pitchFamily="34" charset="0"/>
                <a:cs typeface="Arial" panose="020B0604020202020204" pitchFamily="34" charset="0"/>
              </a:rPr>
              <a:t>- Evangelismo</a:t>
            </a:r>
          </a:p>
        </p:txBody>
      </p:sp>
      <p:sp>
        <p:nvSpPr>
          <p:cNvPr id="8" name="Retângulo 7"/>
          <p:cNvSpPr/>
          <p:nvPr/>
        </p:nvSpPr>
        <p:spPr>
          <a:xfrm>
            <a:off x="992560" y="5733256"/>
            <a:ext cx="2664296" cy="100811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solidFill>
              </a:rPr>
              <a:t>Gastos Mensais da Igreja R$ 480,00</a:t>
            </a:r>
          </a:p>
        </p:txBody>
      </p:sp>
      <p:pic>
        <p:nvPicPr>
          <p:cNvPr id="9" name="Picture 2" descr="http://static2.kabum.com.br/produtos/fotos/72022/72022_index_p.jpg"/>
          <p:cNvPicPr>
            <a:picLocks noChangeAspect="1" noChangeArrowheads="1"/>
          </p:cNvPicPr>
          <p:nvPr/>
        </p:nvPicPr>
        <p:blipFill rotWithShape="1">
          <a:blip r:embed="rId6">
            <a:extLst>
              <a:ext uri="{28A0092B-C50C-407E-A947-70E740481C1C}">
                <a14:useLocalDpi xmlns:a14="http://schemas.microsoft.com/office/drawing/2010/main" val="0"/>
              </a:ext>
            </a:extLst>
          </a:blip>
          <a:srcRect t="21884" b="28885"/>
          <a:stretch>
            <a:fillRect/>
          </a:stretch>
        </p:blipFill>
        <p:spPr bwMode="auto">
          <a:xfrm>
            <a:off x="45980" y="1816402"/>
            <a:ext cx="1666660" cy="820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
        <p:nvSpPr>
          <p:cNvPr id="10" name="CaixaDeTexto 9"/>
          <p:cNvSpPr txBox="1"/>
          <p:nvPr/>
        </p:nvSpPr>
        <p:spPr>
          <a:xfrm>
            <a:off x="3017" y="749722"/>
            <a:ext cx="9906000"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2015 ::</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5" y="5882"/>
            <a:ext cx="9920275" cy="68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871337" y="-27384"/>
            <a:ext cx="5981126" cy="523220"/>
          </a:xfrm>
          <a:prstGeom prst="rect">
            <a:avLst/>
          </a:prstGeom>
          <a:noFill/>
        </p:spPr>
        <p:txBody>
          <a:bodyPr wrap="none" lIns="91440" tIns="45720" rIns="91440" bIns="45720">
            <a:spAutoFit/>
          </a:bodyPr>
          <a:lstStyle/>
          <a:p>
            <a:pPr algn="ctr"/>
            <a:r>
              <a:rPr lang="pt-B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29 de março a 05 de abril ás 19:30</a:t>
            </a:r>
          </a:p>
        </p:txBody>
      </p:sp>
      <p:sp>
        <p:nvSpPr>
          <p:cNvPr id="4" name="CaixaDeTexto 3"/>
          <p:cNvSpPr txBox="1"/>
          <p:nvPr/>
        </p:nvSpPr>
        <p:spPr>
          <a:xfrm>
            <a:off x="946964" y="439623"/>
            <a:ext cx="8443015" cy="923330"/>
          </a:xfrm>
          <a:prstGeom prst="rect">
            <a:avLst/>
          </a:prstGeom>
          <a:noFill/>
        </p:spPr>
        <p:txBody>
          <a:bodyPr wrap="square" rtlCol="0">
            <a:spAutoFit/>
          </a:bodyPr>
          <a:lstStyle/>
          <a:p>
            <a:pPr>
              <a:lnSpc>
                <a:spcPct val="90000"/>
              </a:lnSpc>
            </a:pPr>
            <a:r>
              <a:rPr lang="pt-BR" sz="2000" b="1" dirty="0">
                <a:solidFill>
                  <a:srgbClr val="FF0000"/>
                </a:solidFill>
                <a:latin typeface="Arial" panose="020B0604020202020204" pitchFamily="34" charset="0"/>
                <a:cs typeface="Arial" panose="020B0604020202020204" pitchFamily="34" charset="0"/>
              </a:rPr>
              <a:t>- Sendo de 29/03 (dom) a 02/04 (</a:t>
            </a:r>
            <a:r>
              <a:rPr lang="pt-BR" sz="2000" b="1" dirty="0" err="1">
                <a:solidFill>
                  <a:srgbClr val="FF0000"/>
                </a:solidFill>
                <a:latin typeface="Arial" panose="020B0604020202020204" pitchFamily="34" charset="0"/>
                <a:cs typeface="Arial" panose="020B0604020202020204" pitchFamily="34" charset="0"/>
              </a:rPr>
              <a:t>qui</a:t>
            </a:r>
            <a:r>
              <a:rPr lang="pt-BR" sz="2000" b="1" dirty="0">
                <a:solidFill>
                  <a:srgbClr val="FF0000"/>
                </a:solidFill>
                <a:latin typeface="Arial" panose="020B0604020202020204" pitchFamily="34" charset="0"/>
                <a:cs typeface="Arial" panose="020B0604020202020204" pitchFamily="34" charset="0"/>
              </a:rPr>
              <a:t>) será realizado nos Lares (Lares Abertos) e de 03/04 a 05/04 na igreja local. </a:t>
            </a:r>
            <a:r>
              <a:rPr lang="pt-BR" sz="2000" b="1" dirty="0">
                <a:solidFill>
                  <a:srgbClr val="009900"/>
                </a:solidFill>
                <a:latin typeface="Arial" panose="020B0604020202020204" pitchFamily="34" charset="0"/>
                <a:cs typeface="Arial" panose="020B0604020202020204" pitchFamily="34" charset="0"/>
              </a:rPr>
              <a:t>Não tem no sábado de Manhã, somente a noite.</a:t>
            </a:r>
          </a:p>
        </p:txBody>
      </p:sp>
      <p:sp>
        <p:nvSpPr>
          <p:cNvPr id="5" name="CaixaDeTexto 4"/>
          <p:cNvSpPr txBox="1"/>
          <p:nvPr/>
        </p:nvSpPr>
        <p:spPr>
          <a:xfrm>
            <a:off x="1032043" y="1054478"/>
            <a:ext cx="8368609" cy="646331"/>
          </a:xfrm>
          <a:prstGeom prst="rect">
            <a:avLst/>
          </a:prstGeom>
          <a:noFill/>
        </p:spPr>
        <p:txBody>
          <a:bodyPr wrap="square" rtlCol="0">
            <a:spAutoFit/>
          </a:bodyPr>
          <a:lstStyle/>
          <a:p>
            <a:pPr>
              <a:lnSpc>
                <a:spcPct val="90000"/>
              </a:lnSpc>
            </a:pPr>
            <a:r>
              <a:rPr lang="pt-BR" sz="2000" b="1" dirty="0">
                <a:solidFill>
                  <a:srgbClr val="0000FF"/>
                </a:solidFill>
                <a:latin typeface="Arial" panose="020B0604020202020204" pitchFamily="34" charset="0"/>
                <a:cs typeface="Arial" panose="020B0604020202020204" pitchFamily="34" charset="0"/>
              </a:rPr>
              <a:t>- A semana Santa 2015 é especial pois comemoraremos 45 anos, será também a arrancada de evangelismo para o ano 2015.</a:t>
            </a:r>
          </a:p>
        </p:txBody>
      </p:sp>
      <p:sp>
        <p:nvSpPr>
          <p:cNvPr id="7" name="CaixaDeTexto 6"/>
          <p:cNvSpPr txBox="1"/>
          <p:nvPr/>
        </p:nvSpPr>
        <p:spPr>
          <a:xfrm>
            <a:off x="1851347" y="1707774"/>
            <a:ext cx="7607826" cy="3305520"/>
          </a:xfrm>
          <a:prstGeom prst="rect">
            <a:avLst/>
          </a:prstGeom>
          <a:noFill/>
        </p:spPr>
        <p:txBody>
          <a:bodyPr wrap="square" rtlCol="0">
            <a:spAutoFit/>
          </a:bodyPr>
          <a:lstStyle/>
          <a:p>
            <a:pPr>
              <a:lnSpc>
                <a:spcPct val="90000"/>
              </a:lnSpc>
            </a:pPr>
            <a:r>
              <a:rPr lang="pt-BR" sz="2000" b="1" dirty="0">
                <a:solidFill>
                  <a:srgbClr val="000000"/>
                </a:solidFill>
                <a:latin typeface="Arial" panose="020B0604020202020204" pitchFamily="34" charset="0"/>
                <a:cs typeface="Arial" panose="020B0604020202020204" pitchFamily="34" charset="0"/>
              </a:rPr>
              <a:t>- Programa Especial do dia do Amigo </a:t>
            </a:r>
            <a:r>
              <a:rPr lang="pt-BR" b="1" dirty="0">
                <a:solidFill>
                  <a:srgbClr val="C00000"/>
                </a:solidFill>
                <a:latin typeface="Arial" panose="020B0604020202020204" pitchFamily="34" charset="0"/>
                <a:cs typeface="Arial" panose="020B0604020202020204" pitchFamily="34" charset="0"/>
              </a:rPr>
              <a:t>(Escola Sabatina)</a:t>
            </a:r>
            <a:r>
              <a:rPr lang="pt-BR" sz="2000" b="1" dirty="0">
                <a:solidFill>
                  <a:srgbClr val="000000"/>
                </a:solidFill>
                <a:latin typeface="Arial" panose="020B0604020202020204" pitchFamily="34" charset="0"/>
                <a:cs typeface="Arial" panose="020B0604020202020204" pitchFamily="34" charset="0"/>
              </a:rPr>
              <a:t> no dia 28/03 </a:t>
            </a:r>
            <a:r>
              <a:rPr lang="pt-BR" b="1" dirty="0">
                <a:solidFill>
                  <a:srgbClr val="C00000"/>
                </a:solidFill>
                <a:latin typeface="Arial" panose="020B0604020202020204" pitchFamily="34" charset="0"/>
                <a:cs typeface="Arial" panose="020B0604020202020204" pitchFamily="34" charset="0"/>
              </a:rPr>
              <a:t>(culto Reduzido)</a:t>
            </a:r>
            <a:r>
              <a:rPr lang="pt-BR" sz="2000" b="1" dirty="0">
                <a:solidFill>
                  <a:srgbClr val="000000"/>
                </a:solidFill>
                <a:latin typeface="Arial" panose="020B0604020202020204" pitchFamily="34" charset="0"/>
                <a:cs typeface="Arial" panose="020B0604020202020204" pitchFamily="34" charset="0"/>
              </a:rPr>
              <a:t>, onde você irá convidar seus amigos, vizinhos, parentes que não ainda não batizados a irem a igreja, depois do culto leve seus amigos, vizinhos ou parentes para almoçar na sua casa (lares abertos), logo após o almoço você fará o convite para participar da semana Santa 2015 na sua casa ou na casa de seu amigo, vizinho ou parente.</a:t>
            </a:r>
          </a:p>
          <a:p>
            <a:pPr>
              <a:lnSpc>
                <a:spcPct val="90000"/>
              </a:lnSpc>
            </a:pPr>
            <a:r>
              <a:rPr lang="pt-BR" b="1" dirty="0">
                <a:solidFill>
                  <a:srgbClr val="0000FF"/>
                </a:solidFill>
                <a:latin typeface="Arial" panose="020B0604020202020204" pitchFamily="34" charset="0"/>
                <a:cs typeface="Arial" panose="020B0604020202020204" pitchFamily="34" charset="0"/>
              </a:rPr>
              <a:t>- Dica: </a:t>
            </a:r>
            <a:r>
              <a:rPr lang="pt-BR" b="1" dirty="0">
                <a:solidFill>
                  <a:srgbClr val="C00000"/>
                </a:solidFill>
                <a:latin typeface="Arial" panose="020B0604020202020204" pitchFamily="34" charset="0"/>
                <a:cs typeface="Arial" panose="020B0604020202020204" pitchFamily="34" charset="0"/>
              </a:rPr>
              <a:t>Passar na casa de seus interessados mais cedo e encaminha-los para a sua casa ou igreja, nunca marque por telefone ou redes sociais, pois eles não comparecerão na igreja ou na sua casa.</a:t>
            </a:r>
          </a:p>
        </p:txBody>
      </p:sp>
      <p:sp>
        <p:nvSpPr>
          <p:cNvPr id="14" name="CaixaDeTexto 13"/>
          <p:cNvSpPr txBox="1"/>
          <p:nvPr/>
        </p:nvSpPr>
        <p:spPr>
          <a:xfrm>
            <a:off x="2378043" y="4221089"/>
            <a:ext cx="7022609" cy="1477328"/>
          </a:xfrm>
          <a:prstGeom prst="rect">
            <a:avLst/>
          </a:prstGeom>
          <a:noFill/>
        </p:spPr>
        <p:txBody>
          <a:bodyPr wrap="square" rtlCol="0">
            <a:spAutoFit/>
          </a:bodyPr>
          <a:lstStyle/>
          <a:p>
            <a:pPr>
              <a:lnSpc>
                <a:spcPct val="90000"/>
              </a:lnSpc>
            </a:pPr>
            <a:r>
              <a:rPr lang="pt-BR" sz="2000" b="1" dirty="0">
                <a:latin typeface="Arial" panose="020B0604020202020204" pitchFamily="34" charset="0"/>
                <a:cs typeface="Arial" panose="020B0604020202020204" pitchFamily="34" charset="0"/>
              </a:rPr>
              <a:t>Prepare um almoço especial no dia 28/03 com direito a sobremesa,  durante a Semana Santa prepare também um lanche especial todos os dias na sua casa ou na casa de seu interessado. Também prepare brindes para fazer sorteios.</a:t>
            </a:r>
          </a:p>
        </p:txBody>
      </p:sp>
      <p:sp>
        <p:nvSpPr>
          <p:cNvPr id="15" name="CaixaDeTexto 14"/>
          <p:cNvSpPr txBox="1"/>
          <p:nvPr/>
        </p:nvSpPr>
        <p:spPr>
          <a:xfrm>
            <a:off x="2729174" y="5408174"/>
            <a:ext cx="6730000" cy="978729"/>
          </a:xfrm>
          <a:prstGeom prst="rect">
            <a:avLst/>
          </a:prstGeom>
          <a:noFill/>
        </p:spPr>
        <p:txBody>
          <a:bodyPr wrap="square" rtlCol="0">
            <a:spAutoFit/>
          </a:bodyPr>
          <a:lstStyle/>
          <a:p>
            <a:pPr>
              <a:lnSpc>
                <a:spcPct val="90000"/>
              </a:lnSpc>
            </a:pPr>
            <a:r>
              <a:rPr lang="pt-BR" sz="1600" b="1" dirty="0">
                <a:solidFill>
                  <a:srgbClr val="009900"/>
                </a:solidFill>
                <a:latin typeface="Arial" panose="020B0604020202020204" pitchFamily="34" charset="0"/>
                <a:cs typeface="Arial" panose="020B0604020202020204" pitchFamily="34" charset="0"/>
              </a:rPr>
              <a:t>Quando terminar a semana Santa no domingo de páscoa 05/04, na igreja você irá convida-los para fazer Estudo Bíblico na sua casa, na casa de convidado, em algum </a:t>
            </a:r>
            <a:r>
              <a:rPr lang="pt-BR" sz="1600" b="1" dirty="0" err="1">
                <a:solidFill>
                  <a:srgbClr val="009900"/>
                </a:solidFill>
                <a:latin typeface="Arial" panose="020B0604020202020204" pitchFamily="34" charset="0"/>
                <a:cs typeface="Arial" panose="020B0604020202020204" pitchFamily="34" charset="0"/>
              </a:rPr>
              <a:t>PGs</a:t>
            </a:r>
            <a:r>
              <a:rPr lang="pt-BR" sz="1600" b="1" dirty="0">
                <a:solidFill>
                  <a:srgbClr val="009900"/>
                </a:solidFill>
                <a:latin typeface="Arial" panose="020B0604020202020204" pitchFamily="34" charset="0"/>
                <a:cs typeface="Arial" panose="020B0604020202020204" pitchFamily="34" charset="0"/>
              </a:rPr>
              <a:t> ou a igreja na classe bíblica aos Domingo a noite.</a:t>
            </a:r>
          </a:p>
        </p:txBody>
      </p:sp>
      <p:sp>
        <p:nvSpPr>
          <p:cNvPr id="11" name="Retângulo 10"/>
          <p:cNvSpPr/>
          <p:nvPr/>
        </p:nvSpPr>
        <p:spPr>
          <a:xfrm>
            <a:off x="3489956" y="6345816"/>
            <a:ext cx="3636958" cy="369332"/>
          </a:xfrm>
          <a:prstGeom prst="rect">
            <a:avLst/>
          </a:prstGeom>
        </p:spPr>
        <p:txBody>
          <a:bodyPr wrap="none">
            <a:spAutoFit/>
          </a:bodyPr>
          <a:lstStyle/>
          <a:p>
            <a:r>
              <a:rPr lang="pt-BR" dirty="0">
                <a:solidFill>
                  <a:srgbClr val="FFFF00"/>
                </a:solidFill>
                <a:latin typeface="Arial Black" panose="020B0A04020102020204" pitchFamily="34" charset="0"/>
              </a:rPr>
              <a:t>Vídeos: </a:t>
            </a:r>
            <a:r>
              <a:rPr lang="pt-BR" dirty="0">
                <a:solidFill>
                  <a:srgbClr val="FFFF00"/>
                </a:solidFill>
                <a:latin typeface="Arial Black" panose="020B0A04020102020204" pitchFamily="34" charset="0"/>
                <a:hlinkClick r:id="rId6" action="ppaction://hlinkfile"/>
              </a:rPr>
              <a:t>Materiais</a:t>
            </a:r>
            <a:r>
              <a:rPr lang="pt-BR" dirty="0">
                <a:solidFill>
                  <a:srgbClr val="FFFF00"/>
                </a:solidFill>
                <a:latin typeface="Arial Black" panose="020B0A04020102020204" pitchFamily="34" charset="0"/>
              </a:rPr>
              <a:t> e </a:t>
            </a:r>
            <a:r>
              <a:rPr lang="pt-BR" dirty="0">
                <a:solidFill>
                  <a:srgbClr val="FFFF00"/>
                </a:solidFill>
                <a:latin typeface="Arial Black" panose="020B0A04020102020204" pitchFamily="34" charset="0"/>
                <a:hlinkClick r:id="rId7" action="ppaction://hlinkfile"/>
              </a:rPr>
              <a:t>Convite</a:t>
            </a:r>
            <a:endParaRPr lang="pt-BR" dirty="0">
              <a:solidFill>
                <a:srgbClr val="FFFF00"/>
              </a:solidFill>
            </a:endParaRPr>
          </a:p>
        </p:txBody>
      </p:sp>
      <p:pic>
        <p:nvPicPr>
          <p:cNvPr id="1029" name="Picture 5"/>
          <p:cNvPicPr>
            <a:picLocks noChangeAspect="1" noChangeArrowheads="1"/>
          </p:cNvPicPr>
          <p:nvPr/>
        </p:nvPicPr>
        <p:blipFill>
          <a:blip/>
          <a:srcRect/>
          <a:stretch>
            <a:fillRect/>
          </a:stretch>
        </p:blipFill>
        <p:spPr bwMode="auto">
          <a:xfrm>
            <a:off x="28081" y="1700808"/>
            <a:ext cx="1823267" cy="136531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22EF5AC-C6FD-40A4-B822-41E088172AB7}"/>
              </a:ext>
            </a:extLst>
          </p:cNvPr>
          <p:cNvSpPr/>
          <p:nvPr/>
        </p:nvSpPr>
        <p:spPr>
          <a:xfrm>
            <a:off x="-15552" y="5605628"/>
            <a:ext cx="8640960" cy="1263367"/>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6" name="CaixaDeTexto 15"/>
          <p:cNvSpPr txBox="1"/>
          <p:nvPr/>
        </p:nvSpPr>
        <p:spPr>
          <a:xfrm>
            <a:off x="632520" y="632521"/>
            <a:ext cx="8123548" cy="478155"/>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AGOSTO DE 2024 ::</a:t>
            </a:r>
          </a:p>
        </p:txBody>
      </p:sp>
      <p:sp>
        <p:nvSpPr>
          <p:cNvPr id="17" name="Retângulo 16"/>
          <p:cNvSpPr/>
          <p:nvPr/>
        </p:nvSpPr>
        <p:spPr>
          <a:xfrm>
            <a:off x="8831" y="1090479"/>
            <a:ext cx="9877919" cy="3785652"/>
          </a:xfrm>
          <a:prstGeom prst="rect">
            <a:avLst/>
          </a:prstGeom>
        </p:spPr>
        <p:txBody>
          <a:bodyPr wrap="square">
            <a:spAutoFit/>
          </a:bodyPr>
          <a:lstStyle/>
          <a:p>
            <a:r>
              <a:rPr lang="pt-BR" sz="2000" dirty="0">
                <a:solidFill>
                  <a:srgbClr val="FF0000"/>
                </a:solidFill>
                <a:latin typeface="Arial Black" panose="020B0A04020102020204" pitchFamily="34" charset="0"/>
              </a:rPr>
              <a:t>02/08 – </a:t>
            </a:r>
            <a:r>
              <a:rPr lang="pt-BR" sz="2000" dirty="0">
                <a:solidFill>
                  <a:schemeClr val="tx2"/>
                </a:solidFill>
                <a:latin typeface="Arial Black" panose="020B0A04020102020204" pitchFamily="34" charset="0"/>
              </a:rPr>
              <a:t>SIMPÓSIO DE PASTORES, ANCIÃOS, DIR. MIPES E PROFESSORES ES</a:t>
            </a:r>
          </a:p>
          <a:p>
            <a:r>
              <a:rPr lang="pt-BR" sz="2000" dirty="0">
                <a:solidFill>
                  <a:srgbClr val="FF0000"/>
                </a:solidFill>
                <a:latin typeface="Arial Black" panose="020B0A04020102020204" pitchFamily="34" charset="0"/>
              </a:rPr>
              <a:t>03/08 – </a:t>
            </a:r>
            <a:r>
              <a:rPr lang="pt-BR" sz="2000" dirty="0">
                <a:solidFill>
                  <a:schemeClr val="tx2"/>
                </a:solidFill>
                <a:latin typeface="Arial Black" panose="020B0A04020102020204" pitchFamily="34" charset="0"/>
              </a:rPr>
              <a:t>ESCOLA DE EVANGELISMO REG. 07</a:t>
            </a:r>
          </a:p>
          <a:p>
            <a:r>
              <a:rPr lang="pt-BR" sz="2000" dirty="0">
                <a:solidFill>
                  <a:srgbClr val="FF0000"/>
                </a:solidFill>
                <a:latin typeface="Arial Black" panose="020B0A04020102020204" pitchFamily="34" charset="0"/>
              </a:rPr>
              <a:t>08/08 – </a:t>
            </a:r>
            <a:r>
              <a:rPr lang="pt-BR" sz="2000" dirty="0">
                <a:solidFill>
                  <a:schemeClr val="tx2"/>
                </a:solidFill>
                <a:latin typeface="Arial Black" panose="020B0A04020102020204" pitchFamily="34" charset="0"/>
              </a:rPr>
              <a:t>ADORE REG. 06 E 07</a:t>
            </a:r>
          </a:p>
          <a:p>
            <a:r>
              <a:rPr lang="pt-BR" sz="2000" dirty="0">
                <a:solidFill>
                  <a:srgbClr val="FF0000"/>
                </a:solidFill>
                <a:latin typeface="Arial Black" panose="020B0A04020102020204" pitchFamily="34" charset="0"/>
              </a:rPr>
              <a:t>10/08 – </a:t>
            </a:r>
            <a:r>
              <a:rPr lang="pt-BR" sz="2000" dirty="0">
                <a:solidFill>
                  <a:schemeClr val="tx2"/>
                </a:solidFill>
                <a:latin typeface="Arial Black" panose="020B0A04020102020204" pitchFamily="34" charset="0"/>
              </a:rPr>
              <a:t>DIA DOS PAIS </a:t>
            </a:r>
          </a:p>
          <a:p>
            <a:r>
              <a:rPr lang="pt-BR" sz="2000" dirty="0">
                <a:solidFill>
                  <a:srgbClr val="FF0000"/>
                </a:solidFill>
                <a:latin typeface="Arial Black" panose="020B0A04020102020204" pitchFamily="34" charset="0"/>
              </a:rPr>
              <a:t>16/08 – </a:t>
            </a:r>
            <a:r>
              <a:rPr lang="pt-BR" sz="2000" dirty="0">
                <a:solidFill>
                  <a:schemeClr val="tx2"/>
                </a:solidFill>
                <a:latin typeface="Arial Black" panose="020B0A04020102020204" pitchFamily="34" charset="0"/>
              </a:rPr>
              <a:t>SÁBADO DE MORDOMIA</a:t>
            </a:r>
          </a:p>
          <a:p>
            <a:r>
              <a:rPr lang="pt-BR" sz="2000" dirty="0">
                <a:solidFill>
                  <a:srgbClr val="FF0000"/>
                </a:solidFill>
                <a:latin typeface="Arial Black" panose="020B0A04020102020204" pitchFamily="34" charset="0"/>
              </a:rPr>
              <a:t>17/08 – </a:t>
            </a:r>
            <a:r>
              <a:rPr lang="pt-BR" sz="2000" dirty="0">
                <a:solidFill>
                  <a:srgbClr val="0000FF"/>
                </a:solidFill>
                <a:latin typeface="Arial Black" panose="020B0A04020102020204" pitchFamily="34" charset="0"/>
              </a:rPr>
              <a:t>PROJETO MANÁ</a:t>
            </a:r>
          </a:p>
          <a:p>
            <a:r>
              <a:rPr lang="pt-BR" sz="2000" dirty="0">
                <a:solidFill>
                  <a:srgbClr val="FF0000"/>
                </a:solidFill>
                <a:latin typeface="Arial Black" panose="020B0A04020102020204" pitchFamily="34" charset="0"/>
              </a:rPr>
              <a:t>23/08 – </a:t>
            </a:r>
            <a:r>
              <a:rPr lang="pt-BR" sz="2000" dirty="0">
                <a:solidFill>
                  <a:schemeClr val="tx2"/>
                </a:solidFill>
                <a:latin typeface="Arial Black" panose="020B0A04020102020204" pitchFamily="34" charset="0"/>
              </a:rPr>
              <a:t>QUEBRANDO SILÊNCIO </a:t>
            </a:r>
          </a:p>
          <a:p>
            <a:r>
              <a:rPr lang="pt-BR" sz="2000" dirty="0">
                <a:solidFill>
                  <a:srgbClr val="FF0000"/>
                </a:solidFill>
                <a:latin typeface="Arial Black" panose="020B0A04020102020204" pitchFamily="34" charset="0"/>
              </a:rPr>
              <a:t>24/08 – </a:t>
            </a:r>
            <a:r>
              <a:rPr lang="pt-BR" sz="2000" dirty="0">
                <a:solidFill>
                  <a:schemeClr val="tx2"/>
                </a:solidFill>
                <a:latin typeface="Arial Black" panose="020B0A04020102020204" pitchFamily="34" charset="0"/>
              </a:rPr>
              <a:t>CURSO DE NOIVOS</a:t>
            </a:r>
          </a:p>
          <a:p>
            <a:r>
              <a:rPr lang="pt-BR" sz="2000" dirty="0">
                <a:solidFill>
                  <a:srgbClr val="FF0000"/>
                </a:solidFill>
                <a:latin typeface="Arial Black" panose="020B0A04020102020204" pitchFamily="34" charset="0"/>
              </a:rPr>
              <a:t>27/08 – </a:t>
            </a:r>
            <a:r>
              <a:rPr lang="pt-BR" sz="2000" dirty="0">
                <a:solidFill>
                  <a:schemeClr val="tx2"/>
                </a:solidFill>
                <a:latin typeface="Arial Black" panose="020B0A04020102020204" pitchFamily="34" charset="0"/>
              </a:rPr>
              <a:t>QUARTAS DE PODER – MINISTÉRIO DA MULHER</a:t>
            </a:r>
          </a:p>
          <a:p>
            <a:r>
              <a:rPr lang="pt-BR" sz="2000" dirty="0">
                <a:solidFill>
                  <a:srgbClr val="FF0000"/>
                </a:solidFill>
                <a:latin typeface="Arial Black" panose="020B0A04020102020204" pitchFamily="34" charset="0"/>
              </a:rPr>
              <a:t>29 A 31/08 – </a:t>
            </a:r>
            <a:r>
              <a:rPr lang="pt-BR" sz="2000" dirty="0">
                <a:solidFill>
                  <a:schemeClr val="tx2"/>
                </a:solidFill>
                <a:latin typeface="Arial Black" panose="020B0A04020102020204" pitchFamily="34" charset="0"/>
              </a:rPr>
              <a:t>FIM DE SEMANA REAVIVAMENTO ESPIRITUAL</a:t>
            </a:r>
          </a:p>
          <a:p>
            <a:endParaRPr lang="pt-BR" sz="2000" dirty="0">
              <a:solidFill>
                <a:schemeClr val="tx2"/>
              </a:solidFill>
              <a:latin typeface="Arial Black" panose="020B0A04020102020204" pitchFamily="34" charset="0"/>
            </a:endParaRPr>
          </a:p>
        </p:txBody>
      </p:sp>
      <p:sp>
        <p:nvSpPr>
          <p:cNvPr id="10" name="Retângulo 9"/>
          <p:cNvSpPr/>
          <p:nvPr/>
        </p:nvSpPr>
        <p:spPr>
          <a:xfrm>
            <a:off x="4311605" y="6002615"/>
            <a:ext cx="437913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Jairo - 27 99739-8019</a:t>
            </a:r>
          </a:p>
        </p:txBody>
      </p:sp>
      <p:pic>
        <p:nvPicPr>
          <p:cNvPr id="5" name="Imagem 4">
            <a:extLst>
              <a:ext uri="{FF2B5EF4-FFF2-40B4-BE49-F238E27FC236}">
                <a16:creationId xmlns:a16="http://schemas.microsoft.com/office/drawing/2014/main" id="{903F4379-C43D-46FA-FC72-FF8E38565003}"/>
              </a:ext>
            </a:extLst>
          </p:cNvPr>
          <p:cNvPicPr>
            <a:picLocks noChangeAspect="1"/>
          </p:cNvPicPr>
          <p:nvPr/>
        </p:nvPicPr>
        <p:blipFill>
          <a:blip r:embed="rId3"/>
          <a:stretch>
            <a:fillRect/>
          </a:stretch>
        </p:blipFill>
        <p:spPr>
          <a:xfrm>
            <a:off x="8756068" y="5373215"/>
            <a:ext cx="1160918" cy="1500067"/>
          </a:xfrm>
          <a:prstGeom prst="rect">
            <a:avLst/>
          </a:prstGeom>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6041" y="0"/>
            <a:ext cx="9932041" cy="6858000"/>
          </a:xfrm>
          <a:prstGeom prst="rect">
            <a:avLst/>
          </a:prstGeom>
          <a:solidFill>
            <a:srgbClr val="00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6041" y="118373"/>
            <a:ext cx="7397310" cy="2893100"/>
          </a:xfrm>
          <a:prstGeom prst="rect">
            <a:avLst/>
          </a:prstGeom>
          <a:noFill/>
        </p:spPr>
        <p:txBody>
          <a:bodyPr wrap="square" rtlCol="0">
            <a:spAutoFit/>
          </a:bodyPr>
          <a:lstStyle/>
          <a:p>
            <a:pPr algn="ctr"/>
            <a:r>
              <a:rPr lang="pt-BR" sz="2800" b="1" u="sng">
                <a:solidFill>
                  <a:srgbClr val="FFFF00"/>
                </a:solidFill>
                <a:effectLst>
                  <a:outerShdw blurRad="38100" dist="38100" dir="2700000" algn="tl">
                    <a:srgbClr val="000000">
                      <a:alpha val="43137"/>
                    </a:srgbClr>
                  </a:outerShdw>
                </a:effectLst>
                <a:latin typeface="Arial Black" panose="020B0A04020102020204" pitchFamily="34" charset="0"/>
              </a:rPr>
              <a:t>ASSINATURAS PARA 2015</a:t>
            </a:r>
          </a:p>
          <a:p>
            <a:br>
              <a:rPr lang="pt-BR" sz="2600" b="1" u="sng">
                <a:effectLst>
                  <a:outerShdw blurRad="38100" dist="38100" dir="2700000" algn="tl">
                    <a:srgbClr val="000000">
                      <a:alpha val="43137"/>
                    </a:srgbClr>
                  </a:outerShdw>
                </a:effectLst>
                <a:latin typeface="Arial Black" panose="020B0A04020102020204" pitchFamily="34" charset="0"/>
              </a:rPr>
            </a:br>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Não fique sem lição, meditação</a:t>
            </a:r>
          </a:p>
          <a:p>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dentre outros!</a:t>
            </a:r>
          </a:p>
          <a:p>
            <a:endParaRPr lang="pt-BR" sz="2600" b="1" u="sng">
              <a:effectLst>
                <a:outerShdw blurRad="38100" dist="38100" dir="2700000" algn="tl">
                  <a:srgbClr val="000000">
                    <a:alpha val="43137"/>
                  </a:srgbClr>
                </a:outerShdw>
              </a:effectLst>
              <a:latin typeface="Arial Black" panose="020B0A04020102020204" pitchFamily="34" charset="0"/>
            </a:endParaRPr>
          </a:p>
          <a:p>
            <a:pPr algn="ctr"/>
            <a:r>
              <a:rPr lang="pt-BR" sz="4000" b="1" u="sng">
                <a:solidFill>
                  <a:srgbClr val="00FFFF"/>
                </a:solidFill>
                <a:effectLst>
                  <a:outerShdw blurRad="38100" dist="38100" dir="2700000" algn="tl">
                    <a:srgbClr val="000000">
                      <a:alpha val="43137"/>
                    </a:srgbClr>
                  </a:outerShdw>
                </a:effectLst>
                <a:latin typeface="Arial Black" panose="020B0A04020102020204" pitchFamily="34" charset="0"/>
              </a:rPr>
              <a:t>Preços:</a:t>
            </a:r>
          </a:p>
          <a:p>
            <a:pPr algn="ctr"/>
            <a:endParaRPr lang="pt-BR" sz="1000" b="1">
              <a:latin typeface="Arial Black" panose="020B0A04020102020204" pitchFamily="34" charset="0"/>
            </a:endParaRPr>
          </a:p>
        </p:txBody>
      </p:sp>
      <p:grpSp>
        <p:nvGrpSpPr>
          <p:cNvPr id="2" name="Grupo 4"/>
          <p:cNvGrpSpPr/>
          <p:nvPr/>
        </p:nvGrpSpPr>
        <p:grpSpPr>
          <a:xfrm>
            <a:off x="6747200" y="56222"/>
            <a:ext cx="3136900" cy="2940730"/>
            <a:chOff x="3124200" y="1776414"/>
            <a:chExt cx="2895600" cy="2940730"/>
          </a:xfrm>
        </p:grpSpPr>
        <p:pic>
          <p:nvPicPr>
            <p:cNvPr id="1027" name="Picture 3"/>
            <p:cNvPicPr>
              <a:picLocks noChangeAspect="1" noChangeArrowheads="1"/>
            </p:cNvPicPr>
            <p:nvPr/>
          </p:nvPicPr>
          <p:blipFill rotWithShape="1">
            <a:blip/>
            <a:srcRect b="11026"/>
            <a:stretch>
              <a:fillRect/>
            </a:stretch>
          </p:blipFill>
          <p:spPr bwMode="auto">
            <a:xfrm>
              <a:off x="3124200" y="1776414"/>
              <a:ext cx="2895600" cy="29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507120" y="3284984"/>
              <a:ext cx="22813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0000"/>
                  </a:solidFill>
                  <a:latin typeface="Arial Black" panose="020B0A04020102020204" pitchFamily="34" charset="0"/>
                </a:rPr>
                <a:t>PAGUE ATÉ  DE 30 de NOVEMBRO</a:t>
              </a:r>
            </a:p>
          </p:txBody>
        </p:sp>
      </p:grpSp>
      <p:graphicFrame>
        <p:nvGraphicFramePr>
          <p:cNvPr id="6" name="Tabela 5"/>
          <p:cNvGraphicFramePr>
            <a:graphicFrameLocks noGrp="1"/>
          </p:cNvGraphicFramePr>
          <p:nvPr/>
        </p:nvGraphicFramePr>
        <p:xfrm>
          <a:off x="78618" y="3212976"/>
          <a:ext cx="9711528" cy="2804160"/>
        </p:xfrm>
        <a:graphic>
          <a:graphicData uri="http://schemas.openxmlformats.org/drawingml/2006/table">
            <a:tbl>
              <a:tblPr firstRow="1" bandRow="1">
                <a:tableStyleId>{5C22544A-7EE6-4342-B048-85BDC9FD1C3A}</a:tableStyleId>
              </a:tblPr>
              <a:tblGrid>
                <a:gridCol w="5057594">
                  <a:extLst>
                    <a:ext uri="{9D8B030D-6E8A-4147-A177-3AD203B41FA5}">
                      <a16:colId xmlns:a16="http://schemas.microsoft.com/office/drawing/2014/main" val="20000"/>
                    </a:ext>
                  </a:extLst>
                </a:gridCol>
                <a:gridCol w="4653934">
                  <a:extLst>
                    <a:ext uri="{9D8B030D-6E8A-4147-A177-3AD203B41FA5}">
                      <a16:colId xmlns:a16="http://schemas.microsoft.com/office/drawing/2014/main" val="20001"/>
                    </a:ext>
                  </a:extLst>
                </a:gridCol>
              </a:tblGrid>
              <a:tr h="370840">
                <a:tc>
                  <a:txBody>
                    <a:bodyPr/>
                    <a:lstStyle/>
                    <a:p>
                      <a:r>
                        <a:rPr lang="pt-BR" sz="2000">
                          <a:solidFill>
                            <a:srgbClr val="FFFF00"/>
                          </a:solidFill>
                          <a:latin typeface="Arial Black" panose="020B0A04020102020204" pitchFamily="34" charset="0"/>
                        </a:rPr>
                        <a:t>Adultos - Professor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Adultos - Aluno </a:t>
                      </a:r>
                    </a:p>
                    <a:p>
                      <a:pPr marL="0" marR="0" indent="0" algn="l" defTabSz="914400" rtl="0" eaLnBrk="1" fontAlgn="auto" latinLnBrk="0" hangingPunct="1">
                        <a:lnSpc>
                          <a:spcPct val="100000"/>
                        </a:lnSpc>
                        <a:spcBef>
                          <a:spcPts val="0"/>
                        </a:spcBef>
                        <a:spcAft>
                          <a:spcPts val="0"/>
                        </a:spcAft>
                        <a:buClrTx/>
                        <a:buSzTx/>
                        <a:buFontTx/>
                        <a:buNone/>
                        <a:defRPr/>
                      </a:pPr>
                      <a:r>
                        <a:rPr lang="pt-BR" sz="2000" u="sng">
                          <a:solidFill>
                            <a:srgbClr val="FFFF00"/>
                          </a:solidFill>
                          <a:latin typeface="Arial Black" panose="020B0A04020102020204" pitchFamily="34" charset="0"/>
                        </a:rPr>
                        <a:t>R$ </a:t>
                      </a:r>
                      <a:r>
                        <a:rPr lang="pt-BR" sz="2000" b="1" i="0" u="sng" kern="1200">
                          <a:solidFill>
                            <a:srgbClr val="FFFF00"/>
                          </a:solidFill>
                          <a:effectLst/>
                          <a:latin typeface="Arial Black" panose="020B0A04020102020204" pitchFamily="34" charset="0"/>
                          <a:ea typeface="+mn-ea"/>
                          <a:cs typeface="+mn-cs"/>
                        </a:rPr>
                        <a:t>20,00</a:t>
                      </a:r>
                      <a:endParaRPr lang="pt-BR" sz="2000" u="sng">
                        <a:solidFill>
                          <a:srgbClr val="FFFF00"/>
                        </a:solidFill>
                        <a:latin typeface="Arial Black" panose="020B0A04020102020204" pitchFamily="34" charset="0"/>
                      </a:endParaRPr>
                    </a:p>
                  </a:txBody>
                  <a:tcPr marL="99060" marR="99060">
                    <a:noFill/>
                  </a:tcPr>
                </a:tc>
                <a:extLst>
                  <a:ext uri="{0D108BD9-81ED-4DB2-BD59-A6C34878D82A}">
                    <a16:rowId xmlns:a16="http://schemas.microsoft.com/office/drawing/2014/main" val="10000"/>
                  </a:ext>
                </a:extLst>
              </a:tr>
              <a:tr h="370840">
                <a:tc>
                  <a:txBody>
                    <a:bodyPr/>
                    <a:lstStyle/>
                    <a:p>
                      <a:r>
                        <a:rPr lang="pt-BR" sz="2000">
                          <a:solidFill>
                            <a:srgbClr val="FFFF00"/>
                          </a:solidFill>
                          <a:latin typeface="Arial Black" panose="020B0A04020102020204" pitchFamily="34" charset="0"/>
                        </a:rPr>
                        <a:t>Lição Jovens </a:t>
                      </a:r>
                    </a:p>
                    <a:p>
                      <a:r>
                        <a:rPr lang="pt-BR" sz="2000" b="1" i="0" u="sng" kern="1200">
                          <a:solidFill>
                            <a:srgbClr val="FFFF00"/>
                          </a:solidFill>
                          <a:effectLst/>
                          <a:latin typeface="Arial Black" panose="020B0A04020102020204" pitchFamily="34" charset="0"/>
                          <a:ea typeface="+mn-ea"/>
                          <a:cs typeface="+mn-cs"/>
                        </a:rPr>
                        <a:t>R$ 22,00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Adolescentes,</a:t>
                      </a:r>
                      <a:r>
                        <a:rPr lang="pt-BR" sz="2000" baseline="0">
                          <a:solidFill>
                            <a:srgbClr val="FFFF00"/>
                          </a:solidFill>
                          <a:latin typeface="Arial Black" panose="020B0A04020102020204" pitchFamily="34" charset="0"/>
                        </a:rPr>
                        <a:t> Juvenis, Primários e Rol – </a:t>
                      </a:r>
                      <a:r>
                        <a:rPr lang="pt-BR" sz="2000" b="1" i="0" u="sng" kern="1200">
                          <a:solidFill>
                            <a:srgbClr val="FFFF00"/>
                          </a:solidFill>
                          <a:effectLst/>
                          <a:latin typeface="Arial Black" panose="020B0A04020102020204" pitchFamily="34" charset="0"/>
                          <a:ea typeface="+mn-ea"/>
                          <a:cs typeface="+mn-cs"/>
                        </a:rPr>
                        <a:t>R$ 26,00</a:t>
                      </a:r>
                    </a:p>
                  </a:txBody>
                  <a:tcPr marL="99060" marR="99060">
                    <a:noFill/>
                  </a:tcPr>
                </a:tc>
                <a:extLst>
                  <a:ext uri="{0D108BD9-81ED-4DB2-BD59-A6C34878D82A}">
                    <a16:rowId xmlns:a16="http://schemas.microsoft.com/office/drawing/2014/main" val="10001"/>
                  </a:ext>
                </a:extLst>
              </a:tr>
              <a:tr h="370840">
                <a:tc>
                  <a:txBody>
                    <a:bodyPr/>
                    <a:lstStyle/>
                    <a:p>
                      <a:r>
                        <a:rPr lang="pt-BR" sz="2000">
                          <a:solidFill>
                            <a:srgbClr val="FFFF00"/>
                          </a:solidFill>
                          <a:latin typeface="Arial Black" panose="020B0A04020102020204" pitchFamily="34" charset="0"/>
                        </a:rPr>
                        <a:t>Meditações Diárias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Meditações Infantil</a:t>
                      </a:r>
                      <a:r>
                        <a:rPr lang="pt-BR" sz="2000" baseline="0">
                          <a:solidFill>
                            <a:srgbClr val="FFFF00"/>
                          </a:solidFill>
                          <a:latin typeface="Arial Black" panose="020B0A04020102020204" pitchFamily="34" charset="0"/>
                        </a:rPr>
                        <a:t> </a:t>
                      </a:r>
                      <a:r>
                        <a:rPr lang="pt-BR" sz="2000">
                          <a:solidFill>
                            <a:srgbClr val="FFFF00"/>
                          </a:solidFill>
                          <a:latin typeface="Arial Black" panose="020B0A04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2"/>
                  </a:ext>
                </a:extLst>
              </a:tr>
              <a:tr h="370840">
                <a:tc>
                  <a:txBody>
                    <a:bodyPr/>
                    <a:lstStyle/>
                    <a:p>
                      <a:r>
                        <a:rPr lang="pt-BR" sz="2000" b="1" i="0" u="sng" kern="1200">
                          <a:solidFill>
                            <a:srgbClr val="FFFF00"/>
                          </a:solidFill>
                          <a:effectLst/>
                          <a:latin typeface="Arial Black" panose="020B0A04020102020204" pitchFamily="34" charset="0"/>
                          <a:ea typeface="+mn-ea"/>
                          <a:cs typeface="+mn-cs"/>
                        </a:rPr>
                        <a:t>Revista Adventista </a:t>
                      </a:r>
                    </a:p>
                    <a:p>
                      <a:r>
                        <a:rPr lang="pt-BR" sz="2000" b="1" i="0" u="sng" kern="1200">
                          <a:solidFill>
                            <a:srgbClr val="FFFF00"/>
                          </a:solidFill>
                          <a:effectLst/>
                          <a:latin typeface="Arial Black" panose="020B0A04020102020204" pitchFamily="34" charset="0"/>
                          <a:ea typeface="+mn-ea"/>
                          <a:cs typeface="+mn-cs"/>
                        </a:rPr>
                        <a:t>R$ 24,00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Bíblia com Hinário</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3"/>
                  </a:ext>
                </a:extLst>
              </a:tr>
            </a:tbl>
          </a:graphicData>
        </a:graphic>
      </p:graphicFrame>
      <p:pic>
        <p:nvPicPr>
          <p:cNvPr id="1029" name="Picture 5" descr="http://www.cpb.com.br/fotos/5771g.jpg"/>
          <p:cNvPicPr>
            <a:picLocks noChangeAspect="1" noChangeArrowheads="1"/>
          </p:cNvPicPr>
          <p:nvPr/>
        </p:nvPicPr>
        <p:blipFill>
          <a:blip/>
          <a:srcRect/>
          <a:stretch>
            <a:fillRect/>
          </a:stretch>
        </p:blipFill>
        <p:spPr bwMode="auto">
          <a:xfrm>
            <a:off x="145865" y="1972687"/>
            <a:ext cx="828693" cy="11682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pb.com.br/fotos/5769g.gif"/>
          <p:cNvPicPr>
            <a:picLocks noChangeAspect="1" noChangeArrowheads="1"/>
          </p:cNvPicPr>
          <p:nvPr/>
        </p:nvPicPr>
        <p:blipFill>
          <a:blip/>
          <a:srcRect/>
          <a:stretch>
            <a:fillRect/>
          </a:stretch>
        </p:blipFill>
        <p:spPr bwMode="auto">
          <a:xfrm>
            <a:off x="5510273" y="1844824"/>
            <a:ext cx="1080909" cy="13061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cpb.com.br/fotos/12110.gif"/>
          <p:cNvPicPr>
            <a:picLocks noChangeAspect="1" noChangeArrowheads="1"/>
          </p:cNvPicPr>
          <p:nvPr/>
        </p:nvPicPr>
        <p:blipFill>
          <a:blip/>
          <a:srcRect/>
          <a:stretch>
            <a:fillRect/>
          </a:stretch>
        </p:blipFill>
        <p:spPr bwMode="auto">
          <a:xfrm>
            <a:off x="1225037" y="1972687"/>
            <a:ext cx="841643" cy="11783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16463" y="6093296"/>
            <a:ext cx="9738234" cy="707886"/>
          </a:xfrm>
          <a:prstGeom prst="rect">
            <a:avLst/>
          </a:prstGeom>
          <a:noFill/>
        </p:spPr>
        <p:txBody>
          <a:bodyPr wrap="square" rtlCol="0">
            <a:spAutoFit/>
          </a:bodyPr>
          <a:lstStyle/>
          <a:p>
            <a:r>
              <a:rPr lang="pt-BR" sz="2000" b="1" u="sng" dirty="0">
                <a:solidFill>
                  <a:srgbClr val="00FF00"/>
                </a:solidFill>
                <a:effectLst>
                  <a:outerShdw blurRad="38100" dist="38100" dir="2700000" algn="tl">
                    <a:srgbClr val="000000">
                      <a:alpha val="43137"/>
                    </a:srgbClr>
                  </a:outerShdw>
                </a:effectLst>
              </a:rPr>
              <a:t>Assinatura pode ser feita direto pelo </a:t>
            </a:r>
            <a:r>
              <a:rPr lang="pt-BR" sz="2000" b="1" u="sng" dirty="0" err="1">
                <a:solidFill>
                  <a:srgbClr val="00FF00"/>
                </a:solidFill>
                <a:effectLst>
                  <a:outerShdw blurRad="38100" dist="38100" dir="2700000" algn="tl">
                    <a:srgbClr val="000000">
                      <a:alpha val="43137"/>
                    </a:srgbClr>
                  </a:outerShdw>
                </a:effectLst>
              </a:rPr>
              <a:t>SAC</a:t>
            </a:r>
            <a:r>
              <a:rPr lang="pt-BR" sz="2000" b="1" u="sng" dirty="0">
                <a:solidFill>
                  <a:srgbClr val="00FF00"/>
                </a:solidFill>
                <a:effectLst>
                  <a:outerShdw blurRad="38100" dist="38100" dir="2700000" algn="tl">
                    <a:srgbClr val="000000">
                      <a:alpha val="43137"/>
                    </a:srgbClr>
                  </a:outerShdw>
                </a:effectLst>
              </a:rPr>
              <a:t> da </a:t>
            </a:r>
            <a:r>
              <a:rPr lang="pt-BR" sz="2000" b="1" u="sng" dirty="0" err="1">
                <a:solidFill>
                  <a:srgbClr val="00FF00"/>
                </a:solidFill>
                <a:effectLst>
                  <a:outerShdw blurRad="38100" dist="38100" dir="2700000" algn="tl">
                    <a:srgbClr val="000000">
                      <a:alpha val="43137"/>
                    </a:srgbClr>
                  </a:outerShdw>
                </a:effectLst>
              </a:rPr>
              <a:t>CPB</a:t>
            </a:r>
            <a:r>
              <a:rPr lang="pt-BR" sz="2000" b="1" u="sng" dirty="0">
                <a:solidFill>
                  <a:srgbClr val="00FF00"/>
                </a:solidFill>
                <a:effectLst>
                  <a:outerShdw blurRad="38100" dist="38100" dir="2700000" algn="tl">
                    <a:srgbClr val="000000">
                      <a:alpha val="43137"/>
                    </a:srgbClr>
                  </a:outerShdw>
                </a:effectLst>
              </a:rPr>
              <a:t>:  0800-979-0606, ou pelo irmãos Neemias e Catia.</a:t>
            </a:r>
          </a:p>
        </p:txBody>
      </p:sp>
      <p:pic>
        <p:nvPicPr>
          <p:cNvPr id="11" name="Picture 4" descr="D:\Dados de  c\User win7\Desktop\ATENÇÃ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99" y="2285156"/>
            <a:ext cx="3107497" cy="783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72018"/>
            <a:ext cx="9906000" cy="1077218"/>
          </a:xfrm>
          <a:prstGeom prst="rect">
            <a:avLst/>
          </a:prstGeom>
          <a:noFill/>
          <a:ln w="9525">
            <a:noFill/>
            <a:miter lim="800000"/>
          </a:ln>
        </p:spPr>
        <p:txBody>
          <a:bodyPr wrap="square">
            <a:spAutoFit/>
          </a:bodyPr>
          <a:lstStyle/>
          <a:p>
            <a:pPr algn="ctr">
              <a:spcBef>
                <a:spcPct val="50000"/>
              </a:spcBef>
            </a:pPr>
            <a:r>
              <a:rPr lang="pt-BR" sz="2800">
                <a:solidFill>
                  <a:srgbClr val="FF0000"/>
                </a:solidFill>
                <a:latin typeface="Arial Black" panose="020B0A04020102020204" pitchFamily="34" charset="0"/>
              </a:rPr>
              <a:t>2º SÁBADO DO MÊS É O </a:t>
            </a:r>
            <a:r>
              <a:rPr lang="pt-BR" sz="3200">
                <a:solidFill>
                  <a:srgbClr val="FF0000"/>
                </a:solidFill>
                <a:latin typeface="Arial Black" panose="020B0A04020102020204" pitchFamily="34" charset="0"/>
              </a:rPr>
              <a:t>SÁBADO DAS PRIMÍCIAS</a:t>
            </a:r>
          </a:p>
        </p:txBody>
      </p:sp>
      <p:sp>
        <p:nvSpPr>
          <p:cNvPr id="7" name="CaixaDeTexto 6"/>
          <p:cNvSpPr txBox="1"/>
          <p:nvPr/>
        </p:nvSpPr>
        <p:spPr>
          <a:xfrm>
            <a:off x="28080" y="2189764"/>
            <a:ext cx="7276768" cy="2419124"/>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É o Sábado das primícias, então não esqueça de trazer sua doação em alimento, traga sua oferta e os alimentos a frente da plataforma no momento do ofertório, no sentido de adoração e gratidão a DEUS.</a:t>
            </a:r>
          </a:p>
        </p:txBody>
      </p:sp>
      <p:sp>
        <p:nvSpPr>
          <p:cNvPr id="11" name="CaixaDeTexto 10"/>
          <p:cNvSpPr txBox="1"/>
          <p:nvPr/>
        </p:nvSpPr>
        <p:spPr>
          <a:xfrm>
            <a:off x="-18028" y="4990934"/>
            <a:ext cx="6328376" cy="535531"/>
          </a:xfrm>
          <a:prstGeom prst="rect">
            <a:avLst/>
          </a:prstGeom>
          <a:noFill/>
        </p:spPr>
        <p:txBody>
          <a:bodyPr wrap="square" rtlCol="0">
            <a:spAutoFit/>
          </a:bodyPr>
          <a:lstStyle/>
          <a:p>
            <a:pPr>
              <a:lnSpc>
                <a:spcPct val="90000"/>
              </a:lnSpc>
            </a:pPr>
            <a:r>
              <a:rPr lang="pt-BR" sz="1600">
                <a:solidFill>
                  <a:srgbClr val="FF0000"/>
                </a:solidFill>
                <a:latin typeface="Arial Black" panose="020B0A04020102020204" pitchFamily="34" charset="0"/>
              </a:rPr>
              <a:t>Agora tem Música para o Ofertório das Primícias, baixe em: </a:t>
            </a:r>
            <a:r>
              <a:rPr lang="pt-BR" sz="1600" u="sng">
                <a:solidFill>
                  <a:srgbClr val="FF0000"/>
                </a:solidFill>
                <a:latin typeface="Arial Black" panose="020B0A04020102020204" pitchFamily="34" charset="0"/>
              </a:rPr>
              <a:t>http://neemias.info/iasd/primicias/</a:t>
            </a:r>
          </a:p>
        </p:txBody>
      </p:sp>
      <p:pic>
        <p:nvPicPr>
          <p:cNvPr id="12"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Dados de  c\User win7\Desktop\ATENÇÃO.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382" y="6237312"/>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435" y="1641866"/>
            <a:ext cx="2161563" cy="3934214"/>
          </a:xfrm>
          <a:prstGeom prst="rect">
            <a:avLst/>
          </a:prstGeom>
        </p:spPr>
      </p:pic>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5" name="CaixaDeTexto 14"/>
          <p:cNvSpPr txBox="1"/>
          <p:nvPr/>
        </p:nvSpPr>
        <p:spPr>
          <a:xfrm>
            <a:off x="23779" y="3861048"/>
            <a:ext cx="4785205" cy="867930"/>
          </a:xfrm>
          <a:prstGeom prst="rect">
            <a:avLst/>
          </a:prstGeom>
          <a:noFill/>
        </p:spPr>
        <p:txBody>
          <a:bodyPr wrap="square" rtlCol="0">
            <a:spAutoFit/>
          </a:bodyPr>
          <a:lstStyle/>
          <a:p>
            <a:pPr algn="ctr">
              <a:lnSpc>
                <a:spcPct val="90000"/>
              </a:lnSpc>
            </a:pPr>
            <a:r>
              <a:rPr lang="pt-BR" sz="2800" dirty="0">
                <a:solidFill>
                  <a:schemeClr val="bg1"/>
                </a:solidFill>
                <a:latin typeface="Arial Black" panose="020B0A04020102020204" pitchFamily="34" charset="0"/>
              </a:rPr>
              <a:t>De Agosto a Novembro Todos os Domingos</a:t>
            </a:r>
          </a:p>
        </p:txBody>
      </p:sp>
      <p:sp>
        <p:nvSpPr>
          <p:cNvPr id="16" name="CaixaDeTexto 15"/>
          <p:cNvSpPr txBox="1"/>
          <p:nvPr/>
        </p:nvSpPr>
        <p:spPr>
          <a:xfrm>
            <a:off x="3512840" y="966207"/>
            <a:ext cx="6393160" cy="2246769"/>
          </a:xfrm>
          <a:prstGeom prst="rect">
            <a:avLst/>
          </a:prstGeom>
          <a:noFill/>
        </p:spPr>
        <p:txBody>
          <a:bodyPr wrap="square" rtlCol="0">
            <a:spAutoFit/>
          </a:bodyPr>
          <a:lstStyle/>
          <a:p>
            <a:pPr algn="ctr"/>
            <a:r>
              <a:rPr lang="pt-BR" sz="2800" dirty="0">
                <a:solidFill>
                  <a:srgbClr val="FF0000"/>
                </a:solidFill>
                <a:latin typeface="Arial Black" panose="020B0A04020102020204" pitchFamily="34" charset="0"/>
              </a:rPr>
              <a:t>13 a 20 de Agosto</a:t>
            </a:r>
          </a:p>
          <a:p>
            <a:pPr algn="ctr"/>
            <a:r>
              <a:rPr lang="pt-BR" sz="2800" dirty="0">
                <a:solidFill>
                  <a:srgbClr val="FF0000"/>
                </a:solidFill>
                <a:latin typeface="Arial Black" panose="020B0A04020102020204" pitchFamily="34" charset="0"/>
              </a:rPr>
              <a:t>Ás 19:30 nas igrejas Locais </a:t>
            </a:r>
            <a:br>
              <a:rPr lang="pt-BR" sz="2800" dirty="0">
                <a:solidFill>
                  <a:srgbClr val="FF0000"/>
                </a:solidFill>
                <a:latin typeface="Arial Black" panose="020B0A04020102020204" pitchFamily="34" charset="0"/>
              </a:rPr>
            </a:br>
            <a:r>
              <a:rPr lang="pt-BR" sz="2800" dirty="0">
                <a:solidFill>
                  <a:srgbClr val="000000"/>
                </a:solidFill>
                <a:latin typeface="Arial Black" panose="020B0A04020102020204" pitchFamily="34" charset="0"/>
              </a:rPr>
              <a:t>Semana de </a:t>
            </a:r>
            <a:r>
              <a:rPr lang="pt-BR" sz="2800" dirty="0" err="1">
                <a:solidFill>
                  <a:srgbClr val="000000"/>
                </a:solidFill>
                <a:latin typeface="Arial Black" panose="020B0A04020102020204" pitchFamily="34" charset="0"/>
              </a:rPr>
              <a:t>Reavivamento</a:t>
            </a:r>
            <a:r>
              <a:rPr lang="pt-BR" sz="2800" dirty="0">
                <a:solidFill>
                  <a:srgbClr val="000000"/>
                </a:solidFill>
                <a:latin typeface="Arial Black" panose="020B0A04020102020204" pitchFamily="34" charset="0"/>
              </a:rPr>
              <a:t> Espiritual (Administração da Vida)</a:t>
            </a:r>
          </a:p>
        </p:txBody>
      </p:sp>
      <p:pic>
        <p:nvPicPr>
          <p:cNvPr id="17" name="Picture 2" descr="http://pt1.noticias.adventistas.org/2015/02/Cartaz-Sem-V-Sat%C3%A9lite-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011"/>
          <a:stretch>
            <a:fillRect/>
          </a:stretch>
        </p:blipFill>
        <p:spPr bwMode="auto">
          <a:xfrm>
            <a:off x="34553" y="1082968"/>
            <a:ext cx="3423482" cy="4434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novotempo.com/audios/files/2015/05/Imagem_site.png"/>
          <p:cNvPicPr>
            <a:picLocks noChangeAspect="1" noChangeArrowheads="1"/>
          </p:cNvPicPr>
          <p:nvPr/>
        </p:nvPicPr>
        <p:blipFill rotWithShape="1">
          <a:blip r:embed="rId5">
            <a:extLst>
              <a:ext uri="{28A0092B-C50C-407E-A947-70E740481C1C}">
                <a14:useLocalDpi xmlns:a14="http://schemas.microsoft.com/office/drawing/2010/main" val="0"/>
              </a:ext>
            </a:extLst>
          </a:blip>
          <a:srcRect b="24121"/>
          <a:stretch>
            <a:fillRect/>
          </a:stretch>
        </p:blipFill>
        <p:spPr bwMode="auto">
          <a:xfrm>
            <a:off x="3533398" y="3634073"/>
            <a:ext cx="2067674" cy="1811151"/>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5618292" y="3578240"/>
            <a:ext cx="4369517" cy="1815882"/>
          </a:xfrm>
          <a:prstGeom prst="rect">
            <a:avLst/>
          </a:prstGeom>
          <a:noFill/>
        </p:spPr>
        <p:txBody>
          <a:bodyPr wrap="square" rtlCol="0">
            <a:spAutoFit/>
          </a:bodyPr>
          <a:lstStyle/>
          <a:p>
            <a:r>
              <a:rPr lang="pt-BR" sz="2800" dirty="0">
                <a:solidFill>
                  <a:schemeClr val="tx2"/>
                </a:solidFill>
                <a:latin typeface="Arial Black" panose="020B0A04020102020204" pitchFamily="34" charset="0"/>
              </a:rPr>
              <a:t>Orador: </a:t>
            </a:r>
          </a:p>
          <a:p>
            <a:r>
              <a:rPr lang="pt-BR" sz="2800" dirty="0">
                <a:solidFill>
                  <a:srgbClr val="FF0000"/>
                </a:solidFill>
                <a:latin typeface="Arial Black" panose="020B0A04020102020204" pitchFamily="34" charset="0"/>
              </a:rPr>
              <a:t>Pr. Gilson Brito</a:t>
            </a:r>
          </a:p>
          <a:p>
            <a:endParaRPr lang="pt-BR" sz="16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Haverá também: Vídeos de testemunho e clips.</a:t>
            </a:r>
          </a:p>
        </p:txBody>
      </p:sp>
      <p:pic>
        <p:nvPicPr>
          <p:cNvPr id="2" name="Imagem 1"/>
          <p:cNvPicPr>
            <a:picLocks noChangeAspect="1"/>
          </p:cNvPicPr>
          <p:nvPr/>
        </p:nvPicPr>
        <p:blipFill>
          <a:blip r:embed="rId6"/>
          <a:stretch>
            <a:fillRect/>
          </a:stretch>
        </p:blipFill>
        <p:spPr>
          <a:xfrm>
            <a:off x="1064568" y="5661085"/>
            <a:ext cx="1661170" cy="1179431"/>
          </a:xfrm>
          <a:prstGeom prst="rect">
            <a:avLst/>
          </a:prstGeom>
        </p:spPr>
      </p:pic>
      <p:sp>
        <p:nvSpPr>
          <p:cNvPr id="3" name="CaixaDeTexto 2"/>
          <p:cNvSpPr txBox="1"/>
          <p:nvPr/>
        </p:nvSpPr>
        <p:spPr>
          <a:xfrm>
            <a:off x="2720752" y="5733256"/>
            <a:ext cx="7041232" cy="1089529"/>
          </a:xfrm>
          <a:prstGeom prst="rect">
            <a:avLst/>
          </a:prstGeom>
          <a:noFill/>
        </p:spPr>
        <p:txBody>
          <a:bodyPr wrap="square" rtlCol="0">
            <a:spAutoFit/>
          </a:bodyPr>
          <a:lstStyle/>
          <a:p>
            <a:pPr>
              <a:lnSpc>
                <a:spcPct val="90000"/>
              </a:lnSpc>
            </a:pPr>
            <a:r>
              <a:rPr lang="pt-BR" sz="2400" dirty="0">
                <a:solidFill>
                  <a:srgbClr val="C00000"/>
                </a:solidFill>
                <a:latin typeface="Arial Black" panose="020B0A04020102020204" pitchFamily="34" charset="0"/>
              </a:rPr>
              <a:t>Haverá Santa Ceia no enceramento no dia 20 pela manha, feita pelos Anciãos Ordenados.</a:t>
            </a: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dos de c\Dados do Usuario\Desktop\10 dias de oração\PPT_Slide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 y="908720"/>
            <a:ext cx="992155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008112" y="5517232"/>
            <a:ext cx="8841432" cy="1323439"/>
          </a:xfrm>
          <a:prstGeom prst="rect">
            <a:avLst/>
          </a:prstGeom>
          <a:solidFill>
            <a:schemeClr val="bg1"/>
          </a:solidFill>
        </p:spPr>
        <p:txBody>
          <a:bodyPr wrap="square">
            <a:spAutoFit/>
          </a:bodyPr>
          <a:lstStyle/>
          <a:p>
            <a:pPr algn="ctr"/>
            <a:r>
              <a:rPr lang="pt-BR" sz="1600" b="1" dirty="0">
                <a:solidFill>
                  <a:srgbClr val="FF0000"/>
                </a:solidFill>
              </a:rPr>
              <a:t>TODOS BUSCANDO A DEUS NAS PRIMEIRAS HORAS DA MANHA LENDO A REVISTA “UNIDOS EM ORAÇÃO”. Durante os 10 dias aproveite e faça uma abstinência de alimentos com carnes, refrigerantes, café, alimentos industrializados, use somente alimentos naturais. Escolha um dia para fazer um Jejum completo de 24 horas. Com essas dicas você terá uma aproximação </a:t>
            </a:r>
            <a:r>
              <a:rPr lang="pt-BR" sz="1600" b="1" dirty="0" err="1">
                <a:solidFill>
                  <a:srgbClr val="FF0000"/>
                </a:solidFill>
              </a:rPr>
              <a:t>aproximação</a:t>
            </a:r>
            <a:r>
              <a:rPr lang="pt-BR" sz="1600" b="1" dirty="0">
                <a:solidFill>
                  <a:srgbClr val="FF0000"/>
                </a:solidFill>
              </a:rPr>
              <a:t> com DEUS.</a:t>
            </a:r>
            <a:endParaRPr lang="pt-BR" sz="1600" b="1" u="sng" dirty="0">
              <a:solidFill>
                <a:srgbClr val="FF0000"/>
              </a:solidFill>
              <a:latin typeface="Arial Black" panose="020B0A04020102020204" pitchFamily="34" charset="0"/>
            </a:endParaRPr>
          </a:p>
        </p:txBody>
      </p:sp>
      <p:sp>
        <p:nvSpPr>
          <p:cNvPr id="3" name="CaixaDeTexto 2"/>
          <p:cNvSpPr txBox="1"/>
          <p:nvPr/>
        </p:nvSpPr>
        <p:spPr>
          <a:xfrm>
            <a:off x="3584848" y="4941168"/>
            <a:ext cx="6264696" cy="523220"/>
          </a:xfrm>
          <a:prstGeom prst="rect">
            <a:avLst/>
          </a:prstGeom>
          <a:noFill/>
        </p:spPr>
        <p:txBody>
          <a:bodyPr wrap="square" rtlCol="0">
            <a:spAutoFit/>
          </a:bodyPr>
          <a:lstStyle/>
          <a:p>
            <a:pPr algn="ctr"/>
            <a:r>
              <a:rPr lang="pt-BR" sz="2800" b="1"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rPr>
              <a:t>18 a 27 de Fevereiro de 2016</a:t>
            </a:r>
            <a:endParaRPr lang="pt-BR" sz="2800"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oa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1" y="-27384"/>
            <a:ext cx="987791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6457" y="1988840"/>
            <a:ext cx="6840760" cy="1200329"/>
          </a:xfrm>
          <a:prstGeom prst="rect">
            <a:avLst/>
          </a:prstGeom>
        </p:spPr>
        <p:txBody>
          <a:bodyPr wrap="square">
            <a:spAutoFit/>
          </a:bodyPr>
          <a:lstStyle/>
          <a:p>
            <a:r>
              <a:rPr lang="pt-BR" sz="2400" b="1" dirty="0">
                <a:solidFill>
                  <a:srgbClr val="C00000"/>
                </a:solidFill>
                <a:latin typeface="Arial Black" panose="020B0A04020102020204" pitchFamily="34" charset="0"/>
              </a:rPr>
              <a:t>Adoração em Família 2017</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Culto de Domingo e Quarta ás 19:30</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De Agosto a Novembro de 2017</a:t>
            </a:r>
            <a:endParaRPr lang="pt-BR" sz="2400" dirty="0">
              <a:solidFill>
                <a:srgbClr val="C00000"/>
              </a:solidFill>
              <a:latin typeface="Arial Black" panose="020B0A04020102020204" pitchFamily="34" charset="0"/>
            </a:endParaRPr>
          </a:p>
        </p:txBody>
      </p:sp>
      <p:pic>
        <p:nvPicPr>
          <p:cNvPr id="5" name="Picture 4" descr="mente-carter-e-personalidade-2-mcp2-1-6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958" y="2204863"/>
            <a:ext cx="2132570" cy="319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ncontro de pais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348" y="3187598"/>
            <a:ext cx="3793604" cy="2301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erança para famil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080" y="2852936"/>
            <a:ext cx="1801608" cy="2636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TODOS DOMINGOS ::</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biblia facil ensinos de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965" y="1295741"/>
            <a:ext cx="4637549" cy="3264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http://arquivosadventistas.org/arquivos/Evangelismo/artes/classe_biblica/arte%20em%20powerpoint_JPG.jpg"/>
          <p:cNvPicPr>
            <a:picLocks noChangeAspect="1" noChangeArrowheads="1"/>
          </p:cNvPicPr>
          <p:nvPr/>
        </p:nvPicPr>
        <p:blipFill rotWithShape="1">
          <a:blip r:embed="rId7">
            <a:extLst>
              <a:ext uri="{28A0092B-C50C-407E-A947-70E740481C1C}">
                <a14:useLocalDpi xmlns:a14="http://schemas.microsoft.com/office/drawing/2010/main" val="0"/>
              </a:ext>
            </a:extLst>
          </a:blip>
          <a:srcRect l="12083" t="9468" r="12036" b="49406"/>
          <a:stretch>
            <a:fillRect/>
          </a:stretch>
        </p:blipFill>
        <p:spPr bwMode="auto">
          <a:xfrm>
            <a:off x="344488" y="1336007"/>
            <a:ext cx="4615023" cy="353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3" name="Imagem 2"/>
          <p:cNvPicPr>
            <a:picLocks noChangeAspect="1"/>
          </p:cNvPicPr>
          <p:nvPr/>
        </p:nvPicPr>
        <p:blipFill>
          <a:blip r:embed="rId5"/>
          <a:stretch>
            <a:fillRect/>
          </a:stretch>
        </p:blipFill>
        <p:spPr>
          <a:xfrm>
            <a:off x="-1794" y="-27384"/>
            <a:ext cx="9907794" cy="6877984"/>
          </a:xfrm>
          <a:prstGeom prst="rect">
            <a:avLst/>
          </a:prstGeom>
        </p:spPr>
      </p:pic>
      <p:pic>
        <p:nvPicPr>
          <p:cNvPr id="4" name="Picture 2" descr="maxresdefault"/>
          <p:cNvPicPr>
            <a:picLocks noChangeAspect="1" noChangeArrowheads="1"/>
          </p:cNvPicPr>
          <p:nvPr/>
        </p:nvPicPr>
        <p:blipFill rotWithShape="1">
          <a:blip r:embed="rId6">
            <a:extLst>
              <a:ext uri="{28A0092B-C50C-407E-A947-70E740481C1C}">
                <a14:useLocalDpi xmlns:a14="http://schemas.microsoft.com/office/drawing/2010/main" val="0"/>
              </a:ext>
            </a:extLst>
          </a:blip>
          <a:srcRect l="8759" r="5213"/>
          <a:stretch>
            <a:fillRect/>
          </a:stretch>
        </p:blipFill>
        <p:spPr bwMode="auto">
          <a:xfrm>
            <a:off x="7937609" y="4725145"/>
            <a:ext cx="1931217" cy="209550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3662146" y="1196753"/>
            <a:ext cx="5750292" cy="584775"/>
          </a:xfrm>
          <a:prstGeom prst="rect">
            <a:avLst/>
          </a:prstGeom>
          <a:noFill/>
        </p:spPr>
        <p:txBody>
          <a:bodyPr wrap="none" lIns="91440" tIns="45720" rIns="91440" bIns="45720">
            <a:spAutoFit/>
          </a:bodyPr>
          <a:lstStyle/>
          <a:p>
            <a:pPr algn="ctr"/>
            <a:r>
              <a:rPr lang="pt-BR"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02 a 09 de Maio ás 19:30</a:t>
            </a:r>
          </a:p>
        </p:txBody>
      </p:sp>
      <p:sp>
        <p:nvSpPr>
          <p:cNvPr id="7" name="CaixaDeTexto 6"/>
          <p:cNvSpPr txBox="1"/>
          <p:nvPr/>
        </p:nvSpPr>
        <p:spPr>
          <a:xfrm>
            <a:off x="37174" y="-27384"/>
            <a:ext cx="9810305" cy="1477328"/>
          </a:xfrm>
          <a:prstGeom prst="rect">
            <a:avLst/>
          </a:prstGeom>
          <a:noFill/>
        </p:spPr>
        <p:txBody>
          <a:bodyPr wrap="square" rtlCol="0">
            <a:spAutoFit/>
          </a:bodyPr>
          <a:lstStyle/>
          <a:p>
            <a:pPr algn="ctr">
              <a:lnSpc>
                <a:spcPct val="90000"/>
              </a:lnSpc>
            </a:pPr>
            <a:r>
              <a:rPr lang="pt-BR" sz="20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Você está procurando mais intimidade com a família? Precisa conhecer melhor aos filhos ou ao cônjuge? Está passando por um momento de crise em família? Conflitos parecem difíceis de solucionar? Está difícil perdoar? Ou quer apenas melhorar o que já está bom? </a:t>
            </a:r>
          </a:p>
        </p:txBody>
      </p:sp>
      <p:sp>
        <p:nvSpPr>
          <p:cNvPr id="16" name="Retângulo 15"/>
          <p:cNvSpPr/>
          <p:nvPr/>
        </p:nvSpPr>
        <p:spPr>
          <a:xfrm>
            <a:off x="8010826" y="3933057"/>
            <a:ext cx="1784784" cy="830997"/>
          </a:xfrm>
          <a:prstGeom prst="rect">
            <a:avLst/>
          </a:prstGeom>
          <a:noFill/>
        </p:spPr>
        <p:txBody>
          <a:bodyPr wrap="none" lIns="91440" tIns="45720" rIns="91440" bIns="45720">
            <a:spAutoFit/>
          </a:bodyPr>
          <a:lstStyle/>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Vídeos </a:t>
            </a:r>
          </a:p>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Pr. </a:t>
            </a:r>
            <a:r>
              <a:rPr lang="pt-BR" sz="2400" b="1" cap="none" spc="0" dirty="0" err="1">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Bullón</a:t>
            </a:r>
            <a:endPar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endParaRPr>
          </a:p>
        </p:txBody>
      </p:sp>
      <p:sp>
        <p:nvSpPr>
          <p:cNvPr id="14" name="CaixaDeTexto 13"/>
          <p:cNvSpPr txBox="1"/>
          <p:nvPr/>
        </p:nvSpPr>
        <p:spPr>
          <a:xfrm>
            <a:off x="4317670" y="3901230"/>
            <a:ext cx="3619939" cy="3693319"/>
          </a:xfrm>
          <a:prstGeom prst="rect">
            <a:avLst/>
          </a:prstGeom>
          <a:noFill/>
        </p:spPr>
        <p:txBody>
          <a:bodyPr wrap="square" rtlCol="0">
            <a:spAutoFit/>
          </a:bodyPr>
          <a:lstStyle/>
          <a:p>
            <a:pPr algn="ctr">
              <a:lnSpc>
                <a:spcPct val="90000"/>
              </a:lnSpc>
            </a:pPr>
            <a:r>
              <a:rPr lang="pt-BR" sz="2800" u="sng"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Temas:</a:t>
            </a:r>
            <a:br>
              <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endPar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endParaRP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1 – O Vinho do Casamento </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2 – Um Casamento Transformado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3 – Vivendo sem medo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4 – Uma verdadeira entrega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5 – Casamento com nada</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6 – Fazendo sua parte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7 – Um relacionamento de perdão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8 – A certeza da restauração</a:t>
            </a:r>
          </a:p>
        </p:txBody>
      </p:sp>
      <p:sp>
        <p:nvSpPr>
          <p:cNvPr id="15" name="Retângulo 14"/>
          <p:cNvSpPr/>
          <p:nvPr/>
        </p:nvSpPr>
        <p:spPr>
          <a:xfrm>
            <a:off x="-21349" y="5229201"/>
            <a:ext cx="4098667" cy="1484383"/>
          </a:xfrm>
          <a:prstGeom prst="rect">
            <a:avLst/>
          </a:prstGeom>
          <a:solidFill>
            <a:schemeClr val="accent4">
              <a:lumMod val="75000"/>
              <a:alpha val="22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effectLst>
                  <a:outerShdw blurRad="38100" dist="38100" dir="2700000" algn="tl">
                    <a:srgbClr val="000000">
                      <a:alpha val="43137"/>
                    </a:srgbClr>
                  </a:outerShdw>
                </a:effectLst>
                <a:latin typeface="Arial Black" panose="020B0A04020102020204" pitchFamily="34" charset="0"/>
              </a:rPr>
              <a:t>Participe, traga sua família e aprenda a melhorar a sua relação no seu lar e com DEUS. </a:t>
            </a:r>
          </a:p>
          <a:p>
            <a:pPr algn="ctr"/>
            <a:r>
              <a:rPr lang="pt-BR" sz="2000" u="sng" dirty="0">
                <a:solidFill>
                  <a:srgbClr val="FFFF00"/>
                </a:solidFill>
                <a:effectLst>
                  <a:outerShdw blurRad="38100" dist="38100" dir="2700000" algn="tl">
                    <a:srgbClr val="000000">
                      <a:alpha val="43137"/>
                    </a:srgbClr>
                  </a:outerShdw>
                </a:effectLst>
                <a:latin typeface="Arial Black" panose="020B0A04020102020204" pitchFamily="34" charset="0"/>
              </a:rPr>
              <a:t>Onde? Na sua igreja Local</a:t>
            </a:r>
          </a:p>
        </p:txBody>
      </p:sp>
      <p:sp>
        <p:nvSpPr>
          <p:cNvPr id="17" name="CaixaDeTexto 16"/>
          <p:cNvSpPr txBox="1"/>
          <p:nvPr/>
        </p:nvSpPr>
        <p:spPr>
          <a:xfrm>
            <a:off x="2202478" y="1497558"/>
            <a:ext cx="1881104" cy="1643527"/>
          </a:xfrm>
          <a:prstGeom prst="rect">
            <a:avLst/>
          </a:prstGeom>
          <a:noFill/>
        </p:spPr>
        <p:txBody>
          <a:bodyPr wrap="square" rtlCol="0">
            <a:spAutoFit/>
          </a:bodyPr>
          <a:lstStyle/>
          <a:p>
            <a:pPr algn="ctr">
              <a:lnSpc>
                <a:spcPct val="90000"/>
              </a:lnSpc>
            </a:pPr>
            <a:r>
              <a:rPr lang="pt-BR" sz="28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02 e 05 maio será ás 10:50</a:t>
            </a: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3205926" y="-84959"/>
            <a:ext cx="380091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DISTRITAL</a:t>
            </a:r>
          </a:p>
        </p:txBody>
      </p:sp>
      <p:sp>
        <p:nvSpPr>
          <p:cNvPr id="5" name="Text Box 4"/>
          <p:cNvSpPr txBox="1">
            <a:spLocks noChangeArrowheads="1"/>
          </p:cNvSpPr>
          <p:nvPr/>
        </p:nvSpPr>
        <p:spPr bwMode="auto">
          <a:xfrm>
            <a:off x="-18028" y="620688"/>
            <a:ext cx="9906000" cy="1077218"/>
          </a:xfrm>
          <a:prstGeom prst="rect">
            <a:avLst/>
          </a:prstGeom>
          <a:noFill/>
          <a:ln w="9525">
            <a:noFill/>
            <a:miter lim="800000"/>
          </a:ln>
        </p:spPr>
        <p:txBody>
          <a:bodyPr wrap="square">
            <a:spAutoFit/>
          </a:bodyPr>
          <a:lstStyle/>
          <a:p>
            <a:pPr algn="ctr">
              <a:spcBef>
                <a:spcPct val="50000"/>
              </a:spcBef>
            </a:pPr>
            <a:r>
              <a:rPr lang="pt-BR" sz="3200">
                <a:solidFill>
                  <a:srgbClr val="0070C0"/>
                </a:solidFill>
                <a:latin typeface="Arial Black" panose="020B0A04020102020204" pitchFamily="34" charset="0"/>
              </a:rPr>
              <a:t>12/04 – Amigos da Esperança (lares aberto)</a:t>
            </a:r>
            <a:br>
              <a:rPr lang="pt-BR" sz="3200">
                <a:solidFill>
                  <a:srgbClr val="0070C0"/>
                </a:solidFill>
                <a:latin typeface="Arial Black" panose="020B0A04020102020204" pitchFamily="34" charset="0"/>
              </a:rPr>
            </a:br>
            <a:r>
              <a:rPr lang="pt-BR" sz="3200">
                <a:solidFill>
                  <a:srgbClr val="0070C0"/>
                </a:solidFill>
                <a:latin typeface="Arial Black" panose="020B0A04020102020204" pitchFamily="34" charset="0"/>
              </a:rPr>
              <a:t>13-20/04 – Semana Santa nos lares e Igreja</a:t>
            </a:r>
            <a:endParaRPr lang="pt-BR" sz="28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9" t="19806" r="17332" b="21666"/>
          <a:stretch>
            <a:fillRect/>
          </a:stretch>
        </p:blipFill>
        <p:spPr bwMode="auto">
          <a:xfrm>
            <a:off x="5655260" y="1655987"/>
            <a:ext cx="4155044" cy="376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SKYDRIVER\SkyDrive\IASD CASTELO\LOGOTIPOS DA IGREJA ADVENTISTA DO 7º DIA\AMIGOS DA ESPERANÇA\AMIGOS 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013" y="1655986"/>
            <a:ext cx="2261586" cy="376562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7" y="1700808"/>
            <a:ext cx="3607927" cy="3416320"/>
          </a:xfrm>
          <a:prstGeom prst="rect">
            <a:avLst/>
          </a:prstGeom>
          <a:noFill/>
        </p:spPr>
        <p:txBody>
          <a:bodyPr wrap="square" rtlCol="0">
            <a:spAutoFit/>
          </a:bodyPr>
          <a:lstStyle/>
          <a:p>
            <a:pPr>
              <a:lnSpc>
                <a:spcPct val="90000"/>
              </a:lnSpc>
            </a:pPr>
            <a:r>
              <a:rPr lang="pt-BR" sz="2000">
                <a:solidFill>
                  <a:srgbClr val="FF0000"/>
                </a:solidFill>
                <a:latin typeface="Arial Black" panose="020B0A04020102020204" pitchFamily="34" charset="0"/>
              </a:rPr>
              <a:t>12 – </a:t>
            </a:r>
            <a:r>
              <a:rPr lang="pt-BR" sz="2000" err="1">
                <a:solidFill>
                  <a:srgbClr val="FF0000"/>
                </a:solidFill>
                <a:latin typeface="Arial Black" panose="020B0A04020102020204" pitchFamily="34" charset="0"/>
              </a:rPr>
              <a:t>Sáb</a:t>
            </a:r>
            <a:r>
              <a:rPr lang="pt-BR" sz="2000">
                <a:solidFill>
                  <a:srgbClr val="FF0000"/>
                </a:solidFill>
                <a:latin typeface="Arial Black" panose="020B0A04020102020204" pitchFamily="34" charset="0"/>
              </a:rPr>
              <a:t>: Convide seus amigos para irem a igreja, e depois um almoço especial em sua casa, onde depois você irá convidar para a semana santa em seu lar ou PG do dia 13(dom)-17(</a:t>
            </a:r>
            <a:r>
              <a:rPr lang="pt-BR" sz="2000" err="1">
                <a:solidFill>
                  <a:srgbClr val="FF0000"/>
                </a:solidFill>
                <a:latin typeface="Arial Black" panose="020B0A04020102020204" pitchFamily="34" charset="0"/>
              </a:rPr>
              <a:t>qui</a:t>
            </a:r>
            <a:r>
              <a:rPr lang="pt-BR" sz="2000">
                <a:solidFill>
                  <a:srgbClr val="FF0000"/>
                </a:solidFill>
                <a:latin typeface="Arial Black" panose="020B0A04020102020204" pitchFamily="34" charset="0"/>
              </a:rPr>
              <a:t>), e do dia 18(sex)-20(dom) na igreja.</a:t>
            </a:r>
          </a:p>
          <a:p>
            <a:pPr>
              <a:lnSpc>
                <a:spcPct val="90000"/>
              </a:lnSpc>
            </a:pPr>
            <a:r>
              <a:rPr lang="pt-BR" sz="2000">
                <a:solidFill>
                  <a:srgbClr val="FF0000"/>
                </a:solidFill>
                <a:latin typeface="Arial Black" panose="020B0A04020102020204" pitchFamily="34" charset="0"/>
              </a:rPr>
              <a:t>Apresentadores:</a:t>
            </a:r>
          </a:p>
        </p:txBody>
      </p:sp>
      <p:sp>
        <p:nvSpPr>
          <p:cNvPr id="4" name="Retângulo 3">
            <a:hlinkClick r:id="rId7" action="ppaction://hlinkfile"/>
          </p:cNvPr>
          <p:cNvSpPr/>
          <p:nvPr/>
        </p:nvSpPr>
        <p:spPr>
          <a:xfrm>
            <a:off x="5477004" y="4572008"/>
            <a:ext cx="452098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32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Semana Santa</a:t>
            </a:r>
          </a:p>
        </p:txBody>
      </p:sp>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8" y="4514462"/>
            <a:ext cx="1162403" cy="136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0715" y="4538744"/>
            <a:ext cx="1157388" cy="17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a:hlinkClick r:id="rId10" action="ppaction://hlinkfile"/>
          </p:cNvPr>
          <p:cNvSpPr/>
          <p:nvPr/>
        </p:nvSpPr>
        <p:spPr>
          <a:xfrm>
            <a:off x="2596818" y="5143513"/>
            <a:ext cx="346133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24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Dia dos Amigos</a:t>
            </a: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35164"/>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A ÚNICA ESPERANÇA</a:t>
            </a:r>
            <a:endParaRPr lang="pt-BR" sz="36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1.bp.blogspot.com/-QxMNSp29xww/UpFqGQ5k3eI/AAAAAAAABBA/yWjOAkiZG1M/s1600/safe_image.png"/>
          <p:cNvPicPr>
            <a:picLocks noChangeAspect="1" noChangeArrowheads="1"/>
          </p:cNvPicPr>
          <p:nvPr/>
        </p:nvPicPr>
        <p:blipFill>
          <a:blip r:embed="rId5" cstate="print"/>
          <a:srcRect/>
          <a:stretch>
            <a:fillRect/>
          </a:stretch>
        </p:blipFill>
        <p:spPr bwMode="auto">
          <a:xfrm>
            <a:off x="7217281" y="1785927"/>
            <a:ext cx="3080949" cy="1981201"/>
          </a:xfrm>
          <a:prstGeom prst="rect">
            <a:avLst/>
          </a:prstGeom>
          <a:noFill/>
        </p:spPr>
      </p:pic>
      <p:pic>
        <p:nvPicPr>
          <p:cNvPr id="10"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206" y="1187974"/>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1" name="Explosão 1 10"/>
          <p:cNvSpPr/>
          <p:nvPr/>
        </p:nvSpPr>
        <p:spPr>
          <a:xfrm>
            <a:off x="3211245" y="3214686"/>
            <a:ext cx="4354387" cy="242889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FF0000"/>
                </a:solidFill>
                <a:latin typeface="Arial Black" panose="020B0A04020102020204" pitchFamily="34" charset="0"/>
              </a:rPr>
              <a:t>Peça seus livros para o Impacto Esperança 2014</a:t>
            </a:r>
          </a:p>
        </p:txBody>
      </p:sp>
      <p:sp>
        <p:nvSpPr>
          <p:cNvPr id="12" name="CaixaDeTexto 11"/>
          <p:cNvSpPr txBox="1"/>
          <p:nvPr/>
        </p:nvSpPr>
        <p:spPr>
          <a:xfrm>
            <a:off x="134145" y="1714489"/>
            <a:ext cx="7547604" cy="2031325"/>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ADQUIRA O LIVRO NA QUANTIDADE PROCURANDO O TESOUREIRO LOCAL, PASSE O SEU NOME, QUANTIDADE E O VALOR. CADA LIVRO CUSTA R$ 1,00.</a:t>
            </a:r>
          </a:p>
        </p:txBody>
      </p:sp>
      <p:sp>
        <p:nvSpPr>
          <p:cNvPr id="13" name="Retângulo 12"/>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92.168.254.188\D-230gb\OneDriver\2015\OneDrive\IASD CASTELO\Comunicação\Anuncios 2015\Comunicação distrital\cartaz Pastor\s-ceiacompac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836712"/>
            <a:ext cx="5326710" cy="605224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529064" y="764704"/>
            <a:ext cx="4176464" cy="4690515"/>
          </a:xfrm>
          <a:prstGeom prst="rect">
            <a:avLst/>
          </a:prstGeom>
          <a:noFill/>
        </p:spPr>
        <p:txBody>
          <a:bodyPr wrap="square" rtlCol="0">
            <a:spAutoFit/>
          </a:bodyPr>
          <a:lstStyle/>
          <a:p>
            <a:pPr algn="ctr">
              <a:lnSpc>
                <a:spcPct val="90000"/>
              </a:lnSpc>
            </a:pPr>
            <a:r>
              <a:rPr lang="pt-BR" sz="2800" dirty="0">
                <a:solidFill>
                  <a:srgbClr val="C00000"/>
                </a:solidFill>
                <a:latin typeface="Arial Black" panose="020B0A04020102020204" pitchFamily="34" charset="0"/>
              </a:rPr>
              <a:t>SANTA CEIA DISTRITAL EM ITAÓCA 19/12 ÁS 16:00.</a:t>
            </a:r>
          </a:p>
          <a:p>
            <a:pPr algn="ctr">
              <a:lnSpc>
                <a:spcPct val="90000"/>
              </a:lnSpc>
            </a:pPr>
            <a:endParaRPr lang="pt-BR" sz="2800" dirty="0">
              <a:solidFill>
                <a:srgbClr val="C00000"/>
              </a:solidFill>
              <a:latin typeface="Arial Black" panose="020B0A04020102020204" pitchFamily="34" charset="0"/>
            </a:endParaRPr>
          </a:p>
          <a:p>
            <a:pPr algn="ctr">
              <a:lnSpc>
                <a:spcPct val="90000"/>
              </a:lnSpc>
            </a:pPr>
            <a:r>
              <a:rPr lang="pt-BR" sz="2400" dirty="0">
                <a:solidFill>
                  <a:srgbClr val="C00000"/>
                </a:solidFill>
                <a:latin typeface="Arial Black" panose="020B0A04020102020204" pitchFamily="34" charset="0"/>
              </a:rPr>
              <a:t>Haverá ônibus saindo ás 15:10 para as Igrejas de Castelo, Esplanada, </a:t>
            </a:r>
            <a:r>
              <a:rPr lang="pt-BR" sz="2400" dirty="0" err="1">
                <a:solidFill>
                  <a:srgbClr val="C00000"/>
                </a:solidFill>
                <a:latin typeface="Arial Black" panose="020B0A04020102020204" pitchFamily="34" charset="0"/>
              </a:rPr>
              <a:t>Aracuí</a:t>
            </a:r>
            <a:r>
              <a:rPr lang="pt-BR" sz="2400" dirty="0">
                <a:solidFill>
                  <a:srgbClr val="C00000"/>
                </a:solidFill>
                <a:latin typeface="Arial Black" panose="020B0A04020102020204" pitchFamily="34" charset="0"/>
              </a:rPr>
              <a:t> e </a:t>
            </a:r>
            <a:r>
              <a:rPr lang="pt-BR" sz="2400" dirty="0" err="1">
                <a:solidFill>
                  <a:srgbClr val="C00000"/>
                </a:solidFill>
                <a:latin typeface="Arial Black" panose="020B0A04020102020204" pitchFamily="34" charset="0"/>
              </a:rPr>
              <a:t>Conduru</a:t>
            </a:r>
            <a:r>
              <a:rPr lang="pt-BR" sz="2400" dirty="0">
                <a:solidFill>
                  <a:srgbClr val="C00000"/>
                </a:solidFill>
                <a:latin typeface="Arial Black" panose="020B0A04020102020204" pitchFamily="34" charset="0"/>
              </a:rPr>
              <a:t>. Valor R$ 5,00 por pessoa. Informações Marcelo 99922-1282.</a:t>
            </a:r>
          </a:p>
        </p:txBody>
      </p:sp>
      <p:sp>
        <p:nvSpPr>
          <p:cNvPr id="4" name="CaixaDeTexto 3"/>
          <p:cNvSpPr txBox="1"/>
          <p:nvPr/>
        </p:nvSpPr>
        <p:spPr>
          <a:xfrm>
            <a:off x="5601072" y="5723847"/>
            <a:ext cx="3168352" cy="1089529"/>
          </a:xfrm>
          <a:prstGeom prst="rect">
            <a:avLst/>
          </a:prstGeom>
          <a:noFill/>
        </p:spPr>
        <p:txBody>
          <a:bodyPr wrap="square" rtlCol="0">
            <a:spAutoFit/>
          </a:bodyPr>
          <a:lstStyle/>
          <a:p>
            <a:pPr algn="ctr">
              <a:lnSpc>
                <a:spcPct val="90000"/>
              </a:lnSpc>
            </a:pPr>
            <a:r>
              <a:rPr lang="pt-BR" dirty="0">
                <a:solidFill>
                  <a:srgbClr val="FF0000"/>
                </a:solidFill>
                <a:latin typeface="Arial Black" panose="020B0A04020102020204" pitchFamily="34" charset="0"/>
              </a:rPr>
              <a:t>Atenção Diáconos:</a:t>
            </a:r>
          </a:p>
          <a:p>
            <a:pPr algn="ctr">
              <a:lnSpc>
                <a:spcPct val="90000"/>
              </a:lnSpc>
            </a:pPr>
            <a:r>
              <a:rPr lang="pt-BR" dirty="0">
                <a:solidFill>
                  <a:srgbClr val="FF0000"/>
                </a:solidFill>
                <a:latin typeface="Arial Black" panose="020B0A04020102020204" pitchFamily="34" charset="0"/>
              </a:rPr>
              <a:t>Levar bacias e toalhas ficando responsável por cada igreja.</a:t>
            </a: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176092" y="776898"/>
            <a:ext cx="9817468" cy="707886"/>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a:t>
            </a:r>
            <a:r>
              <a:rPr lang="pt-BR" sz="4000" dirty="0">
                <a:solidFill>
                  <a:srgbClr val="FF0000"/>
                </a:solidFill>
                <a:latin typeface="Arial Black" panose="020B0A04020102020204" pitchFamily="34" charset="0"/>
              </a:rPr>
              <a:t>AGOSTO</a:t>
            </a:r>
            <a:endParaRPr lang="pt-PT" sz="3800" dirty="0">
              <a:solidFill>
                <a:srgbClr val="FF0000"/>
              </a:solidFill>
              <a:latin typeface="Arial Black" panose="020B0A04020102020204" pitchFamily="34" charset="0"/>
            </a:endParaRPr>
          </a:p>
        </p:txBody>
      </p:sp>
      <p:sp>
        <p:nvSpPr>
          <p:cNvPr id="13" name="CaixaDeTexto 12"/>
          <p:cNvSpPr txBox="1"/>
          <p:nvPr/>
        </p:nvSpPr>
        <p:spPr>
          <a:xfrm>
            <a:off x="44266" y="1556792"/>
            <a:ext cx="9817468" cy="1754326"/>
          </a:xfrm>
          <a:prstGeom prst="rect">
            <a:avLst/>
          </a:prstGeom>
          <a:noFill/>
          <a:ln w="28575">
            <a:solidFill>
              <a:schemeClr val="tx1"/>
            </a:solidFill>
            <a:prstDash val="sysDash"/>
          </a:ln>
        </p:spPr>
        <p:txBody>
          <a:bodyPr wrap="square" rtlCol="0">
            <a:spAutoFit/>
          </a:bodyPr>
          <a:lstStyle/>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03- Maria De Lourdes Borges</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05- Jose Duarte de Lima</a:t>
            </a:r>
          </a:p>
          <a:p>
            <a:pPr>
              <a:defRPr/>
            </a:pPr>
            <a:r>
              <a:rPr lang="pt-BR" sz="3600" b="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08- Josué </a:t>
            </a: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Marvila de Lima</a:t>
            </a:r>
          </a:p>
        </p:txBody>
      </p:sp>
    </p:spTree>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3"/>
          <p:cNvSpPr>
            <a:spLocks noGrp="1"/>
          </p:cNvSpPr>
          <p:nvPr>
            <p:ph type="body" sz="half" idx="2"/>
          </p:nvPr>
        </p:nvSpPr>
        <p:spPr/>
        <p:txBody>
          <a:bodyPr/>
          <a:lstStyle/>
          <a:p>
            <a:endParaRPr lang="pt-BR"/>
          </a:p>
        </p:txBody>
      </p:sp>
      <p:sp>
        <p:nvSpPr>
          <p:cNvPr id="6" name="Espaço Reservado para Imagem 5"/>
          <p:cNvSpPr>
            <a:spLocks noGrp="1"/>
          </p:cNvSpPr>
          <p:nvPr>
            <p:ph type="pic" idx="1"/>
          </p:nvPr>
        </p:nvSpPr>
        <p:spPr bwMode="white"/>
        <p:txBody>
          <a:bodyPr/>
          <a:lstStyle/>
          <a:p>
            <a:endParaRPr lang="pt-B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2183950" y="-27384"/>
            <a:ext cx="6678239"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AJUDE NAS DESPESAS</a:t>
            </a:r>
          </a:p>
        </p:txBody>
      </p:sp>
      <p:graphicFrame>
        <p:nvGraphicFramePr>
          <p:cNvPr id="2" name="Tabela 1"/>
          <p:cNvGraphicFramePr>
            <a:graphicFrameLocks noGrp="1"/>
          </p:cNvGraphicFramePr>
          <p:nvPr>
            <p:extLst>
              <p:ext uri="{D42A27DB-BD31-4B8C-83A1-F6EECF244321}">
                <p14:modId xmlns:p14="http://schemas.microsoft.com/office/powerpoint/2010/main" val="1033231616"/>
              </p:ext>
            </p:extLst>
          </p:nvPr>
        </p:nvGraphicFramePr>
        <p:xfrm>
          <a:off x="416496" y="836712"/>
          <a:ext cx="9001000" cy="4754705"/>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530317">
                <a:tc>
                  <a:txBody>
                    <a:bodyPr/>
                    <a:lstStyle/>
                    <a:p>
                      <a:pPr algn="ctr"/>
                      <a:r>
                        <a:rPr lang="pt-BR" dirty="0">
                          <a:solidFill>
                            <a:srgbClr val="C00000"/>
                          </a:solidFill>
                          <a:latin typeface="Arial Black" panose="020B0A04020102020204" pitchFamily="34" charset="0"/>
                        </a:rPr>
                        <a:t>DESPESAS</a:t>
                      </a:r>
                    </a:p>
                  </a:txBody>
                  <a:tcPr anchor="ctr"/>
                </a:tc>
                <a:tc>
                  <a:txBody>
                    <a:bodyPr/>
                    <a:lstStyle/>
                    <a:p>
                      <a:pPr algn="ctr"/>
                      <a:r>
                        <a:rPr lang="pt-BR" dirty="0">
                          <a:solidFill>
                            <a:schemeClr val="tx2"/>
                          </a:solidFill>
                          <a:latin typeface="Arial Black" panose="020B0A04020102020204" pitchFamily="34" charset="0"/>
                        </a:rPr>
                        <a:t>RECEITAS</a:t>
                      </a:r>
                    </a:p>
                  </a:txBody>
                  <a:tcPr anchor="ctr"/>
                </a:tc>
                <a:extLst>
                  <a:ext uri="{0D108BD9-81ED-4DB2-BD59-A6C34878D82A}">
                    <a16:rowId xmlns:a16="http://schemas.microsoft.com/office/drawing/2014/main" val="10000"/>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ALUGUEL – R$ 550</a:t>
                      </a:r>
                    </a:p>
                  </a:txBody>
                  <a:tcPr anchor="ctr"/>
                </a:tc>
                <a:tc rowSpan="7">
                  <a:txBody>
                    <a:bodyPr/>
                    <a:lstStyle/>
                    <a:p>
                      <a:pPr algn="ctr"/>
                      <a:r>
                        <a:rPr lang="pt-BR" sz="1800" dirty="0">
                          <a:solidFill>
                            <a:srgbClr val="0000FF"/>
                          </a:solidFill>
                          <a:latin typeface="Arial Black" panose="020B0A04020102020204" pitchFamily="34" charset="0"/>
                        </a:rPr>
                        <a:t>TOTAL DE ENTRADA DE OFERTAS MENSAIS:</a:t>
                      </a:r>
                    </a:p>
                    <a:p>
                      <a:pPr algn="ctr"/>
                      <a:endParaRPr lang="pt-BR" sz="1800" dirty="0">
                        <a:solidFill>
                          <a:schemeClr val="tx2"/>
                        </a:solidFill>
                        <a:latin typeface="Arial Black" panose="020B0A04020102020204" pitchFamily="34" charset="0"/>
                      </a:endParaRPr>
                    </a:p>
                    <a:p>
                      <a:pPr algn="ctr"/>
                      <a:endParaRPr lang="pt-BR" sz="1800" dirty="0">
                        <a:solidFill>
                          <a:schemeClr val="tx2"/>
                        </a:solidFill>
                        <a:latin typeface="Arial Black" panose="020B0A04020102020204" pitchFamily="34" charset="0"/>
                      </a:endParaRPr>
                    </a:p>
                    <a:p>
                      <a:pPr algn="ctr"/>
                      <a:r>
                        <a:rPr lang="pt-BR" sz="2400" dirty="0">
                          <a:solidFill>
                            <a:srgbClr val="0000FF"/>
                          </a:solidFill>
                          <a:latin typeface="Arial Black" panose="020B0A04020102020204" pitchFamily="34" charset="0"/>
                        </a:rPr>
                        <a:t>R$ 500 A R$ 700,00</a:t>
                      </a:r>
                    </a:p>
                    <a:p>
                      <a:pPr algn="ctr"/>
                      <a:endParaRPr lang="pt-BR" sz="2000" dirty="0">
                        <a:solidFill>
                          <a:srgbClr val="0000FF"/>
                        </a:solidFill>
                        <a:latin typeface="Arial Black" panose="020B0A04020102020204" pitchFamily="34" charset="0"/>
                      </a:endParaRPr>
                    </a:p>
                    <a:p>
                      <a:pPr algn="ctr"/>
                      <a:r>
                        <a:rPr lang="pt-BR" sz="1600" u="sng" dirty="0">
                          <a:solidFill>
                            <a:srgbClr val="336600"/>
                          </a:solidFill>
                          <a:effectLst/>
                          <a:latin typeface="Arial Black" panose="020B0A04020102020204" pitchFamily="34" charset="0"/>
                        </a:rPr>
                        <a:t>TEMOS APENAS 05 </a:t>
                      </a:r>
                      <a:r>
                        <a:rPr lang="pt-BR" sz="1600" dirty="0">
                          <a:solidFill>
                            <a:srgbClr val="336600"/>
                          </a:solidFill>
                          <a:latin typeface="Arial Black" panose="020B0A04020102020204" pitchFamily="34" charset="0"/>
                        </a:rPr>
                        <a:t>PACTUANTES E OFERTANTES MENSALMENTE.</a:t>
                      </a:r>
                      <a:r>
                        <a:rPr lang="pt-BR" sz="1600" dirty="0">
                          <a:solidFill>
                            <a:schemeClr val="tx2"/>
                          </a:solidFill>
                          <a:latin typeface="Arial Black" panose="020B0A04020102020204" pitchFamily="34" charset="0"/>
                        </a:rPr>
                        <a:t> PRECISAMOS DE MAIS</a:t>
                      </a:r>
                      <a:r>
                        <a:rPr lang="pt-BR" sz="1600" dirty="0">
                          <a:solidFill>
                            <a:srgbClr val="FF0000"/>
                          </a:solidFill>
                          <a:latin typeface="Arial Black" panose="020B0A04020102020204" pitchFamily="34" charset="0"/>
                        </a:rPr>
                        <a:t>.</a:t>
                      </a:r>
                      <a:r>
                        <a:rPr lang="pt-BR" sz="1600" dirty="0">
                          <a:solidFill>
                            <a:srgbClr val="336600"/>
                          </a:solidFill>
                          <a:latin typeface="Arial Black" panose="020B0A04020102020204" pitchFamily="34" charset="0"/>
                        </a:rPr>
                        <a:t> </a:t>
                      </a:r>
                      <a:r>
                        <a:rPr lang="pt-BR" sz="1600" u="sng" dirty="0">
                          <a:solidFill>
                            <a:srgbClr val="FF0000"/>
                          </a:solidFill>
                          <a:latin typeface="Arial Black" panose="020B0A04020102020204" pitchFamily="34" charset="0"/>
                        </a:rPr>
                        <a:t>TODOS LEMBRAM DO DÍZIMO, MAS SE ESQUEÇE DA OFERTA QUE JESUS.</a:t>
                      </a:r>
                    </a:p>
                    <a:p>
                      <a:pPr algn="ctr"/>
                      <a:endParaRPr lang="pt-BR" sz="1600" u="sng" dirty="0">
                        <a:solidFill>
                          <a:srgbClr val="FF0000"/>
                        </a:solidFill>
                        <a:latin typeface="Arial Black" panose="020B0A04020102020204" pitchFamily="34" charset="0"/>
                      </a:endParaRPr>
                    </a:p>
                    <a:p>
                      <a:pPr algn="ctr"/>
                      <a:r>
                        <a:rPr lang="pt-BR" sz="1600" u="sng" dirty="0">
                          <a:solidFill>
                            <a:srgbClr val="336600"/>
                          </a:solidFill>
                          <a:latin typeface="Arial Black" panose="020B0A04020102020204" pitchFamily="34" charset="0"/>
                        </a:rPr>
                        <a:t>AJUDE TAMBÉM COM DOAÇÕES, EX.: COPO DESCARTÁVEIS.</a:t>
                      </a:r>
                    </a:p>
                  </a:txBody>
                  <a:tcPr anchor="ctr"/>
                </a:tc>
                <a:extLst>
                  <a:ext uri="{0D108BD9-81ED-4DB2-BD59-A6C34878D82A}">
                    <a16:rowId xmlns:a16="http://schemas.microsoft.com/office/drawing/2014/main" val="10001"/>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ENERGIA – R$ 100</a:t>
                      </a:r>
                    </a:p>
                  </a:txBody>
                  <a:tcPr anchor="ctr"/>
                </a:tc>
                <a:tc vMerge="1">
                  <a:txBody>
                    <a:bodyPr/>
                    <a:lstStyle/>
                    <a:p>
                      <a:endParaRPr lang="pt-BR"/>
                    </a:p>
                  </a:txBody>
                  <a:tcPr anchor="ctr"/>
                </a:tc>
                <a:extLst>
                  <a:ext uri="{0D108BD9-81ED-4DB2-BD59-A6C34878D82A}">
                    <a16:rowId xmlns:a16="http://schemas.microsoft.com/office/drawing/2014/main" val="10002"/>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AGUA – R$ 50</a:t>
                      </a:r>
                    </a:p>
                  </a:txBody>
                  <a:tcPr anchor="ctr"/>
                </a:tc>
                <a:tc vMerge="1">
                  <a:txBody>
                    <a:bodyPr/>
                    <a:lstStyle/>
                    <a:p>
                      <a:endParaRPr lang="pt-BR"/>
                    </a:p>
                  </a:txBody>
                  <a:tcPr anchor="ctr"/>
                </a:tc>
                <a:extLst>
                  <a:ext uri="{0D108BD9-81ED-4DB2-BD59-A6C34878D82A}">
                    <a16:rowId xmlns:a16="http://schemas.microsoft.com/office/drawing/2014/main" val="10003"/>
                  </a:ext>
                </a:extLst>
              </a:tr>
              <a:tr h="608258">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MATERIAL DE LIMPEZA + COPOS E OUTROS – R$ 50</a:t>
                      </a:r>
                    </a:p>
                  </a:txBody>
                  <a:tcPr anchor="ctr"/>
                </a:tc>
                <a:tc vMerge="1">
                  <a:txBody>
                    <a:bodyPr/>
                    <a:lstStyle/>
                    <a:p>
                      <a:endParaRPr lang="pt-BR"/>
                    </a:p>
                  </a:txBody>
                  <a:tcPr anchor="ctr"/>
                </a:tc>
                <a:extLst>
                  <a:ext uri="{0D108BD9-81ED-4DB2-BD59-A6C34878D82A}">
                    <a16:rowId xmlns:a16="http://schemas.microsoft.com/office/drawing/2014/main" val="10004"/>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INTERNET – R$ 25</a:t>
                      </a:r>
                    </a:p>
                  </a:txBody>
                  <a:tcPr anchor="ctr"/>
                </a:tc>
                <a:tc vMerge="1">
                  <a:txBody>
                    <a:bodyPr/>
                    <a:lstStyle/>
                    <a:p>
                      <a:endParaRPr lang="pt-BR"/>
                    </a:p>
                  </a:txBody>
                  <a:tcPr anchor="ctr"/>
                </a:tc>
                <a:extLst>
                  <a:ext uri="{0D108BD9-81ED-4DB2-BD59-A6C34878D82A}">
                    <a16:rowId xmlns:a16="http://schemas.microsoft.com/office/drawing/2014/main" val="10005"/>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DESPESAS COM MANUTENÇÃO  E DEPARTAMENTOS – MEDIA R$ 100</a:t>
                      </a:r>
                    </a:p>
                  </a:txBody>
                  <a:tcPr anchor="ctr"/>
                </a:tc>
                <a:tc vMerge="1">
                  <a:txBody>
                    <a:bodyPr/>
                    <a:lstStyle/>
                    <a:p>
                      <a:endParaRPr lang="pt-BR"/>
                    </a:p>
                  </a:txBody>
                  <a:tcPr anchor="ctr"/>
                </a:tc>
                <a:extLst>
                  <a:ext uri="{0D108BD9-81ED-4DB2-BD59-A6C34878D82A}">
                    <a16:rowId xmlns:a16="http://schemas.microsoft.com/office/drawing/2014/main" val="10006"/>
                  </a:ext>
                </a:extLst>
              </a:tr>
              <a:tr h="530317">
                <a:tc>
                  <a:txBody>
                    <a:bodyPr/>
                    <a:lstStyle/>
                    <a:p>
                      <a:pPr marL="0" indent="0" algn="ctr">
                        <a:buFont typeface="Arial" panose="020B0604020202020204" pitchFamily="34" charset="0"/>
                        <a:buNone/>
                      </a:pPr>
                      <a:r>
                        <a:rPr lang="pt-BR" sz="2400" dirty="0">
                          <a:solidFill>
                            <a:srgbClr val="C00000"/>
                          </a:solidFill>
                          <a:latin typeface="Arial Black" panose="020B0A04020102020204" pitchFamily="34" charset="0"/>
                        </a:rPr>
                        <a:t>TOTAL DESPESAS MENSAL: </a:t>
                      </a:r>
                    </a:p>
                    <a:p>
                      <a:pPr marL="0" indent="0" algn="ctr">
                        <a:buFont typeface="Arial" panose="020B0604020202020204" pitchFamily="34" charset="0"/>
                        <a:buNone/>
                      </a:pPr>
                      <a:r>
                        <a:rPr lang="pt-BR" sz="2400" dirty="0">
                          <a:solidFill>
                            <a:srgbClr val="C00000"/>
                          </a:solidFill>
                          <a:latin typeface="Arial Black" panose="020B0A04020102020204" pitchFamily="34" charset="0"/>
                        </a:rPr>
                        <a:t>R$ 875,00</a:t>
                      </a:r>
                    </a:p>
                  </a:txBody>
                  <a:tcPr anchor="ctr">
                    <a:solidFill>
                      <a:schemeClr val="tx2"/>
                    </a:solidFill>
                  </a:tcPr>
                </a:tc>
                <a:tc vMerge="1">
                  <a:txBody>
                    <a:bodyPr/>
                    <a:lstStyle/>
                    <a:p>
                      <a:endParaRPr lang="pt-BR"/>
                    </a:p>
                  </a:txBody>
                  <a:tcPr anchor="ctr"/>
                </a:tc>
                <a:extLst>
                  <a:ext uri="{0D108BD9-81ED-4DB2-BD59-A6C34878D82A}">
                    <a16:rowId xmlns:a16="http://schemas.microsoft.com/office/drawing/2014/main" val="10007"/>
                  </a:ext>
                </a:extLst>
              </a:tr>
            </a:tbl>
          </a:graphicData>
        </a:graphic>
      </p:graphicFrame>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7108"/>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DEZEMBRO</a:t>
            </a:r>
          </a:p>
        </p:txBody>
      </p:sp>
      <p:sp>
        <p:nvSpPr>
          <p:cNvPr id="13" name="CaixaDeTexto 12"/>
          <p:cNvSpPr txBox="1"/>
          <p:nvPr/>
        </p:nvSpPr>
        <p:spPr>
          <a:xfrm>
            <a:off x="44266" y="1556792"/>
            <a:ext cx="9589254" cy="1643527"/>
          </a:xfrm>
          <a:prstGeom prst="rect">
            <a:avLst/>
          </a:prstGeom>
          <a:noFill/>
          <a:ln w="28575">
            <a:solidFill>
              <a:schemeClr val="tx1"/>
            </a:solidFill>
            <a:prstDash val="sysDash"/>
          </a:ln>
        </p:spPr>
        <p:txBody>
          <a:bodyPr wrap="square" rtlCol="0">
            <a:spAutoFit/>
          </a:bodyPr>
          <a:lstStyle/>
          <a:p>
            <a:pPr>
              <a:lnSpc>
                <a:spcPct val="90000"/>
              </a:lnSpc>
            </a:pPr>
            <a:r>
              <a:rPr lang="pt-BR" sz="2800" dirty="0" err="1">
                <a:solidFill>
                  <a:srgbClr val="0000FF"/>
                </a:solidFill>
                <a:latin typeface="Arial Black" panose="020B0A04020102020204" pitchFamily="34" charset="0"/>
              </a:rPr>
              <a:t>Aracuí</a:t>
            </a:r>
            <a:r>
              <a:rPr lang="pt-BR" sz="2800" dirty="0">
                <a:solidFill>
                  <a:srgbClr val="0000FF"/>
                </a:solidFill>
                <a:latin typeface="Arial Black" panose="020B0A04020102020204" pitchFamily="34" charset="0"/>
              </a:rPr>
              <a:t>:</a:t>
            </a: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5"/>
          <a:stretch>
            <a:fillRect/>
          </a:stretch>
        </p:blipFill>
        <p:spPr>
          <a:xfrm>
            <a:off x="58100" y="1684371"/>
            <a:ext cx="9906000" cy="3688845"/>
          </a:xfrm>
          <a:prstGeom prst="rect">
            <a:avLst/>
          </a:prstGeom>
        </p:spPr>
      </p:pic>
      <p:sp>
        <p:nvSpPr>
          <p:cNvPr id="18" name="CaixaDeTexto 17"/>
          <p:cNvSpPr txBox="1"/>
          <p:nvPr/>
        </p:nvSpPr>
        <p:spPr>
          <a:xfrm>
            <a:off x="560512" y="783053"/>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
        <p:nvSpPr>
          <p:cNvPr id="2" name="Retângulo 1">
            <a:extLst>
              <a:ext uri="{FF2B5EF4-FFF2-40B4-BE49-F238E27FC236}">
                <a16:creationId xmlns:a16="http://schemas.microsoft.com/office/drawing/2014/main" id="{0CD744E7-FC4A-D36A-9595-2D1A9E71EF9A}"/>
              </a:ext>
            </a:extLst>
          </p:cNvPr>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3" name="Imagem 2">
            <a:extLst>
              <a:ext uri="{FF2B5EF4-FFF2-40B4-BE49-F238E27FC236}">
                <a16:creationId xmlns:a16="http://schemas.microsoft.com/office/drawing/2014/main" id="{1DDF24C7-D846-1790-DEE6-C5B0690C5FF5}"/>
              </a:ext>
            </a:extLst>
          </p:cNvPr>
          <p:cNvPicPr>
            <a:picLocks noChangeAspect="1"/>
          </p:cNvPicPr>
          <p:nvPr/>
        </p:nvPicPr>
        <p:blipFill>
          <a:blip r:embed="rId6"/>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631"/>
          <a:stretch>
            <a:fillRect/>
          </a:stretch>
        </p:blipFill>
        <p:spPr bwMode="auto">
          <a:xfrm>
            <a:off x="8625408" y="5588918"/>
            <a:ext cx="1280592" cy="12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stretch>
            <a:fillRect/>
          </a:stretch>
        </p:blipFill>
        <p:spPr>
          <a:xfrm>
            <a:off x="16771" y="1988840"/>
            <a:ext cx="9906000" cy="4896544"/>
          </a:xfrm>
          <a:prstGeom prst="rect">
            <a:avLst/>
          </a:prstGeom>
        </p:spPr>
      </p:pic>
      <p:sp>
        <p:nvSpPr>
          <p:cNvPr id="10" name="CaixaDeTexto 9"/>
          <p:cNvSpPr txBox="1"/>
          <p:nvPr/>
        </p:nvSpPr>
        <p:spPr>
          <a:xfrm>
            <a:off x="560512" y="855061"/>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511410"/>
            <a:ext cx="9637710" cy="3693319"/>
          </a:xfrm>
          <a:prstGeom prst="rect">
            <a:avLst/>
          </a:prstGeom>
          <a:noFill/>
        </p:spPr>
        <p:txBody>
          <a:bodyPr wrap="square" rtlCol="0">
            <a:spAutoFit/>
          </a:bodyPr>
          <a:lstStyle/>
          <a:p>
            <a:pPr lvl="0">
              <a:lnSpc>
                <a:spcPct val="90000"/>
              </a:lnSpc>
              <a:buFontTx/>
              <a:buChar char="-"/>
            </a:pPr>
            <a:r>
              <a:rPr lang="pt-BR" sz="2800">
                <a:solidFill>
                  <a:schemeClr val="tx1">
                    <a:lumMod val="75000"/>
                  </a:schemeClr>
                </a:solidFill>
                <a:latin typeface="Arial Black" panose="020B0A04020102020204" pitchFamily="34" charset="0"/>
              </a:rPr>
              <a:t> QUARTA – ESPECIAL: ESTÁ ESCRITO ADORAÇÃO - </a:t>
            </a:r>
            <a:r>
              <a:rPr lang="pt-BR" sz="1400">
                <a:solidFill>
                  <a:schemeClr val="tx1">
                    <a:lumMod val="75000"/>
                  </a:schemeClr>
                </a:solidFill>
                <a:latin typeface="Arial Black" panose="020B0A04020102020204" pitchFamily="34" charset="0"/>
              </a:rPr>
              <a:t>IVAN SARAIVA </a:t>
            </a:r>
            <a:br>
              <a:rPr lang="pt-BR" sz="2800">
                <a:solidFill>
                  <a:schemeClr val="tx1">
                    <a:lumMod val="75000"/>
                  </a:schemeClr>
                </a:solidFill>
                <a:latin typeface="Arial Black" panose="020B0A04020102020204" pitchFamily="34" charset="0"/>
              </a:rPr>
            </a:br>
            <a:r>
              <a:rPr lang="pt-BR">
                <a:solidFill>
                  <a:schemeClr val="tx1">
                    <a:lumMod val="75000"/>
                  </a:schemeClr>
                </a:solidFill>
                <a:latin typeface="Arial Black" panose="020B0A04020102020204" pitchFamily="34" charset="0"/>
              </a:rPr>
              <a:t>Não perca esse série Especial feita para igreja nos últimos dias dessa Terra, com temas de </a:t>
            </a:r>
            <a:r>
              <a:rPr lang="pt-BR" err="1">
                <a:solidFill>
                  <a:schemeClr val="tx1">
                    <a:lumMod val="75000"/>
                  </a:schemeClr>
                </a:solidFill>
                <a:latin typeface="Arial Black" panose="020B0A04020102020204" pitchFamily="34" charset="0"/>
              </a:rPr>
              <a:t>reavivamento</a:t>
            </a:r>
            <a:r>
              <a:rPr lang="pt-BR">
                <a:solidFill>
                  <a:schemeClr val="tx1">
                    <a:lumMod val="75000"/>
                  </a:schemeClr>
                </a:solidFill>
                <a:latin typeface="Arial Black" panose="020B0A04020102020204" pitchFamily="34" charset="0"/>
              </a:rPr>
              <a:t> e Reforma.</a:t>
            </a:r>
            <a:endParaRPr lang="pt-BR" sz="2800">
              <a:solidFill>
                <a:schemeClr val="tx1">
                  <a:lumMod val="75000"/>
                </a:schemeClr>
              </a:solidFill>
              <a:latin typeface="Arial Black" panose="020B0A04020102020204" pitchFamily="34" charset="0"/>
            </a:endParaRP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Experimente para tudo, e Ore ao Meio dia, pelo </a:t>
            </a:r>
            <a:r>
              <a:rPr lang="pt-BR" sz="2800" err="1">
                <a:solidFill>
                  <a:schemeClr val="tx1">
                    <a:lumMod val="75000"/>
                  </a:schemeClr>
                </a:solidFill>
                <a:latin typeface="Arial Black" panose="020B0A04020102020204" pitchFamily="34" charset="0"/>
              </a:rPr>
              <a:t>reavivamento</a:t>
            </a:r>
            <a:r>
              <a:rPr lang="pt-BR" sz="2800">
                <a:solidFill>
                  <a:schemeClr val="tx1">
                    <a:lumMod val="75000"/>
                  </a:schemeClr>
                </a:solidFill>
                <a:latin typeface="Arial Black" panose="020B0A04020102020204" pitchFamily="34" charset="0"/>
              </a:rPr>
              <a:t> espiritual da igreja.</a:t>
            </a: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O culto da Família será na do irmão </a:t>
            </a:r>
            <a:r>
              <a:rPr lang="pt-BR" sz="2800" err="1">
                <a:solidFill>
                  <a:schemeClr val="tx1">
                    <a:lumMod val="75000"/>
                  </a:schemeClr>
                </a:solidFill>
                <a:latin typeface="Arial Black" panose="020B0A04020102020204" pitchFamily="34" charset="0"/>
              </a:rPr>
              <a:t>xxxxx</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a:extLst>
              <a:ext uri="{FF2B5EF4-FFF2-40B4-BE49-F238E27FC236}">
                <a16:creationId xmlns:a16="http://schemas.microsoft.com/office/drawing/2014/main" id="{B134C86C-C38A-4666-B7D0-E8305934F24F}"/>
              </a:ext>
            </a:extLst>
          </p:cNvPr>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428736"/>
            <a:ext cx="9637710" cy="1975926"/>
          </a:xfrm>
          <a:prstGeom prst="rect">
            <a:avLst/>
          </a:prstGeom>
          <a:noFill/>
        </p:spPr>
        <p:txBody>
          <a:bodyPr wrap="square" rtlCol="0">
            <a:spAutoFit/>
          </a:bodyPr>
          <a:lstStyle/>
          <a:p>
            <a:pPr>
              <a:lnSpc>
                <a:spcPct val="90000"/>
              </a:lnSpc>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Culta da Mulher toda Terça ás </a:t>
            </a:r>
            <a:r>
              <a:rPr lang="pt-BR" sz="2800" err="1">
                <a:solidFill>
                  <a:schemeClr val="tx1">
                    <a:lumMod val="75000"/>
                  </a:schemeClr>
                </a:solidFill>
                <a:latin typeface="Arial Black" panose="020B0A04020102020204" pitchFamily="34" charset="0"/>
              </a:rPr>
              <a:t>xxxxxx</a:t>
            </a:r>
            <a:endParaRPr lang="pt-BR" sz="2800">
              <a:solidFill>
                <a:schemeClr val="tx1">
                  <a:lumMod val="75000"/>
                </a:schemeClr>
              </a:solidFill>
              <a:latin typeface="Arial Black" panose="020B0A04020102020204" pitchFamily="34" charset="0"/>
            </a:endParaRPr>
          </a:p>
          <a:p>
            <a:pPr lvl="0">
              <a:lnSpc>
                <a:spcPct val="90000"/>
              </a:lnSpc>
            </a:pPr>
            <a:endParaRPr lang="pt-BR" sz="2400">
              <a:solidFill>
                <a:schemeClr val="tx1">
                  <a:lumMod val="75000"/>
                </a:schemeClr>
              </a:solidFill>
              <a:latin typeface="Arial Black" panose="020B0A04020102020204" pitchFamily="34" charset="0"/>
            </a:endParaRPr>
          </a:p>
          <a:p>
            <a:pPr>
              <a:lnSpc>
                <a:spcPct val="90000"/>
              </a:lnSpc>
            </a:pPr>
            <a:r>
              <a:rPr lang="pt-BR" sz="2800">
                <a:solidFill>
                  <a:schemeClr val="tx1">
                    <a:lumMod val="75000"/>
                  </a:schemeClr>
                </a:solidFill>
                <a:latin typeface="Arial Black" panose="020B0A04020102020204" pitchFamily="34" charset="0"/>
              </a:rPr>
              <a:t>- Culto </a:t>
            </a:r>
            <a:r>
              <a:rPr lang="pt-BR" sz="2800" err="1">
                <a:solidFill>
                  <a:schemeClr val="tx1">
                    <a:lumMod val="75000"/>
                  </a:schemeClr>
                </a:solidFill>
                <a:latin typeface="Arial Black" panose="020B0A04020102020204" pitchFamily="34" charset="0"/>
              </a:rPr>
              <a:t>JA</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TS102787947</Template>
  <TotalTime>51</TotalTime>
  <Words>2524</Words>
  <Application>Microsoft Office PowerPoint</Application>
  <PresentationFormat>Papel A4 (210 x 297 mm)</PresentationFormat>
  <Paragraphs>265</Paragraphs>
  <Slides>31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Arial Black</vt:lpstr>
      <vt:lpstr>Euphemia</vt:lpstr>
      <vt:lpstr>TS102787947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Neemias Informatica Lima</cp:lastModifiedBy>
  <cp:revision>5</cp:revision>
  <cp:lastPrinted>2025-04-20T00:41:21Z</cp:lastPrinted>
  <dcterms:created xsi:type="dcterms:W3CDTF">2020-01-21T11:12:43Z</dcterms:created>
  <dcterms:modified xsi:type="dcterms:W3CDTF">2025-07-19T10:52:01Z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y fmtid="{D5CDD505-2E9C-101B-9397-08002B2CF9AE}" pid="3" name="KSOProductBuildVer">
    <vt:lpwstr>1046-11.1.0.9080</vt:lpwstr>
  </property>
</Properties>
</file>