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66FF"/>
    <a:srgbClr val="336600"/>
    <a:srgbClr val="E9440C"/>
    <a:srgbClr val="008000"/>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0" d="100"/>
          <a:sy n="70" d="100"/>
        </p:scale>
        <p:origin x="1642" y="278"/>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1/25/2025</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1/25/2025</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25/01/2025</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25/01/2025</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25/01/2025</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25/01/2025</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25/01/2025</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25/01/2025</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25/01/2025</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25/01/2025</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25/01/2025</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25/01/2025</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25/01/2025</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25/01/2025</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15.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9.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3.GIF"/><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jpeg"/><Relationship Id="rId4" Type="http://schemas.openxmlformats.org/officeDocument/2006/relationships/image" Target="../media/image12.jpe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hyperlink" Target="AMIGOS%20DA%20ESPERANca.mp4" TargetMode="External"/><Relationship Id="rId4" Type="http://schemas.openxmlformats.org/officeDocument/2006/relationships/image" Target="../media/image16.jpe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47.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8413907E-C9A5-5255-6580-9C9951897C6B}"/>
              </a:ext>
            </a:extLst>
          </p:cNvPr>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C397B1A9-BB88-C038-A99D-1250812198AF}"/>
              </a:ext>
            </a:extLst>
          </p:cNvPr>
          <p:cNvPicPr>
            <a:picLocks noChangeAspect="1"/>
          </p:cNvPicPr>
          <p:nvPr/>
        </p:nvPicPr>
        <p:blipFill>
          <a:blip r:embed="rId7"/>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FEVEREIRO DE 2024 ::</a:t>
            </a:r>
          </a:p>
        </p:txBody>
      </p:sp>
      <p:sp>
        <p:nvSpPr>
          <p:cNvPr id="17" name="Retângulo 16"/>
          <p:cNvSpPr/>
          <p:nvPr/>
        </p:nvSpPr>
        <p:spPr>
          <a:xfrm>
            <a:off x="8831" y="1090479"/>
            <a:ext cx="9877919" cy="3170099"/>
          </a:xfrm>
          <a:prstGeom prst="rect">
            <a:avLst/>
          </a:prstGeom>
        </p:spPr>
        <p:txBody>
          <a:bodyPr wrap="square">
            <a:spAutoFit/>
          </a:bodyPr>
          <a:lstStyle/>
          <a:p>
            <a:r>
              <a:rPr lang="pt-BR" sz="2000" dirty="0">
                <a:solidFill>
                  <a:srgbClr val="FF0000"/>
                </a:solidFill>
                <a:latin typeface="Arial Black" panose="020B0A04020102020204" pitchFamily="34" charset="0"/>
              </a:rPr>
              <a:t>08/02 – </a:t>
            </a:r>
            <a:r>
              <a:rPr lang="pt-BR" sz="2000" dirty="0">
                <a:solidFill>
                  <a:schemeClr val="tx2"/>
                </a:solidFill>
                <a:latin typeface="Arial Black" panose="020B0A04020102020204" pitchFamily="34" charset="0"/>
              </a:rPr>
              <a:t>ENCONTRO DISTRITAL</a:t>
            </a:r>
          </a:p>
          <a:p>
            <a:r>
              <a:rPr lang="pt-BR" sz="2000" dirty="0">
                <a:solidFill>
                  <a:srgbClr val="FF0000"/>
                </a:solidFill>
                <a:latin typeface="Arial Black" panose="020B0A04020102020204" pitchFamily="34" charset="0"/>
              </a:rPr>
              <a:t>09 A 16/02 – </a:t>
            </a:r>
            <a:r>
              <a:rPr lang="pt-BR" sz="2000" dirty="0">
                <a:solidFill>
                  <a:schemeClr val="tx2"/>
                </a:solidFill>
                <a:latin typeface="Arial Black" panose="020B0A04020102020204" pitchFamily="34" charset="0"/>
              </a:rPr>
              <a:t>SEMANA DE MORDOMIA</a:t>
            </a:r>
          </a:p>
          <a:p>
            <a:r>
              <a:rPr lang="pt-BR" sz="2000" dirty="0">
                <a:solidFill>
                  <a:srgbClr val="FF0000"/>
                </a:solidFill>
                <a:latin typeface="Arial Black" panose="020B0A04020102020204" pitchFamily="34" charset="0"/>
              </a:rPr>
              <a:t>13 A 22/02 – </a:t>
            </a:r>
            <a:r>
              <a:rPr lang="pt-BR" sz="2000" dirty="0">
                <a:solidFill>
                  <a:schemeClr val="tx2"/>
                </a:solidFill>
                <a:latin typeface="Arial Black" panose="020B0A04020102020204" pitchFamily="34" charset="0"/>
              </a:rPr>
              <a:t>10 DIAS DE ORAÇÃO.</a:t>
            </a:r>
          </a:p>
          <a:p>
            <a:r>
              <a:rPr lang="pt-BR" sz="2000" dirty="0">
                <a:solidFill>
                  <a:srgbClr val="FF0000"/>
                </a:solidFill>
                <a:latin typeface="Arial Black" panose="020B0A04020102020204" pitchFamily="34" charset="0"/>
              </a:rPr>
              <a:t>15/02 – </a:t>
            </a:r>
            <a:r>
              <a:rPr lang="pt-BR" sz="2000" dirty="0">
                <a:solidFill>
                  <a:schemeClr val="tx2"/>
                </a:solidFill>
                <a:latin typeface="Arial Black" panose="020B0A04020102020204" pitchFamily="34" charset="0"/>
              </a:rPr>
              <a:t>SIMPÓSIO DE PASTORES, ANCIÃOS DIR. MIPES E PROFESSORES ES</a:t>
            </a:r>
          </a:p>
          <a:p>
            <a:r>
              <a:rPr lang="pt-BR" sz="2000" dirty="0">
                <a:solidFill>
                  <a:srgbClr val="FF0000"/>
                </a:solidFill>
                <a:latin typeface="Arial Black" panose="020B0A04020102020204" pitchFamily="34" charset="0"/>
              </a:rPr>
              <a:t>15/02 – </a:t>
            </a:r>
            <a:r>
              <a:rPr lang="pt-BR" sz="2000" dirty="0">
                <a:solidFill>
                  <a:schemeClr val="tx2"/>
                </a:solidFill>
                <a:latin typeface="Arial Black" panose="020B0A04020102020204" pitchFamily="34" charset="0"/>
              </a:rPr>
              <a:t>SÁBADO DAS PRIMÍCIAS E FIDELIDADE</a:t>
            </a:r>
          </a:p>
          <a:p>
            <a:r>
              <a:rPr lang="pt-BR" sz="2000" dirty="0">
                <a:solidFill>
                  <a:srgbClr val="FF0000"/>
                </a:solidFill>
                <a:latin typeface="Arial Black" panose="020B0A04020102020204" pitchFamily="34" charset="0"/>
              </a:rPr>
              <a:t>16 A 23/02 – </a:t>
            </a:r>
            <a:r>
              <a:rPr lang="pt-BR" sz="2000" dirty="0">
                <a:solidFill>
                  <a:schemeClr val="tx2"/>
                </a:solidFill>
                <a:latin typeface="Arial Black" panose="020B0A04020102020204" pitchFamily="34" charset="0"/>
              </a:rPr>
              <a:t>JORNADA DE SAÚDE</a:t>
            </a:r>
          </a:p>
          <a:p>
            <a:r>
              <a:rPr lang="pt-BR" sz="2000" dirty="0">
                <a:solidFill>
                  <a:srgbClr val="0000FF"/>
                </a:solidFill>
                <a:latin typeface="Arial Black" panose="020B0A04020102020204" pitchFamily="34" charset="0"/>
              </a:rPr>
              <a:t>22/02 – 10 HORAS DE ORAÇÃO E JEJUM EM CONDURU</a:t>
            </a:r>
          </a:p>
          <a:p>
            <a:r>
              <a:rPr lang="pt-BR" sz="2000" dirty="0">
                <a:solidFill>
                  <a:srgbClr val="FF0000"/>
                </a:solidFill>
                <a:latin typeface="Arial Black" panose="020B0A04020102020204" pitchFamily="34" charset="0"/>
              </a:rPr>
              <a:t>23/02 – </a:t>
            </a:r>
            <a:r>
              <a:rPr lang="pt-BR" sz="2000" dirty="0">
                <a:solidFill>
                  <a:schemeClr val="tx2"/>
                </a:solidFill>
                <a:latin typeface="Arial Black" panose="020B0A04020102020204" pitchFamily="34" charset="0"/>
              </a:rPr>
              <a:t>ESCOLA DE EVANGELISMO – REG. 06</a:t>
            </a:r>
          </a:p>
          <a:p>
            <a:r>
              <a:rPr lang="pt-BR" sz="2000" dirty="0">
                <a:solidFill>
                  <a:srgbClr val="FF0000"/>
                </a:solidFill>
                <a:latin typeface="Arial Black" panose="020B0A04020102020204" pitchFamily="34" charset="0"/>
              </a:rPr>
              <a:t>26/02 – </a:t>
            </a:r>
            <a:r>
              <a:rPr lang="pt-BR" sz="2000" dirty="0">
                <a:solidFill>
                  <a:schemeClr val="tx2"/>
                </a:solidFill>
                <a:latin typeface="Arial Black" panose="020B0A04020102020204" pitchFamily="34" charset="0"/>
              </a:rPr>
              <a:t>QUARTAS DE PODER – MINISTÉRIO DA MULHER</a:t>
            </a:r>
          </a:p>
        </p:txBody>
      </p:sp>
      <p:sp>
        <p:nvSpPr>
          <p:cNvPr id="10" name="Retângulo 9"/>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903F4379-C43D-46FA-FC72-FF8E38565003}"/>
              </a:ext>
            </a:extLst>
          </p:cNvPr>
          <p:cNvPicPr>
            <a:picLocks noChangeAspect="1"/>
          </p:cNvPicPr>
          <p:nvPr/>
        </p:nvPicPr>
        <p:blipFill>
          <a:blip r:embed="rId3"/>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176092" y="776898"/>
            <a:ext cx="9817468" cy="707886"/>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BR" sz="4000" dirty="0">
                <a:solidFill>
                  <a:srgbClr val="FF0000"/>
                </a:solidFill>
                <a:latin typeface="Arial Black" panose="020B0A04020102020204" pitchFamily="34" charset="0"/>
              </a:rPr>
              <a:t>FEVEREIRO</a:t>
            </a:r>
            <a:endParaRPr lang="pt-PT"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646331"/>
          </a:xfrm>
          <a:prstGeom prst="rect">
            <a:avLst/>
          </a:prstGeom>
          <a:noFill/>
          <a:ln w="28575">
            <a:solidFill>
              <a:schemeClr val="tx1"/>
            </a:solidFill>
            <a:prstDash val="sysDash"/>
          </a:ln>
        </p:spPr>
        <p:txBody>
          <a:bodyPr wrap="square" rtlCol="0">
            <a:spAutoFit/>
          </a:bodyPr>
          <a:lstStyle/>
          <a:p>
            <a:pPr>
              <a:defRPr/>
            </a:pPr>
            <a:r>
              <a:rPr lang="pt-BR" sz="3600" b="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17 - Dulcineia Morais.</a:t>
            </a:r>
            <a:endPar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endParaRP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txBody>
          <a:bodyPr/>
          <a:lstStyle/>
          <a:p>
            <a:endParaRPr lang="pt-B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2" name="Retângulo 1">
            <a:extLst>
              <a:ext uri="{FF2B5EF4-FFF2-40B4-BE49-F238E27FC236}">
                <a16:creationId xmlns:a16="http://schemas.microsoft.com/office/drawing/2014/main" id="{0CD744E7-FC4A-D36A-9595-2D1A9E71EF9A}"/>
              </a:ext>
            </a:extLst>
          </p:cNvPr>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3" name="Imagem 2">
            <a:extLst>
              <a:ext uri="{FF2B5EF4-FFF2-40B4-BE49-F238E27FC236}">
                <a16:creationId xmlns:a16="http://schemas.microsoft.com/office/drawing/2014/main" id="{1DDF24C7-D846-1790-DEE6-C5B0690C5FF5}"/>
              </a:ext>
            </a:extLst>
          </p:cNvPr>
          <p:cNvPicPr>
            <a:picLocks noChangeAspect="1"/>
          </p:cNvPicPr>
          <p:nvPr/>
        </p:nvPicPr>
        <p:blipFill>
          <a:blip r:embed="rId6"/>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0</TotalTime>
  <Words>2518</Words>
  <Application>Microsoft Office PowerPoint</Application>
  <PresentationFormat>Papel A4 (210 x 297 mm)</PresentationFormat>
  <Paragraphs>262</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2020-01-21T11:12:43Z</dcterms:created>
  <dcterms:modified xsi:type="dcterms:W3CDTF">2025-01-25T10:48:58Z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