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406" y="-130"/>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5/19/2024</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5/19/2024</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19/05/2024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19/05/2024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19/05/2024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19/05/2024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19/05/2024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19/05/2024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19/05/2024</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19/05/2024</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19/05/2024</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19/05/2024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19/05/2024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19/05/2024</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14.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8.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2.GIF"/><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jpeg"/><Relationship Id="rId4" Type="http://schemas.openxmlformats.org/officeDocument/2006/relationships/image" Target="../media/image11.jpeg"/><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png"/><Relationship Id="rId10" Type="http://schemas.openxmlformats.org/officeDocument/2006/relationships/hyperlink" Target="AMIGOS%20DA%20ESPERANca.mp4" TargetMode="External"/><Relationship Id="rId4" Type="http://schemas.openxmlformats.org/officeDocument/2006/relationships/image" Target="../media/image15.jpe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46.pn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JUNHO DE 2024 ::</a:t>
            </a:r>
          </a:p>
        </p:txBody>
      </p:sp>
      <p:sp>
        <p:nvSpPr>
          <p:cNvPr id="17" name="Retângulo 16"/>
          <p:cNvSpPr/>
          <p:nvPr/>
        </p:nvSpPr>
        <p:spPr>
          <a:xfrm>
            <a:off x="8831" y="1090479"/>
            <a:ext cx="9877919" cy="3477875"/>
          </a:xfrm>
          <a:prstGeom prst="rect">
            <a:avLst/>
          </a:prstGeom>
        </p:spPr>
        <p:txBody>
          <a:bodyPr wrap="square">
            <a:spAutoFit/>
          </a:bodyPr>
          <a:lstStyle/>
          <a:p>
            <a:r>
              <a:rPr lang="pt-BR" sz="2000" dirty="0">
                <a:solidFill>
                  <a:srgbClr val="FF0000"/>
                </a:solidFill>
                <a:latin typeface="Arial Black" panose="020B0A04020102020204" pitchFamily="34" charset="0"/>
              </a:rPr>
              <a:t>08/06 – </a:t>
            </a:r>
            <a:r>
              <a:rPr lang="pt-BR" sz="2000" dirty="0">
                <a:solidFill>
                  <a:schemeClr val="tx2"/>
                </a:solidFill>
                <a:latin typeface="Arial Black" panose="020B0A04020102020204" pitchFamily="34" charset="0"/>
              </a:rPr>
              <a:t>TRIMESTRAL ES CACHOEIRO</a:t>
            </a:r>
          </a:p>
          <a:p>
            <a:r>
              <a:rPr lang="pt-BR" sz="2000" dirty="0">
                <a:solidFill>
                  <a:srgbClr val="FF0000"/>
                </a:solidFill>
                <a:latin typeface="Arial Black" panose="020B0A04020102020204" pitchFamily="34" charset="0"/>
              </a:rPr>
              <a:t>14-16/06 – </a:t>
            </a:r>
            <a:r>
              <a:rPr lang="pt-BR" sz="2000" dirty="0">
                <a:solidFill>
                  <a:schemeClr val="tx2"/>
                </a:solidFill>
                <a:latin typeface="Arial Black" panose="020B0A04020102020204" pitchFamily="34" charset="0"/>
              </a:rPr>
              <a:t>SEMANA DE ORAÇÃO DA FAMÍLIA OU FINAL DE SEMANA DA FAMILIA</a:t>
            </a:r>
          </a:p>
          <a:p>
            <a:r>
              <a:rPr lang="pt-BR" sz="2000" dirty="0">
                <a:solidFill>
                  <a:srgbClr val="FF0000"/>
                </a:solidFill>
                <a:latin typeface="Arial Black" panose="020B0A04020102020204" pitchFamily="34" charset="0"/>
              </a:rPr>
              <a:t>12/06 – </a:t>
            </a:r>
            <a:r>
              <a:rPr lang="pt-BR" sz="2000" dirty="0">
                <a:solidFill>
                  <a:schemeClr val="tx2"/>
                </a:solidFill>
                <a:latin typeface="Arial Black" panose="020B0A04020102020204" pitchFamily="34" charset="0"/>
              </a:rPr>
              <a:t>DIA DOS NAMORADOS</a:t>
            </a:r>
          </a:p>
          <a:p>
            <a:r>
              <a:rPr lang="pt-BR" sz="2000" dirty="0">
                <a:solidFill>
                  <a:srgbClr val="FF0000"/>
                </a:solidFill>
                <a:latin typeface="Arial Black" panose="020B0A04020102020204" pitchFamily="34" charset="0"/>
              </a:rPr>
              <a:t>21/06 – </a:t>
            </a:r>
            <a:r>
              <a:rPr lang="pt-BR" sz="2000" dirty="0">
                <a:solidFill>
                  <a:schemeClr val="tx2"/>
                </a:solidFill>
                <a:latin typeface="Arial Black" panose="020B0A04020102020204" pitchFamily="34" charset="0"/>
              </a:rPr>
              <a:t>INÍCIO DO INVERNO</a:t>
            </a:r>
          </a:p>
          <a:p>
            <a:r>
              <a:rPr lang="pt-BR" sz="2000" dirty="0">
                <a:solidFill>
                  <a:srgbClr val="FF0000"/>
                </a:solidFill>
                <a:latin typeface="Arial Black" panose="020B0A04020102020204" pitchFamily="34" charset="0"/>
              </a:rPr>
              <a:t>22/06 – </a:t>
            </a:r>
            <a:r>
              <a:rPr lang="pt-BR" sz="2000" dirty="0">
                <a:solidFill>
                  <a:schemeClr val="tx2"/>
                </a:solidFill>
                <a:latin typeface="Arial Black" panose="020B0A04020102020204" pitchFamily="34" charset="0"/>
              </a:rPr>
              <a:t>DIA DO ANCIONATO </a:t>
            </a:r>
          </a:p>
          <a:p>
            <a:r>
              <a:rPr lang="pt-BR" sz="2000" dirty="0">
                <a:solidFill>
                  <a:srgbClr val="FF0000"/>
                </a:solidFill>
                <a:latin typeface="Arial Black" panose="020B0A04020102020204" pitchFamily="34" charset="0"/>
              </a:rPr>
              <a:t>22/06 – </a:t>
            </a:r>
            <a:r>
              <a:rPr lang="pt-BR" sz="2000" dirty="0">
                <a:solidFill>
                  <a:schemeClr val="tx2"/>
                </a:solidFill>
                <a:latin typeface="Arial Black" panose="020B0A04020102020204" pitchFamily="34" charset="0"/>
              </a:rPr>
              <a:t>CONCÍLIO DO ANCIONATO</a:t>
            </a:r>
          </a:p>
          <a:p>
            <a:r>
              <a:rPr lang="pt-BR" sz="2000" dirty="0">
                <a:solidFill>
                  <a:srgbClr val="FF0000"/>
                </a:solidFill>
                <a:latin typeface="Arial Black" panose="020B0A04020102020204" pitchFamily="34" charset="0"/>
              </a:rPr>
              <a:t>22/06 – </a:t>
            </a:r>
            <a:r>
              <a:rPr lang="pt-BR" sz="2000" dirty="0">
                <a:solidFill>
                  <a:schemeClr val="tx2"/>
                </a:solidFill>
                <a:latin typeface="Arial Black" panose="020B0A04020102020204" pitchFamily="34" charset="0"/>
              </a:rPr>
              <a:t>SÁBADO DAS PRIMÍCIAS E FIDELIDADE</a:t>
            </a:r>
          </a:p>
          <a:p>
            <a:r>
              <a:rPr lang="pt-BR" sz="2000" dirty="0">
                <a:solidFill>
                  <a:srgbClr val="FF0000"/>
                </a:solidFill>
                <a:latin typeface="Arial Black" panose="020B0A04020102020204" pitchFamily="34" charset="0"/>
              </a:rPr>
              <a:t>26/06 – </a:t>
            </a:r>
            <a:r>
              <a:rPr lang="pt-BR" sz="2000" dirty="0">
                <a:solidFill>
                  <a:schemeClr val="tx2"/>
                </a:solidFill>
                <a:latin typeface="Arial Black" panose="020B0A04020102020204" pitchFamily="34" charset="0"/>
              </a:rPr>
              <a:t>QUARTAS DE PODER – MINISTÉRIO DA MULHER</a:t>
            </a:r>
          </a:p>
          <a:p>
            <a:r>
              <a:rPr lang="pt-BR" sz="2000" dirty="0">
                <a:solidFill>
                  <a:srgbClr val="FF0000"/>
                </a:solidFill>
                <a:latin typeface="Arial Black" panose="020B0A04020102020204" pitchFamily="34" charset="0"/>
              </a:rPr>
              <a:t>29/06 – </a:t>
            </a:r>
            <a:r>
              <a:rPr lang="pt-BR" sz="2000" dirty="0">
                <a:solidFill>
                  <a:schemeClr val="tx2"/>
                </a:solidFill>
                <a:latin typeface="Arial Black" panose="020B0A04020102020204" pitchFamily="34" charset="0"/>
              </a:rPr>
              <a:t>13º SÁBADO: LIÇÃO PREMIADA DA ES. ALMOÇO ESPECIAL EM SUA IGREJA</a:t>
            </a: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PT" sz="3800" dirty="0">
                <a:solidFill>
                  <a:srgbClr val="FF0000"/>
                </a:solidFill>
                <a:latin typeface="Arial Black" panose="020B0A04020102020204" pitchFamily="34" charset="0"/>
              </a:rPr>
              <a:t>JUNHO</a:t>
            </a:r>
          </a:p>
        </p:txBody>
      </p:sp>
      <p:sp>
        <p:nvSpPr>
          <p:cNvPr id="13" name="CaixaDeTexto 12"/>
          <p:cNvSpPr txBox="1"/>
          <p:nvPr/>
        </p:nvSpPr>
        <p:spPr>
          <a:xfrm>
            <a:off x="44266" y="1556792"/>
            <a:ext cx="9817468" cy="646331"/>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00</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2508</Words>
  <Application>Microsoft Office PowerPoint</Application>
  <PresentationFormat>Papel A4 (210 x 297 mm)</PresentationFormat>
  <Paragraphs>263</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2024-05-19T18:53:25Z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