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34F044-7549-4A1F-BDAD-399596F16E9D}" v="3" dt="2024-03-22T13:41:10.651"/>
  </p1510:revLst>
</p1510:revInfo>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406" y="58"/>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3/22/2024</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3/22/2024</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22/03/2024</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22/03/2024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22/03/2024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22/03/2024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22/03/2024</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22/03/2024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22/03/2024</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22/03/2024</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22/03/2024</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22/03/2024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22/03/2024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22/03/2024</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jpeg"/><Relationship Id="rId7"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2.GIF"/><Relationship Id="rId5" Type="http://schemas.openxmlformats.org/officeDocument/2006/relationships/image" Target="../media/image14.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8.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2.GIF"/><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3.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jpeg"/><Relationship Id="rId7"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jpeg"/><Relationship Id="rId4" Type="http://schemas.openxmlformats.org/officeDocument/2006/relationships/image" Target="../media/image11.jpeg"/><Relationship Id="rId9"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png"/><Relationship Id="rId10" Type="http://schemas.openxmlformats.org/officeDocument/2006/relationships/hyperlink" Target="AMIGOS%20DA%20ESPERANca.mp4" TargetMode="External"/><Relationship Id="rId4" Type="http://schemas.openxmlformats.org/officeDocument/2006/relationships/image" Target="../media/image15.jpeg"/><Relationship Id="rId9"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2.GIF"/><Relationship Id="rId5" Type="http://schemas.openxmlformats.org/officeDocument/2006/relationships/image" Target="../media/image46.pn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7.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2" name="Imagem 1">
            <a:extLst>
              <a:ext uri="{FF2B5EF4-FFF2-40B4-BE49-F238E27FC236}">
                <a16:creationId xmlns:a16="http://schemas.microsoft.com/office/drawing/2014/main" id="{CC700885-3F97-91DD-F0C4-D6BF91FC8295}"/>
              </a:ext>
            </a:extLst>
          </p:cNvPr>
          <p:cNvPicPr>
            <a:picLocks noChangeAspect="1"/>
          </p:cNvPicPr>
          <p:nvPr/>
        </p:nvPicPr>
        <p:blipFill>
          <a:blip r:embed="rId7"/>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2024 ::</a:t>
            </a:r>
          </a:p>
        </p:txBody>
      </p:sp>
      <p:sp>
        <p:nvSpPr>
          <p:cNvPr id="17" name="Retângulo 16"/>
          <p:cNvSpPr/>
          <p:nvPr/>
        </p:nvSpPr>
        <p:spPr>
          <a:xfrm>
            <a:off x="8831" y="1090479"/>
            <a:ext cx="9877919" cy="3477875"/>
          </a:xfrm>
          <a:prstGeom prst="rect">
            <a:avLst/>
          </a:prstGeom>
        </p:spPr>
        <p:txBody>
          <a:bodyPr wrap="square">
            <a:spAutoFit/>
          </a:bodyPr>
          <a:lstStyle/>
          <a:p>
            <a:r>
              <a:rPr lang="pt-BR" sz="2000" dirty="0">
                <a:solidFill>
                  <a:srgbClr val="FF0000"/>
                </a:solidFill>
                <a:latin typeface="Arial Black" panose="020B0A04020102020204" pitchFamily="34" charset="0"/>
              </a:rPr>
              <a:t>06/04 – </a:t>
            </a:r>
            <a:r>
              <a:rPr lang="pt-BR" sz="2000" dirty="0">
                <a:solidFill>
                  <a:schemeClr val="tx2"/>
                </a:solidFill>
                <a:latin typeface="Arial Black" panose="020B0A04020102020204" pitchFamily="34" charset="0"/>
              </a:rPr>
              <a:t>DIA DO COMPROMISSO DA LIÇÃO ESCOLA SABATINA</a:t>
            </a:r>
          </a:p>
          <a:p>
            <a:r>
              <a:rPr lang="pt-BR" sz="2000" dirty="0">
                <a:solidFill>
                  <a:srgbClr val="FF0000"/>
                </a:solidFill>
                <a:latin typeface="Arial Black" panose="020B0A04020102020204" pitchFamily="34" charset="0"/>
              </a:rPr>
              <a:t>06/04 – </a:t>
            </a:r>
            <a:r>
              <a:rPr lang="pt-BR" sz="2000" dirty="0">
                <a:solidFill>
                  <a:schemeClr val="tx2"/>
                </a:solidFill>
                <a:latin typeface="Arial Black" panose="020B0A04020102020204" pitchFamily="34" charset="0"/>
              </a:rPr>
              <a:t>ENCONTRO DA SECRETARIA</a:t>
            </a:r>
          </a:p>
          <a:p>
            <a:r>
              <a:rPr lang="pt-BR" sz="2000" dirty="0">
                <a:solidFill>
                  <a:srgbClr val="FF0000"/>
                </a:solidFill>
                <a:latin typeface="Arial Black" panose="020B0A04020102020204" pitchFamily="34" charset="0"/>
              </a:rPr>
              <a:t>13/04 – </a:t>
            </a:r>
            <a:r>
              <a:rPr lang="pt-BR" sz="2000" dirty="0">
                <a:solidFill>
                  <a:schemeClr val="tx2"/>
                </a:solidFill>
                <a:latin typeface="Arial Black" panose="020B0A04020102020204" pitchFamily="34" charset="0"/>
              </a:rPr>
              <a:t>CONVENÇÃO LAR E FAMÍLIA/MAP</a:t>
            </a:r>
          </a:p>
          <a:p>
            <a:r>
              <a:rPr lang="pt-BR" sz="2000" dirty="0">
                <a:solidFill>
                  <a:srgbClr val="FF0000"/>
                </a:solidFill>
                <a:latin typeface="Arial Black" panose="020B0A04020102020204" pitchFamily="34" charset="0"/>
              </a:rPr>
              <a:t>20/04 – </a:t>
            </a:r>
            <a:r>
              <a:rPr lang="pt-BR" sz="2000" dirty="0">
                <a:solidFill>
                  <a:schemeClr val="tx2"/>
                </a:solidFill>
                <a:latin typeface="Arial Black" panose="020B0A04020102020204" pitchFamily="34" charset="0"/>
              </a:rPr>
              <a:t>CONVENÇÃO DE SAÚDE</a:t>
            </a:r>
          </a:p>
          <a:p>
            <a:r>
              <a:rPr lang="pt-BR" sz="2000" dirty="0">
                <a:solidFill>
                  <a:srgbClr val="FF0000"/>
                </a:solidFill>
                <a:latin typeface="Arial Black" panose="020B0A04020102020204" pitchFamily="34" charset="0"/>
              </a:rPr>
              <a:t>20/04 – </a:t>
            </a:r>
            <a:r>
              <a:rPr lang="pt-BR" sz="2000" dirty="0">
                <a:solidFill>
                  <a:schemeClr val="tx2"/>
                </a:solidFill>
                <a:latin typeface="Arial Black" panose="020B0A04020102020204" pitchFamily="34" charset="0"/>
              </a:rPr>
              <a:t>SÁBADO DAS PRIMÍCIAS E FIDELIDADE</a:t>
            </a:r>
          </a:p>
          <a:p>
            <a:r>
              <a:rPr lang="pt-BR" sz="2000" dirty="0">
                <a:solidFill>
                  <a:srgbClr val="FF0000"/>
                </a:solidFill>
                <a:latin typeface="Arial Black" panose="020B0A04020102020204" pitchFamily="34" charset="0"/>
              </a:rPr>
              <a:t>21/04 – </a:t>
            </a:r>
            <a:r>
              <a:rPr lang="pt-BR" sz="2000" dirty="0">
                <a:solidFill>
                  <a:schemeClr val="tx2"/>
                </a:solidFill>
                <a:latin typeface="Arial Black" panose="020B0A04020102020204" pitchFamily="34" charset="0"/>
              </a:rPr>
              <a:t>FERIADO TIRADENTES</a:t>
            </a:r>
            <a:r>
              <a:rPr lang="pt-BR" sz="2000" dirty="0">
                <a:solidFill>
                  <a:srgbClr val="FF0000"/>
                </a:solidFill>
                <a:latin typeface="Arial Black" panose="020B0A04020102020204" pitchFamily="34" charset="0"/>
              </a:rPr>
              <a:t>   </a:t>
            </a:r>
          </a:p>
          <a:p>
            <a:r>
              <a:rPr lang="pt-BR" sz="2000" dirty="0">
                <a:solidFill>
                  <a:srgbClr val="FF0000"/>
                </a:solidFill>
                <a:latin typeface="Arial Black" panose="020B0A04020102020204" pitchFamily="34" charset="0"/>
              </a:rPr>
              <a:t>22/04 – </a:t>
            </a:r>
            <a:r>
              <a:rPr lang="pt-BR" sz="2000" dirty="0">
                <a:solidFill>
                  <a:schemeClr val="tx2"/>
                </a:solidFill>
                <a:latin typeface="Arial Black" panose="020B0A04020102020204" pitchFamily="34" charset="0"/>
              </a:rPr>
              <a:t>DESCOBRIMENTO DO BRASIL</a:t>
            </a:r>
          </a:p>
          <a:p>
            <a:r>
              <a:rPr lang="pt-BR" sz="2000" dirty="0">
                <a:solidFill>
                  <a:srgbClr val="FF0000"/>
                </a:solidFill>
                <a:latin typeface="Arial Black" panose="020B0A04020102020204" pitchFamily="34" charset="0"/>
              </a:rPr>
              <a:t>24/04 – </a:t>
            </a:r>
            <a:r>
              <a:rPr lang="pt-BR" sz="2000" dirty="0">
                <a:solidFill>
                  <a:schemeClr val="tx2"/>
                </a:solidFill>
                <a:latin typeface="Arial Black" panose="020B0A04020102020204" pitchFamily="34" charset="0"/>
              </a:rPr>
              <a:t>QUARTAS DE PODER</a:t>
            </a:r>
            <a:r>
              <a:rPr lang="pt-BR" sz="2000" dirty="0">
                <a:solidFill>
                  <a:srgbClr val="FF0000"/>
                </a:solidFill>
                <a:latin typeface="Arial Black" panose="020B0A04020102020204" pitchFamily="34" charset="0"/>
              </a:rPr>
              <a:t> </a:t>
            </a:r>
          </a:p>
          <a:p>
            <a:r>
              <a:rPr lang="pt-BR" sz="2000" dirty="0">
                <a:solidFill>
                  <a:srgbClr val="FF0000"/>
                </a:solidFill>
                <a:latin typeface="Arial Black" panose="020B0A04020102020204" pitchFamily="34" charset="0"/>
              </a:rPr>
              <a:t>27/04 – </a:t>
            </a:r>
            <a:r>
              <a:rPr lang="pt-BR" sz="2000" dirty="0">
                <a:solidFill>
                  <a:schemeClr val="tx2"/>
                </a:solidFill>
                <a:latin typeface="Arial Black" panose="020B0A04020102020204" pitchFamily="34" charset="0"/>
              </a:rPr>
              <a:t>ENCONTRO UNIVERSITÁRIO</a:t>
            </a:r>
          </a:p>
          <a:p>
            <a:r>
              <a:rPr lang="pt-BR" sz="2000" dirty="0">
                <a:solidFill>
                  <a:srgbClr val="FF0000"/>
                </a:solidFill>
                <a:latin typeface="Arial Black" panose="020B0A04020102020204" pitchFamily="34" charset="0"/>
              </a:rPr>
              <a:t>27/04 – </a:t>
            </a:r>
            <a:r>
              <a:rPr lang="pt-BR" sz="2000" dirty="0">
                <a:solidFill>
                  <a:schemeClr val="tx2"/>
                </a:solidFill>
                <a:latin typeface="Arial Black" panose="020B0A04020102020204" pitchFamily="34" charset="0"/>
              </a:rPr>
              <a:t>SÁBADO DA EDUCAÇÃO</a:t>
            </a:r>
          </a:p>
          <a:p>
            <a:r>
              <a:rPr lang="pt-BR" sz="2000" dirty="0">
                <a:solidFill>
                  <a:srgbClr val="FF0000"/>
                </a:solidFill>
                <a:latin typeface="Arial Black" panose="020B0A04020102020204" pitchFamily="34" charset="0"/>
              </a:rPr>
              <a:t>28/04 – </a:t>
            </a:r>
            <a:r>
              <a:rPr lang="pt-BR" sz="2000" dirty="0">
                <a:solidFill>
                  <a:schemeClr val="tx2"/>
                </a:solidFill>
                <a:latin typeface="Arial Black" panose="020B0A04020102020204" pitchFamily="34" charset="0"/>
              </a:rPr>
              <a:t>CARAVANA MM REG.6</a:t>
            </a:r>
          </a:p>
        </p:txBody>
      </p:sp>
      <p:sp>
        <p:nvSpPr>
          <p:cNvPr id="10" name="Retângulo 9"/>
          <p:cNvSpPr/>
          <p:nvPr/>
        </p:nvSpPr>
        <p:spPr>
          <a:xfrm>
            <a:off x="3656856" y="5750614"/>
            <a:ext cx="473917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p:txBody>
      </p:sp>
      <p:pic>
        <p:nvPicPr>
          <p:cNvPr id="4" name="Imagem 3">
            <a:extLst>
              <a:ext uri="{FF2B5EF4-FFF2-40B4-BE49-F238E27FC236}">
                <a16:creationId xmlns:a16="http://schemas.microsoft.com/office/drawing/2014/main" id="{1D46A1BF-E427-AA8F-48B9-58FEF17DD0BD}"/>
              </a:ext>
            </a:extLst>
          </p:cNvPr>
          <p:cNvPicPr>
            <a:picLocks noChangeAspect="1"/>
          </p:cNvPicPr>
          <p:nvPr/>
        </p:nvPicPr>
        <p:blipFill>
          <a:blip r:embed="rId3"/>
          <a:stretch>
            <a:fillRect/>
          </a:stretch>
        </p:blipFill>
        <p:spPr>
          <a:xfrm>
            <a:off x="8361789" y="5163822"/>
            <a:ext cx="1584138" cy="1705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5640"/>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PT" sz="3800" dirty="0">
                <a:solidFill>
                  <a:srgbClr val="FF0000"/>
                </a:solidFill>
                <a:latin typeface="Arial Black" panose="020B0A04020102020204" pitchFamily="34" charset="0"/>
              </a:rPr>
              <a:t>ABRIL</a:t>
            </a:r>
            <a:endParaRPr lang="pt-PT" altLang="pt-BR"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1754326"/>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15- Davi Ferreira da Silva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26- Neemias Marvila De Lima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27- Priscila Moreira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Pessin</a:t>
            </a:r>
            <a:endPar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endParaRP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2" name="Retângulo 1">
            <a:extLst>
              <a:ext uri="{FF2B5EF4-FFF2-40B4-BE49-F238E27FC236}">
                <a16:creationId xmlns:a16="http://schemas.microsoft.com/office/drawing/2014/main" id="{0CD744E7-FC4A-D36A-9595-2D1A9E71EF9A}"/>
              </a:ext>
            </a:extLst>
          </p:cNvPr>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3" name="Imagem 2">
            <a:extLst>
              <a:ext uri="{FF2B5EF4-FFF2-40B4-BE49-F238E27FC236}">
                <a16:creationId xmlns:a16="http://schemas.microsoft.com/office/drawing/2014/main" id="{1DDF24C7-D846-1790-DEE6-C5B0690C5FF5}"/>
              </a:ext>
            </a:extLst>
          </p:cNvPr>
          <p:cNvPicPr>
            <a:picLocks noChangeAspect="1"/>
          </p:cNvPicPr>
          <p:nvPr/>
        </p:nvPicPr>
        <p:blipFill>
          <a:blip r:embed="rId6"/>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0</TotalTime>
  <Words>2516</Words>
  <Application>Microsoft Office PowerPoint</Application>
  <PresentationFormat>Papel A4 (210 x 297 mm)</PresentationFormat>
  <Paragraphs>267</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2020-01-21T11:12:43Z</dcterms:created>
  <dcterms:modified xsi:type="dcterms:W3CDTF">2024-03-22T13:41:38Z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