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4/23/2023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4/23/2023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23/04/2023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23/04/2023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23/04/2023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23/04/2023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MAIO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3477875"/>
          </a:xfrm>
          <a:prstGeom prst="rect">
            <a:avLst/>
          </a:prstGeom>
        </p:spPr>
        <p:txBody>
          <a:bodyPr wrap="square">
            <a:spAutoFit/>
          </a:bodyPr>
          <a:lstStyle/>
          <a:p>
            <a:r>
              <a:rPr lang="pt-BR" sz="2000" dirty="0">
                <a:solidFill>
                  <a:srgbClr val="FF0000"/>
                </a:solidFill>
                <a:latin typeface="Arial Black" panose="020B0A04020102020204" pitchFamily="34" charset="0"/>
              </a:rPr>
              <a:t>01/05 – </a:t>
            </a:r>
            <a:r>
              <a:rPr lang="pt-BR" sz="2000" dirty="0">
                <a:solidFill>
                  <a:schemeClr val="tx2">
                    <a:lumMod val="95000"/>
                    <a:lumOff val="5000"/>
                  </a:schemeClr>
                </a:solidFill>
                <a:latin typeface="Arial Black" panose="020B0A04020102020204" pitchFamily="34" charset="0"/>
              </a:rPr>
              <a:t>FERIADO DO DIA DO TRABALHO</a:t>
            </a:r>
          </a:p>
          <a:p>
            <a:r>
              <a:rPr lang="pt-BR" sz="2000" dirty="0">
                <a:solidFill>
                  <a:srgbClr val="FF0000"/>
                </a:solidFill>
                <a:latin typeface="Arial Black" panose="020B0A04020102020204" pitchFamily="34" charset="0"/>
              </a:rPr>
              <a:t>14/05 – </a:t>
            </a:r>
            <a:r>
              <a:rPr lang="pt-BR" sz="2000" dirty="0">
                <a:solidFill>
                  <a:schemeClr val="tx2">
                    <a:lumMod val="95000"/>
                    <a:lumOff val="5000"/>
                  </a:schemeClr>
                </a:solidFill>
                <a:latin typeface="Arial Black" panose="020B0A04020102020204" pitchFamily="34" charset="0"/>
              </a:rPr>
              <a:t>DIA DAS MÃES </a:t>
            </a:r>
          </a:p>
          <a:p>
            <a:r>
              <a:rPr lang="pt-BR" sz="2000" dirty="0">
                <a:solidFill>
                  <a:srgbClr val="FF0000"/>
                </a:solidFill>
                <a:latin typeface="Arial Black" panose="020B0A04020102020204" pitchFamily="34" charset="0"/>
              </a:rPr>
              <a:t>20/05 – </a:t>
            </a:r>
            <a:r>
              <a:rPr lang="pt-BR" sz="2000" dirty="0">
                <a:solidFill>
                  <a:schemeClr val="tx2">
                    <a:lumMod val="95000"/>
                    <a:lumOff val="5000"/>
                  </a:schemeClr>
                </a:solidFill>
                <a:latin typeface="Arial Black" panose="020B0A04020102020204" pitchFamily="34" charset="0"/>
              </a:rPr>
              <a:t>SÁBADO DA CRIANÇA E AVENTUREIRO</a:t>
            </a:r>
          </a:p>
          <a:p>
            <a:r>
              <a:rPr lang="pt-BR" sz="2000" dirty="0">
                <a:solidFill>
                  <a:srgbClr val="FF0000"/>
                </a:solidFill>
                <a:latin typeface="Arial Black" panose="020B0A04020102020204" pitchFamily="34" charset="0"/>
              </a:rPr>
              <a:t>20/05 – </a:t>
            </a:r>
            <a:r>
              <a:rPr lang="pt-BR" sz="2000" dirty="0">
                <a:solidFill>
                  <a:schemeClr val="tx2">
                    <a:lumMod val="95000"/>
                    <a:lumOff val="5000"/>
                  </a:schemeClr>
                </a:solidFill>
                <a:latin typeface="Arial Black" panose="020B0A04020102020204" pitchFamily="34" charset="0"/>
              </a:rPr>
              <a:t>CARAVANA MM – REGIÃO 7</a:t>
            </a:r>
          </a:p>
          <a:p>
            <a:r>
              <a:rPr lang="pt-BR" sz="2000" dirty="0">
                <a:solidFill>
                  <a:srgbClr val="FF0000"/>
                </a:solidFill>
                <a:latin typeface="Arial Black" panose="020B0A04020102020204" pitchFamily="34" charset="0"/>
              </a:rPr>
              <a:t>21/05 – </a:t>
            </a:r>
            <a:r>
              <a:rPr lang="pt-BR" sz="2000" dirty="0">
                <a:solidFill>
                  <a:schemeClr val="tx2">
                    <a:lumMod val="95000"/>
                    <a:lumOff val="5000"/>
                  </a:schemeClr>
                </a:solidFill>
                <a:latin typeface="Arial Black" panose="020B0A04020102020204" pitchFamily="34" charset="0"/>
              </a:rPr>
              <a:t>SÁBADO DOS AVENTUREIROS</a:t>
            </a:r>
          </a:p>
          <a:p>
            <a:r>
              <a:rPr lang="pt-BR" sz="2000" dirty="0">
                <a:solidFill>
                  <a:srgbClr val="FF0000"/>
                </a:solidFill>
                <a:latin typeface="Arial Black" panose="020B0A04020102020204" pitchFamily="34" charset="0"/>
              </a:rPr>
              <a:t>27/05 – </a:t>
            </a:r>
            <a:r>
              <a:rPr lang="pt-BR" sz="2000" dirty="0">
                <a:solidFill>
                  <a:schemeClr val="tx2">
                    <a:lumMod val="95000"/>
                    <a:lumOff val="5000"/>
                  </a:schemeClr>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27/05 – </a:t>
            </a:r>
            <a:r>
              <a:rPr lang="pt-BR" sz="2000" dirty="0">
                <a:solidFill>
                  <a:schemeClr val="tx2">
                    <a:lumMod val="95000"/>
                    <a:lumOff val="5000"/>
                  </a:schemeClr>
                </a:solidFill>
                <a:latin typeface="Arial Black" panose="020B0A04020102020204" pitchFamily="34" charset="0"/>
              </a:rPr>
              <a:t>ENCONTRO DE COMUNICAÇÃO</a:t>
            </a:r>
          </a:p>
          <a:p>
            <a:r>
              <a:rPr lang="pt-BR" sz="2000" dirty="0">
                <a:solidFill>
                  <a:srgbClr val="FF0000"/>
                </a:solidFill>
                <a:latin typeface="Arial Black" panose="020B0A04020102020204" pitchFamily="34" charset="0"/>
              </a:rPr>
              <a:t>27/05 A 02/06 – </a:t>
            </a:r>
            <a:r>
              <a:rPr lang="pt-BR" sz="2000" dirty="0">
                <a:solidFill>
                  <a:schemeClr val="tx2">
                    <a:lumMod val="95000"/>
                    <a:lumOff val="5000"/>
                  </a:schemeClr>
                </a:solidFill>
                <a:latin typeface="Arial Black" panose="020B0A04020102020204" pitchFamily="34" charset="0"/>
              </a:rPr>
              <a:t>REAVIVA (MOVIMENTO DE ORAÇÃO)</a:t>
            </a:r>
          </a:p>
          <a:p>
            <a:r>
              <a:rPr lang="pt-BR" sz="2000" dirty="0">
                <a:solidFill>
                  <a:srgbClr val="FF0000"/>
                </a:solidFill>
                <a:latin typeface="Arial Black" panose="020B0A04020102020204" pitchFamily="34" charset="0"/>
              </a:rPr>
              <a:t>28/05 – </a:t>
            </a:r>
            <a:r>
              <a:rPr lang="pt-BR" sz="2000" dirty="0">
                <a:solidFill>
                  <a:schemeClr val="tx2">
                    <a:lumMod val="95000"/>
                    <a:lumOff val="5000"/>
                  </a:schemeClr>
                </a:solidFill>
                <a:latin typeface="Arial Black" panose="020B0A04020102020204" pitchFamily="34" charset="0"/>
              </a:rPr>
              <a:t>CURSOS DE NOIVOS</a:t>
            </a:r>
          </a:p>
          <a:p>
            <a:r>
              <a:rPr lang="pt-BR" sz="2000" dirty="0">
                <a:solidFill>
                  <a:srgbClr val="FF0000"/>
                </a:solidFill>
                <a:latin typeface="Arial Black" panose="020B0A04020102020204" pitchFamily="34" charset="0"/>
              </a:rPr>
              <a:t>28 A 31/05 – </a:t>
            </a:r>
            <a:r>
              <a:rPr lang="pt-BR" sz="2000" dirty="0">
                <a:solidFill>
                  <a:schemeClr val="tx2">
                    <a:lumMod val="95000"/>
                    <a:lumOff val="5000"/>
                  </a:schemeClr>
                </a:solidFill>
                <a:latin typeface="Arial Black" panose="020B0A04020102020204" pitchFamily="34" charset="0"/>
              </a:rPr>
              <a:t>EVANGELISMO DO MINISTÉRIO DA MULHER</a:t>
            </a:r>
          </a:p>
          <a:p>
            <a:r>
              <a:rPr lang="pt-BR" sz="2000" dirty="0">
                <a:solidFill>
                  <a:srgbClr val="FF0000"/>
                </a:solidFill>
                <a:latin typeface="Arial Black" panose="020B0A04020102020204" pitchFamily="34" charset="0"/>
              </a:rPr>
              <a:t>31/05 – </a:t>
            </a:r>
            <a:r>
              <a:rPr lang="pt-BR" sz="2000" dirty="0">
                <a:solidFill>
                  <a:schemeClr val="tx2">
                    <a:lumMod val="95000"/>
                    <a:lumOff val="5000"/>
                  </a:schemeClr>
                </a:solidFill>
                <a:latin typeface="Arial Black" panose="020B0A04020102020204" pitchFamily="34" charset="0"/>
              </a:rPr>
              <a:t>QUARTAS DE PODER – MINISTÉRIO DA MULHER</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MAIO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03- Elisa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12- Adir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Costabeber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25- Tiago Barbosa da Silva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2537</Words>
  <Application>Microsoft Office PowerPoint</Application>
  <PresentationFormat>Papel A4 (210 x 297 mm)</PresentationFormat>
  <Paragraphs>268</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2023-04-23T23:34:47Z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