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7" r:id="rId2"/>
    <p:sldId id="270" r:id="rId3"/>
    <p:sldId id="271" r:id="rId4"/>
    <p:sldId id="272" r:id="rId5"/>
    <p:sldId id="274" r:id="rId6"/>
    <p:sldId id="273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6270"/>
    <a:srgbClr val="73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1DFA5C-2858-C2E9-0028-E3D54B384C5A}" v="38" dt="2020-12-16T19:42:15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60"/>
    <p:restoredTop sz="94648"/>
  </p:normalViewPr>
  <p:slideViewPr>
    <p:cSldViewPr snapToGrid="0" snapToObjects="1">
      <p:cViewPr varScale="1">
        <p:scale>
          <a:sx n="105" d="100"/>
          <a:sy n="105" d="100"/>
        </p:scale>
        <p:origin x="22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ário Convidado" userId="S::urn:spo:anon#db460a41ec6eab1d2b048bcfe83fad3a0bd528ff1ac43757844ad8b178912312::" providerId="AD" clId="Web-{D21DFA5C-2858-C2E9-0028-E3D54B384C5A}"/>
    <pc:docChg chg="modSld">
      <pc:chgData name="Usuário Convidado" userId="S::urn:spo:anon#db460a41ec6eab1d2b048bcfe83fad3a0bd528ff1ac43757844ad8b178912312::" providerId="AD" clId="Web-{D21DFA5C-2858-C2E9-0028-E3D54B384C5A}" dt="2020-12-16T19:42:15.745" v="34" actId="20577"/>
      <pc:docMkLst>
        <pc:docMk/>
      </pc:docMkLst>
      <pc:sldChg chg="modSp">
        <pc:chgData name="Usuário Convidado" userId="S::urn:spo:anon#db460a41ec6eab1d2b048bcfe83fad3a0bd528ff1ac43757844ad8b178912312::" providerId="AD" clId="Web-{D21DFA5C-2858-C2E9-0028-E3D54B384C5A}" dt="2020-12-16T19:31:25.171" v="18" actId="20577"/>
        <pc:sldMkLst>
          <pc:docMk/>
          <pc:sldMk cId="938011373" sldId="272"/>
        </pc:sldMkLst>
        <pc:spChg chg="mod">
          <ac:chgData name="Usuário Convidado" userId="S::urn:spo:anon#db460a41ec6eab1d2b048bcfe83fad3a0bd528ff1ac43757844ad8b178912312::" providerId="AD" clId="Web-{D21DFA5C-2858-C2E9-0028-E3D54B384C5A}" dt="2020-12-16T19:31:25.171" v="18" actId="20577"/>
          <ac:spMkLst>
            <pc:docMk/>
            <pc:sldMk cId="938011373" sldId="272"/>
            <ac:spMk id="4" creationId="{BE298956-B155-1A43-A782-F40A80F2D6E3}"/>
          </ac:spMkLst>
        </pc:spChg>
      </pc:sldChg>
      <pc:sldChg chg="modSp">
        <pc:chgData name="Usuário Convidado" userId="S::urn:spo:anon#db460a41ec6eab1d2b048bcfe83fad3a0bd528ff1ac43757844ad8b178912312::" providerId="AD" clId="Web-{D21DFA5C-2858-C2E9-0028-E3D54B384C5A}" dt="2020-12-16T19:32:51.146" v="21" actId="20577"/>
        <pc:sldMkLst>
          <pc:docMk/>
          <pc:sldMk cId="1296320004" sldId="273"/>
        </pc:sldMkLst>
        <pc:spChg chg="mod">
          <ac:chgData name="Usuário Convidado" userId="S::urn:spo:anon#db460a41ec6eab1d2b048bcfe83fad3a0bd528ff1ac43757844ad8b178912312::" providerId="AD" clId="Web-{D21DFA5C-2858-C2E9-0028-E3D54B384C5A}" dt="2020-12-16T19:32:51.146" v="21" actId="20577"/>
          <ac:spMkLst>
            <pc:docMk/>
            <pc:sldMk cId="1296320004" sldId="273"/>
            <ac:spMk id="5" creationId="{036774DD-E272-9443-9FED-7505190F7BAB}"/>
          </ac:spMkLst>
        </pc:spChg>
      </pc:sldChg>
      <pc:sldChg chg="modSp">
        <pc:chgData name="Usuário Convidado" userId="S::urn:spo:anon#db460a41ec6eab1d2b048bcfe83fad3a0bd528ff1ac43757844ad8b178912312::" providerId="AD" clId="Web-{D21DFA5C-2858-C2E9-0028-E3D54B384C5A}" dt="2020-12-16T19:28:37.692" v="12" actId="20577"/>
        <pc:sldMkLst>
          <pc:docMk/>
          <pc:sldMk cId="534494396" sldId="275"/>
        </pc:sldMkLst>
        <pc:spChg chg="mod">
          <ac:chgData name="Usuário Convidado" userId="S::urn:spo:anon#db460a41ec6eab1d2b048bcfe83fad3a0bd528ff1ac43757844ad8b178912312::" providerId="AD" clId="Web-{D21DFA5C-2858-C2E9-0028-E3D54B384C5A}" dt="2020-12-16T19:28:37.692" v="12" actId="20577"/>
          <ac:spMkLst>
            <pc:docMk/>
            <pc:sldMk cId="534494396" sldId="275"/>
            <ac:spMk id="6" creationId="{AC5C1384-22E1-1C4A-AE37-C7759D0CC580}"/>
          </ac:spMkLst>
        </pc:spChg>
      </pc:sldChg>
      <pc:sldChg chg="modSp">
        <pc:chgData name="Usuário Convidado" userId="S::urn:spo:anon#db460a41ec6eab1d2b048bcfe83fad3a0bd528ff1ac43757844ad8b178912312::" providerId="AD" clId="Web-{D21DFA5C-2858-C2E9-0028-E3D54B384C5A}" dt="2020-12-16T19:29:06.678" v="14" actId="20577"/>
        <pc:sldMkLst>
          <pc:docMk/>
          <pc:sldMk cId="1604336456" sldId="276"/>
        </pc:sldMkLst>
        <pc:spChg chg="mod">
          <ac:chgData name="Usuário Convidado" userId="S::urn:spo:anon#db460a41ec6eab1d2b048bcfe83fad3a0bd528ff1ac43757844ad8b178912312::" providerId="AD" clId="Web-{D21DFA5C-2858-C2E9-0028-E3D54B384C5A}" dt="2020-12-16T19:29:06.678" v="14" actId="20577"/>
          <ac:spMkLst>
            <pc:docMk/>
            <pc:sldMk cId="1604336456" sldId="276"/>
            <ac:spMk id="4" creationId="{BE298956-B155-1A43-A782-F40A80F2D6E3}"/>
          </ac:spMkLst>
        </pc:spChg>
      </pc:sldChg>
      <pc:sldChg chg="modSp">
        <pc:chgData name="Usuário Convidado" userId="S::urn:spo:anon#db460a41ec6eab1d2b048bcfe83fad3a0bd528ff1ac43757844ad8b178912312::" providerId="AD" clId="Web-{D21DFA5C-2858-C2E9-0028-E3D54B384C5A}" dt="2020-12-16T19:30:05.026" v="16" actId="20577"/>
        <pc:sldMkLst>
          <pc:docMk/>
          <pc:sldMk cId="2860687260" sldId="278"/>
        </pc:sldMkLst>
        <pc:spChg chg="mod">
          <ac:chgData name="Usuário Convidado" userId="S::urn:spo:anon#db460a41ec6eab1d2b048bcfe83fad3a0bd528ff1ac43757844ad8b178912312::" providerId="AD" clId="Web-{D21DFA5C-2858-C2E9-0028-E3D54B384C5A}" dt="2020-12-16T19:30:05.026" v="16" actId="20577"/>
          <ac:spMkLst>
            <pc:docMk/>
            <pc:sldMk cId="2860687260" sldId="278"/>
            <ac:spMk id="4" creationId="{BE298956-B155-1A43-A782-F40A80F2D6E3}"/>
          </ac:spMkLst>
        </pc:spChg>
      </pc:sldChg>
      <pc:sldChg chg="modSp">
        <pc:chgData name="Usuário Convidado" userId="S::urn:spo:anon#db460a41ec6eab1d2b048bcfe83fad3a0bd528ff1ac43757844ad8b178912312::" providerId="AD" clId="Web-{D21DFA5C-2858-C2E9-0028-E3D54B384C5A}" dt="2020-12-16T19:37:41.774" v="25" actId="20577"/>
        <pc:sldMkLst>
          <pc:docMk/>
          <pc:sldMk cId="3222972914" sldId="280"/>
        </pc:sldMkLst>
        <pc:spChg chg="mod">
          <ac:chgData name="Usuário Convidado" userId="S::urn:spo:anon#db460a41ec6eab1d2b048bcfe83fad3a0bd528ff1ac43757844ad8b178912312::" providerId="AD" clId="Web-{D21DFA5C-2858-C2E9-0028-E3D54B384C5A}" dt="2020-12-16T19:37:41.774" v="25" actId="20577"/>
          <ac:spMkLst>
            <pc:docMk/>
            <pc:sldMk cId="3222972914" sldId="280"/>
            <ac:spMk id="4" creationId="{BE298956-B155-1A43-A782-F40A80F2D6E3}"/>
          </ac:spMkLst>
        </pc:spChg>
      </pc:sldChg>
      <pc:sldChg chg="modSp">
        <pc:chgData name="Usuário Convidado" userId="S::urn:spo:anon#db460a41ec6eab1d2b048bcfe83fad3a0bd528ff1ac43757844ad8b178912312::" providerId="AD" clId="Web-{D21DFA5C-2858-C2E9-0028-E3D54B384C5A}" dt="2020-12-16T19:41:45.962" v="31" actId="20577"/>
        <pc:sldMkLst>
          <pc:docMk/>
          <pc:sldMk cId="3750340022" sldId="283"/>
        </pc:sldMkLst>
        <pc:spChg chg="mod">
          <ac:chgData name="Usuário Convidado" userId="S::urn:spo:anon#db460a41ec6eab1d2b048bcfe83fad3a0bd528ff1ac43757844ad8b178912312::" providerId="AD" clId="Web-{D21DFA5C-2858-C2E9-0028-E3D54B384C5A}" dt="2020-12-16T19:41:45.962" v="31" actId="20577"/>
          <ac:spMkLst>
            <pc:docMk/>
            <pc:sldMk cId="3750340022" sldId="283"/>
            <ac:spMk id="4" creationId="{BE298956-B155-1A43-A782-F40A80F2D6E3}"/>
          </ac:spMkLst>
        </pc:spChg>
      </pc:sldChg>
      <pc:sldChg chg="modSp">
        <pc:chgData name="Usuário Convidado" userId="S::urn:spo:anon#db460a41ec6eab1d2b048bcfe83fad3a0bd528ff1ac43757844ad8b178912312::" providerId="AD" clId="Web-{D21DFA5C-2858-C2E9-0028-E3D54B384C5A}" dt="2020-12-16T19:41:56.212" v="32" actId="20577"/>
        <pc:sldMkLst>
          <pc:docMk/>
          <pc:sldMk cId="3751949655" sldId="284"/>
        </pc:sldMkLst>
        <pc:spChg chg="mod">
          <ac:chgData name="Usuário Convidado" userId="S::urn:spo:anon#db460a41ec6eab1d2b048bcfe83fad3a0bd528ff1ac43757844ad8b178912312::" providerId="AD" clId="Web-{D21DFA5C-2858-C2E9-0028-E3D54B384C5A}" dt="2020-12-16T19:41:56.212" v="32" actId="20577"/>
          <ac:spMkLst>
            <pc:docMk/>
            <pc:sldMk cId="3751949655" sldId="284"/>
            <ac:spMk id="4" creationId="{BE298956-B155-1A43-A782-F40A80F2D6E3}"/>
          </ac:spMkLst>
        </pc:spChg>
      </pc:sldChg>
      <pc:sldChg chg="modSp">
        <pc:chgData name="Usuário Convidado" userId="S::urn:spo:anon#db460a41ec6eab1d2b048bcfe83fad3a0bd528ff1ac43757844ad8b178912312::" providerId="AD" clId="Web-{D21DFA5C-2858-C2E9-0028-E3D54B384C5A}" dt="2020-12-16T19:42:15.745" v="34" actId="20577"/>
        <pc:sldMkLst>
          <pc:docMk/>
          <pc:sldMk cId="2337098639" sldId="285"/>
        </pc:sldMkLst>
        <pc:spChg chg="mod">
          <ac:chgData name="Usuário Convidado" userId="S::urn:spo:anon#db460a41ec6eab1d2b048bcfe83fad3a0bd528ff1ac43757844ad8b178912312::" providerId="AD" clId="Web-{D21DFA5C-2858-C2E9-0028-E3D54B384C5A}" dt="2020-12-16T19:42:15.745" v="34" actId="20577"/>
          <ac:spMkLst>
            <pc:docMk/>
            <pc:sldMk cId="2337098639" sldId="285"/>
            <ac:spMk id="4" creationId="{BE298956-B155-1A43-A782-F40A80F2D6E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BD028-1E30-B041-A052-9FEA1FE24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344611-514D-134F-8808-CB9039611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E0A742-B038-294C-9C8C-8F828FE68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00AA-F177-C348-8A3C-96AA5466FBFC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A8ED22-C3B8-6348-BCD6-A4012419A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160049-0E02-EF4F-9F72-8DFAA33F9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3053-7AEE-2242-99BE-410642FD7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21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91E9FD-3C65-F949-A707-87C6B012A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1E30A56-0446-0D43-8583-BC9231645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89B104-CCFB-644B-B315-E3D795C2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00AA-F177-C348-8A3C-96AA5466FBFC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3B27F7-E078-AD46-BECA-D31AFDA54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ED2D9F-C940-5249-8401-10E1A857A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3053-7AEE-2242-99BE-410642FD7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44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FA5975-CFE0-E74A-A4DF-9B1E70793E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E36D0AE-4B1B-9B45-94F9-026A3A6F9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76FCF1-FA3A-8B4F-A8CB-9185DD6F4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00AA-F177-C348-8A3C-96AA5466FBFC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4E8D57-4D44-CF43-8FAD-DCECE4D8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16111D-9290-AA4A-8208-8ABE315E6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3053-7AEE-2242-99BE-410642FD7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0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1479E-E907-2747-8CA8-D8CA6C2A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16A649-A6CB-F349-9753-983AA99EB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A71897-B22F-A647-A858-ADA0690B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00AA-F177-C348-8A3C-96AA5466FBFC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393CA8-90E6-604A-B8FE-75C6E664D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86B399-AFE0-7549-8E0C-5F5F6E3F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3053-7AEE-2242-99BE-410642FD7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68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09E7A-58DD-EA40-B2E5-E4E935AA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30504C-11F2-CB41-9F88-79545FBD3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6B2E2F-AFF0-EB46-9485-8EB594316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00AA-F177-C348-8A3C-96AA5466FBFC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E2EE9A-39A2-7D43-90EE-41DBD9764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DB6272-0642-5E4F-B6ED-241D2BC36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3053-7AEE-2242-99BE-410642FD7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13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AC4BEE-2570-D641-AF69-A5FA3CB6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6EEF33-D8A5-3B46-8783-048EE306A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2AF498-8CCB-A24B-B5E1-EA9AC9B68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32F19C2-BB37-924A-92FE-BA1911EB8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00AA-F177-C348-8A3C-96AA5466FBFC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303713-C0FE-214A-8C85-90C89C3B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4CE76D-33F4-824F-891E-9636D537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3053-7AEE-2242-99BE-410642FD7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10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D30B4-A6BE-BB40-B707-F1BE7ADFB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33843E-88A5-C54E-8D4E-EDB664FBE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E7657EC-1F61-6243-8908-9371614D1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B5C082B-7F2C-3B4F-A3BF-ED029BE73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FE96592-E991-8344-861B-D57CC4A54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755BE67-4DCC-6B4A-B727-FFC5DB302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00AA-F177-C348-8A3C-96AA5466FBFC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A0DEE44-BDDD-674F-B70E-1AF40A64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A465F03-81D1-E04B-B727-80203EDB5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3053-7AEE-2242-99BE-410642FD7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10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22EBE-E463-104B-A94D-63E0C356A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E01C224-4A76-4844-A111-C67EC02BC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00AA-F177-C348-8A3C-96AA5466FBFC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9971C1D-B318-174A-885D-46976113F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9D296C6-BB7E-A942-B01B-FE9ACAEE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3053-7AEE-2242-99BE-410642FD7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97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22D14AA-18BD-FC45-B488-418642ED7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00AA-F177-C348-8A3C-96AA5466FBFC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D7DE36B-5352-404B-8D4C-BD6190249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394668C-9FE8-B74B-987B-F863321A5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3053-7AEE-2242-99BE-410642FD7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9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2E39B-A3A1-4041-86D5-A912C9FD2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2E9DF6-2822-4D40-84AD-1EF583B3C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373BAB1-DCE2-F443-B21B-EDBB923C1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311FD9-E7E6-984D-B027-14611011E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00AA-F177-C348-8A3C-96AA5466FBFC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BD901B-6411-8D49-9938-5AD914BFA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CD29B6-5A24-5044-BC56-DDE772D2F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3053-7AEE-2242-99BE-410642FD7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33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3A18AC-74C5-CD47-942A-DC3782BB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C376DE9-E503-2A46-9748-AD8423A55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9724B1-81F1-5B44-A411-BC0D32362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926B68-3BCB-0B4C-902C-B34894C4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00AA-F177-C348-8A3C-96AA5466FBFC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3EAB308-1ED5-1C4F-BFA8-742B4118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F3FD0C-DAAF-A24B-B166-805543DB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3053-7AEE-2242-99BE-410642FD7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48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9ACCD08-F39B-7341-84DB-0C9939F01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29592AA-1455-074B-B62E-0E988866F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EC1E4E-3A6C-5F45-8935-CB3CFE3A6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300AA-F177-C348-8A3C-96AA5466FBFC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EF3F84-34A4-F24C-B67F-BC303F78B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07CDA9-CCF9-7D44-9846-72469DC7B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13053-7AEE-2242-99BE-410642FD7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77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A4F5D714-D525-0844-A981-E749CA0C2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23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E298956-B155-1A43-A782-F40A80F2D6E3}"/>
              </a:ext>
            </a:extLst>
          </p:cNvPr>
          <p:cNvSpPr txBox="1">
            <a:spLocks/>
          </p:cNvSpPr>
          <p:nvPr/>
        </p:nvSpPr>
        <p:spPr>
          <a:xfrm>
            <a:off x="1497239" y="2403170"/>
            <a:ext cx="9760233" cy="2263721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3200" dirty="0">
                <a:solidFill>
                  <a:srgbClr val="AE6270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Quando assumimos compromissos financeiros, diluídos em prestações, com produtos ou serviços não necessários, estamos escrevendo um possível caos futuro. Devemos fugir dessa tentação, pois como diz o apóstolo, isso pode significar “ruína e perdição”.</a:t>
            </a:r>
            <a:endParaRPr lang="pt-BR" sz="3200" dirty="0">
              <a:solidFill>
                <a:srgbClr val="AE6270"/>
              </a:solidFill>
              <a:latin typeface="Barlow Medium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87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E298956-B155-1A43-A782-F40A80F2D6E3}"/>
              </a:ext>
            </a:extLst>
          </p:cNvPr>
          <p:cNvSpPr txBox="1">
            <a:spLocks/>
          </p:cNvSpPr>
          <p:nvPr/>
        </p:nvSpPr>
        <p:spPr>
          <a:xfrm>
            <a:off x="1419601" y="1915064"/>
            <a:ext cx="9760233" cy="33729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3200" dirty="0">
                <a:solidFill>
                  <a:srgbClr val="AE6270"/>
                </a:solidFill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Quando nos encontramos sob a direção de Deus, também entendemos que há propósito nos recursos fora de nosso círculo particular. Manter uma vida financeira organizada, longe de excessos e extravagâncias, não apenas me afastará da ruína, mas permitirá que minha casa participe devidamente da missão através dos recursos.</a:t>
            </a:r>
          </a:p>
        </p:txBody>
      </p:sp>
    </p:spTree>
    <p:extLst>
      <p:ext uri="{BB962C8B-B14F-4D97-AF65-F5344CB8AC3E}">
        <p14:creationId xmlns:p14="http://schemas.microsoft.com/office/powerpoint/2010/main" val="2714586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E298956-B155-1A43-A782-F40A80F2D6E3}"/>
              </a:ext>
            </a:extLst>
          </p:cNvPr>
          <p:cNvSpPr txBox="1">
            <a:spLocks/>
          </p:cNvSpPr>
          <p:nvPr/>
        </p:nvSpPr>
        <p:spPr>
          <a:xfrm>
            <a:off x="1333336" y="2113472"/>
            <a:ext cx="10200180" cy="3372929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3200" i="1" dirty="0">
                <a:solidFill>
                  <a:srgbClr val="AE6270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“Vi que alguns se recusam a ajudar a causa de Deus por terem dívidas. Se eles examinassem cuidadosamente o próprio coração, descobririam que a verdadeira razão de não levarem ofertas voluntárias a Deus é o egoísmo.” </a:t>
            </a:r>
            <a:r>
              <a:rPr lang="pt-BR" sz="3200" dirty="0">
                <a:solidFill>
                  <a:srgbClr val="AE6270"/>
                </a:solidFill>
                <a:latin typeface="Barlow"/>
                <a:ea typeface="Calibri" panose="020F0502020204030204" pitchFamily="34" charset="0"/>
                <a:cs typeface="Times New Roman"/>
              </a:rPr>
              <a:t>(</a:t>
            </a:r>
            <a:r>
              <a:rPr lang="pt-BR" sz="3200" i="1" dirty="0">
                <a:solidFill>
                  <a:srgbClr val="AE6270"/>
                </a:solidFill>
                <a:latin typeface="Barlow"/>
                <a:ea typeface="Calibri" panose="020F0502020204030204" pitchFamily="34" charset="0"/>
                <a:cs typeface="Times New Roman"/>
              </a:rPr>
              <a:t>Conselhos Sobre Mordomia</a:t>
            </a:r>
            <a:r>
              <a:rPr lang="pt-BR" sz="3200" dirty="0">
                <a:solidFill>
                  <a:srgbClr val="AE6270"/>
                </a:solidFill>
                <a:latin typeface="Barlow"/>
                <a:ea typeface="Calibri" panose="020F0502020204030204" pitchFamily="34" charset="0"/>
                <a:cs typeface="Times New Roman"/>
              </a:rPr>
              <a:t>, p. 93)</a:t>
            </a:r>
            <a:endParaRPr lang="pt-BR" sz="3200" dirty="0">
              <a:solidFill>
                <a:srgbClr val="AE6270"/>
              </a:solidFill>
              <a:latin typeface="Barlow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t-BR" sz="3200" dirty="0">
              <a:solidFill>
                <a:srgbClr val="AE6270"/>
              </a:solidFill>
              <a:latin typeface="Barlow Medium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72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E298956-B155-1A43-A782-F40A80F2D6E3}"/>
              </a:ext>
            </a:extLst>
          </p:cNvPr>
          <p:cNvSpPr txBox="1">
            <a:spLocks/>
          </p:cNvSpPr>
          <p:nvPr/>
        </p:nvSpPr>
        <p:spPr>
          <a:xfrm>
            <a:off x="1419601" y="1915064"/>
            <a:ext cx="9760233" cy="33729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3200" dirty="0">
                <a:solidFill>
                  <a:srgbClr val="AE6270"/>
                </a:solidFill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As lições nas crises da vida só serão aprendidas se eu reconhecer os erros revelados e buscar em Deus a restauração. Se essa é a necessidade, organize sua vida financeira, distancie-se das dívidas e participe da pregação do evangelho abreviando a volta do Senhor!</a:t>
            </a:r>
          </a:p>
        </p:txBody>
      </p:sp>
    </p:spTree>
    <p:extLst>
      <p:ext uri="{BB962C8B-B14F-4D97-AF65-F5344CB8AC3E}">
        <p14:creationId xmlns:p14="http://schemas.microsoft.com/office/powerpoint/2010/main" val="2795277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1FAA9FD-A5C6-E945-B5DF-EEBA0E57F853}"/>
              </a:ext>
            </a:extLst>
          </p:cNvPr>
          <p:cNvSpPr txBox="1">
            <a:spLocks/>
          </p:cNvSpPr>
          <p:nvPr/>
        </p:nvSpPr>
        <p:spPr>
          <a:xfrm>
            <a:off x="2696688" y="2462368"/>
            <a:ext cx="6193739" cy="23469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i="1" dirty="0">
                <a:solidFill>
                  <a:srgbClr val="735095"/>
                </a:solidFill>
                <a:latin typeface="Barlow Medium" pitchFamily="2" charset="77"/>
                <a:ea typeface="Times New Roman" panose="02020603050405020304" pitchFamily="18" charset="0"/>
              </a:rPr>
              <a:t>Arranque desde a raiz</a:t>
            </a:r>
            <a:endParaRPr lang="pt-BR" sz="7200" b="1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05C8567-5549-004C-A764-7CD130B7FB80}"/>
              </a:ext>
            </a:extLst>
          </p:cNvPr>
          <p:cNvSpPr txBox="1">
            <a:spLocks/>
          </p:cNvSpPr>
          <p:nvPr/>
        </p:nvSpPr>
        <p:spPr>
          <a:xfrm>
            <a:off x="2718647" y="2494645"/>
            <a:ext cx="6179464" cy="23469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i="1" dirty="0">
                <a:ln>
                  <a:solidFill>
                    <a:schemeClr val="bg1"/>
                  </a:solidFill>
                </a:ln>
                <a:noFill/>
                <a:latin typeface="Barlow Medium" pitchFamily="2" charset="77"/>
                <a:ea typeface="Times New Roman" panose="02020603050405020304" pitchFamily="18" charset="0"/>
              </a:rPr>
              <a:t>Arranque desde a raiz</a:t>
            </a:r>
            <a:endParaRPr lang="pt-BR" sz="7200" b="1" i="1" dirty="0">
              <a:ln>
                <a:solidFill>
                  <a:schemeClr val="bg1"/>
                </a:solidFill>
              </a:ln>
              <a:noFill/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56473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E298956-B155-1A43-A782-F40A80F2D6E3}"/>
              </a:ext>
            </a:extLst>
          </p:cNvPr>
          <p:cNvSpPr txBox="1">
            <a:spLocks/>
          </p:cNvSpPr>
          <p:nvPr/>
        </p:nvSpPr>
        <p:spPr>
          <a:xfrm>
            <a:off x="1364435" y="1759644"/>
            <a:ext cx="10200036" cy="3866809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3200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A semente da Palavra do Senhor foi plantada em seu coração, mas às vezes encontra dificuldade para crescer, pois nesse solo ela disputa espaço com o “amor ao dinheiro”. Às vezes, para tentar resolver a situação, arrancamos algumas plantas e jogamos fora seus frutos; mas se a raiz não for arrancada, elas certamente tornarão a brotar, trazendo consigo seus frutos de apostasia e dores.</a:t>
            </a:r>
          </a:p>
        </p:txBody>
      </p:sp>
    </p:spTree>
    <p:extLst>
      <p:ext uri="{BB962C8B-B14F-4D97-AF65-F5344CB8AC3E}">
        <p14:creationId xmlns:p14="http://schemas.microsoft.com/office/powerpoint/2010/main" val="3750340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E298956-B155-1A43-A782-F40A80F2D6E3}"/>
              </a:ext>
            </a:extLst>
          </p:cNvPr>
          <p:cNvSpPr txBox="1">
            <a:spLocks/>
          </p:cNvSpPr>
          <p:nvPr/>
        </p:nvSpPr>
        <p:spPr>
          <a:xfrm>
            <a:off x="1045029" y="1959792"/>
            <a:ext cx="10488705" cy="3372929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i="1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“Ensinai que ninguém corrompa suas faculdades no agradar-se e satisfazer-se a si mesmo. Aqueles a quem Deus dotou de habilidade para adquirir meios se acham para com Ele na obrigação de empregar esses meios, mediante a sabedoria comunicada pelo Céu, para glória de Seu nome. Todo dinheiro gasto para satisfação própria, ou dado a amigos prediletos que o vão gastar para satisfação do orgulho e do egoísmo, é roubado ao tesouro de Deus.” </a:t>
            </a:r>
            <a:r>
              <a:rPr lang="pt-BR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(</a:t>
            </a:r>
            <a:r>
              <a:rPr lang="pt-BR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Conselhos Sobre Educação</a:t>
            </a:r>
            <a:r>
              <a:rPr lang="pt-BR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, p. 200)</a:t>
            </a:r>
          </a:p>
        </p:txBody>
      </p:sp>
    </p:spTree>
    <p:extLst>
      <p:ext uri="{BB962C8B-B14F-4D97-AF65-F5344CB8AC3E}">
        <p14:creationId xmlns:p14="http://schemas.microsoft.com/office/powerpoint/2010/main" val="3751949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E298956-B155-1A43-A782-F40A80F2D6E3}"/>
              </a:ext>
            </a:extLst>
          </p:cNvPr>
          <p:cNvSpPr txBox="1">
            <a:spLocks/>
          </p:cNvSpPr>
          <p:nvPr/>
        </p:nvSpPr>
        <p:spPr>
          <a:xfrm>
            <a:off x="1441276" y="2213002"/>
            <a:ext cx="9692889" cy="276030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3200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Arranque a raiz! Dizimar, pactuar, ofertar e auxiliar os que necessitam são ações indispensáveis na destruição do egoísmo. Cultive o solo de seu coração, permitindo que a Palavra do Senhor tenha sempre espaço aberto para crescer e frutificar.</a:t>
            </a:r>
          </a:p>
        </p:txBody>
      </p:sp>
    </p:spTree>
    <p:extLst>
      <p:ext uri="{BB962C8B-B14F-4D97-AF65-F5344CB8AC3E}">
        <p14:creationId xmlns:p14="http://schemas.microsoft.com/office/powerpoint/2010/main" val="2337098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036774DD-E272-9443-9FED-7505190F7BAB}"/>
              </a:ext>
            </a:extLst>
          </p:cNvPr>
          <p:cNvSpPr txBox="1">
            <a:spLocks/>
          </p:cNvSpPr>
          <p:nvPr/>
        </p:nvSpPr>
        <p:spPr>
          <a:xfrm>
            <a:off x="1627072" y="1769419"/>
            <a:ext cx="9007558" cy="17999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i="1" dirty="0">
                <a:solidFill>
                  <a:srgbClr val="735095"/>
                </a:solidFill>
                <a:latin typeface="Barlow SemiBold" pitchFamily="2" charset="77"/>
                <a:ea typeface="Times New Roman" panose="02020603050405020304" pitchFamily="18" charset="0"/>
              </a:rPr>
              <a:t>O INVESTIMENTO MAIS SEGURO SEMPRE SERÁ AQUELE QUE LIGA NOSSA FAMÍLIA ÀS BÊNÇÃOS DA ETERNIDADE. </a:t>
            </a:r>
            <a:endParaRPr lang="pt-BR" sz="8000" b="1" i="1" dirty="0">
              <a:solidFill>
                <a:srgbClr val="735095"/>
              </a:solidFill>
              <a:latin typeface="Barlow SemiBold" pitchFamily="2" charset="77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AC5C1384-22E1-1C4A-AE37-C7759D0CC580}"/>
              </a:ext>
            </a:extLst>
          </p:cNvPr>
          <p:cNvSpPr txBox="1">
            <a:spLocks/>
          </p:cNvSpPr>
          <p:nvPr/>
        </p:nvSpPr>
        <p:spPr>
          <a:xfrm>
            <a:off x="1627072" y="3714964"/>
            <a:ext cx="9307307" cy="221658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solidFill>
                  <a:srgbClr val="AE6270"/>
                </a:solidFill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Lutemos contra o egoísmo, depositando diante de Deus nosso reconhecimento e gratidão, desenvolvendo, através de dízimos, pacto, ofertas e ações solidárias, um coração cada vez mais fértil para a obra do Senhor.</a:t>
            </a:r>
          </a:p>
          <a:p>
            <a:pPr marL="0" indent="0">
              <a:buNone/>
            </a:pPr>
            <a:endParaRPr lang="pt-BR" dirty="0">
              <a:solidFill>
                <a:srgbClr val="AE6270"/>
              </a:solidFill>
              <a:latin typeface="Barlow Medium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4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DA4E352-FB64-B045-B909-4F97F5A1A78D}"/>
              </a:ext>
            </a:extLst>
          </p:cNvPr>
          <p:cNvSpPr txBox="1">
            <a:spLocks/>
          </p:cNvSpPr>
          <p:nvPr/>
        </p:nvSpPr>
        <p:spPr>
          <a:xfrm>
            <a:off x="2996592" y="2078600"/>
            <a:ext cx="7754752" cy="270410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>
                <a:solidFill>
                  <a:srgbClr val="735095"/>
                </a:solidFill>
                <a:latin typeface="Barlow Semi Condensed" pitchFamily="2" charset="77"/>
                <a:cs typeface="Times New Roman" panose="02020603050405020304" pitchFamily="18" charset="0"/>
              </a:rPr>
              <a:t>O INVESTIMENTO SEGURO PARA A FAMÍLIA</a:t>
            </a:r>
            <a:endParaRPr lang="pt-BR" sz="6600" b="1" dirty="0">
              <a:solidFill>
                <a:srgbClr val="735095"/>
              </a:solidFill>
              <a:latin typeface="Barlow Semi Condens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60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D7E11E1-88B2-7849-ADBF-A4551A0DC561}"/>
              </a:ext>
            </a:extLst>
          </p:cNvPr>
          <p:cNvSpPr txBox="1">
            <a:spLocks/>
          </p:cNvSpPr>
          <p:nvPr/>
        </p:nvSpPr>
        <p:spPr>
          <a:xfrm>
            <a:off x="2478492" y="2643728"/>
            <a:ext cx="7951382" cy="15738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t-BR" sz="3200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“De fato, grande fonte de lucro é a piedade com o contentamento.” </a:t>
            </a:r>
            <a:r>
              <a:rPr lang="pt-BR" sz="3200" i="1" dirty="0">
                <a:solidFill>
                  <a:srgbClr val="735095"/>
                </a:solidFill>
                <a:latin typeface="Barlow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(1 Timóteo 6:6)</a:t>
            </a:r>
            <a:endParaRPr lang="pt-BR" sz="8800" i="1" dirty="0">
              <a:solidFill>
                <a:srgbClr val="735095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23983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E298956-B155-1A43-A782-F40A80F2D6E3}"/>
              </a:ext>
            </a:extLst>
          </p:cNvPr>
          <p:cNvSpPr txBox="1">
            <a:spLocks/>
          </p:cNvSpPr>
          <p:nvPr/>
        </p:nvSpPr>
        <p:spPr>
          <a:xfrm>
            <a:off x="1523118" y="2135751"/>
            <a:ext cx="9760233" cy="2858943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3200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Viver em contentamento nos dias de hoje parece desafiador... Tudo o que compramos com qualidades supérfluas, ou seja, que ultrapassa a necessidade, tende a ser um ato consumista... A questão é: se eu não for feliz com o que tenho, corro enorme risco de fazer loucuras que podem me levar a perdição e ruína.</a:t>
            </a:r>
          </a:p>
        </p:txBody>
      </p:sp>
    </p:spTree>
    <p:extLst>
      <p:ext uri="{BB962C8B-B14F-4D97-AF65-F5344CB8AC3E}">
        <p14:creationId xmlns:p14="http://schemas.microsoft.com/office/powerpoint/2010/main" val="93801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1FAA9FD-A5C6-E945-B5DF-EEBA0E57F853}"/>
              </a:ext>
            </a:extLst>
          </p:cNvPr>
          <p:cNvSpPr txBox="1">
            <a:spLocks/>
          </p:cNvSpPr>
          <p:nvPr/>
        </p:nvSpPr>
        <p:spPr>
          <a:xfrm>
            <a:off x="2696688" y="2462368"/>
            <a:ext cx="7033908" cy="23469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i="1" dirty="0">
                <a:solidFill>
                  <a:srgbClr val="735095"/>
                </a:solidFill>
                <a:latin typeface="Barlow Medium" pitchFamily="2" charset="77"/>
                <a:ea typeface="Times New Roman" panose="02020603050405020304" pitchFamily="18" charset="0"/>
              </a:rPr>
              <a:t>Concentre-se no que é eterno </a:t>
            </a:r>
            <a:endParaRPr lang="pt-BR" sz="7200" b="1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05C8567-5549-004C-A764-7CD130B7FB80}"/>
              </a:ext>
            </a:extLst>
          </p:cNvPr>
          <p:cNvSpPr txBox="1">
            <a:spLocks/>
          </p:cNvSpPr>
          <p:nvPr/>
        </p:nvSpPr>
        <p:spPr>
          <a:xfrm>
            <a:off x="2703278" y="2497352"/>
            <a:ext cx="7344460" cy="23469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i="1" dirty="0">
                <a:ln>
                  <a:solidFill>
                    <a:schemeClr val="bg1"/>
                  </a:solidFill>
                </a:ln>
                <a:noFill/>
                <a:latin typeface="Barlow Medium" pitchFamily="2" charset="77"/>
                <a:ea typeface="Times New Roman" panose="02020603050405020304" pitchFamily="18" charset="0"/>
              </a:rPr>
              <a:t>Concentre-se no que é eterno </a:t>
            </a:r>
            <a:endParaRPr lang="pt-BR" sz="7200" b="1" i="1" dirty="0">
              <a:ln>
                <a:solidFill>
                  <a:schemeClr val="bg1"/>
                </a:solidFill>
              </a:ln>
              <a:noFill/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67335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036774DD-E272-9443-9FED-7505190F7BAB}"/>
              </a:ext>
            </a:extLst>
          </p:cNvPr>
          <p:cNvSpPr txBox="1">
            <a:spLocks/>
          </p:cNvSpPr>
          <p:nvPr/>
        </p:nvSpPr>
        <p:spPr>
          <a:xfrm>
            <a:off x="1542548" y="1614505"/>
            <a:ext cx="8300192" cy="1799997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i="1" dirty="0">
                <a:solidFill>
                  <a:srgbClr val="AE6270"/>
                </a:solidFill>
                <a:latin typeface="Barlow SemiBold"/>
                <a:ea typeface="Times New Roman" panose="02020603050405020304" pitchFamily="18" charset="0"/>
              </a:rPr>
              <a:t>TUDO NA VIDA TEM SEU VALOR, </a:t>
            </a:r>
            <a:endParaRPr lang="pt-BR" sz="8000" b="1" i="1" dirty="0">
              <a:solidFill>
                <a:srgbClr val="AE6270"/>
              </a:solidFill>
              <a:latin typeface="Barlow SemiBold" pitchFamily="2" charset="77"/>
              <a:ea typeface="Times New Roman" panose="02020603050405020304" pitchFamily="18" charset="0"/>
            </a:endParaRPr>
          </a:p>
          <a:p>
            <a:r>
              <a:rPr lang="pt-BR" sz="3200" b="1" i="1" dirty="0">
                <a:solidFill>
                  <a:srgbClr val="AE6270"/>
                </a:solidFill>
                <a:latin typeface="Barlow SemiBold"/>
                <a:ea typeface="Times New Roman" panose="02020603050405020304" pitchFamily="18" charset="0"/>
              </a:rPr>
              <a:t>MAS NADA DEVE SER SUPERIOR </a:t>
            </a:r>
            <a:endParaRPr lang="pt-BR" sz="8000" b="1" i="1">
              <a:solidFill>
                <a:srgbClr val="AE6270"/>
              </a:solidFill>
              <a:latin typeface="Barlow SemiBold" pitchFamily="2" charset="77"/>
              <a:ea typeface="Times New Roman" panose="02020603050405020304" pitchFamily="18" charset="0"/>
            </a:endParaRPr>
          </a:p>
          <a:p>
            <a:r>
              <a:rPr lang="pt-BR" sz="3200" b="1" i="1" dirty="0">
                <a:solidFill>
                  <a:srgbClr val="AE6270"/>
                </a:solidFill>
                <a:latin typeface="Barlow SemiBold"/>
                <a:ea typeface="Times New Roman" panose="02020603050405020304" pitchFamily="18" charset="0"/>
              </a:rPr>
              <a:t>AO QUE É ETERNO.</a:t>
            </a:r>
            <a:endParaRPr lang="pt-BR" sz="8000" b="1" i="1">
              <a:solidFill>
                <a:srgbClr val="AE6270"/>
              </a:solidFill>
              <a:latin typeface="Barlow SemiBold" pitchFamily="2" charset="77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AC5C1384-22E1-1C4A-AE37-C7759D0CC580}"/>
              </a:ext>
            </a:extLst>
          </p:cNvPr>
          <p:cNvSpPr txBox="1">
            <a:spLocks/>
          </p:cNvSpPr>
          <p:nvPr/>
        </p:nvSpPr>
        <p:spPr>
          <a:xfrm>
            <a:off x="1542548" y="3161018"/>
            <a:ext cx="9411308" cy="221658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 convite ao contentamento não é uma afirmação contra a prosperidade, mas um estímulo para se desenvolver a capacidade de viver feliz com o que é suficiente. Alguns já descobriram que ter dinheiro para comprar tudo não é a resposta para ter realização plena.</a:t>
            </a:r>
            <a:endParaRPr lang="pt-BR" i="1" dirty="0">
              <a:solidFill>
                <a:srgbClr val="735095"/>
              </a:solidFill>
              <a:latin typeface="Barlow Medium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20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036774DD-E272-9443-9FED-7505190F7BAB}"/>
              </a:ext>
            </a:extLst>
          </p:cNvPr>
          <p:cNvSpPr txBox="1">
            <a:spLocks/>
          </p:cNvSpPr>
          <p:nvPr/>
        </p:nvSpPr>
        <p:spPr>
          <a:xfrm>
            <a:off x="1542548" y="1485109"/>
            <a:ext cx="9007558" cy="17999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i="1" dirty="0">
                <a:solidFill>
                  <a:srgbClr val="AE6270"/>
                </a:solidFill>
                <a:latin typeface="Barlow SemiBold" pitchFamily="2" charset="77"/>
                <a:ea typeface="Times New Roman" panose="02020603050405020304" pitchFamily="18" charset="0"/>
              </a:rPr>
              <a:t>QUANDO RECONHECEMOS QUE DEUS É O DONO DE TODAS AS COISAS (SL 24:1), DESENVOLVEMOS A PERCEPÇÃO DE QUE: </a:t>
            </a:r>
            <a:endParaRPr lang="pt-BR" sz="8000" b="1" i="1" dirty="0">
              <a:solidFill>
                <a:srgbClr val="AE6270"/>
              </a:solidFill>
              <a:latin typeface="Barlow SemiBold" pitchFamily="2" charset="77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AC5C1384-22E1-1C4A-AE37-C7759D0CC580}"/>
              </a:ext>
            </a:extLst>
          </p:cNvPr>
          <p:cNvSpPr txBox="1">
            <a:spLocks/>
          </p:cNvSpPr>
          <p:nvPr/>
        </p:nvSpPr>
        <p:spPr>
          <a:xfrm>
            <a:off x="1542548" y="3430654"/>
            <a:ext cx="9852946" cy="2216585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i="1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“Nossas bênçãos temporais são-nos dadas em confiança, a fim de se provar se nos podem ser confiadas as riquezas eternas. Se somos achados fiéis a Deus, então receberemos aquela adquirida possessão que deve ser nossa própria: glória, honra e imortalidade.” </a:t>
            </a:r>
            <a:r>
              <a:rPr lang="pt-BR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(</a:t>
            </a:r>
            <a:r>
              <a:rPr lang="pt-BR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O Lar Adventista, </a:t>
            </a:r>
            <a:r>
              <a:rPr lang="pt-BR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p. 367)</a:t>
            </a:r>
          </a:p>
        </p:txBody>
      </p:sp>
    </p:spTree>
    <p:extLst>
      <p:ext uri="{BB962C8B-B14F-4D97-AF65-F5344CB8AC3E}">
        <p14:creationId xmlns:p14="http://schemas.microsoft.com/office/powerpoint/2010/main" val="534494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E298956-B155-1A43-A782-F40A80F2D6E3}"/>
              </a:ext>
            </a:extLst>
          </p:cNvPr>
          <p:cNvSpPr txBox="1">
            <a:spLocks/>
          </p:cNvSpPr>
          <p:nvPr/>
        </p:nvSpPr>
        <p:spPr>
          <a:xfrm>
            <a:off x="1618009" y="2394543"/>
            <a:ext cx="9760233" cy="2263721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3200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Não permita que seu coração seja levado por desejos temporais. O investimento seguro de sua família deve ser preservado. Mantenha o Céu no topo de seu planejamento.</a:t>
            </a:r>
            <a:endParaRPr lang="pt-BR">
              <a:latin typeface="Barlow Medium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4336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1FAA9FD-A5C6-E945-B5DF-EEBA0E57F853}"/>
              </a:ext>
            </a:extLst>
          </p:cNvPr>
          <p:cNvSpPr txBox="1">
            <a:spLocks/>
          </p:cNvSpPr>
          <p:nvPr/>
        </p:nvSpPr>
        <p:spPr>
          <a:xfrm>
            <a:off x="2696688" y="2462368"/>
            <a:ext cx="4653018" cy="23469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i="1" dirty="0">
                <a:solidFill>
                  <a:srgbClr val="AE6270"/>
                </a:solidFill>
                <a:latin typeface="Barlow Medium" pitchFamily="2" charset="77"/>
                <a:ea typeface="Times New Roman" panose="02020603050405020304" pitchFamily="18" charset="0"/>
              </a:rPr>
              <a:t>Elimine os riscos</a:t>
            </a:r>
            <a:endParaRPr lang="pt-BR" sz="7200" b="1" i="1" dirty="0">
              <a:solidFill>
                <a:srgbClr val="AE6270"/>
              </a:solidFill>
              <a:latin typeface="Barlow Medium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05C8567-5549-004C-A764-7CD130B7FB80}"/>
              </a:ext>
            </a:extLst>
          </p:cNvPr>
          <p:cNvSpPr txBox="1">
            <a:spLocks/>
          </p:cNvSpPr>
          <p:nvPr/>
        </p:nvSpPr>
        <p:spPr>
          <a:xfrm>
            <a:off x="2705317" y="2505498"/>
            <a:ext cx="5394891" cy="23469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i="1" dirty="0">
                <a:ln>
                  <a:solidFill>
                    <a:schemeClr val="bg1"/>
                  </a:solidFill>
                </a:ln>
                <a:noFill/>
                <a:latin typeface="Barlow Medium" pitchFamily="2" charset="77"/>
                <a:ea typeface="Times New Roman" panose="02020603050405020304" pitchFamily="18" charset="0"/>
              </a:rPr>
              <a:t>Elimine os riscos</a:t>
            </a:r>
            <a:endParaRPr lang="pt-BR" sz="7200" b="1" i="1" dirty="0">
              <a:ln>
                <a:solidFill>
                  <a:schemeClr val="bg1"/>
                </a:solidFill>
              </a:ln>
              <a:noFill/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56350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AD2627DA-FEE7-5E47-9DA7-B99301C857E6}" vid="{6B0A8D21-CCB1-F94D-AE0B-121048777E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 INVESTIMENTO SEGURO PARA A FAMÍLIA</Template>
  <TotalTime>320</TotalTime>
  <Words>739</Words>
  <Application>Microsoft Macintosh PowerPoint</Application>
  <PresentationFormat>Widescreen</PresentationFormat>
  <Paragraphs>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Barlow</vt:lpstr>
      <vt:lpstr>Barlow Medium</vt:lpstr>
      <vt:lpstr>Barlow Semi Condensed</vt:lpstr>
      <vt:lpstr>Barlow SemiBold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O INVESTIMENTO SEGURO PARA A FAMÍLIA Thiarlles Boeker    </dc:title>
  <dc:creator>miriam.galo</dc:creator>
  <cp:lastModifiedBy>DSA - Gustavo Leighton</cp:lastModifiedBy>
  <cp:revision>37</cp:revision>
  <dcterms:created xsi:type="dcterms:W3CDTF">2020-12-02T11:38:04Z</dcterms:created>
  <dcterms:modified xsi:type="dcterms:W3CDTF">2020-12-28T20:20:36Z</dcterms:modified>
</cp:coreProperties>
</file>