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93" r:id="rId5"/>
    <p:sldId id="294" r:id="rId6"/>
    <p:sldId id="295" r:id="rId7"/>
    <p:sldId id="296" r:id="rId8"/>
    <p:sldId id="297" r:id="rId9"/>
    <p:sldId id="328" r:id="rId10"/>
    <p:sldId id="298" r:id="rId11"/>
    <p:sldId id="324" r:id="rId12"/>
    <p:sldId id="325" r:id="rId13"/>
    <p:sldId id="304" r:id="rId14"/>
    <p:sldId id="327" r:id="rId15"/>
    <p:sldId id="305" r:id="rId16"/>
    <p:sldId id="306" r:id="rId17"/>
    <p:sldId id="307" r:id="rId18"/>
    <p:sldId id="326" r:id="rId19"/>
    <p:sldId id="299" r:id="rId20"/>
    <p:sldId id="309" r:id="rId21"/>
    <p:sldId id="300" r:id="rId22"/>
    <p:sldId id="312" r:id="rId23"/>
    <p:sldId id="313" r:id="rId24"/>
    <p:sldId id="314" r:id="rId25"/>
    <p:sldId id="315" r:id="rId26"/>
    <p:sldId id="302" r:id="rId27"/>
    <p:sldId id="316" r:id="rId28"/>
    <p:sldId id="317" r:id="rId29"/>
    <p:sldId id="318" r:id="rId30"/>
    <p:sldId id="319" r:id="rId31"/>
    <p:sldId id="320" r:id="rId32"/>
    <p:sldId id="321" r:id="rId33"/>
    <p:sldId id="322" r:id="rId34"/>
    <p:sldId id="323" r:id="rId35"/>
    <p:sldId id="282" r:id="rId3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7273283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41194696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37898901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2958297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40532129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35039711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19456065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2929206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16346871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30083294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32098209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DBBBB-22AA-40E3-9ED7-7593509C1251}" type="slidenum">
              <a:rPr lang="pt-BR" smtClean="0"/>
              <a:pPr/>
              <a:t>‹nº›</a:t>
            </a:fld>
            <a:endParaRPr lang="pt-BR"/>
          </a:p>
        </p:txBody>
      </p:sp>
    </p:spTree>
    <p:extLst>
      <p:ext uri="{BB962C8B-B14F-4D97-AF65-F5344CB8AC3E}">
        <p14:creationId xmlns="" xmlns:p14="http://schemas.microsoft.com/office/powerpoint/2010/main" val="307575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98428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635896" y="2530468"/>
            <a:ext cx="5148064"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smtClean="0">
                <a:latin typeface="Arial" pitchFamily="34" charset="0"/>
                <a:cs typeface="Arial" pitchFamily="34" charset="0"/>
              </a:rPr>
              <a:t> </a:t>
            </a:r>
            <a:r>
              <a:rPr lang="pt-BR" sz="4000" b="1" dirty="0">
                <a:effectLst>
                  <a:outerShdw blurRad="38100" dist="38100" dir="2700000" algn="tl">
                    <a:srgbClr val="000000"/>
                  </a:outerShdw>
                </a:effectLst>
              </a:rPr>
              <a:t>O Dragão Combate o Filho da Mulher</a:t>
            </a:r>
            <a:endParaRPr lang="pt-BR" sz="4000" dirty="0">
              <a:effectLst>
                <a:outerShdw blurRad="38100" dist="38100" dir="2700000" algn="tl">
                  <a:srgbClr val="000000"/>
                </a:outerShdw>
              </a:effectLst>
            </a:endParaRPr>
          </a:p>
        </p:txBody>
      </p:sp>
    </p:spTree>
    <p:extLst>
      <p:ext uri="{BB962C8B-B14F-4D97-AF65-F5344CB8AC3E}">
        <p14:creationId xmlns="" xmlns:p14="http://schemas.microsoft.com/office/powerpoint/2010/main" val="6176791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04048" y="2636912"/>
            <a:ext cx="3977743" cy="2308324"/>
          </a:xfrm>
          <a:prstGeom prst="rect">
            <a:avLst/>
          </a:prstGeom>
          <a:noFill/>
        </p:spPr>
        <p:txBody>
          <a:bodyPr wrap="square" rtlCol="0">
            <a:spAutoFit/>
          </a:bodyPr>
          <a:lstStyle/>
          <a:p>
            <a:pPr algn="ctr"/>
            <a:r>
              <a:rPr lang="pt-BR" sz="2400" b="1" dirty="0">
                <a:latin typeface="Arial" pitchFamily="34" charset="0"/>
                <a:cs typeface="Arial" pitchFamily="34" charset="0"/>
              </a:rPr>
              <a:t>“O dragão se deteve em frente da mulher que estava para dar a luz, a fim de lhe devorar o filho quando nascesse</a:t>
            </a:r>
            <a:r>
              <a:rPr lang="pt-BR" sz="2400" b="1" dirty="0" smtClean="0">
                <a:latin typeface="Arial" pitchFamily="34" charset="0"/>
                <a:cs typeface="Arial" pitchFamily="34" charset="0"/>
              </a:rPr>
              <a:t>”</a:t>
            </a:r>
          </a:p>
          <a:p>
            <a:pPr algn="ctr"/>
            <a:r>
              <a:rPr lang="pt-BR" sz="2400" b="1" dirty="0" smtClean="0">
                <a:latin typeface="Arial" pitchFamily="34" charset="0"/>
                <a:cs typeface="Arial" pitchFamily="34" charset="0"/>
              </a:rPr>
              <a:t>(</a:t>
            </a:r>
            <a:r>
              <a:rPr lang="pt-BR" sz="2400" b="1" dirty="0" err="1">
                <a:latin typeface="Arial" pitchFamily="34" charset="0"/>
                <a:cs typeface="Arial" pitchFamily="34" charset="0"/>
              </a:rPr>
              <a:t>Ap</a:t>
            </a:r>
            <a:r>
              <a:rPr lang="pt-BR" sz="2400" b="1" dirty="0">
                <a:latin typeface="Arial" pitchFamily="34" charset="0"/>
                <a:cs typeface="Arial" pitchFamily="34" charset="0"/>
              </a:rPr>
              <a:t> 12:4).</a:t>
            </a:r>
          </a:p>
        </p:txBody>
      </p:sp>
    </p:spTree>
    <p:extLst>
      <p:ext uri="{BB962C8B-B14F-4D97-AF65-F5344CB8AC3E}">
        <p14:creationId xmlns="" xmlns:p14="http://schemas.microsoft.com/office/powerpoint/2010/main" val="31629335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7" name="Grupo 16"/>
          <p:cNvGrpSpPr/>
          <p:nvPr/>
        </p:nvGrpSpPr>
        <p:grpSpPr>
          <a:xfrm>
            <a:off x="233463" y="2461538"/>
            <a:ext cx="5023675" cy="830997"/>
            <a:chOff x="628445" y="3067800"/>
            <a:chExt cx="5383715" cy="830997"/>
          </a:xfrm>
        </p:grpSpPr>
        <p:cxnSp>
          <p:nvCxnSpPr>
            <p:cNvPr id="16" name="Conector reto 15"/>
            <p:cNvCxnSpPr/>
            <p:nvPr/>
          </p:nvCxnSpPr>
          <p:spPr>
            <a:xfrm>
              <a:off x="1619672" y="3789040"/>
              <a:ext cx="4392488" cy="2035"/>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1691680" y="3267855"/>
              <a:ext cx="4161807" cy="461665"/>
            </a:xfrm>
            <a:prstGeom prst="rect">
              <a:avLst/>
            </a:prstGeom>
            <a:noFill/>
          </p:spPr>
          <p:txBody>
            <a:bodyPr wrap="square" rtlCol="0">
              <a:spAutoFit/>
            </a:bodyPr>
            <a:lstStyle/>
            <a:p>
              <a:pPr algn="ctr"/>
              <a:r>
                <a:rPr lang="pt-BR" sz="2400" b="1" dirty="0" smtClean="0">
                  <a:latin typeface="Arial" pitchFamily="34" charset="0"/>
                  <a:cs typeface="Arial" pitchFamily="34" charset="0"/>
                </a:rPr>
                <a:t>Possui </a:t>
              </a:r>
              <a:r>
                <a:rPr lang="pt-BR" sz="2400" b="1" dirty="0">
                  <a:latin typeface="Arial" pitchFamily="34" charset="0"/>
                  <a:cs typeface="Arial" pitchFamily="34" charset="0"/>
                </a:rPr>
                <a:t>sete cabeças. </a:t>
              </a:r>
            </a:p>
          </p:txBody>
        </p:sp>
        <p:sp>
          <p:nvSpPr>
            <p:cNvPr id="7" name="CaixaDeTexto 6"/>
            <p:cNvSpPr txBox="1"/>
            <p:nvPr/>
          </p:nvSpPr>
          <p:spPr>
            <a:xfrm>
              <a:off x="628445" y="3067800"/>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800" b="1" dirty="0" smtClean="0">
                  <a:effectLst>
                    <a:innerShdw blurRad="63500" dist="50800" dir="13500000">
                      <a:prstClr val="black">
                        <a:alpha val="50000"/>
                      </a:prstClr>
                    </a:innerShdw>
                  </a:effectLst>
                  <a:latin typeface="Arial Black" panose="020B0A04020102020204" pitchFamily="34" charset="0"/>
                  <a:cs typeface="Arial" pitchFamily="34" charset="0"/>
                </a:rPr>
                <a:t>3</a:t>
              </a:r>
              <a:endParaRPr lang="pt-BR" sz="4800" b="1" dirty="0">
                <a:effectLst>
                  <a:innerShdw blurRad="63500" dist="50800" dir="13500000">
                    <a:prstClr val="black">
                      <a:alpha val="50000"/>
                    </a:prstClr>
                  </a:innerShdw>
                </a:effectLst>
                <a:latin typeface="Arial Black" panose="020B0A04020102020204" pitchFamily="34" charset="0"/>
                <a:cs typeface="Arial" pitchFamily="34" charset="0"/>
              </a:endParaRPr>
            </a:p>
          </p:txBody>
        </p:sp>
      </p:grpSp>
      <p:grpSp>
        <p:nvGrpSpPr>
          <p:cNvPr id="20" name="Grupo 19"/>
          <p:cNvGrpSpPr/>
          <p:nvPr/>
        </p:nvGrpSpPr>
        <p:grpSpPr>
          <a:xfrm>
            <a:off x="233463" y="4438852"/>
            <a:ext cx="7417064" cy="1031052"/>
            <a:chOff x="611320" y="5245169"/>
            <a:chExt cx="7777104" cy="1031052"/>
          </a:xfrm>
        </p:grpSpPr>
        <p:cxnSp>
          <p:nvCxnSpPr>
            <p:cNvPr id="21" name="Conector reto 20"/>
            <p:cNvCxnSpPr>
              <a:endCxn id="10" idx="3"/>
            </p:cNvCxnSpPr>
            <p:nvPr/>
          </p:nvCxnSpPr>
          <p:spPr>
            <a:xfrm flipV="1">
              <a:off x="1619672" y="5860723"/>
              <a:ext cx="6768752" cy="67359"/>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1818571" y="5445224"/>
              <a:ext cx="6569853" cy="830997"/>
            </a:xfrm>
            <a:prstGeom prst="rect">
              <a:avLst/>
            </a:prstGeom>
            <a:noFill/>
          </p:spPr>
          <p:txBody>
            <a:bodyPr wrap="square" rtlCol="0">
              <a:spAutoFit/>
            </a:bodyPr>
            <a:lstStyle/>
            <a:p>
              <a:r>
                <a:rPr lang="pt-BR" sz="2400" b="1" dirty="0">
                  <a:latin typeface="Arial" pitchFamily="34" charset="0"/>
                  <a:cs typeface="Arial" pitchFamily="34" charset="0"/>
                </a:rPr>
                <a:t>Com a cauda derrubou um terço das estrelas do céu. </a:t>
              </a:r>
            </a:p>
          </p:txBody>
        </p:sp>
        <p:sp>
          <p:nvSpPr>
            <p:cNvPr id="11" name="CaixaDeTexto 10"/>
            <p:cNvSpPr txBox="1"/>
            <p:nvPr/>
          </p:nvSpPr>
          <p:spPr>
            <a:xfrm>
              <a:off x="611320" y="5245169"/>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800" b="1" dirty="0" smtClean="0">
                  <a:effectLst>
                    <a:innerShdw blurRad="63500" dist="50800" dir="13500000">
                      <a:prstClr val="black">
                        <a:alpha val="50000"/>
                      </a:prstClr>
                    </a:innerShdw>
                  </a:effectLst>
                  <a:latin typeface="Arial Black" panose="020B0A04020102020204" pitchFamily="34" charset="0"/>
                  <a:cs typeface="Arial" pitchFamily="34" charset="0"/>
                </a:rPr>
                <a:t>5</a:t>
              </a:r>
              <a:endParaRPr lang="pt-BR" sz="4800" b="1" dirty="0">
                <a:effectLst>
                  <a:innerShdw blurRad="63500" dist="50800" dir="13500000">
                    <a:prstClr val="black">
                      <a:alpha val="50000"/>
                    </a:prstClr>
                  </a:innerShdw>
                </a:effectLst>
                <a:latin typeface="Arial Black" panose="020B0A04020102020204" pitchFamily="34" charset="0"/>
                <a:cs typeface="Arial" pitchFamily="34" charset="0"/>
              </a:endParaRPr>
            </a:p>
          </p:txBody>
        </p:sp>
      </p:grpSp>
      <p:grpSp>
        <p:nvGrpSpPr>
          <p:cNvPr id="12" name="Grupo 11"/>
          <p:cNvGrpSpPr/>
          <p:nvPr/>
        </p:nvGrpSpPr>
        <p:grpSpPr>
          <a:xfrm>
            <a:off x="225891" y="476672"/>
            <a:ext cx="3640448" cy="830997"/>
            <a:chOff x="607516" y="836712"/>
            <a:chExt cx="4036492" cy="830997"/>
          </a:xfrm>
        </p:grpSpPr>
        <p:sp>
          <p:nvSpPr>
            <p:cNvPr id="2" name="CaixaDeTexto 1"/>
            <p:cNvSpPr txBox="1"/>
            <p:nvPr/>
          </p:nvSpPr>
          <p:spPr>
            <a:xfrm>
              <a:off x="1363600" y="1036767"/>
              <a:ext cx="3280408" cy="461665"/>
            </a:xfrm>
            <a:prstGeom prst="rect">
              <a:avLst/>
            </a:prstGeom>
            <a:noFill/>
          </p:spPr>
          <p:txBody>
            <a:bodyPr wrap="square" rtlCol="0">
              <a:spAutoFit/>
            </a:bodyPr>
            <a:lstStyle/>
            <a:p>
              <a:pPr algn="ctr"/>
              <a:r>
                <a:rPr lang="pt-BR" sz="2400" b="1" dirty="0">
                  <a:latin typeface="Arial" pitchFamily="34" charset="0"/>
                  <a:cs typeface="Arial" pitchFamily="34" charset="0"/>
                </a:rPr>
                <a:t>Ele é </a:t>
              </a:r>
              <a:r>
                <a:rPr lang="pt-BR" sz="2400" b="1" dirty="0" smtClean="0">
                  <a:latin typeface="Arial" pitchFamily="34" charset="0"/>
                  <a:cs typeface="Arial" pitchFamily="34" charset="0"/>
                </a:rPr>
                <a:t>grande.</a:t>
              </a:r>
              <a:endParaRPr lang="pt-BR" sz="2400" b="1" dirty="0">
                <a:latin typeface="Arial" pitchFamily="34" charset="0"/>
                <a:cs typeface="Arial" pitchFamily="34" charset="0"/>
              </a:endParaRPr>
            </a:p>
          </p:txBody>
        </p:sp>
        <p:sp>
          <p:nvSpPr>
            <p:cNvPr id="3" name="CaixaDeTexto 2"/>
            <p:cNvSpPr txBox="1"/>
            <p:nvPr/>
          </p:nvSpPr>
          <p:spPr>
            <a:xfrm>
              <a:off x="607516" y="836712"/>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800" b="1" dirty="0" smtClean="0">
                  <a:effectLst>
                    <a:innerShdw blurRad="63500" dist="50800" dir="13500000">
                      <a:prstClr val="black">
                        <a:alpha val="50000"/>
                      </a:prstClr>
                    </a:innerShdw>
                  </a:effectLst>
                  <a:latin typeface="Arial Black" panose="020B0A04020102020204" pitchFamily="34" charset="0"/>
                  <a:cs typeface="Arial" pitchFamily="34" charset="0"/>
                </a:rPr>
                <a:t>1</a:t>
              </a:r>
              <a:endParaRPr lang="pt-BR" sz="4800" b="1" dirty="0">
                <a:effectLst>
                  <a:innerShdw blurRad="63500" dist="50800" dir="13500000">
                    <a:prstClr val="black">
                      <a:alpha val="50000"/>
                    </a:prstClr>
                  </a:innerShdw>
                </a:effectLst>
                <a:latin typeface="Arial Black" panose="020B0A04020102020204" pitchFamily="34" charset="0"/>
                <a:cs typeface="Arial" pitchFamily="34" charset="0"/>
              </a:endParaRPr>
            </a:p>
          </p:txBody>
        </p:sp>
        <p:cxnSp>
          <p:nvCxnSpPr>
            <p:cNvPr id="13" name="Conector reto 12"/>
            <p:cNvCxnSpPr/>
            <p:nvPr/>
          </p:nvCxnSpPr>
          <p:spPr>
            <a:xfrm>
              <a:off x="1687636" y="1556792"/>
              <a:ext cx="281235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upo 14"/>
          <p:cNvGrpSpPr/>
          <p:nvPr/>
        </p:nvGrpSpPr>
        <p:grpSpPr>
          <a:xfrm>
            <a:off x="232749" y="1471136"/>
            <a:ext cx="4242885" cy="830997"/>
            <a:chOff x="617147" y="1931641"/>
            <a:chExt cx="4701867" cy="830997"/>
          </a:xfrm>
        </p:grpSpPr>
        <p:sp>
          <p:nvSpPr>
            <p:cNvPr id="4" name="CaixaDeTexto 3"/>
            <p:cNvSpPr txBox="1"/>
            <p:nvPr/>
          </p:nvSpPr>
          <p:spPr>
            <a:xfrm>
              <a:off x="1157207" y="2131696"/>
              <a:ext cx="4161807" cy="461665"/>
            </a:xfrm>
            <a:prstGeom prst="rect">
              <a:avLst/>
            </a:prstGeom>
            <a:noFill/>
          </p:spPr>
          <p:txBody>
            <a:bodyPr wrap="square" rtlCol="0">
              <a:spAutoFit/>
            </a:bodyPr>
            <a:lstStyle/>
            <a:p>
              <a:pPr algn="ctr"/>
              <a:r>
                <a:rPr lang="pt-BR" sz="2400" b="1" dirty="0">
                  <a:latin typeface="Arial" pitchFamily="34" charset="0"/>
                  <a:cs typeface="Arial" pitchFamily="34" charset="0"/>
                </a:rPr>
                <a:t>Ele é vermelho. </a:t>
              </a:r>
            </a:p>
          </p:txBody>
        </p:sp>
        <p:sp>
          <p:nvSpPr>
            <p:cNvPr id="5" name="CaixaDeTexto 4"/>
            <p:cNvSpPr txBox="1"/>
            <p:nvPr/>
          </p:nvSpPr>
          <p:spPr>
            <a:xfrm>
              <a:off x="617147" y="1931641"/>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800" b="1" dirty="0" smtClean="0">
                  <a:effectLst>
                    <a:innerShdw blurRad="63500" dist="50800" dir="13500000">
                      <a:prstClr val="black">
                        <a:alpha val="50000"/>
                      </a:prstClr>
                    </a:innerShdw>
                  </a:effectLst>
                  <a:latin typeface="Arial Black" panose="020B0A04020102020204" pitchFamily="34" charset="0"/>
                  <a:cs typeface="Arial" pitchFamily="34" charset="0"/>
                </a:rPr>
                <a:t>2</a:t>
              </a:r>
              <a:endParaRPr lang="pt-BR" sz="4800" b="1" dirty="0">
                <a:effectLst>
                  <a:innerShdw blurRad="63500" dist="50800" dir="13500000">
                    <a:prstClr val="black">
                      <a:alpha val="50000"/>
                    </a:prstClr>
                  </a:innerShdw>
                </a:effectLst>
                <a:latin typeface="Arial Black" panose="020B0A04020102020204" pitchFamily="34" charset="0"/>
                <a:cs typeface="Arial" pitchFamily="34" charset="0"/>
              </a:endParaRPr>
            </a:p>
          </p:txBody>
        </p:sp>
        <p:cxnSp>
          <p:nvCxnSpPr>
            <p:cNvPr id="14" name="Conector reto 13"/>
            <p:cNvCxnSpPr/>
            <p:nvPr/>
          </p:nvCxnSpPr>
          <p:spPr>
            <a:xfrm>
              <a:off x="1691680" y="2636912"/>
              <a:ext cx="3411817"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upo 18"/>
          <p:cNvGrpSpPr/>
          <p:nvPr/>
        </p:nvGrpSpPr>
        <p:grpSpPr>
          <a:xfrm>
            <a:off x="225891" y="3454261"/>
            <a:ext cx="5753805" cy="830997"/>
            <a:chOff x="618395" y="4165049"/>
            <a:chExt cx="6185853" cy="830997"/>
          </a:xfrm>
        </p:grpSpPr>
        <p:sp>
          <p:nvSpPr>
            <p:cNvPr id="8" name="CaixaDeTexto 7"/>
            <p:cNvSpPr txBox="1"/>
            <p:nvPr/>
          </p:nvSpPr>
          <p:spPr>
            <a:xfrm>
              <a:off x="1753638" y="4365104"/>
              <a:ext cx="5050610" cy="461665"/>
            </a:xfrm>
            <a:prstGeom prst="rect">
              <a:avLst/>
            </a:prstGeom>
            <a:noFill/>
          </p:spPr>
          <p:txBody>
            <a:bodyPr wrap="square" rtlCol="0">
              <a:spAutoFit/>
            </a:bodyPr>
            <a:lstStyle/>
            <a:p>
              <a:pPr algn="ctr"/>
              <a:r>
                <a:rPr lang="pt-BR" sz="2400" b="1" dirty="0">
                  <a:latin typeface="Arial" pitchFamily="34" charset="0"/>
                  <a:cs typeface="Arial" pitchFamily="34" charset="0"/>
                </a:rPr>
                <a:t>Possui também dez chifres. </a:t>
              </a:r>
            </a:p>
          </p:txBody>
        </p:sp>
        <p:sp>
          <p:nvSpPr>
            <p:cNvPr id="9" name="CaixaDeTexto 8"/>
            <p:cNvSpPr txBox="1"/>
            <p:nvPr/>
          </p:nvSpPr>
          <p:spPr>
            <a:xfrm>
              <a:off x="618395" y="4165049"/>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800" b="1" dirty="0" smtClean="0">
                  <a:effectLst>
                    <a:innerShdw blurRad="63500" dist="50800" dir="13500000">
                      <a:prstClr val="black">
                        <a:alpha val="50000"/>
                      </a:prstClr>
                    </a:innerShdw>
                  </a:effectLst>
                  <a:latin typeface="Arial Black" panose="020B0A04020102020204" pitchFamily="34" charset="0"/>
                  <a:cs typeface="Arial" pitchFamily="34" charset="0"/>
                </a:rPr>
                <a:t>4</a:t>
              </a:r>
              <a:endParaRPr lang="pt-BR" sz="4800" b="1" dirty="0">
                <a:effectLst>
                  <a:innerShdw blurRad="63500" dist="50800" dir="13500000">
                    <a:prstClr val="black">
                      <a:alpha val="50000"/>
                    </a:prstClr>
                  </a:innerShdw>
                </a:effectLst>
                <a:latin typeface="Arial Black" panose="020B0A04020102020204" pitchFamily="34" charset="0"/>
                <a:cs typeface="Arial" pitchFamily="34" charset="0"/>
              </a:endParaRPr>
            </a:p>
          </p:txBody>
        </p:sp>
        <p:cxnSp>
          <p:nvCxnSpPr>
            <p:cNvPr id="18" name="Conector reto 17"/>
            <p:cNvCxnSpPr/>
            <p:nvPr/>
          </p:nvCxnSpPr>
          <p:spPr>
            <a:xfrm>
              <a:off x="1691680" y="4867125"/>
              <a:ext cx="5112568" cy="21199"/>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a:xfrm>
            <a:off x="233463" y="5469904"/>
            <a:ext cx="7218857" cy="830997"/>
            <a:chOff x="233463" y="5469904"/>
            <a:chExt cx="7218857" cy="830997"/>
          </a:xfrm>
        </p:grpSpPr>
        <p:sp>
          <p:nvSpPr>
            <p:cNvPr id="23" name="CaixaDeTexto 22"/>
            <p:cNvSpPr txBox="1"/>
            <p:nvPr/>
          </p:nvSpPr>
          <p:spPr>
            <a:xfrm>
              <a:off x="1289415" y="5669959"/>
              <a:ext cx="6162905" cy="461665"/>
            </a:xfrm>
            <a:prstGeom prst="rect">
              <a:avLst/>
            </a:prstGeom>
            <a:noFill/>
          </p:spPr>
          <p:txBody>
            <a:bodyPr wrap="square" rtlCol="0">
              <a:spAutoFit/>
            </a:bodyPr>
            <a:lstStyle/>
            <a:p>
              <a:pPr algn="ctr"/>
              <a:r>
                <a:rPr lang="pt-BR" sz="2400" b="1" dirty="0" smtClean="0">
                  <a:latin typeface="Arial" pitchFamily="34" charset="0"/>
                  <a:cs typeface="Arial" pitchFamily="34" charset="0"/>
                </a:rPr>
                <a:t>Características </a:t>
              </a:r>
              <a:r>
                <a:rPr lang="pt-BR" sz="2400" b="1" dirty="0">
                  <a:latin typeface="Arial" pitchFamily="34" charset="0"/>
                  <a:cs typeface="Arial" pitchFamily="34" charset="0"/>
                </a:rPr>
                <a:t>do Dragão versos 3 e 4</a:t>
              </a:r>
            </a:p>
          </p:txBody>
        </p:sp>
        <p:sp>
          <p:nvSpPr>
            <p:cNvPr id="24" name="CaixaDeTexto 23"/>
            <p:cNvSpPr txBox="1"/>
            <p:nvPr/>
          </p:nvSpPr>
          <p:spPr>
            <a:xfrm>
              <a:off x="233463" y="5469904"/>
              <a:ext cx="100468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800" b="1" dirty="0" smtClean="0">
                  <a:effectLst>
                    <a:innerShdw blurRad="63500" dist="50800" dir="13500000">
                      <a:prstClr val="black">
                        <a:alpha val="50000"/>
                      </a:prstClr>
                    </a:innerShdw>
                  </a:effectLst>
                  <a:latin typeface="Arial Black" panose="020B0A04020102020204" pitchFamily="34" charset="0"/>
                  <a:cs typeface="Arial" pitchFamily="34" charset="0"/>
                </a:rPr>
                <a:t>6</a:t>
              </a:r>
              <a:endParaRPr lang="pt-BR" sz="4800" b="1" dirty="0">
                <a:effectLst>
                  <a:innerShdw blurRad="63500" dist="50800" dir="13500000">
                    <a:prstClr val="black">
                      <a:alpha val="50000"/>
                    </a:prstClr>
                  </a:innerShdw>
                </a:effectLst>
                <a:latin typeface="Arial Black" panose="020B0A04020102020204" pitchFamily="34" charset="0"/>
                <a:cs typeface="Arial" pitchFamily="34" charset="0"/>
              </a:endParaRPr>
            </a:p>
          </p:txBody>
        </p:sp>
        <p:cxnSp>
          <p:nvCxnSpPr>
            <p:cNvPr id="25" name="Conector reto 24"/>
            <p:cNvCxnSpPr/>
            <p:nvPr/>
          </p:nvCxnSpPr>
          <p:spPr>
            <a:xfrm>
              <a:off x="1231785" y="6171980"/>
              <a:ext cx="4755483" cy="21199"/>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9978254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71600" y="2564904"/>
            <a:ext cx="7992888" cy="172819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pt-BR"/>
          </a:p>
        </p:txBody>
      </p:sp>
      <p:sp>
        <p:nvSpPr>
          <p:cNvPr id="2" name="CaixaDeTexto 1"/>
          <p:cNvSpPr txBox="1"/>
          <p:nvPr/>
        </p:nvSpPr>
        <p:spPr>
          <a:xfrm>
            <a:off x="15722" y="997277"/>
            <a:ext cx="5076056" cy="830997"/>
          </a:xfrm>
          <a:prstGeom prst="rect">
            <a:avLst/>
          </a:prstGeom>
          <a:noFill/>
        </p:spPr>
        <p:txBody>
          <a:bodyPr wrap="square" rtlCol="0">
            <a:spAutoFit/>
          </a:bodyPr>
          <a:lstStyle/>
          <a:p>
            <a:pPr algn="ctr"/>
            <a:r>
              <a:rPr lang="pt-BR" sz="2400" b="1" dirty="0">
                <a:latin typeface="Arial" pitchFamily="34" charset="0"/>
                <a:cs typeface="Arial" pitchFamily="34" charset="0"/>
              </a:rPr>
              <a:t>Por que todo esse aparato para destruir o Filho? </a:t>
            </a:r>
          </a:p>
        </p:txBody>
      </p:sp>
      <p:sp>
        <p:nvSpPr>
          <p:cNvPr id="3" name="CaixaDeTexto 2"/>
          <p:cNvSpPr txBox="1"/>
          <p:nvPr/>
        </p:nvSpPr>
        <p:spPr>
          <a:xfrm>
            <a:off x="683568" y="2348880"/>
            <a:ext cx="7992888"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Desde que a promessa de Gênesis 3:15 fora feita no Éden, o inimigo sabia que o plano da redenção humana era fundamentado na vinda de Jesus ao mundo. </a:t>
            </a:r>
          </a:p>
        </p:txBody>
      </p:sp>
      <p:sp>
        <p:nvSpPr>
          <p:cNvPr id="5" name="Retângulo 4"/>
          <p:cNvSpPr/>
          <p:nvPr/>
        </p:nvSpPr>
        <p:spPr>
          <a:xfrm>
            <a:off x="967472" y="4474915"/>
            <a:ext cx="7992888" cy="97030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pt-BR"/>
          </a:p>
        </p:txBody>
      </p:sp>
      <p:sp>
        <p:nvSpPr>
          <p:cNvPr id="6" name="CaixaDeTexto 5"/>
          <p:cNvSpPr txBox="1"/>
          <p:nvPr/>
        </p:nvSpPr>
        <p:spPr>
          <a:xfrm>
            <a:off x="679440" y="4258891"/>
            <a:ext cx="799288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Sabia também que, uma vez executado esse plano, estaria aniquilado para sempre. </a:t>
            </a:r>
          </a:p>
        </p:txBody>
      </p:sp>
    </p:spTree>
    <p:extLst>
      <p:ext uri="{BB962C8B-B14F-4D97-AF65-F5344CB8AC3E}">
        <p14:creationId xmlns="" xmlns:p14="http://schemas.microsoft.com/office/powerpoint/2010/main" val="2839970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71600" y="3140968"/>
            <a:ext cx="7992888" cy="172819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pt-BR"/>
          </a:p>
        </p:txBody>
      </p:sp>
      <p:sp>
        <p:nvSpPr>
          <p:cNvPr id="3" name="CaixaDeTexto 2"/>
          <p:cNvSpPr txBox="1"/>
          <p:nvPr/>
        </p:nvSpPr>
        <p:spPr>
          <a:xfrm>
            <a:off x="683568" y="2924944"/>
            <a:ext cx="7992888"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Conhecia que após morte, ressurreição e ascensão ao céu pouco tempo lhe restaria. Daí todo esse empenho para impedir o cumprimento das profecias messiânicas. </a:t>
            </a:r>
          </a:p>
        </p:txBody>
      </p:sp>
      <p:sp>
        <p:nvSpPr>
          <p:cNvPr id="5" name="CaixaDeTexto 4"/>
          <p:cNvSpPr txBox="1"/>
          <p:nvPr/>
        </p:nvSpPr>
        <p:spPr>
          <a:xfrm>
            <a:off x="15722" y="997277"/>
            <a:ext cx="5076056" cy="830997"/>
          </a:xfrm>
          <a:prstGeom prst="rect">
            <a:avLst/>
          </a:prstGeom>
          <a:noFill/>
        </p:spPr>
        <p:txBody>
          <a:bodyPr wrap="square" rtlCol="0">
            <a:spAutoFit/>
          </a:bodyPr>
          <a:lstStyle/>
          <a:p>
            <a:pPr algn="ctr"/>
            <a:r>
              <a:rPr lang="pt-BR" sz="2400" b="1" dirty="0">
                <a:latin typeface="Arial" pitchFamily="34" charset="0"/>
                <a:cs typeface="Arial" pitchFamily="34" charset="0"/>
              </a:rPr>
              <a:t>Por que todo esse aparato para destruir o Filho? </a:t>
            </a:r>
          </a:p>
        </p:txBody>
      </p:sp>
    </p:spTree>
    <p:extLst>
      <p:ext uri="{BB962C8B-B14F-4D97-AF65-F5344CB8AC3E}">
        <p14:creationId xmlns="" xmlns:p14="http://schemas.microsoft.com/office/powerpoint/2010/main" val="2838339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1520" y="908720"/>
            <a:ext cx="3888432" cy="4154984"/>
          </a:xfrm>
          <a:prstGeom prst="rect">
            <a:avLst/>
          </a:prstGeom>
          <a:noFill/>
        </p:spPr>
        <p:txBody>
          <a:bodyPr wrap="square" rtlCol="0">
            <a:spAutoFit/>
          </a:bodyPr>
          <a:lstStyle/>
          <a:p>
            <a:pPr algn="ctr"/>
            <a:r>
              <a:rPr lang="pt-BR" sz="2400" b="1" dirty="0">
                <a:latin typeface="Arial" pitchFamily="34" charset="0"/>
                <a:cs typeface="Arial" pitchFamily="34" charset="0"/>
              </a:rPr>
              <a:t>O Dragão foi eternamente </a:t>
            </a:r>
            <a:r>
              <a:rPr lang="pt-BR" sz="2400" b="1" dirty="0" smtClean="0">
                <a:latin typeface="Arial" pitchFamily="34" charset="0"/>
                <a:cs typeface="Arial" pitchFamily="34" charset="0"/>
              </a:rPr>
              <a:t>derrotado.</a:t>
            </a:r>
            <a:endParaRPr lang="pt-BR" sz="2400" b="1" dirty="0">
              <a:latin typeface="Arial" pitchFamily="34" charset="0"/>
              <a:cs typeface="Arial" pitchFamily="34" charset="0"/>
            </a:endParaRPr>
          </a:p>
          <a:p>
            <a:pPr algn="ctr"/>
            <a:r>
              <a:rPr lang="pt-BR" sz="2400" b="1" dirty="0">
                <a:latin typeface="Arial" pitchFamily="34" charset="0"/>
                <a:cs typeface="Arial" pitchFamily="34" charset="0"/>
              </a:rPr>
              <a:t>Esse é o contexto de Apocalipse </a:t>
            </a:r>
            <a:r>
              <a:rPr lang="pt-BR" sz="2400" b="1" dirty="0" smtClean="0">
                <a:latin typeface="Arial" pitchFamily="34" charset="0"/>
                <a:cs typeface="Arial" pitchFamily="34" charset="0"/>
              </a:rPr>
              <a:t>12, </a:t>
            </a:r>
            <a:r>
              <a:rPr lang="pt-BR" sz="2400" b="1" dirty="0">
                <a:latin typeface="Arial" pitchFamily="34" charset="0"/>
                <a:cs typeface="Arial" pitchFamily="34" charset="0"/>
              </a:rPr>
              <a:t>a entronização de </a:t>
            </a:r>
            <a:r>
              <a:rPr lang="pt-BR" sz="2400" b="1" dirty="0" smtClean="0">
                <a:latin typeface="Arial" pitchFamily="34" charset="0"/>
                <a:cs typeface="Arial" pitchFamily="34" charset="0"/>
              </a:rPr>
              <a:t>Cristo </a:t>
            </a:r>
            <a:r>
              <a:rPr lang="pt-BR" sz="2400" b="1" dirty="0">
                <a:latin typeface="Arial" pitchFamily="34" charset="0"/>
                <a:cs typeface="Arial" pitchFamily="34" charset="0"/>
              </a:rPr>
              <a:t>após Sua morte e ressurreição. Ele </a:t>
            </a:r>
            <a:r>
              <a:rPr lang="pt-BR" sz="2400" b="1" dirty="0" smtClean="0">
                <a:latin typeface="Arial" pitchFamily="34" charset="0"/>
                <a:cs typeface="Arial" pitchFamily="34" charset="0"/>
              </a:rPr>
              <a:t>veio, </a:t>
            </a:r>
            <a:r>
              <a:rPr lang="pt-BR" sz="2400" b="1" dirty="0">
                <a:latin typeface="Arial" pitchFamily="34" charset="0"/>
                <a:cs typeface="Arial" pitchFamily="34" charset="0"/>
              </a:rPr>
              <a:t>cumpriu a missão e venceu em lugar de cada pecador que o aceita como Salvador pessoal. </a:t>
            </a:r>
          </a:p>
        </p:txBody>
      </p:sp>
    </p:spTree>
    <p:extLst>
      <p:ext uri="{BB962C8B-B14F-4D97-AF65-F5344CB8AC3E}">
        <p14:creationId xmlns="" xmlns:p14="http://schemas.microsoft.com/office/powerpoint/2010/main" val="41520607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7504" y="692696"/>
            <a:ext cx="4320480" cy="5632311"/>
          </a:xfrm>
          <a:prstGeom prst="rect">
            <a:avLst/>
          </a:prstGeom>
          <a:noFill/>
        </p:spPr>
        <p:txBody>
          <a:bodyPr wrap="square" rtlCol="0">
            <a:spAutoFit/>
          </a:bodyPr>
          <a:lstStyle/>
          <a:p>
            <a:pPr algn="ctr"/>
            <a:r>
              <a:rPr lang="pt-BR" sz="2400" b="1" dirty="0" smtClean="0">
                <a:latin typeface="Arial" pitchFamily="34" charset="0"/>
                <a:cs typeface="Arial" pitchFamily="34" charset="0"/>
              </a:rPr>
              <a:t>O </a:t>
            </a:r>
            <a:r>
              <a:rPr lang="pt-BR" sz="2400" b="1" dirty="0">
                <a:latin typeface="Arial" pitchFamily="34" charset="0"/>
                <a:cs typeface="Arial" pitchFamily="34" charset="0"/>
              </a:rPr>
              <a:t>céu está em </a:t>
            </a:r>
            <a:r>
              <a:rPr lang="pt-BR" sz="2400" b="1" dirty="0" smtClean="0">
                <a:latin typeface="Arial" pitchFamily="34" charset="0"/>
                <a:cs typeface="Arial" pitchFamily="34" charset="0"/>
              </a:rPr>
              <a:t>festa.</a:t>
            </a:r>
            <a:endParaRPr lang="pt-BR" sz="2400" b="1" dirty="0">
              <a:latin typeface="Arial" pitchFamily="34" charset="0"/>
              <a:cs typeface="Arial" pitchFamily="34" charset="0"/>
            </a:endParaRPr>
          </a:p>
          <a:p>
            <a:pPr algn="ctr"/>
            <a:r>
              <a:rPr lang="pt-BR" sz="2400" b="1" dirty="0">
                <a:latin typeface="Arial" pitchFamily="34" charset="0"/>
                <a:cs typeface="Arial" pitchFamily="34" charset="0"/>
              </a:rPr>
              <a:t>Com a vitória de Cristo sobre Satanás e a morte, o “acusador dos irmãos” aquele que os acusava de dia e de noite foi eternamente expulso, verso 10. Essa expulsão está vinculada ao derramamento do “sangue do Cordeiro” (verso 11). Depois do Calvário nunca mais ele teria acesso ao Céu para acusar os seres humanos fiéis a Deus. </a:t>
            </a:r>
          </a:p>
        </p:txBody>
      </p:sp>
    </p:spTree>
    <p:extLst>
      <p:ext uri="{BB962C8B-B14F-4D97-AF65-F5344CB8AC3E}">
        <p14:creationId xmlns="" xmlns:p14="http://schemas.microsoft.com/office/powerpoint/2010/main" val="36796076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469613" y="2420888"/>
            <a:ext cx="4464496" cy="2677656"/>
          </a:xfrm>
          <a:prstGeom prst="rect">
            <a:avLst/>
          </a:prstGeom>
          <a:noFill/>
        </p:spPr>
        <p:txBody>
          <a:bodyPr wrap="square" rtlCol="0">
            <a:spAutoFit/>
          </a:bodyPr>
          <a:lstStyle/>
          <a:p>
            <a:pPr algn="ctr"/>
            <a:r>
              <a:rPr lang="pt-BR" sz="2400" b="1" dirty="0">
                <a:latin typeface="Arial" pitchFamily="34" charset="0"/>
                <a:cs typeface="Arial" pitchFamily="34" charset="0"/>
              </a:rPr>
              <a:t>O dragão foi expulso </a:t>
            </a:r>
            <a:r>
              <a:rPr lang="pt-BR" sz="2400" b="1" dirty="0" smtClean="0">
                <a:latin typeface="Arial" pitchFamily="34" charset="0"/>
                <a:cs typeface="Arial" pitchFamily="34" charset="0"/>
              </a:rPr>
              <a:t>duplamente.</a:t>
            </a:r>
            <a:endParaRPr lang="pt-BR" sz="2400" b="1" dirty="0">
              <a:latin typeface="Arial" pitchFamily="34" charset="0"/>
              <a:cs typeface="Arial" pitchFamily="34" charset="0"/>
            </a:endParaRPr>
          </a:p>
          <a:p>
            <a:pPr algn="ctr"/>
            <a:r>
              <a:rPr lang="pt-BR" sz="2400" b="1" dirty="0">
                <a:latin typeface="Arial" pitchFamily="34" charset="0"/>
                <a:cs typeface="Arial" pitchFamily="34" charset="0"/>
              </a:rPr>
              <a:t>A primeira é registrada nos versos 7-9 quando foi derrotado por Miguel e Seus anjos, foi uma expulsão física. </a:t>
            </a:r>
          </a:p>
        </p:txBody>
      </p:sp>
    </p:spTree>
    <p:extLst>
      <p:ext uri="{BB962C8B-B14F-4D97-AF65-F5344CB8AC3E}">
        <p14:creationId xmlns="" xmlns:p14="http://schemas.microsoft.com/office/powerpoint/2010/main" val="29574136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7426" y="1412776"/>
            <a:ext cx="4464496" cy="3785652"/>
          </a:xfrm>
          <a:prstGeom prst="rect">
            <a:avLst/>
          </a:prstGeom>
          <a:noFill/>
        </p:spPr>
        <p:txBody>
          <a:bodyPr wrap="square" rtlCol="0">
            <a:spAutoFit/>
          </a:bodyPr>
          <a:lstStyle/>
          <a:p>
            <a:pPr algn="ctr"/>
            <a:r>
              <a:rPr lang="pt-BR" sz="2400" b="1" dirty="0" smtClean="0">
                <a:latin typeface="Arial" pitchFamily="34" charset="0"/>
                <a:cs typeface="Arial" pitchFamily="34" charset="0"/>
              </a:rPr>
              <a:t>A </a:t>
            </a:r>
            <a:r>
              <a:rPr lang="pt-BR" sz="2400" b="1" dirty="0">
                <a:latin typeface="Arial" pitchFamily="34" charset="0"/>
                <a:cs typeface="Arial" pitchFamily="34" charset="0"/>
              </a:rPr>
              <a:t>segunda foi no calvário registrada nos versos 10-12. A encarnação, ministério e morte de Cristo, mostrou quem unicamente pode ser igual a Deus. Ele foi “expulso” moralmente também. A cruz significou a expulsão do príncipe </a:t>
            </a:r>
            <a:r>
              <a:rPr lang="pt-BR" sz="2400" b="1" dirty="0" smtClean="0">
                <a:latin typeface="Arial" pitchFamily="34" charset="0"/>
                <a:cs typeface="Arial" pitchFamily="34" charset="0"/>
              </a:rPr>
              <a:t>deste mundo </a:t>
            </a:r>
            <a:r>
              <a:rPr lang="pt-BR" sz="2400" b="1" dirty="0">
                <a:latin typeface="Arial" pitchFamily="34" charset="0"/>
                <a:cs typeface="Arial" pitchFamily="34" charset="0"/>
              </a:rPr>
              <a:t>João </a:t>
            </a:r>
            <a:r>
              <a:rPr lang="pt-BR" sz="2400" b="1" dirty="0" smtClean="0">
                <a:latin typeface="Arial" pitchFamily="34" charset="0"/>
                <a:cs typeface="Arial" pitchFamily="34" charset="0"/>
              </a:rPr>
              <a:t>12:31.</a:t>
            </a:r>
            <a:endParaRPr lang="pt-BR" sz="2400" b="1" dirty="0">
              <a:latin typeface="Arial" pitchFamily="34" charset="0"/>
              <a:cs typeface="Arial" pitchFamily="34" charset="0"/>
            </a:endParaRPr>
          </a:p>
        </p:txBody>
      </p:sp>
    </p:spTree>
    <p:extLst>
      <p:ext uri="{BB962C8B-B14F-4D97-AF65-F5344CB8AC3E}">
        <p14:creationId xmlns="" xmlns:p14="http://schemas.microsoft.com/office/powerpoint/2010/main" val="11822799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7668344"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4000" b="1" dirty="0" smtClean="0">
                <a:latin typeface="Arial" pitchFamily="34" charset="0"/>
                <a:cs typeface="Arial" pitchFamily="34" charset="0"/>
              </a:rPr>
              <a:t> </a:t>
            </a:r>
            <a:r>
              <a:rPr lang="pt-BR" sz="4000" b="1" dirty="0">
                <a:effectLst>
                  <a:outerShdw blurRad="38100" dist="38100" dir="2700000" algn="tl">
                    <a:srgbClr val="000000"/>
                  </a:outerShdw>
                </a:effectLst>
              </a:rPr>
              <a:t>Desdobramento - Guerra no Céu</a:t>
            </a:r>
            <a:endParaRPr lang="pt-BR" sz="4000" dirty="0">
              <a:effectLst>
                <a:outerShdw blurRad="38100" dist="38100" dir="2700000" algn="tl">
                  <a:srgbClr val="000000"/>
                </a:outerShdw>
              </a:effectLst>
            </a:endParaRPr>
          </a:p>
        </p:txBody>
      </p:sp>
    </p:spTree>
    <p:extLst>
      <p:ext uri="{BB962C8B-B14F-4D97-AF65-F5344CB8AC3E}">
        <p14:creationId xmlns="" xmlns:p14="http://schemas.microsoft.com/office/powerpoint/2010/main" val="30627596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955955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04048" y="2636912"/>
            <a:ext cx="3977743" cy="2308324"/>
          </a:xfrm>
          <a:prstGeom prst="rect">
            <a:avLst/>
          </a:prstGeom>
          <a:noFill/>
        </p:spPr>
        <p:txBody>
          <a:bodyPr wrap="square" rtlCol="0">
            <a:spAutoFit/>
          </a:bodyPr>
          <a:lstStyle/>
          <a:p>
            <a:pPr algn="ctr"/>
            <a:r>
              <a:rPr lang="pt-BR" sz="2400" b="1" dirty="0">
                <a:latin typeface="Arial" pitchFamily="34" charset="0"/>
                <a:cs typeface="Arial" pitchFamily="34" charset="0"/>
              </a:rPr>
              <a:t>“O dragão se deteve em frente da mulher que estava para dar a luz, a fim de lhe devorar o filho quando nascesse</a:t>
            </a:r>
            <a:r>
              <a:rPr lang="pt-BR" sz="2400" b="1" dirty="0" smtClean="0">
                <a:latin typeface="Arial" pitchFamily="34" charset="0"/>
                <a:cs typeface="Arial" pitchFamily="34" charset="0"/>
              </a:rPr>
              <a:t>”</a:t>
            </a:r>
          </a:p>
          <a:p>
            <a:pPr algn="ctr"/>
            <a:r>
              <a:rPr lang="pt-BR" sz="2400" b="1" dirty="0" smtClean="0">
                <a:latin typeface="Arial" pitchFamily="34" charset="0"/>
                <a:cs typeface="Arial" pitchFamily="34" charset="0"/>
              </a:rPr>
              <a:t>(</a:t>
            </a:r>
            <a:r>
              <a:rPr lang="pt-BR" sz="2400" b="1" dirty="0" err="1">
                <a:latin typeface="Arial" pitchFamily="34" charset="0"/>
                <a:cs typeface="Arial" pitchFamily="34" charset="0"/>
              </a:rPr>
              <a:t>Ap</a:t>
            </a:r>
            <a:r>
              <a:rPr lang="pt-BR" sz="2400" b="1" dirty="0">
                <a:latin typeface="Arial" pitchFamily="34" charset="0"/>
                <a:cs typeface="Arial" pitchFamily="34" charset="0"/>
              </a:rPr>
              <a:t> 12:4).</a:t>
            </a:r>
          </a:p>
        </p:txBody>
      </p:sp>
    </p:spTree>
    <p:extLst>
      <p:ext uri="{BB962C8B-B14F-4D97-AF65-F5344CB8AC3E}">
        <p14:creationId xmlns="" xmlns:p14="http://schemas.microsoft.com/office/powerpoint/2010/main" val="32841201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125019"/>
            <a:ext cx="6948264"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smtClean="0">
                <a:latin typeface="Arial" pitchFamily="34" charset="0"/>
                <a:cs typeface="Arial" pitchFamily="34" charset="0"/>
              </a:rPr>
              <a:t> </a:t>
            </a:r>
            <a:r>
              <a:rPr lang="pt-BR" sz="4000" b="1" dirty="0">
                <a:effectLst>
                  <a:outerShdw blurRad="38100" dist="38100" dir="2700000" algn="tl">
                    <a:srgbClr val="000000"/>
                  </a:outerShdw>
                </a:effectLst>
              </a:rPr>
              <a:t>O Dragão Combate a Mulher</a:t>
            </a:r>
            <a:endParaRPr lang="pt-BR" sz="4000" dirty="0">
              <a:effectLst>
                <a:outerShdw blurRad="38100" dist="38100" dir="2700000" algn="tl">
                  <a:srgbClr val="000000"/>
                </a:outerShdw>
              </a:effectLst>
            </a:endParaRPr>
          </a:p>
        </p:txBody>
      </p:sp>
    </p:spTree>
    <p:extLst>
      <p:ext uri="{BB962C8B-B14F-4D97-AF65-F5344CB8AC3E}">
        <p14:creationId xmlns="" xmlns:p14="http://schemas.microsoft.com/office/powerpoint/2010/main" val="3248374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04048" y="2420888"/>
            <a:ext cx="3905735" cy="2308324"/>
          </a:xfrm>
          <a:prstGeom prst="rect">
            <a:avLst/>
          </a:prstGeom>
          <a:noFill/>
        </p:spPr>
        <p:txBody>
          <a:bodyPr wrap="square" rtlCol="0">
            <a:spAutoFit/>
          </a:bodyPr>
          <a:lstStyle/>
          <a:p>
            <a:pPr algn="ctr"/>
            <a:r>
              <a:rPr lang="pt-BR" sz="2400" b="1" dirty="0">
                <a:latin typeface="Arial" pitchFamily="34" charset="0"/>
                <a:cs typeface="Arial" pitchFamily="34" charset="0"/>
              </a:rPr>
              <a:t>“Quando, pois, o dragão se viu atirado para a terra”, isto é, vendo-se vencido por Miguel, “perseguiu a mulher</a:t>
            </a:r>
            <a:r>
              <a:rPr lang="pt-BR" sz="2400" b="1" dirty="0" smtClean="0">
                <a:latin typeface="Arial" pitchFamily="34" charset="0"/>
                <a:cs typeface="Arial" pitchFamily="34" charset="0"/>
              </a:rPr>
              <a:t>”</a:t>
            </a:r>
          </a:p>
          <a:p>
            <a:pPr algn="ctr"/>
            <a:r>
              <a:rPr lang="pt-BR" sz="2400" b="1" dirty="0" smtClean="0">
                <a:latin typeface="Arial" pitchFamily="34" charset="0"/>
                <a:cs typeface="Arial" pitchFamily="34" charset="0"/>
              </a:rPr>
              <a:t>(</a:t>
            </a:r>
            <a:r>
              <a:rPr lang="pt-BR" sz="2400" b="1" dirty="0" err="1">
                <a:latin typeface="Arial" pitchFamily="34" charset="0"/>
                <a:cs typeface="Arial" pitchFamily="34" charset="0"/>
              </a:rPr>
              <a:t>Ap</a:t>
            </a:r>
            <a:r>
              <a:rPr lang="pt-BR" sz="2400" b="1" dirty="0">
                <a:latin typeface="Arial" pitchFamily="34" charset="0"/>
                <a:cs typeface="Arial" pitchFamily="34" charset="0"/>
              </a:rPr>
              <a:t> 12:13). </a:t>
            </a:r>
          </a:p>
        </p:txBody>
      </p:sp>
    </p:spTree>
    <p:extLst>
      <p:ext uri="{BB962C8B-B14F-4D97-AF65-F5344CB8AC3E}">
        <p14:creationId xmlns="" xmlns:p14="http://schemas.microsoft.com/office/powerpoint/2010/main" val="4262364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04048" y="2276872"/>
            <a:ext cx="3761719" cy="3046988"/>
          </a:xfrm>
          <a:prstGeom prst="rect">
            <a:avLst/>
          </a:prstGeom>
          <a:noFill/>
        </p:spPr>
        <p:txBody>
          <a:bodyPr wrap="square" rtlCol="0">
            <a:spAutoFit/>
          </a:bodyPr>
          <a:lstStyle/>
          <a:p>
            <a:pPr algn="ctr"/>
            <a:r>
              <a:rPr lang="pt-BR" sz="2400" b="1" dirty="0">
                <a:latin typeface="Arial" pitchFamily="34" charset="0"/>
                <a:cs typeface="Arial" pitchFamily="34" charset="0"/>
              </a:rPr>
              <a:t>O dragão agora persegue a mulher, movido pela ilusão de que, se vencê-la, vencerá a Jesus. A mulher é símbolo da Igreja, e esta é a esposa do Cordeiro.</a:t>
            </a:r>
          </a:p>
        </p:txBody>
      </p:sp>
    </p:spTree>
    <p:extLst>
      <p:ext uri="{BB962C8B-B14F-4D97-AF65-F5344CB8AC3E}">
        <p14:creationId xmlns="" xmlns:p14="http://schemas.microsoft.com/office/powerpoint/2010/main" val="9920453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67544" y="1556792"/>
            <a:ext cx="4032448" cy="3046988"/>
          </a:xfrm>
          <a:prstGeom prst="rect">
            <a:avLst/>
          </a:prstGeom>
          <a:noFill/>
        </p:spPr>
        <p:txBody>
          <a:bodyPr wrap="square" rtlCol="0">
            <a:spAutoFit/>
          </a:bodyPr>
          <a:lstStyle/>
          <a:p>
            <a:pPr algn="ctr"/>
            <a:r>
              <a:rPr lang="pt-BR" sz="2400" b="1" dirty="0">
                <a:latin typeface="Arial" pitchFamily="34" charset="0"/>
                <a:cs typeface="Arial" pitchFamily="34" charset="0"/>
              </a:rPr>
              <a:t>A mulher voa para o deserto com duas asas da grande águia, quadro que lembra o cuidado protetor de Deus por Israel ao deixar o Egito (</a:t>
            </a:r>
            <a:r>
              <a:rPr lang="pt-BR" sz="2400" b="1" dirty="0" err="1">
                <a:latin typeface="Arial" pitchFamily="34" charset="0"/>
                <a:cs typeface="Arial" pitchFamily="34" charset="0"/>
              </a:rPr>
              <a:t>Êx</a:t>
            </a:r>
            <a:r>
              <a:rPr lang="pt-BR" sz="2400" b="1" dirty="0">
                <a:latin typeface="Arial" pitchFamily="34" charset="0"/>
                <a:cs typeface="Arial" pitchFamily="34" charset="0"/>
              </a:rPr>
              <a:t> 19:4). Deus agora protege o Seu novo Israel, a Igreja.</a:t>
            </a:r>
          </a:p>
        </p:txBody>
      </p:sp>
    </p:spTree>
    <p:extLst>
      <p:ext uri="{BB962C8B-B14F-4D97-AF65-F5344CB8AC3E}">
        <p14:creationId xmlns="" xmlns:p14="http://schemas.microsoft.com/office/powerpoint/2010/main" val="19156765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1231745"/>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O que surpreende, todavia, é que, em Apocalipse 13, a terra novamente se abre, mas agora para deixar emergir um poder que atuará contra o povo de Deus, dando tal apoio à primeira besta que a supremacia desta retornará de forma muito mais ampla. </a:t>
            </a:r>
          </a:p>
        </p:txBody>
      </p:sp>
    </p:spTree>
    <p:extLst>
      <p:ext uri="{BB962C8B-B14F-4D97-AF65-F5344CB8AC3E}">
        <p14:creationId xmlns="" xmlns:p14="http://schemas.microsoft.com/office/powerpoint/2010/main" val="24995122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8460432"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smtClean="0">
                <a:latin typeface="Arial" pitchFamily="34" charset="0"/>
                <a:cs typeface="Arial" pitchFamily="34" charset="0"/>
              </a:rPr>
              <a:t> </a:t>
            </a:r>
            <a:r>
              <a:rPr lang="pt-BR" sz="4000" b="1" dirty="0">
                <a:effectLst>
                  <a:outerShdw blurRad="38100" dist="38100" dir="2700000" algn="tl">
                    <a:srgbClr val="000000"/>
                  </a:outerShdw>
                </a:effectLst>
              </a:rPr>
              <a:t>O Dragão Combate os Descendentes da Mulher</a:t>
            </a:r>
            <a:endParaRPr lang="pt-BR" sz="4000" dirty="0">
              <a:effectLst>
                <a:outerShdw blurRad="38100" dist="38100" dir="2700000" algn="tl">
                  <a:srgbClr val="000000"/>
                </a:outerShdw>
              </a:effectLst>
            </a:endParaRPr>
          </a:p>
        </p:txBody>
      </p:sp>
    </p:spTree>
    <p:extLst>
      <p:ext uri="{BB962C8B-B14F-4D97-AF65-F5344CB8AC3E}">
        <p14:creationId xmlns="" xmlns:p14="http://schemas.microsoft.com/office/powerpoint/2010/main" val="1625355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1231745"/>
            <a:ext cx="4913847" cy="2308324"/>
          </a:xfrm>
          <a:prstGeom prst="rect">
            <a:avLst/>
          </a:prstGeom>
          <a:noFill/>
        </p:spPr>
        <p:txBody>
          <a:bodyPr wrap="square" rtlCol="0">
            <a:spAutoFit/>
          </a:bodyPr>
          <a:lstStyle/>
          <a:p>
            <a:pPr algn="ctr"/>
            <a:r>
              <a:rPr lang="pt-BR" sz="2400" b="1" dirty="0">
                <a:latin typeface="Arial" pitchFamily="34" charset="0"/>
                <a:cs typeface="Arial" pitchFamily="34" charset="0"/>
              </a:rPr>
              <a:t>O fiel remanescente constitui a comunidade final do povo de Deus. Suas características são as da Igreja verdadeira, e estão claramente expostas no Novo Testamento:</a:t>
            </a:r>
          </a:p>
        </p:txBody>
      </p:sp>
    </p:spTree>
    <p:extLst>
      <p:ext uri="{BB962C8B-B14F-4D97-AF65-F5344CB8AC3E}">
        <p14:creationId xmlns="" xmlns:p14="http://schemas.microsoft.com/office/powerpoint/2010/main" val="622107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Grupo 2"/>
          <p:cNvGrpSpPr/>
          <p:nvPr/>
        </p:nvGrpSpPr>
        <p:grpSpPr>
          <a:xfrm>
            <a:off x="35496" y="1628800"/>
            <a:ext cx="8568951" cy="1446550"/>
            <a:chOff x="35496" y="1628800"/>
            <a:chExt cx="8568951" cy="1446550"/>
          </a:xfrm>
        </p:grpSpPr>
        <p:sp>
          <p:nvSpPr>
            <p:cNvPr id="2" name="CaixaDeTexto 1"/>
            <p:cNvSpPr txBox="1"/>
            <p:nvPr/>
          </p:nvSpPr>
          <p:spPr>
            <a:xfrm>
              <a:off x="598684" y="2122721"/>
              <a:ext cx="8005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Tem a Jesus como Salvador pessoal. </a:t>
              </a:r>
            </a:p>
          </p:txBody>
        </p:sp>
        <p:sp>
          <p:nvSpPr>
            <p:cNvPr id="4" name="CaixaDeTexto 3"/>
            <p:cNvSpPr txBox="1"/>
            <p:nvPr/>
          </p:nvSpPr>
          <p:spPr>
            <a:xfrm>
              <a:off x="35496" y="1628800"/>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1</a:t>
              </a:r>
              <a:endPar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endParaRPr>
            </a:p>
          </p:txBody>
        </p:sp>
      </p:grpSp>
      <p:grpSp>
        <p:nvGrpSpPr>
          <p:cNvPr id="11" name="Grupo 10"/>
          <p:cNvGrpSpPr/>
          <p:nvPr/>
        </p:nvGrpSpPr>
        <p:grpSpPr>
          <a:xfrm>
            <a:off x="12367" y="2564904"/>
            <a:ext cx="8592079" cy="1446550"/>
            <a:chOff x="12367" y="2564904"/>
            <a:chExt cx="8592079" cy="1446550"/>
          </a:xfrm>
        </p:grpSpPr>
        <p:sp>
          <p:nvSpPr>
            <p:cNvPr id="5" name="CaixaDeTexto 4"/>
            <p:cNvSpPr txBox="1"/>
            <p:nvPr/>
          </p:nvSpPr>
          <p:spPr>
            <a:xfrm>
              <a:off x="575555" y="3058825"/>
              <a:ext cx="802889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Procura seguir a Jesus como modelo de vida (1Pe 2:21</a:t>
              </a:r>
              <a:r>
                <a:rPr lang="pt-BR" sz="2400" b="1" dirty="0" smtClean="0">
                  <a:latin typeface="Arial" pitchFamily="34" charset="0"/>
                  <a:cs typeface="Arial" pitchFamily="34" charset="0"/>
                </a:rPr>
                <a:t>). </a:t>
              </a:r>
              <a:endParaRPr lang="pt-BR" sz="2400" b="1" dirty="0">
                <a:latin typeface="Arial" pitchFamily="34" charset="0"/>
                <a:cs typeface="Arial" pitchFamily="34" charset="0"/>
              </a:endParaRPr>
            </a:p>
          </p:txBody>
        </p:sp>
        <p:sp>
          <p:nvSpPr>
            <p:cNvPr id="6" name="CaixaDeTexto 5"/>
            <p:cNvSpPr txBox="1"/>
            <p:nvPr/>
          </p:nvSpPr>
          <p:spPr>
            <a:xfrm>
              <a:off x="12367" y="2564904"/>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2</a:t>
              </a:r>
              <a:endPar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endParaRPr>
            </a:p>
          </p:txBody>
        </p:sp>
      </p:grpSp>
      <p:grpSp>
        <p:nvGrpSpPr>
          <p:cNvPr id="12" name="Grupo 11"/>
          <p:cNvGrpSpPr/>
          <p:nvPr/>
        </p:nvGrpSpPr>
        <p:grpSpPr>
          <a:xfrm>
            <a:off x="-10762" y="3789040"/>
            <a:ext cx="8615209" cy="1446550"/>
            <a:chOff x="-10762" y="3789040"/>
            <a:chExt cx="8615209" cy="1446550"/>
          </a:xfrm>
        </p:grpSpPr>
        <p:sp>
          <p:nvSpPr>
            <p:cNvPr id="7" name="CaixaDeTexto 6"/>
            <p:cNvSpPr txBox="1"/>
            <p:nvPr/>
          </p:nvSpPr>
          <p:spPr>
            <a:xfrm>
              <a:off x="552427" y="4282961"/>
              <a:ext cx="805202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   Não </a:t>
              </a:r>
              <a:r>
                <a:rPr lang="pt-BR" sz="2400" b="1" dirty="0">
                  <a:latin typeface="Arial" pitchFamily="34" charset="0"/>
                  <a:cs typeface="Arial" pitchFamily="34" charset="0"/>
                </a:rPr>
                <a:t>participa da impiedade que há no mundo, bem como se abstém das paixões </a:t>
              </a:r>
              <a:r>
                <a:rPr lang="pt-BR" sz="2400" b="1" dirty="0" smtClean="0">
                  <a:latin typeface="Arial" pitchFamily="34" charset="0"/>
                  <a:cs typeface="Arial" pitchFamily="34" charset="0"/>
                </a:rPr>
                <a:t>carnais.</a:t>
              </a:r>
              <a:endParaRPr lang="pt-BR" sz="2400" b="1" dirty="0">
                <a:latin typeface="Arial" pitchFamily="34" charset="0"/>
                <a:cs typeface="Arial" pitchFamily="34" charset="0"/>
              </a:endParaRPr>
            </a:p>
          </p:txBody>
        </p:sp>
        <p:sp>
          <p:nvSpPr>
            <p:cNvPr id="8" name="CaixaDeTexto 7"/>
            <p:cNvSpPr txBox="1"/>
            <p:nvPr/>
          </p:nvSpPr>
          <p:spPr>
            <a:xfrm>
              <a:off x="-10762" y="3789040"/>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3</a:t>
              </a:r>
              <a:endPar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endParaRPr>
            </a:p>
          </p:txBody>
        </p:sp>
      </p:grpSp>
      <p:grpSp>
        <p:nvGrpSpPr>
          <p:cNvPr id="13" name="Grupo 12"/>
          <p:cNvGrpSpPr/>
          <p:nvPr/>
        </p:nvGrpSpPr>
        <p:grpSpPr>
          <a:xfrm>
            <a:off x="-36512" y="4934778"/>
            <a:ext cx="8640959" cy="1446550"/>
            <a:chOff x="-36512" y="4934778"/>
            <a:chExt cx="8640959" cy="1446550"/>
          </a:xfrm>
        </p:grpSpPr>
        <p:sp>
          <p:nvSpPr>
            <p:cNvPr id="9" name="CaixaDeTexto 8"/>
            <p:cNvSpPr txBox="1"/>
            <p:nvPr/>
          </p:nvSpPr>
          <p:spPr>
            <a:xfrm>
              <a:off x="526676" y="5428699"/>
              <a:ext cx="807777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    É </a:t>
              </a:r>
              <a:r>
                <a:rPr lang="pt-BR" sz="2400" b="1" dirty="0">
                  <a:latin typeface="Arial" pitchFamily="34" charset="0"/>
                  <a:cs typeface="Arial" pitchFamily="34" charset="0"/>
                </a:rPr>
                <a:t>unida pelo amor fraternal como uma grande família (</a:t>
              </a:r>
              <a:r>
                <a:rPr lang="pt-BR" sz="2400" b="1" dirty="0" err="1">
                  <a:latin typeface="Arial" pitchFamily="34" charset="0"/>
                  <a:cs typeface="Arial" pitchFamily="34" charset="0"/>
                </a:rPr>
                <a:t>Jo</a:t>
              </a:r>
              <a:r>
                <a:rPr lang="pt-BR" sz="2400" b="1" dirty="0">
                  <a:latin typeface="Arial" pitchFamily="34" charset="0"/>
                  <a:cs typeface="Arial" pitchFamily="34" charset="0"/>
                </a:rPr>
                <a:t> 13:34, 35);</a:t>
              </a:r>
            </a:p>
          </p:txBody>
        </p:sp>
        <p:sp>
          <p:nvSpPr>
            <p:cNvPr id="10" name="CaixaDeTexto 9"/>
            <p:cNvSpPr txBox="1"/>
            <p:nvPr/>
          </p:nvSpPr>
          <p:spPr>
            <a:xfrm>
              <a:off x="-36512" y="4934778"/>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4</a:t>
              </a:r>
              <a:endPar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endParaRPr>
            </a:p>
          </p:txBody>
        </p:sp>
      </p:grpSp>
    </p:spTree>
    <p:extLst>
      <p:ext uri="{BB962C8B-B14F-4D97-AF65-F5344CB8AC3E}">
        <p14:creationId xmlns="" xmlns:p14="http://schemas.microsoft.com/office/powerpoint/2010/main" val="4939065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upo 1"/>
          <p:cNvGrpSpPr/>
          <p:nvPr/>
        </p:nvGrpSpPr>
        <p:grpSpPr>
          <a:xfrm>
            <a:off x="12367" y="1484784"/>
            <a:ext cx="8664087" cy="1446550"/>
            <a:chOff x="12367" y="1484784"/>
            <a:chExt cx="8664087" cy="1446550"/>
          </a:xfrm>
        </p:grpSpPr>
        <p:sp>
          <p:nvSpPr>
            <p:cNvPr id="5" name="CaixaDeTexto 4"/>
            <p:cNvSpPr txBox="1"/>
            <p:nvPr/>
          </p:nvSpPr>
          <p:spPr>
            <a:xfrm>
              <a:off x="575555" y="1978705"/>
              <a:ext cx="810089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Guarda os mandamentos da lei de Deus como se encontram na Bíblia (</a:t>
              </a:r>
              <a:r>
                <a:rPr lang="pt-BR" sz="2400" b="1" dirty="0" err="1" smtClean="0">
                  <a:latin typeface="Arial" pitchFamily="34" charset="0"/>
                  <a:cs typeface="Arial" pitchFamily="34" charset="0"/>
                </a:rPr>
                <a:t>Ap</a:t>
              </a:r>
              <a:r>
                <a:rPr lang="pt-BR" sz="2400" b="1" dirty="0" smtClean="0">
                  <a:latin typeface="Arial" pitchFamily="34" charset="0"/>
                  <a:cs typeface="Arial" pitchFamily="34" charset="0"/>
                </a:rPr>
                <a:t> </a:t>
              </a:r>
              <a:r>
                <a:rPr lang="pt-BR" sz="2400" b="1" dirty="0">
                  <a:latin typeface="Arial" pitchFamily="34" charset="0"/>
                  <a:cs typeface="Arial" pitchFamily="34" charset="0"/>
                </a:rPr>
                <a:t>14:12);</a:t>
              </a:r>
            </a:p>
          </p:txBody>
        </p:sp>
        <p:sp>
          <p:nvSpPr>
            <p:cNvPr id="6" name="CaixaDeTexto 5"/>
            <p:cNvSpPr txBox="1"/>
            <p:nvPr/>
          </p:nvSpPr>
          <p:spPr>
            <a:xfrm>
              <a:off x="12367" y="1484784"/>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5</a:t>
              </a:r>
              <a:endPar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endParaRPr>
            </a:p>
          </p:txBody>
        </p:sp>
      </p:grpSp>
      <p:grpSp>
        <p:nvGrpSpPr>
          <p:cNvPr id="3" name="Grupo 2"/>
          <p:cNvGrpSpPr/>
          <p:nvPr/>
        </p:nvGrpSpPr>
        <p:grpSpPr>
          <a:xfrm>
            <a:off x="-10762" y="2747146"/>
            <a:ext cx="8687217" cy="1446550"/>
            <a:chOff x="-10762" y="2747146"/>
            <a:chExt cx="8687217" cy="1446550"/>
          </a:xfrm>
        </p:grpSpPr>
        <p:sp>
          <p:nvSpPr>
            <p:cNvPr id="7" name="CaixaDeTexto 6"/>
            <p:cNvSpPr txBox="1"/>
            <p:nvPr/>
          </p:nvSpPr>
          <p:spPr>
            <a:xfrm>
              <a:off x="552427" y="3241067"/>
              <a:ext cx="812402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   Possui os dons espirituais, particularmente o de profecia (</a:t>
              </a:r>
              <a:r>
                <a:rPr lang="pt-BR" sz="2400" b="1" dirty="0" err="1">
                  <a:latin typeface="Arial" pitchFamily="34" charset="0"/>
                  <a:cs typeface="Arial" pitchFamily="34" charset="0"/>
                </a:rPr>
                <a:t>Ap</a:t>
              </a:r>
              <a:r>
                <a:rPr lang="pt-BR" sz="2400" b="1" dirty="0">
                  <a:latin typeface="Arial" pitchFamily="34" charset="0"/>
                  <a:cs typeface="Arial" pitchFamily="34" charset="0"/>
                </a:rPr>
                <a:t> 12:17; 19:10);</a:t>
              </a:r>
            </a:p>
          </p:txBody>
        </p:sp>
        <p:sp>
          <p:nvSpPr>
            <p:cNvPr id="8" name="CaixaDeTexto 7"/>
            <p:cNvSpPr txBox="1"/>
            <p:nvPr/>
          </p:nvSpPr>
          <p:spPr>
            <a:xfrm>
              <a:off x="-10762" y="2747146"/>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6</a:t>
              </a:r>
              <a:endPar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endParaRPr>
            </a:p>
          </p:txBody>
        </p:sp>
      </p:grpSp>
      <p:grpSp>
        <p:nvGrpSpPr>
          <p:cNvPr id="4" name="Grupo 3"/>
          <p:cNvGrpSpPr/>
          <p:nvPr/>
        </p:nvGrpSpPr>
        <p:grpSpPr>
          <a:xfrm>
            <a:off x="801" y="4192524"/>
            <a:ext cx="8687217" cy="1446550"/>
            <a:chOff x="801" y="4192524"/>
            <a:chExt cx="8687217" cy="1446550"/>
          </a:xfrm>
        </p:grpSpPr>
        <p:sp>
          <p:nvSpPr>
            <p:cNvPr id="9" name="CaixaDeTexto 8"/>
            <p:cNvSpPr txBox="1"/>
            <p:nvPr/>
          </p:nvSpPr>
          <p:spPr>
            <a:xfrm>
              <a:off x="563990" y="4686445"/>
              <a:ext cx="812402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a:latin typeface="Arial" pitchFamily="34" charset="0"/>
                  <a:cs typeface="Arial" pitchFamily="34" charset="0"/>
                </a:rPr>
                <a:t>   Aguarda a Jesus em Sua segunda vinda a este mundo (</a:t>
              </a:r>
              <a:r>
                <a:rPr lang="pt-BR" sz="2400" b="1" dirty="0" err="1">
                  <a:latin typeface="Arial" pitchFamily="34" charset="0"/>
                  <a:cs typeface="Arial" pitchFamily="34" charset="0"/>
                </a:rPr>
                <a:t>Hb</a:t>
              </a:r>
              <a:r>
                <a:rPr lang="pt-BR" sz="2400" b="1" dirty="0">
                  <a:latin typeface="Arial" pitchFamily="34" charset="0"/>
                  <a:cs typeface="Arial" pitchFamily="34" charset="0"/>
                </a:rPr>
                <a:t> 9:28).</a:t>
              </a:r>
            </a:p>
          </p:txBody>
        </p:sp>
        <p:sp>
          <p:nvSpPr>
            <p:cNvPr id="10" name="CaixaDeTexto 9"/>
            <p:cNvSpPr txBox="1"/>
            <p:nvPr/>
          </p:nvSpPr>
          <p:spPr>
            <a:xfrm>
              <a:off x="801" y="4192524"/>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7</a:t>
              </a:r>
              <a:endPar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endParaRPr>
            </a:p>
          </p:txBody>
        </p:sp>
      </p:grpSp>
    </p:spTree>
    <p:extLst>
      <p:ext uri="{BB962C8B-B14F-4D97-AF65-F5344CB8AC3E}">
        <p14:creationId xmlns="" xmlns:p14="http://schemas.microsoft.com/office/powerpoint/2010/main" val="33472552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1231745"/>
            <a:ext cx="4913847" cy="4524315"/>
          </a:xfrm>
          <a:prstGeom prst="rect">
            <a:avLst/>
          </a:prstGeom>
          <a:noFill/>
        </p:spPr>
        <p:txBody>
          <a:bodyPr wrap="square" rtlCol="0">
            <a:spAutoFit/>
          </a:bodyPr>
          <a:lstStyle/>
          <a:p>
            <a:pPr algn="ctr"/>
            <a:r>
              <a:rPr lang="pt-BR" sz="2400" b="1" dirty="0">
                <a:latin typeface="Arial" pitchFamily="34" charset="0"/>
                <a:cs typeface="Arial" pitchFamily="34" charset="0"/>
              </a:rPr>
              <a:t>Apocalipse 12 é o centro da revelação do grande conflito entre as forças do bem e do mal. Esse capítulo denuncia o grande inimigo agindo direta e indiretamente na condução do mundo em rebelião contra Deus. Mas em todos os enfrentamentos já foi derrotado, continua lutando, enquanto aguarda o momento final de sua execução e de seus seguidores.</a:t>
            </a:r>
          </a:p>
        </p:txBody>
      </p:sp>
    </p:spTree>
    <p:extLst>
      <p:ext uri="{BB962C8B-B14F-4D97-AF65-F5344CB8AC3E}">
        <p14:creationId xmlns="" xmlns:p14="http://schemas.microsoft.com/office/powerpoint/2010/main" val="15374739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9" y="1231745"/>
            <a:ext cx="4176464" cy="4524315"/>
          </a:xfrm>
          <a:prstGeom prst="rect">
            <a:avLst/>
          </a:prstGeom>
          <a:noFill/>
        </p:spPr>
        <p:txBody>
          <a:bodyPr wrap="square" rtlCol="0">
            <a:spAutoFit/>
          </a:bodyPr>
          <a:lstStyle/>
          <a:p>
            <a:pPr algn="ctr"/>
            <a:r>
              <a:rPr lang="pt-BR" sz="2400" b="1" dirty="0">
                <a:latin typeface="Arial" pitchFamily="34" charset="0"/>
                <a:cs typeface="Arial" pitchFamily="34" charset="0"/>
              </a:rPr>
              <a:t>Os Adventistas do Sétimo Dia creem cumprir essas especificações, mas não se consideram povo de Deus exclusivo. Entendem que os membros de cada denominação cristã que se renderam a Ele e vivem segundo a luz divina que possuem são também membros do corpo de Cristo. </a:t>
            </a:r>
          </a:p>
        </p:txBody>
      </p:sp>
    </p:spTree>
    <p:extLst>
      <p:ext uri="{BB962C8B-B14F-4D97-AF65-F5344CB8AC3E}">
        <p14:creationId xmlns="" xmlns:p14="http://schemas.microsoft.com/office/powerpoint/2010/main" val="3939683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1844824"/>
            <a:ext cx="7740352"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smtClean="0">
                <a:latin typeface="Arial" pitchFamily="34" charset="0"/>
                <a:cs typeface="Arial" pitchFamily="34" charset="0"/>
              </a:rPr>
              <a:t> </a:t>
            </a:r>
            <a:r>
              <a:rPr lang="pt-BR" sz="4000" b="1" dirty="0">
                <a:effectLst>
                  <a:outerShdw blurRad="38100" dist="38100" dir="2700000" algn="tl">
                    <a:srgbClr val="000000"/>
                  </a:outerShdw>
                </a:effectLst>
              </a:rPr>
              <a:t>Como a ira do dragão contra o remanescente se manifestará</a:t>
            </a:r>
            <a:endParaRPr lang="pt-BR" sz="4000" dirty="0">
              <a:effectLst>
                <a:outerShdw blurRad="38100" dist="38100" dir="2700000" algn="tl">
                  <a:srgbClr val="000000"/>
                </a:outerShdw>
              </a:effectLst>
            </a:endParaRPr>
          </a:p>
        </p:txBody>
      </p:sp>
    </p:spTree>
    <p:extLst>
      <p:ext uri="{BB962C8B-B14F-4D97-AF65-F5344CB8AC3E}">
        <p14:creationId xmlns="" xmlns:p14="http://schemas.microsoft.com/office/powerpoint/2010/main" val="3529507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67544" y="1700808"/>
            <a:ext cx="4913847" cy="2677656"/>
          </a:xfrm>
          <a:prstGeom prst="rect">
            <a:avLst/>
          </a:prstGeom>
          <a:noFill/>
        </p:spPr>
        <p:txBody>
          <a:bodyPr wrap="square" rtlCol="0">
            <a:spAutoFit/>
          </a:bodyPr>
          <a:lstStyle/>
          <a:p>
            <a:pPr algn="ctr"/>
            <a:r>
              <a:rPr lang="pt-BR" sz="2400" b="1" dirty="0">
                <a:latin typeface="Arial" pitchFamily="34" charset="0"/>
                <a:cs typeface="Arial" pitchFamily="34" charset="0"/>
              </a:rPr>
              <a:t>A ira satânica se volta especialmente contra aqueles que compõem o remanescente porque honram as instituições divinas quando o mundo as considera obsoletas e inconvenientes. </a:t>
            </a:r>
          </a:p>
        </p:txBody>
      </p:sp>
    </p:spTree>
    <p:extLst>
      <p:ext uri="{BB962C8B-B14F-4D97-AF65-F5344CB8AC3E}">
        <p14:creationId xmlns="" xmlns:p14="http://schemas.microsoft.com/office/powerpoint/2010/main" val="4286502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1231745"/>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Essa ira se intensificará conforme o momento final se aproximar. Fechada a porta da graça, o inimigo atuará sem restrição, provocando sobre a Terra calamidade após calamidade, e trazendo indescritível angústia sobre os perdidos. </a:t>
            </a:r>
          </a:p>
        </p:txBody>
      </p:sp>
    </p:spTree>
    <p:extLst>
      <p:ext uri="{BB962C8B-B14F-4D97-AF65-F5344CB8AC3E}">
        <p14:creationId xmlns="" xmlns:p14="http://schemas.microsoft.com/office/powerpoint/2010/main" val="602382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1591" y="1556792"/>
            <a:ext cx="4913847" cy="3785652"/>
          </a:xfrm>
          <a:prstGeom prst="rect">
            <a:avLst/>
          </a:prstGeom>
          <a:noFill/>
        </p:spPr>
        <p:txBody>
          <a:bodyPr wrap="square" rtlCol="0">
            <a:spAutoFit/>
          </a:bodyPr>
          <a:lstStyle/>
          <a:p>
            <a:pPr algn="ctr"/>
            <a:r>
              <a:rPr lang="pt-BR" sz="2400" b="1" dirty="0">
                <a:latin typeface="Arial" pitchFamily="34" charset="0"/>
                <a:cs typeface="Arial" pitchFamily="34" charset="0"/>
              </a:rPr>
              <a:t>Chegam a um ponto em que tudo parece perdido, mas “se lembram de Jesus morrendo sobre a cruz do Calvário”,  e então lutam com Deus, e assim prosseguem até que ouvem a voz de Jesus: “Pelejei o combate em vosso favor, e em </a:t>
            </a:r>
            <a:r>
              <a:rPr lang="pt-BR" sz="2400" b="1" dirty="0" smtClean="0">
                <a:latin typeface="Arial" pitchFamily="34" charset="0"/>
                <a:cs typeface="Arial" pitchFamily="34" charset="0"/>
              </a:rPr>
              <a:t>Meu </a:t>
            </a:r>
            <a:r>
              <a:rPr lang="pt-BR" sz="2400" b="1" dirty="0">
                <a:latin typeface="Arial" pitchFamily="34" charset="0"/>
                <a:cs typeface="Arial" pitchFamily="34" charset="0"/>
              </a:rPr>
              <a:t>nome sois mais que vencedores” . </a:t>
            </a:r>
          </a:p>
        </p:txBody>
      </p:sp>
    </p:spTree>
    <p:extLst>
      <p:ext uri="{BB962C8B-B14F-4D97-AF65-F5344CB8AC3E}">
        <p14:creationId xmlns="" xmlns:p14="http://schemas.microsoft.com/office/powerpoint/2010/main" val="33272682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269279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2" y="1916832"/>
            <a:ext cx="4913847" cy="3046988"/>
          </a:xfrm>
          <a:prstGeom prst="rect">
            <a:avLst/>
          </a:prstGeom>
          <a:noFill/>
        </p:spPr>
        <p:txBody>
          <a:bodyPr wrap="square" rtlCol="0">
            <a:spAutoFit/>
          </a:bodyPr>
          <a:lstStyle/>
          <a:p>
            <a:pPr algn="ctr"/>
            <a:r>
              <a:rPr lang="pt-BR" sz="2400" b="1" dirty="0">
                <a:latin typeface="Arial" pitchFamily="34" charset="0"/>
                <a:cs typeface="Arial" pitchFamily="34" charset="0"/>
              </a:rPr>
              <a:t>A guerra milenar de Satanás contra Deus deve ser vista no capítulo 12 em seu combate a Jesus e à Igreja. As personalidades atuantes são: a mulher</a:t>
            </a:r>
            <a:r>
              <a:rPr lang="pt-BR" sz="2400" b="1">
                <a:latin typeface="Arial" pitchFamily="34" charset="0"/>
                <a:cs typeface="Arial" pitchFamily="34" charset="0"/>
              </a:rPr>
              <a:t>, </a:t>
            </a:r>
            <a:r>
              <a:rPr lang="pt-BR" sz="2400" b="1" smtClean="0">
                <a:latin typeface="Arial" pitchFamily="34" charset="0"/>
                <a:cs typeface="Arial" pitchFamily="34" charset="0"/>
              </a:rPr>
              <a:t>Seu </a:t>
            </a:r>
            <a:r>
              <a:rPr lang="pt-BR" sz="2400" b="1" dirty="0">
                <a:latin typeface="Arial" pitchFamily="34" charset="0"/>
                <a:cs typeface="Arial" pitchFamily="34" charset="0"/>
              </a:rPr>
              <a:t>Filho, seus últimos descendentes (o remanescente), e o dragão. </a:t>
            </a:r>
          </a:p>
        </p:txBody>
      </p:sp>
    </p:spTree>
    <p:extLst>
      <p:ext uri="{BB962C8B-B14F-4D97-AF65-F5344CB8AC3E}">
        <p14:creationId xmlns="" xmlns:p14="http://schemas.microsoft.com/office/powerpoint/2010/main" val="3565831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5050" y="1546595"/>
            <a:ext cx="4913847" cy="707886"/>
          </a:xfrm>
          <a:prstGeom prst="rect">
            <a:avLst/>
          </a:prstGeom>
          <a:noFill/>
        </p:spPr>
        <p:txBody>
          <a:bodyPr wrap="square" rtlCol="0">
            <a:spAutoFit/>
          </a:bodyPr>
          <a:lstStyle/>
          <a:p>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Desdobramento</a:t>
            </a:r>
          </a:p>
        </p:txBody>
      </p:sp>
      <p:sp>
        <p:nvSpPr>
          <p:cNvPr id="3" name="CaixaDeTexto 2"/>
          <p:cNvSpPr txBox="1"/>
          <p:nvPr/>
        </p:nvSpPr>
        <p:spPr>
          <a:xfrm>
            <a:off x="456959" y="2288201"/>
            <a:ext cx="8363513"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t-BR" sz="2400" b="1" dirty="0">
                <a:effectLst>
                  <a:outerShdw blurRad="38100" dist="38100" dir="2700000" algn="tl">
                    <a:srgbClr val="000000">
                      <a:alpha val="43137"/>
                    </a:srgbClr>
                  </a:outerShdw>
                </a:effectLst>
                <a:latin typeface="Arial" pitchFamily="34" charset="0"/>
                <a:cs typeface="Arial" pitchFamily="34" charset="0"/>
              </a:rPr>
              <a:t>O dragão combate o Filho da mulher: 12:4b, 5; 12:7-12</a:t>
            </a:r>
          </a:p>
        </p:txBody>
      </p:sp>
      <p:sp>
        <p:nvSpPr>
          <p:cNvPr id="4" name="CaixaDeTexto 3"/>
          <p:cNvSpPr txBox="1"/>
          <p:nvPr/>
        </p:nvSpPr>
        <p:spPr>
          <a:xfrm>
            <a:off x="456959" y="2924944"/>
            <a:ext cx="8363513"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t-BR" sz="2400" b="1" dirty="0">
                <a:effectLst>
                  <a:outerShdw blurRad="38100" dist="38100" dir="2700000" algn="tl">
                    <a:srgbClr val="000000">
                      <a:alpha val="43137"/>
                    </a:srgbClr>
                  </a:outerShdw>
                </a:effectLst>
                <a:latin typeface="Arial" pitchFamily="34" charset="0"/>
                <a:cs typeface="Arial" pitchFamily="34" charset="0"/>
              </a:rPr>
              <a:t>O dragão combate a mulher: 12:6; 12:13-16; 13:1,2, 5-10</a:t>
            </a:r>
          </a:p>
        </p:txBody>
      </p:sp>
      <p:sp>
        <p:nvSpPr>
          <p:cNvPr id="5" name="CaixaDeTexto 4"/>
          <p:cNvSpPr txBox="1"/>
          <p:nvPr/>
        </p:nvSpPr>
        <p:spPr>
          <a:xfrm>
            <a:off x="465699" y="3573016"/>
            <a:ext cx="8363513"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t-BR" sz="2400" b="1" dirty="0">
                <a:effectLst>
                  <a:outerShdw blurRad="38100" dist="38100" dir="2700000" algn="tl">
                    <a:srgbClr val="000000">
                      <a:alpha val="43137"/>
                    </a:srgbClr>
                  </a:outerShdw>
                </a:effectLst>
                <a:latin typeface="Arial" pitchFamily="34" charset="0"/>
                <a:cs typeface="Arial" pitchFamily="34" charset="0"/>
              </a:rPr>
              <a:t>O dragão combate os descendentes finais da mulher: 12:17; 13:3, 4, 11-18</a:t>
            </a:r>
          </a:p>
        </p:txBody>
      </p:sp>
    </p:spTree>
    <p:extLst>
      <p:ext uri="{BB962C8B-B14F-4D97-AF65-F5344CB8AC3E}">
        <p14:creationId xmlns="" xmlns:p14="http://schemas.microsoft.com/office/powerpoint/2010/main" val="38684838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2317" y="1844824"/>
            <a:ext cx="4913847" cy="1938992"/>
          </a:xfrm>
          <a:prstGeom prst="rect">
            <a:avLst/>
          </a:prstGeom>
          <a:noFill/>
        </p:spPr>
        <p:txBody>
          <a:bodyPr wrap="square" rtlCol="0">
            <a:spAutoFit/>
          </a:bodyPr>
          <a:lstStyle/>
          <a:p>
            <a:pPr algn="ctr"/>
            <a:r>
              <a:rPr lang="pt-BR" sz="2400" b="1" dirty="0">
                <a:latin typeface="Arial" pitchFamily="34" charset="0"/>
                <a:cs typeface="Arial" pitchFamily="34" charset="0"/>
              </a:rPr>
              <a:t>O desdobramento se estende ao capítulo 13, pois ele forma uma unidade com o 12. Assim pode-se notar claramente os envolvidos na batalha.</a:t>
            </a:r>
          </a:p>
        </p:txBody>
      </p:sp>
    </p:spTree>
    <p:extLst>
      <p:ext uri="{BB962C8B-B14F-4D97-AF65-F5344CB8AC3E}">
        <p14:creationId xmlns="" xmlns:p14="http://schemas.microsoft.com/office/powerpoint/2010/main" val="41938628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 xmlns:p14="http://schemas.microsoft.com/office/powerpoint/2010/main" val="4130462436"/>
              </p:ext>
            </p:extLst>
          </p:nvPr>
        </p:nvGraphicFramePr>
        <p:xfrm>
          <a:off x="251520" y="2420888"/>
          <a:ext cx="8568952" cy="1955656"/>
        </p:xfrm>
        <a:graphic>
          <a:graphicData uri="http://schemas.openxmlformats.org/drawingml/2006/table">
            <a:tbl>
              <a:tblPr firstRow="1" firstCol="1" lastRow="1" lastCol="1" bandRow="1" bandCol="1">
                <a:tableStyleId>{912C8C85-51F0-491E-9774-3900AFEF0FD7}</a:tableStyleId>
              </a:tblPr>
              <a:tblGrid>
                <a:gridCol w="4268607"/>
                <a:gridCol w="4300345"/>
              </a:tblGrid>
              <a:tr h="0">
                <a:tc>
                  <a:txBody>
                    <a:bodyPr/>
                    <a:lstStyle/>
                    <a:p>
                      <a:pPr algn="just">
                        <a:spcAft>
                          <a:spcPts val="0"/>
                        </a:spcAft>
                      </a:pPr>
                      <a:r>
                        <a:rPr lang="pt-BR" sz="2800" u="sng" dirty="0">
                          <a:effectLst/>
                        </a:rPr>
                        <a:t>Contendores pelo Bem</a:t>
                      </a:r>
                      <a:endParaRPr lang="pt-BR" sz="1400" dirty="0">
                        <a:effectLst/>
                        <a:latin typeface="Cambria"/>
                        <a:ea typeface="MS Mincho"/>
                        <a:cs typeface="Times New Roman"/>
                      </a:endParaRPr>
                    </a:p>
                  </a:txBody>
                  <a:tcPr marL="68580" marR="68580" marT="0" marB="0"/>
                </a:tc>
                <a:tc>
                  <a:txBody>
                    <a:bodyPr/>
                    <a:lstStyle/>
                    <a:p>
                      <a:pPr algn="just">
                        <a:spcAft>
                          <a:spcPts val="0"/>
                        </a:spcAft>
                      </a:pPr>
                      <a:r>
                        <a:rPr lang="pt-BR" sz="2800" u="sng">
                          <a:effectLst/>
                        </a:rPr>
                        <a:t>Contendores pelo Mal</a:t>
                      </a:r>
                      <a:endParaRPr lang="pt-BR" sz="1400">
                        <a:effectLst/>
                        <a:latin typeface="Cambria"/>
                        <a:ea typeface="MS Mincho"/>
                        <a:cs typeface="Times New Roman"/>
                      </a:endParaRPr>
                    </a:p>
                  </a:txBody>
                  <a:tcPr marL="68580" marR="68580" marT="0" marB="0"/>
                </a:tc>
              </a:tr>
              <a:tr h="0">
                <a:tc>
                  <a:txBody>
                    <a:bodyPr/>
                    <a:lstStyle/>
                    <a:p>
                      <a:pPr algn="just">
                        <a:spcAft>
                          <a:spcPts val="0"/>
                        </a:spcAft>
                      </a:pPr>
                      <a:r>
                        <a:rPr lang="pt-BR" sz="2400" b="0">
                          <a:effectLst/>
                        </a:rPr>
                        <a:t>O Filho da mulher</a:t>
                      </a:r>
                      <a:endParaRPr lang="pt-BR" sz="1200" b="0">
                        <a:effectLst/>
                        <a:latin typeface="Cambria"/>
                        <a:ea typeface="MS Mincho"/>
                        <a:cs typeface="Times New Roman"/>
                      </a:endParaRPr>
                    </a:p>
                  </a:txBody>
                  <a:tcPr marL="68580" marR="68580" marT="0" marB="0"/>
                </a:tc>
                <a:tc>
                  <a:txBody>
                    <a:bodyPr/>
                    <a:lstStyle/>
                    <a:p>
                      <a:pPr algn="just">
                        <a:spcAft>
                          <a:spcPts val="0"/>
                        </a:spcAft>
                      </a:pPr>
                      <a:r>
                        <a:rPr lang="pt-BR" sz="2400" b="0">
                          <a:effectLst/>
                        </a:rPr>
                        <a:t>O dragão</a:t>
                      </a:r>
                      <a:endParaRPr lang="pt-BR" sz="1200" b="0">
                        <a:effectLst/>
                        <a:latin typeface="Cambria"/>
                        <a:ea typeface="MS Mincho"/>
                        <a:cs typeface="Times New Roman"/>
                      </a:endParaRPr>
                    </a:p>
                  </a:txBody>
                  <a:tcPr marL="68580" marR="68580" marT="0" marB="0"/>
                </a:tc>
              </a:tr>
              <a:tr h="431656">
                <a:tc>
                  <a:txBody>
                    <a:bodyPr/>
                    <a:lstStyle/>
                    <a:p>
                      <a:pPr algn="just">
                        <a:spcAft>
                          <a:spcPts val="0"/>
                        </a:spcAft>
                      </a:pPr>
                      <a:r>
                        <a:rPr lang="pt-BR" sz="2400" b="0">
                          <a:effectLst/>
                        </a:rPr>
                        <a:t>A mulher</a:t>
                      </a:r>
                      <a:endParaRPr lang="pt-BR" sz="1200" b="0">
                        <a:effectLst/>
                        <a:latin typeface="Cambria"/>
                        <a:ea typeface="MS Mincho"/>
                        <a:cs typeface="Times New Roman"/>
                      </a:endParaRPr>
                    </a:p>
                  </a:txBody>
                  <a:tcPr marL="68580" marR="68580" marT="0" marB="0"/>
                </a:tc>
                <a:tc>
                  <a:txBody>
                    <a:bodyPr/>
                    <a:lstStyle/>
                    <a:p>
                      <a:pPr algn="just">
                        <a:spcAft>
                          <a:spcPts val="0"/>
                        </a:spcAft>
                      </a:pPr>
                      <a:r>
                        <a:rPr lang="pt-BR" sz="2400" b="0" dirty="0">
                          <a:effectLst/>
                        </a:rPr>
                        <a:t>A besta que sobe do </a:t>
                      </a:r>
                      <a:r>
                        <a:rPr lang="pt-BR" sz="2400" b="0" dirty="0" smtClean="0">
                          <a:effectLst/>
                        </a:rPr>
                        <a:t>mar</a:t>
                      </a:r>
                    </a:p>
                  </a:txBody>
                  <a:tcPr marL="68580" marR="68580" marT="0" marB="0"/>
                </a:tc>
              </a:tr>
              <a:tr h="0">
                <a:tc>
                  <a:txBody>
                    <a:bodyPr/>
                    <a:lstStyle/>
                    <a:p>
                      <a:pPr algn="l">
                        <a:spcAft>
                          <a:spcPts val="0"/>
                        </a:spcAft>
                      </a:pPr>
                      <a:r>
                        <a:rPr lang="pt-BR" sz="2400" b="0" dirty="0">
                          <a:effectLst/>
                        </a:rPr>
                        <a:t>Os descendentes finais da mulher</a:t>
                      </a:r>
                      <a:endParaRPr lang="pt-BR" sz="1200" b="0" dirty="0">
                        <a:effectLst/>
                        <a:latin typeface="Cambria"/>
                        <a:ea typeface="MS Mincho"/>
                        <a:cs typeface="Times New Roman"/>
                      </a:endParaRPr>
                    </a:p>
                  </a:txBody>
                  <a:tcPr marL="68580" marR="68580" marT="0" marB="0"/>
                </a:tc>
                <a:tc>
                  <a:txBody>
                    <a:bodyPr/>
                    <a:lstStyle/>
                    <a:p>
                      <a:pPr algn="just">
                        <a:spcAft>
                          <a:spcPts val="0"/>
                        </a:spcAft>
                      </a:pPr>
                      <a:r>
                        <a:rPr lang="pt-BR" sz="2400" b="0" dirty="0">
                          <a:effectLst/>
                        </a:rPr>
                        <a:t>A besta que sobe da terra</a:t>
                      </a:r>
                      <a:endParaRPr lang="pt-BR" sz="1200" b="0" dirty="0">
                        <a:effectLst/>
                        <a:latin typeface="Cambria"/>
                        <a:ea typeface="MS Mincho"/>
                        <a:cs typeface="Times New Roman"/>
                      </a:endParaRPr>
                    </a:p>
                  </a:txBody>
                  <a:tcPr marL="68580" marR="68580" marT="0" marB="0"/>
                </a:tc>
              </a:tr>
            </a:tbl>
          </a:graphicData>
        </a:graphic>
      </p:graphicFrame>
    </p:spTree>
    <p:extLst>
      <p:ext uri="{BB962C8B-B14F-4D97-AF65-F5344CB8AC3E}">
        <p14:creationId xmlns="" xmlns:p14="http://schemas.microsoft.com/office/powerpoint/2010/main" val="509237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50423" y="1556792"/>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O centro do Apocalipse mostra que o mesmo  Miguel que guerreou com seus anjos contra o dragão e seus anjos no céu, agora se levanta novamente para livrar de uma vez por todas os descendentes finais da mulher. A palavra profética anuncia: </a:t>
            </a:r>
          </a:p>
        </p:txBody>
      </p:sp>
    </p:spTree>
    <p:extLst>
      <p:ext uri="{BB962C8B-B14F-4D97-AF65-F5344CB8AC3E}">
        <p14:creationId xmlns="" xmlns:p14="http://schemas.microsoft.com/office/powerpoint/2010/main" val="2041999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50423" y="1556792"/>
            <a:ext cx="4913847" cy="3785652"/>
          </a:xfrm>
          <a:prstGeom prst="rect">
            <a:avLst/>
          </a:prstGeom>
          <a:noFill/>
        </p:spPr>
        <p:txBody>
          <a:bodyPr wrap="square" rtlCol="0">
            <a:spAutoFit/>
          </a:bodyPr>
          <a:lstStyle/>
          <a:p>
            <a:pPr algn="ctr"/>
            <a:r>
              <a:rPr lang="pt-BR" sz="2400" b="1" dirty="0">
                <a:latin typeface="Arial" pitchFamily="34" charset="0"/>
                <a:cs typeface="Arial" pitchFamily="34" charset="0"/>
              </a:rPr>
              <a:t>“Nesse tempo, se levantará Miguel, o grande príncipe, o defensor dos filhos de teu povo, e haverá tempo de angústia, qual nunca houve, desde que houve nação até aquele tempo; mas naquele tempo, será salvo o teu povo, todo aquele que for achado inscrito no livro</a:t>
            </a:r>
            <a:r>
              <a:rPr lang="pt-BR" sz="2400" b="1" dirty="0" smtClean="0">
                <a:latin typeface="Arial" pitchFamily="34" charset="0"/>
                <a:cs typeface="Arial" pitchFamily="34" charset="0"/>
              </a:rPr>
              <a:t>.”</a:t>
            </a:r>
          </a:p>
          <a:p>
            <a:pPr algn="ctr"/>
            <a:r>
              <a:rPr lang="pt-BR" sz="2400" b="1" dirty="0" smtClean="0">
                <a:latin typeface="Arial" pitchFamily="34" charset="0"/>
                <a:cs typeface="Arial" pitchFamily="34" charset="0"/>
              </a:rPr>
              <a:t>Daniel </a:t>
            </a:r>
            <a:r>
              <a:rPr lang="pt-BR" sz="2400" b="1" dirty="0">
                <a:latin typeface="Arial" pitchFamily="34" charset="0"/>
                <a:cs typeface="Arial" pitchFamily="34" charset="0"/>
              </a:rPr>
              <a:t>12:1.</a:t>
            </a:r>
          </a:p>
        </p:txBody>
      </p:sp>
    </p:spTree>
    <p:extLst>
      <p:ext uri="{BB962C8B-B14F-4D97-AF65-F5344CB8AC3E}">
        <p14:creationId xmlns="" xmlns:p14="http://schemas.microsoft.com/office/powerpoint/2010/main" val="39634332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TotalTime>
  <Words>1202</Words>
  <Application>Microsoft Office PowerPoint</Application>
  <PresentationFormat>Apresentação na tela (4:3)</PresentationFormat>
  <Paragraphs>75</Paragraphs>
  <Slides>35</Slides>
  <Notes>0</Notes>
  <HiddenSlides>0</HiddenSlides>
  <MMClips>0</MMClips>
  <ScaleCrop>false</ScaleCrop>
  <HeadingPairs>
    <vt:vector size="4" baseType="variant">
      <vt:variant>
        <vt:lpstr>Tema</vt:lpstr>
      </vt:variant>
      <vt:variant>
        <vt:i4>1</vt:i4>
      </vt:variant>
      <vt:variant>
        <vt:lpstr>Títulos de slides</vt:lpstr>
      </vt:variant>
      <vt:variant>
        <vt:i4>35</vt:i4>
      </vt:variant>
    </vt:vector>
  </HeadingPairs>
  <TitlesOfParts>
    <vt:vector size="36"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dc:creator>
  <cp:lastModifiedBy>erleni.nemes</cp:lastModifiedBy>
  <cp:revision>48</cp:revision>
  <dcterms:created xsi:type="dcterms:W3CDTF">2013-09-16T12:41:59Z</dcterms:created>
  <dcterms:modified xsi:type="dcterms:W3CDTF">2013-11-06T15:54:55Z</dcterms:modified>
</cp:coreProperties>
</file>