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94" r:id="rId6"/>
    <p:sldId id="295" r:id="rId7"/>
    <p:sldId id="26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25" r:id="rId17"/>
    <p:sldId id="326" r:id="rId18"/>
    <p:sldId id="327" r:id="rId19"/>
    <p:sldId id="306" r:id="rId20"/>
    <p:sldId id="308" r:id="rId21"/>
    <p:sldId id="309" r:id="rId22"/>
    <p:sldId id="310" r:id="rId23"/>
    <p:sldId id="313" r:id="rId24"/>
    <p:sldId id="314" r:id="rId25"/>
    <p:sldId id="315" r:id="rId26"/>
    <p:sldId id="316" r:id="rId27"/>
    <p:sldId id="317" r:id="rId28"/>
    <p:sldId id="318" r:id="rId29"/>
    <p:sldId id="323" r:id="rId30"/>
    <p:sldId id="320" r:id="rId31"/>
    <p:sldId id="324" r:id="rId32"/>
    <p:sldId id="282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5471" y="1124744"/>
            <a:ext cx="5430625" cy="1307471"/>
            <a:chOff x="5471" y="1124744"/>
            <a:chExt cx="5430625" cy="1307471"/>
          </a:xfrm>
        </p:grpSpPr>
        <p:sp>
          <p:nvSpPr>
            <p:cNvPr id="4" name="CaixaDeTexto 3"/>
            <p:cNvSpPr txBox="1"/>
            <p:nvPr/>
          </p:nvSpPr>
          <p:spPr>
            <a:xfrm>
              <a:off x="827584" y="1601218"/>
              <a:ext cx="4608512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conclamar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, advertir e salvar.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5471" y="1355577"/>
              <a:ext cx="3630425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Objetivo (tríplice) 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28508" y="1124744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1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471" y="2886035"/>
            <a:ext cx="6366729" cy="1307471"/>
            <a:chOff x="5471" y="2886035"/>
            <a:chExt cx="6366729" cy="1307471"/>
          </a:xfrm>
        </p:grpSpPr>
        <p:sp>
          <p:nvSpPr>
            <p:cNvPr id="5" name="CaixaDeTexto 4"/>
            <p:cNvSpPr txBox="1"/>
            <p:nvPr/>
          </p:nvSpPr>
          <p:spPr>
            <a:xfrm>
              <a:off x="827584" y="3362509"/>
              <a:ext cx="5544616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“a todo o mundo”.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471" y="3116868"/>
              <a:ext cx="4134481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Extensão - universal 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28508" y="2886035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2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471" y="4608710"/>
            <a:ext cx="7302833" cy="1676803"/>
            <a:chOff x="5471" y="4608710"/>
            <a:chExt cx="7302833" cy="1676803"/>
          </a:xfrm>
        </p:grpSpPr>
        <p:sp>
          <p:nvSpPr>
            <p:cNvPr id="8" name="CaixaDeTexto 7"/>
            <p:cNvSpPr txBox="1"/>
            <p:nvPr/>
          </p:nvSpPr>
          <p:spPr>
            <a:xfrm>
              <a:off x="827584" y="5085184"/>
              <a:ext cx="6480720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indica rapidez. Os últimos dias são mais breves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do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que imaginamos.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471" y="4839543"/>
              <a:ext cx="4278497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Urgência - “voando”-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28508" y="4608710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3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0122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5471" y="1773103"/>
            <a:ext cx="6942793" cy="1799913"/>
            <a:chOff x="5471" y="1773103"/>
            <a:chExt cx="6942793" cy="1799913"/>
          </a:xfrm>
        </p:grpSpPr>
        <p:sp>
          <p:nvSpPr>
            <p:cNvPr id="4" name="CaixaDeTexto 3"/>
            <p:cNvSpPr txBox="1"/>
            <p:nvPr/>
          </p:nvSpPr>
          <p:spPr>
            <a:xfrm>
              <a:off x="827584" y="2249577"/>
              <a:ext cx="612068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000" b="1" dirty="0">
                  <a:latin typeface="Arial" pitchFamily="34" charset="0"/>
                  <a:cs typeface="Arial" pitchFamily="34" charset="0"/>
                </a:rPr>
                <a:t>Jesus disse: “O que vos digo às escuras, dizei-o a plena luz; e o que se vos diz ao ouvido, proclamai-o dos eirados” [telhados] - </a:t>
              </a:r>
              <a:r>
                <a:rPr lang="pt-BR" sz="2000" b="1" dirty="0" err="1">
                  <a:latin typeface="Arial" pitchFamily="34" charset="0"/>
                  <a:cs typeface="Arial" pitchFamily="34" charset="0"/>
                </a:rPr>
                <a:t>Mt</a:t>
              </a:r>
              <a:r>
                <a:rPr lang="pt-BR" sz="2000" b="1" dirty="0">
                  <a:latin typeface="Arial" pitchFamily="34" charset="0"/>
                  <a:cs typeface="Arial" pitchFamily="34" charset="0"/>
                </a:rPr>
                <a:t> 10:27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5471" y="2003936"/>
              <a:ext cx="6366729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Comunicação - “pelo meio do céu”. 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28508" y="1773103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4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471" y="4065745"/>
            <a:ext cx="6366729" cy="1307471"/>
            <a:chOff x="5471" y="4065745"/>
            <a:chExt cx="6366729" cy="1307471"/>
          </a:xfrm>
        </p:grpSpPr>
        <p:sp>
          <p:nvSpPr>
            <p:cNvPr id="5" name="CaixaDeTexto 4"/>
            <p:cNvSpPr txBox="1"/>
            <p:nvPr/>
          </p:nvSpPr>
          <p:spPr>
            <a:xfrm>
              <a:off x="827584" y="4542219"/>
              <a:ext cx="5544616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a revelação final da vontade divina.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471" y="4296578"/>
              <a:ext cx="4134481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Conteúdo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28508" y="4065745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5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4341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471" y="1916832"/>
            <a:ext cx="7302833" cy="1307471"/>
            <a:chOff x="5471" y="1916832"/>
            <a:chExt cx="7302833" cy="1307471"/>
          </a:xfrm>
        </p:grpSpPr>
        <p:sp>
          <p:nvSpPr>
            <p:cNvPr id="8" name="CaixaDeTexto 7"/>
            <p:cNvSpPr txBox="1"/>
            <p:nvPr/>
          </p:nvSpPr>
          <p:spPr>
            <a:xfrm>
              <a:off x="827584" y="2393306"/>
              <a:ext cx="6480720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os últimos dias.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471" y="2147665"/>
              <a:ext cx="4278497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Contexto de tempo 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28508" y="1916832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6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471" y="3600598"/>
            <a:ext cx="7302833" cy="1676803"/>
            <a:chOff x="5471" y="3600598"/>
            <a:chExt cx="7302833" cy="1676803"/>
          </a:xfrm>
        </p:grpSpPr>
        <p:sp>
          <p:nvSpPr>
            <p:cNvPr id="11" name="CaixaDeTexto 10"/>
            <p:cNvSpPr txBox="1"/>
            <p:nvPr/>
          </p:nvSpPr>
          <p:spPr>
            <a:xfrm>
              <a:off x="827584" y="4077072"/>
              <a:ext cx="6480720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subentende a autoridade divina por trás </a:t>
              </a:r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da proclamação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471" y="3831431"/>
              <a:ext cx="4278497" cy="461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pt-B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Poder - “grande voz</a:t>
              </a:r>
              <a:r>
                <a:rPr lang="pt-B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”</a:t>
              </a:r>
              <a:endPara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28508" y="3600598"/>
              <a:ext cx="743092" cy="92333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itchFamily="34" charset="0"/>
                </a:rPr>
                <a:t>7</a:t>
              </a:r>
              <a:endPara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55983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62880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primeira mensagem conclama os pecadores a que cumpram para com Deus três atitudes específicas: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temê-lO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glorificá-lO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adorá-lO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0404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628800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Finalmente, não podemos passar por alto que a mensagem do primeiro anjo deixa claro que “a hora do Seu juízo chegou”. </a:t>
            </a:r>
          </a:p>
        </p:txBody>
      </p:sp>
    </p:spTree>
    <p:extLst>
      <p:ext uri="{BB962C8B-B14F-4D97-AF65-F5344CB8AC3E}">
        <p14:creationId xmlns="" xmlns:p14="http://schemas.microsoft.com/office/powerpoint/2010/main" val="419685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22818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Mensagem do Segundo Anjo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93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9" y="220343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Apocalipse diz que ao primeiro anjo “seguiu-se outro anjo, o segundo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51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63691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segundo anjo é aquele que se une ao primeiro e segue o caminho com ele. </a:t>
            </a:r>
          </a:p>
        </p:txBody>
      </p:sp>
    </p:spTree>
    <p:extLst>
      <p:ext uri="{BB962C8B-B14F-4D97-AF65-F5344CB8AC3E}">
        <p14:creationId xmlns="" xmlns:p14="http://schemas.microsoft.com/office/powerpoint/2010/main" val="1567524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916832"/>
            <a:ext cx="45538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mesma coisa é dita em relação ao terceiro anjo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14:9). Assim, as características do primeiro anjo são também próprias do segundo e do terceiro: eles também voam “pelo meio do céu”, e têm o “evangelho eterno” para proclamar com “grande voz” “a cada nação, e tribo, e língua, e povo”. </a:t>
            </a:r>
          </a:p>
        </p:txBody>
      </p:sp>
    </p:spTree>
    <p:extLst>
      <p:ext uri="{BB962C8B-B14F-4D97-AF65-F5344CB8AC3E}">
        <p14:creationId xmlns="" xmlns:p14="http://schemas.microsoft.com/office/powerpoint/2010/main" val="294832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2708920"/>
            <a:ext cx="491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mensagem de cada anjo ressalta um aspecto primordial do “evangelho eterno”, mesmo porque qualquer outro evangelho, além do único, é anátema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Gl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1:8, 9). </a:t>
            </a:r>
          </a:p>
        </p:txBody>
      </p:sp>
    </p:spTree>
    <p:extLst>
      <p:ext uri="{BB962C8B-B14F-4D97-AF65-F5344CB8AC3E}">
        <p14:creationId xmlns="" xmlns:p14="http://schemas.microsoft.com/office/powerpoint/2010/main" val="1956796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2060848"/>
            <a:ext cx="4913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Hoje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as três mensagens estão sendo simultaneamente proclamadas em todo o mundo. Muito logo, o “quarto anjo”, aquele de Apocalipse 18, virá para se unir aos outros três, e dar à proclamação da tríplice mensagem o toque final que a encerrará.</a:t>
            </a:r>
          </a:p>
        </p:txBody>
      </p:sp>
    </p:spTree>
    <p:extLst>
      <p:ext uri="{BB962C8B-B14F-4D97-AF65-F5344CB8AC3E}">
        <p14:creationId xmlns="" xmlns:p14="http://schemas.microsoft.com/office/powerpoint/2010/main" val="1742250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84604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Babilônia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881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1" y="1844824"/>
            <a:ext cx="4337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termo envolve todos os falsos sistemas religiosos da Terra, com ênfase nos segmentos de maior projeção na cristandade: o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romanismo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, o protestantismo apostatado e o espiritismo, que nos últimos dias estarão unidos para combater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remanescente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16:13, 14). </a:t>
            </a:r>
          </a:p>
        </p:txBody>
      </p:sp>
    </p:spTree>
    <p:extLst>
      <p:ext uri="{BB962C8B-B14F-4D97-AF65-F5344CB8AC3E}">
        <p14:creationId xmlns="" xmlns:p14="http://schemas.microsoft.com/office/powerpoint/2010/main" val="204797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31745"/>
            <a:ext cx="4913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 Apocalipse se serve de todos esses eventos históricos e os usa como tipos do cativeiro maior imposto pelas ameaças e enganos satânicos finais, dos quais o povo de Deus é libertado.</a:t>
            </a:r>
          </a:p>
        </p:txBody>
      </p:sp>
    </p:spTree>
    <p:extLst>
      <p:ext uri="{BB962C8B-B14F-4D97-AF65-F5344CB8AC3E}">
        <p14:creationId xmlns="" xmlns:p14="http://schemas.microsoft.com/office/powerpoint/2010/main" val="3003870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36711"/>
            <a:ext cx="491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Os pecados capitais de Babilônia, segundo Apocalipse 17 e 18: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0" y="2236221"/>
            <a:ext cx="5724128" cy="830997"/>
            <a:chOff x="0" y="2236221"/>
            <a:chExt cx="5724128" cy="830997"/>
          </a:xfrm>
        </p:grpSpPr>
        <p:sp>
          <p:nvSpPr>
            <p:cNvPr id="3" name="CaixaDeTexto 2"/>
            <p:cNvSpPr txBox="1"/>
            <p:nvPr/>
          </p:nvSpPr>
          <p:spPr>
            <a:xfrm>
              <a:off x="0" y="2420888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Prostituição espiritual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79512" y="2236221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1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0" y="3246075"/>
            <a:ext cx="5724128" cy="830997"/>
            <a:chOff x="0" y="3246075"/>
            <a:chExt cx="5724128" cy="830997"/>
          </a:xfrm>
        </p:grpSpPr>
        <p:sp>
          <p:nvSpPr>
            <p:cNvPr id="5" name="CaixaDeTexto 4"/>
            <p:cNvSpPr txBox="1"/>
            <p:nvPr/>
          </p:nvSpPr>
          <p:spPr>
            <a:xfrm>
              <a:off x="0" y="3430742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Influência para o mal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79512" y="3246075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2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0" y="4293096"/>
            <a:ext cx="5724128" cy="830997"/>
            <a:chOff x="0" y="4293096"/>
            <a:chExt cx="5724128" cy="830997"/>
          </a:xfrm>
        </p:grpSpPr>
        <p:sp>
          <p:nvSpPr>
            <p:cNvPr id="7" name="CaixaDeTexto 6"/>
            <p:cNvSpPr txBox="1"/>
            <p:nvPr/>
          </p:nvSpPr>
          <p:spPr>
            <a:xfrm>
              <a:off x="0" y="4477763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Blasfêmia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79512" y="4293096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3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-12429" y="5332565"/>
            <a:ext cx="5724128" cy="830997"/>
            <a:chOff x="-12429" y="5332565"/>
            <a:chExt cx="5724128" cy="830997"/>
          </a:xfrm>
        </p:grpSpPr>
        <p:sp>
          <p:nvSpPr>
            <p:cNvPr id="9" name="CaixaDeTexto 8"/>
            <p:cNvSpPr txBox="1"/>
            <p:nvPr/>
          </p:nvSpPr>
          <p:spPr>
            <a:xfrm>
              <a:off x="-12429" y="5517232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Perseguição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67083" y="5332565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4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78534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36711"/>
            <a:ext cx="491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Os pecados capitais de Babilônia, segundo Apocalipse 17 e 18: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2236221"/>
            <a:ext cx="5724128" cy="830997"/>
            <a:chOff x="0" y="2236221"/>
            <a:chExt cx="5724128" cy="830997"/>
          </a:xfrm>
        </p:grpSpPr>
        <p:sp>
          <p:nvSpPr>
            <p:cNvPr id="3" name="CaixaDeTexto 2"/>
            <p:cNvSpPr txBox="1"/>
            <p:nvPr/>
          </p:nvSpPr>
          <p:spPr>
            <a:xfrm>
              <a:off x="0" y="2420888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Domínio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79512" y="2236221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5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0" y="3246075"/>
            <a:ext cx="5724128" cy="830997"/>
            <a:chOff x="0" y="3246075"/>
            <a:chExt cx="5724128" cy="830997"/>
          </a:xfrm>
        </p:grpSpPr>
        <p:sp>
          <p:nvSpPr>
            <p:cNvPr id="5" name="CaixaDeTexto 4"/>
            <p:cNvSpPr txBox="1"/>
            <p:nvPr/>
          </p:nvSpPr>
          <p:spPr>
            <a:xfrm>
              <a:off x="0" y="3430742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Ostentação e luxúria 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79512" y="3246075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6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0" y="4293096"/>
            <a:ext cx="5724128" cy="830997"/>
            <a:chOff x="0" y="4293096"/>
            <a:chExt cx="5724128" cy="830997"/>
          </a:xfrm>
        </p:grpSpPr>
        <p:sp>
          <p:nvSpPr>
            <p:cNvPr id="7" name="CaixaDeTexto 6"/>
            <p:cNvSpPr txBox="1"/>
            <p:nvPr/>
          </p:nvSpPr>
          <p:spPr>
            <a:xfrm>
              <a:off x="0" y="4477763"/>
              <a:ext cx="5724128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itchFamily="34" charset="0"/>
                  <a:cs typeface="Arial" pitchFamily="34" charset="0"/>
                </a:rPr>
                <a:t>Presunção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79512" y="4293096"/>
              <a:ext cx="93610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63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  <a:cs typeface="Arial" pitchFamily="34" charset="0"/>
                </a:rPr>
                <a:t>7</a:t>
              </a:r>
              <a:endParaRPr lang="pt-BR" sz="4800" b="1" dirty="0"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66406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2348880"/>
            <a:ext cx="3905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Vale lembrar ainda, que Deus tem um povo em Babilônia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18:4). Hoje, através do evangelho, cada pessoa que se converte ao Senhor é um cativo a menos nos domínios de Satanás. </a:t>
            </a:r>
          </a:p>
        </p:txBody>
      </p:sp>
    </p:spTree>
    <p:extLst>
      <p:ext uri="{BB962C8B-B14F-4D97-AF65-F5344CB8AC3E}">
        <p14:creationId xmlns="" xmlns:p14="http://schemas.microsoft.com/office/powerpoint/2010/main" val="2859209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16832"/>
            <a:ext cx="716428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Mensagem do Terceiro Anjo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184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1709" y="1988840"/>
            <a:ext cx="3960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Na mensagem do terceiro anjo, os últimos enganos de Satanás são denunciados, bem como as consequências de se deixar iludir por eles.</a:t>
            </a:r>
          </a:p>
        </p:txBody>
      </p:sp>
    </p:spTree>
    <p:extLst>
      <p:ext uri="{BB962C8B-B14F-4D97-AF65-F5344CB8AC3E}">
        <p14:creationId xmlns="" xmlns:p14="http://schemas.microsoft.com/office/powerpoint/2010/main" val="1997599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Um Povo Preparado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736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9" y="1231745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mensagem dos três anjos, em Apocalipse 14:6-12, contém o derradeiro apelo de um misericordioso Deus a uma raça perdida. Sua proclamação em todo o mundo ocorre no contexto dos eventos finais da história do planeta, conforme narrados em Apocalipse 13</a:t>
            </a:r>
          </a:p>
        </p:txBody>
      </p:sp>
    </p:spTree>
    <p:extLst>
      <p:ext uri="{BB962C8B-B14F-4D97-AF65-F5344CB8AC3E}">
        <p14:creationId xmlns="" xmlns:p14="http://schemas.microsoft.com/office/powerpoint/2010/main" val="1537473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31745"/>
            <a:ext cx="49138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Devemos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observar que a proclamação da tríplice mensagem angélica alcançará pleno êxito em preparar um povo para a volta de Jesus. Na hora em que todos estarão seguindo os ditames de poderes que insurgem contra Deus e Sua lei, um grupo se levanta para resistir a onda do mal e sustentar a verdade. </a:t>
            </a:r>
          </a:p>
        </p:txBody>
      </p:sp>
    </p:spTree>
    <p:extLst>
      <p:ext uri="{BB962C8B-B14F-4D97-AF65-F5344CB8AC3E}">
        <p14:creationId xmlns="" xmlns:p14="http://schemas.microsoft.com/office/powerpoint/2010/main" val="56398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757" y="1340768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Essa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tríplice mensagem está colocada entre duas notas de triunfo. E pergunto: com a salvação eterna assegurada, o que importa se estaremos vivos (14:1-5) ou mortos (14:13) quando Jesus voltar, se de qualquer forma subiremos com Ele para desfrutar Sua presença para sempre? </a:t>
            </a:r>
          </a:p>
        </p:txBody>
      </p:sp>
    </p:spTree>
    <p:extLst>
      <p:ext uri="{BB962C8B-B14F-4D97-AF65-F5344CB8AC3E}">
        <p14:creationId xmlns="" xmlns:p14="http://schemas.microsoft.com/office/powerpoint/2010/main" val="3609957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62880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Este evangelho é tanto um chamamento como uma advertência, em vista do triunfo de Cristo na cruz, que resultou na expulsão moral de Satanás, como “acusador dos irmãos” 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Ap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12:10). </a:t>
            </a:r>
          </a:p>
        </p:txBody>
      </p:sp>
    </p:spTree>
    <p:extLst>
      <p:ext uri="{BB962C8B-B14F-4D97-AF65-F5344CB8AC3E}">
        <p14:creationId xmlns="" xmlns:p14="http://schemas.microsoft.com/office/powerpoint/2010/main" val="1920482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9" y="1231745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A última cena do capítulo é a própria volta de Jesus, expressa em seus dois propósitos principais: trazer salvação para uns (ilustrado no quadro da “ceifa” nos versos 14-16), e perdição para outros (ilustrado no quadro da “vindima”, nos versos 17-20).</a:t>
            </a:r>
          </a:p>
        </p:txBody>
      </p:sp>
    </p:spTree>
    <p:extLst>
      <p:ext uri="{BB962C8B-B14F-4D97-AF65-F5344CB8AC3E}">
        <p14:creationId xmlns="" xmlns:p14="http://schemas.microsoft.com/office/powerpoint/2010/main" val="429412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23174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vez proclamada a tríplice mensagem angélica em todo o mundo, o caráter de cada habitante do planeta estará para sempre fixado, consolidado, ou com o selo de Deus ou com o sinal da besta. </a:t>
            </a:r>
          </a:p>
        </p:txBody>
      </p:sp>
    </p:spTree>
    <p:extLst>
      <p:ext uri="{BB962C8B-B14F-4D97-AF65-F5344CB8AC3E}">
        <p14:creationId xmlns="" xmlns:p14="http://schemas.microsoft.com/office/powerpoint/2010/main" val="66211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84604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Mensagem do Primeiro Anjo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873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99028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De forma bastante apropriada, esses três anjos representam o remanescente no cumprimento da missão de evangelizar o mundo. </a:t>
            </a:r>
          </a:p>
        </p:txBody>
      </p:sp>
    </p:spTree>
    <p:extLst>
      <p:ext uri="{BB962C8B-B14F-4D97-AF65-F5344CB8AC3E}">
        <p14:creationId xmlns="" xmlns:p14="http://schemas.microsoft.com/office/powerpoint/2010/main" val="3437163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4437112"/>
            <a:ext cx="491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Observemos sete aspectos fundamentais das três mensagens angélicas:</a:t>
            </a:r>
          </a:p>
        </p:txBody>
      </p:sp>
    </p:spTree>
    <p:extLst>
      <p:ext uri="{BB962C8B-B14F-4D97-AF65-F5344CB8AC3E}">
        <p14:creationId xmlns="" xmlns:p14="http://schemas.microsoft.com/office/powerpoint/2010/main" val="700908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863</Words>
  <Application>Microsoft Office PowerPoint</Application>
  <PresentationFormat>Apresentação na tela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erleni.nemes</cp:lastModifiedBy>
  <cp:revision>40</cp:revision>
  <dcterms:created xsi:type="dcterms:W3CDTF">2013-09-16T12:41:59Z</dcterms:created>
  <dcterms:modified xsi:type="dcterms:W3CDTF">2013-11-06T16:27:30Z</dcterms:modified>
</cp:coreProperties>
</file>