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6" r:id="rId5"/>
    <p:sldId id="26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17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556792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Os defensores do método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preterista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afirmam que o cumprimento da profecia ocorreu no passado, no tempo ou nas proximidades do tempo em que a profecia foi dada. O profeta não tem uma antevisão do futuro. </a:t>
            </a:r>
          </a:p>
        </p:txBody>
      </p:sp>
    </p:spTree>
    <p:extLst>
      <p:ext uri="{BB962C8B-B14F-4D97-AF65-F5344CB8AC3E}">
        <p14:creationId xmlns="" xmlns:p14="http://schemas.microsoft.com/office/powerpoint/2010/main" val="960423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215" y="1052736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Este método de interpretação profética é descartado pelos adventistas, pois omite o elemento preditivo da profecia em seu contexto mais abrangente.</a:t>
            </a:r>
          </a:p>
        </p:txBody>
      </p:sp>
    </p:spTree>
    <p:extLst>
      <p:ext uri="{BB962C8B-B14F-4D97-AF65-F5344CB8AC3E}">
        <p14:creationId xmlns="" xmlns:p14="http://schemas.microsoft.com/office/powerpoint/2010/main" val="772658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52920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Método Futurista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896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215" y="1052736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Essa interpretação, que coloca o anticristo em um futuro distante, recebeu posteriormente o nome de futurista.</a:t>
            </a:r>
          </a:p>
        </p:txBody>
      </p:sp>
    </p:spTree>
    <p:extLst>
      <p:ext uri="{BB962C8B-B14F-4D97-AF65-F5344CB8AC3E}">
        <p14:creationId xmlns="" xmlns:p14="http://schemas.microsoft.com/office/powerpoint/2010/main" val="235939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745233"/>
            <a:ext cx="8796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Quase todos os protestantes abraçaram a interpretação futurista. Atualmente os evangélicos podem ser classificados em dois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grupos: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04842" y="3140968"/>
            <a:ext cx="8770943" cy="1442877"/>
            <a:chOff x="204842" y="3140968"/>
            <a:chExt cx="8770943" cy="1442877"/>
          </a:xfrm>
        </p:grpSpPr>
        <p:sp>
          <p:nvSpPr>
            <p:cNvPr id="4" name="CaixaDeTexto 3"/>
            <p:cNvSpPr txBox="1"/>
            <p:nvPr/>
          </p:nvSpPr>
          <p:spPr>
            <a:xfrm>
              <a:off x="473549" y="3383516"/>
              <a:ext cx="8502236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Ensinam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que haverá um arrebatamento secreto (a Igreja será arrebatada antes da Grande Tribulação). 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04842" y="3140968"/>
              <a:ext cx="4104455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Os </a:t>
              </a:r>
              <a:r>
                <a:rPr lang="pt-BR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pretribulacionistas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04842" y="4770628"/>
            <a:ext cx="8770943" cy="1442877"/>
            <a:chOff x="204842" y="4770628"/>
            <a:chExt cx="8770943" cy="1442877"/>
          </a:xfrm>
        </p:grpSpPr>
        <p:sp>
          <p:nvSpPr>
            <p:cNvPr id="5" name="CaixaDeTexto 4"/>
            <p:cNvSpPr txBox="1"/>
            <p:nvPr/>
          </p:nvSpPr>
          <p:spPr>
            <a:xfrm>
              <a:off x="473549" y="5013176"/>
              <a:ext cx="8502236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Pregam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que o trato de Deus com o homem, desde a criação, se divide em sete 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dispensações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04842" y="4770628"/>
              <a:ext cx="4104455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Os </a:t>
              </a:r>
              <a:r>
                <a:rPr lang="pt-BR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dispensacionalistas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86788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27433"/>
            <a:ext cx="521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dispensacionalistas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dividem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em sete dispensações: 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162178" y="1916832"/>
            <a:ext cx="3617734" cy="646331"/>
            <a:chOff x="162178" y="1916832"/>
            <a:chExt cx="3617734" cy="646331"/>
          </a:xfrm>
        </p:grpSpPr>
        <p:sp>
          <p:nvSpPr>
            <p:cNvPr id="4" name="CaixaDeTexto 3"/>
            <p:cNvSpPr txBox="1"/>
            <p:nvPr/>
          </p:nvSpPr>
          <p:spPr>
            <a:xfrm>
              <a:off x="784920" y="2101498"/>
              <a:ext cx="299499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Inocência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62178" y="1916832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62178" y="2708920"/>
            <a:ext cx="3617734" cy="646331"/>
            <a:chOff x="162178" y="2708920"/>
            <a:chExt cx="3617734" cy="646331"/>
          </a:xfrm>
        </p:grpSpPr>
        <p:sp>
          <p:nvSpPr>
            <p:cNvPr id="11" name="CaixaDeTexto 10"/>
            <p:cNvSpPr txBox="1"/>
            <p:nvPr/>
          </p:nvSpPr>
          <p:spPr>
            <a:xfrm>
              <a:off x="784920" y="2893586"/>
              <a:ext cx="299499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Consciência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62178" y="2708920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62178" y="3573016"/>
            <a:ext cx="3617734" cy="646331"/>
            <a:chOff x="162178" y="3573016"/>
            <a:chExt cx="3617734" cy="646331"/>
          </a:xfrm>
        </p:grpSpPr>
        <p:sp>
          <p:nvSpPr>
            <p:cNvPr id="15" name="CaixaDeTexto 14"/>
            <p:cNvSpPr txBox="1"/>
            <p:nvPr/>
          </p:nvSpPr>
          <p:spPr>
            <a:xfrm>
              <a:off x="784920" y="3757682"/>
              <a:ext cx="299499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Governo humano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62178" y="3573016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62178" y="4432206"/>
            <a:ext cx="3617734" cy="646331"/>
            <a:chOff x="162178" y="4432206"/>
            <a:chExt cx="3617734" cy="646331"/>
          </a:xfrm>
        </p:grpSpPr>
        <p:sp>
          <p:nvSpPr>
            <p:cNvPr id="17" name="CaixaDeTexto 16"/>
            <p:cNvSpPr txBox="1"/>
            <p:nvPr/>
          </p:nvSpPr>
          <p:spPr>
            <a:xfrm>
              <a:off x="784920" y="4616872"/>
              <a:ext cx="299499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Promessa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62178" y="4432206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813354" y="2236491"/>
            <a:ext cx="3617734" cy="646331"/>
            <a:chOff x="4813354" y="2236491"/>
            <a:chExt cx="3617734" cy="646331"/>
          </a:xfrm>
        </p:grpSpPr>
        <p:sp>
          <p:nvSpPr>
            <p:cNvPr id="19" name="CaixaDeTexto 18"/>
            <p:cNvSpPr txBox="1"/>
            <p:nvPr/>
          </p:nvSpPr>
          <p:spPr>
            <a:xfrm>
              <a:off x="5436096" y="2421157"/>
              <a:ext cx="299499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Lei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813354" y="2236491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813354" y="3157517"/>
            <a:ext cx="3617734" cy="646331"/>
            <a:chOff x="4813354" y="3157517"/>
            <a:chExt cx="3617734" cy="646331"/>
          </a:xfrm>
        </p:grpSpPr>
        <p:sp>
          <p:nvSpPr>
            <p:cNvPr id="21" name="CaixaDeTexto 20"/>
            <p:cNvSpPr txBox="1"/>
            <p:nvPr/>
          </p:nvSpPr>
          <p:spPr>
            <a:xfrm>
              <a:off x="5436096" y="3342183"/>
              <a:ext cx="299499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Da graça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813354" y="3157517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785891" y="4005973"/>
            <a:ext cx="3617734" cy="1015663"/>
            <a:chOff x="4785891" y="4005973"/>
            <a:chExt cx="3617734" cy="1015663"/>
          </a:xfrm>
        </p:grpSpPr>
        <p:sp>
          <p:nvSpPr>
            <p:cNvPr id="23" name="CaixaDeTexto 22"/>
            <p:cNvSpPr txBox="1"/>
            <p:nvPr/>
          </p:nvSpPr>
          <p:spPr>
            <a:xfrm>
              <a:off x="5408633" y="4190639"/>
              <a:ext cx="2994992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Dispensação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do reino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785891" y="4005973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46270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80728"/>
            <a:ext cx="42380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crença no método de interpretação futurista cresceu e alcançou milhares de denominações evangélicas, tanto tradicionais como pentecostais, contribuindo assim para desviar do papado as indicações de ser ele o anticristo da profecia e do papel que ele representará na profecia de Apocalipse 13</a:t>
            </a:r>
          </a:p>
        </p:txBody>
      </p:sp>
    </p:spTree>
    <p:extLst>
      <p:ext uri="{BB962C8B-B14F-4D97-AF65-F5344CB8AC3E}">
        <p14:creationId xmlns="" xmlns:p14="http://schemas.microsoft.com/office/powerpoint/2010/main" val="1234277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73083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Método Historicista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68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7911" y="692696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Os defensores do método historicista creem que as profecias, principalmente as dos livros de Daniel e Apocalipse, são como esboço antecipado da história que Deus deu a humanidade por meio dos profetas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Francis D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Nichol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, Comentário Bíblico Adventista Del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Septimo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Dia, 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. 4, p. 41).</a:t>
            </a:r>
          </a:p>
        </p:txBody>
      </p:sp>
    </p:spTree>
    <p:extLst>
      <p:ext uri="{BB962C8B-B14F-4D97-AF65-F5344CB8AC3E}">
        <p14:creationId xmlns="" xmlns:p14="http://schemas.microsoft.com/office/powerpoint/2010/main" val="3839052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4678" y="1844824"/>
            <a:ext cx="87745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“Nos anais da história humana, o desenvolvimento das nações, o nascimento e queda dos impérios, aparecem como que dependendo da vontade e proeza do homem; a configuração dos acontecimentos parece determinada em grande medida pelo seu poder, ambição ou capricho. Mas na Palavra de Deus a cortina é afastada, e podemos ver acima, para trás e pelos lados as partidas e contrapartidas do interesse, poder e paixões humanos – as instrumentalidades do Todo-misericordioso –  executando paciente e silenciosamente os conselhos de Sua própria vontade”  (Profetas e Reis, p. 499, 500). </a:t>
            </a:r>
          </a:p>
        </p:txBody>
      </p:sp>
    </p:spTree>
    <p:extLst>
      <p:ext uri="{BB962C8B-B14F-4D97-AF65-F5344CB8AC3E}">
        <p14:creationId xmlns="" xmlns:p14="http://schemas.microsoft.com/office/powerpoint/2010/main" val="1742512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7911" y="1484784"/>
            <a:ext cx="4310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método historicista ensina que Deus controla a história e Ele prometeu que não faria coisa alguma “sem primeiro revelar o Seu segredo aos Seus servos, os profetas”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Am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3:7).</a:t>
            </a:r>
          </a:p>
        </p:txBody>
      </p:sp>
    </p:spTree>
    <p:extLst>
      <p:ext uri="{BB962C8B-B14F-4D97-AF65-F5344CB8AC3E}">
        <p14:creationId xmlns="" xmlns:p14="http://schemas.microsoft.com/office/powerpoint/2010/main" val="2934772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72816"/>
            <a:ext cx="4310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Jesus Cristo deseja que todo aquele que estuda Sua palavra profética creia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nEle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ao ver suas predições cumpridas. </a:t>
            </a:r>
          </a:p>
        </p:txBody>
      </p:sp>
    </p:spTree>
    <p:extLst>
      <p:ext uri="{BB962C8B-B14F-4D97-AF65-F5344CB8AC3E}">
        <p14:creationId xmlns="" xmlns:p14="http://schemas.microsoft.com/office/powerpoint/2010/main" val="2745038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00808"/>
            <a:ext cx="4310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método historicista ensina que as profecias devem ser interpretadas com o princípio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dia-ano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isto é, um dia representado um ano.</a:t>
            </a:r>
          </a:p>
        </p:txBody>
      </p:sp>
    </p:spTree>
    <p:extLst>
      <p:ext uri="{BB962C8B-B14F-4D97-AF65-F5344CB8AC3E}">
        <p14:creationId xmlns="" xmlns:p14="http://schemas.microsoft.com/office/powerpoint/2010/main" val="532035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24744"/>
            <a:ext cx="42639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Dr. José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Carlos Ramos divide o método historicista em quatro principais modalidades dependendo da maneira como é predito os eventos da História:</a:t>
            </a:r>
          </a:p>
        </p:txBody>
      </p:sp>
    </p:spTree>
    <p:extLst>
      <p:ext uri="{BB962C8B-B14F-4D97-AF65-F5344CB8AC3E}">
        <p14:creationId xmlns="" xmlns:p14="http://schemas.microsoft.com/office/powerpoint/2010/main" val="1935030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9512" y="1749004"/>
            <a:ext cx="8640960" cy="1752004"/>
            <a:chOff x="179512" y="1749004"/>
            <a:chExt cx="8640960" cy="1752004"/>
          </a:xfrm>
        </p:grpSpPr>
        <p:sp>
          <p:nvSpPr>
            <p:cNvPr id="3" name="CaixaDeTexto 2"/>
            <p:cNvSpPr txBox="1"/>
            <p:nvPr/>
          </p:nvSpPr>
          <p:spPr>
            <a:xfrm>
              <a:off x="323528" y="1931348"/>
              <a:ext cx="8496944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Futuros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eventos são descritos um após o outro até o fim dos tempos. Há uma ordem cronológica para a maior parte dos eventos na profecia.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79512" y="1749004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Sequência Linear 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79512" y="3894728"/>
            <a:ext cx="8640960" cy="1752004"/>
            <a:chOff x="179512" y="3894728"/>
            <a:chExt cx="8640960" cy="1752004"/>
          </a:xfrm>
        </p:grpSpPr>
        <p:sp>
          <p:nvSpPr>
            <p:cNvPr id="4" name="CaixaDeTexto 3"/>
            <p:cNvSpPr txBox="1"/>
            <p:nvPr/>
          </p:nvSpPr>
          <p:spPr>
            <a:xfrm>
              <a:off x="323528" y="4077072"/>
              <a:ext cx="8496944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As profecias descrevem os mesmos eventos várias vezes de diferentes perspectivas. Mais de uma profecia para o mesmo evento histórico.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79512" y="3894728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Recapitulação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76248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9512" y="1749004"/>
            <a:ext cx="8640960" cy="1752004"/>
            <a:chOff x="179512" y="1749004"/>
            <a:chExt cx="8640960" cy="1752004"/>
          </a:xfrm>
        </p:grpSpPr>
        <p:sp>
          <p:nvSpPr>
            <p:cNvPr id="3" name="CaixaDeTexto 2"/>
            <p:cNvSpPr txBox="1"/>
            <p:nvPr/>
          </p:nvSpPr>
          <p:spPr>
            <a:xfrm>
              <a:off x="323528" y="1931348"/>
              <a:ext cx="8496944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Também conhecida como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apotelesmática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, que supõe o cumprimento múltiplo de uma profecia (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Mt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24;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Is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65:17-26;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Dn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8 e 11:21).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79512" y="1749004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Reocorrência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79512" y="3894728"/>
            <a:ext cx="8640960" cy="1382673"/>
            <a:chOff x="179512" y="3894728"/>
            <a:chExt cx="8640960" cy="1382673"/>
          </a:xfrm>
        </p:grpSpPr>
        <p:sp>
          <p:nvSpPr>
            <p:cNvPr id="4" name="CaixaDeTexto 3"/>
            <p:cNvSpPr txBox="1"/>
            <p:nvPr/>
          </p:nvSpPr>
          <p:spPr>
            <a:xfrm>
              <a:off x="323528" y="4077072"/>
              <a:ext cx="8496944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É estabelecida na premissa de que a história se repete. É semelhante à modalidade anterior. 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79512" y="3894728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Filosofia da História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84182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20888"/>
            <a:ext cx="8630019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Os Adventistas do Sétimo Dia têm baseado sua interpretação profética no princípio historicista. Creem que a história já percorreu a maior parte de seu curso, e avança para o seu clímax, que será a vinda de Jesus Cristo e o estabelecimento do eterno Reino de Deus. </a:t>
            </a:r>
          </a:p>
        </p:txBody>
      </p:sp>
    </p:spTree>
    <p:extLst>
      <p:ext uri="{BB962C8B-B14F-4D97-AF65-F5344CB8AC3E}">
        <p14:creationId xmlns="" xmlns:p14="http://schemas.microsoft.com/office/powerpoint/2010/main" val="1848048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2209" y="1196752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Os que estudam as profecias bíblicas precisam conhecer e “manejar bem a palavra da verdade” (2Tm 2:15), para não serem enganados e “levados ao redor por todo vento de doutrina, pela artimanha dos homens, pela astúcia com que induzem ao erro”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Ef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4:14).</a:t>
            </a:r>
          </a:p>
        </p:txBody>
      </p:sp>
    </p:spTree>
    <p:extLst>
      <p:ext uri="{BB962C8B-B14F-4D97-AF65-F5344CB8AC3E}">
        <p14:creationId xmlns="" xmlns:p14="http://schemas.microsoft.com/office/powerpoint/2010/main" val="1537473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340768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Há necessidade de uma cuidadosa compreensão dos métodos de interpretação das profecias bíblicas, principalmente de Daniel e Apocalipse.</a:t>
            </a:r>
          </a:p>
        </p:txBody>
      </p:sp>
    </p:spTree>
    <p:extLst>
      <p:ext uri="{BB962C8B-B14F-4D97-AF65-F5344CB8AC3E}">
        <p14:creationId xmlns="" xmlns:p14="http://schemas.microsoft.com/office/powerpoint/2010/main" val="2899897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73083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Método </a:t>
            </a:r>
            <a:r>
              <a:rPr lang="pt-BR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Preterista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873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Grupos protestantes do século XVI, ao aprofundarem seus estudos na Palavra de Deus, seus interesses foram voltados para a interpretação profética.</a:t>
            </a:r>
          </a:p>
        </p:txBody>
      </p:sp>
    </p:spTree>
    <p:extLst>
      <p:ext uri="{BB962C8B-B14F-4D97-AF65-F5344CB8AC3E}">
        <p14:creationId xmlns="" xmlns:p14="http://schemas.microsoft.com/office/powerpoint/2010/main" val="1429953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Alguns teólogos jesuítas optaram pela interpretação profética denominada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Preterismo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cuja abordagem teve sua origem com Porfírio (233-304 d.C.),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neo-platonista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do 3º século, defensor do paganismo e opositor declarado do cristianismo.</a:t>
            </a:r>
          </a:p>
        </p:txBody>
      </p:sp>
    </p:spTree>
    <p:extLst>
      <p:ext uri="{BB962C8B-B14F-4D97-AF65-F5344CB8AC3E}">
        <p14:creationId xmlns="" xmlns:p14="http://schemas.microsoft.com/office/powerpoint/2010/main" val="2263125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215" y="1052736"/>
            <a:ext cx="4824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Francisco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Ribera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(1537-1591) 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Luis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Alcazar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(1554-1613), jesuítas espanhóis, se uniram para defender a igreja católica e anular as interpretações protestantes das profecias que identificavam o papa 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Igreja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Católica como sendo o anticristo e Babilônia. </a:t>
            </a:r>
          </a:p>
        </p:txBody>
      </p:sp>
    </p:spTree>
    <p:extLst>
      <p:ext uri="{BB962C8B-B14F-4D97-AF65-F5344CB8AC3E}">
        <p14:creationId xmlns="" xmlns:p14="http://schemas.microsoft.com/office/powerpoint/2010/main" val="499814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215" y="1916832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Com este método de interpretação, os católicos lograram êxito, confundindo a interpretação profética protestante.</a:t>
            </a:r>
          </a:p>
        </p:txBody>
      </p:sp>
    </p:spTree>
    <p:extLst>
      <p:ext uri="{BB962C8B-B14F-4D97-AF65-F5344CB8AC3E}">
        <p14:creationId xmlns="" xmlns:p14="http://schemas.microsoft.com/office/powerpoint/2010/main" val="4165765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828</Words>
  <Application>Microsoft Office PowerPoint</Application>
  <PresentationFormat>Apresentação na tela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erleni.nemes</cp:lastModifiedBy>
  <cp:revision>28</cp:revision>
  <dcterms:created xsi:type="dcterms:W3CDTF">2013-09-16T12:41:59Z</dcterms:created>
  <dcterms:modified xsi:type="dcterms:W3CDTF">2013-11-06T16:22:30Z</dcterms:modified>
</cp:coreProperties>
</file>