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20" r:id="rId12"/>
    <p:sldId id="321" r:id="rId13"/>
    <p:sldId id="322" r:id="rId14"/>
    <p:sldId id="308" r:id="rId15"/>
    <p:sldId id="299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8" r:id="rId25"/>
    <p:sldId id="319" r:id="rId26"/>
    <p:sldId id="317" r:id="rId27"/>
    <p:sldId id="282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32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30/10/13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732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30/10/13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946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30/10/13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989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30/10/13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29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30/10/13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21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30/10/13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97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30/10/13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560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30/10/13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920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30/10/13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468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30/10/13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832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30/10/13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982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48C67-3FF6-474A-BD14-2674839D5B84}" type="datetimeFigureOut">
              <a:rPr lang="pt-BR" smtClean="0"/>
              <a:t>30/10/13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75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842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124744"/>
            <a:ext cx="49685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Os futuristas </a:t>
            </a:r>
            <a:r>
              <a:rPr lang="pt-BR" sz="2400" b="1" dirty="0" err="1">
                <a:latin typeface="Arial" pitchFamily="34" charset="0"/>
                <a:cs typeface="Arial" pitchFamily="34" charset="0"/>
              </a:rPr>
              <a:t>dispensacionalistas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 representam um movimento religioso que acredita no fato de que Deus está nesse tempo do fim cumprindo Suas promessas para com o Israel literal, a partir de 14 de maio de 1948, quando foi feita por David Ben </a:t>
            </a:r>
            <a:r>
              <a:rPr lang="pt-BR" sz="2400" b="1" dirty="0" err="1">
                <a:latin typeface="Arial" pitchFamily="34" charset="0"/>
                <a:cs typeface="Arial" pitchFamily="34" charset="0"/>
              </a:rPr>
              <a:t>Gurion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 a leitura da Declaração de Independência, surgindo a nação dos israelitas – o Estado de Israel. </a:t>
            </a:r>
          </a:p>
        </p:txBody>
      </p:sp>
    </p:spTree>
    <p:extLst>
      <p:ext uri="{BB962C8B-B14F-4D97-AF65-F5344CB8AC3E}">
        <p14:creationId xmlns:p14="http://schemas.microsoft.com/office/powerpoint/2010/main" val="268737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249368" y="1699207"/>
            <a:ext cx="7418976" cy="1107996"/>
            <a:chOff x="249368" y="1699207"/>
            <a:chExt cx="7418976" cy="1107996"/>
          </a:xfrm>
        </p:grpSpPr>
        <p:sp>
          <p:nvSpPr>
            <p:cNvPr id="3" name="CaixaDeTexto 2"/>
            <p:cNvSpPr txBox="1"/>
            <p:nvPr/>
          </p:nvSpPr>
          <p:spPr>
            <a:xfrm>
              <a:off x="476564" y="2022373"/>
              <a:ext cx="7191780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“Arrebatamento Secreto” da igreja. </a:t>
              </a:r>
            </a:p>
          </p:txBody>
        </p:sp>
        <p:sp>
          <p:nvSpPr>
            <p:cNvPr id="2" name="CaixaDeTexto 1"/>
            <p:cNvSpPr txBox="1"/>
            <p:nvPr/>
          </p:nvSpPr>
          <p:spPr>
            <a:xfrm>
              <a:off x="249368" y="1699207"/>
              <a:ext cx="828823" cy="11079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pt-BR" sz="6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anose="020B0A04020102020204" pitchFamily="34" charset="0"/>
                  <a:cs typeface="Arial" pitchFamily="34" charset="0"/>
                </a:rPr>
                <a:t>1</a:t>
              </a:r>
              <a:endParaRPr lang="pt-BR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251520" y="2537028"/>
            <a:ext cx="7416824" cy="1154163"/>
            <a:chOff x="251520" y="2537028"/>
            <a:chExt cx="7416824" cy="1154163"/>
          </a:xfrm>
        </p:grpSpPr>
        <p:sp>
          <p:nvSpPr>
            <p:cNvPr id="8" name="CaixaDeTexto 7"/>
            <p:cNvSpPr txBox="1"/>
            <p:nvPr/>
          </p:nvSpPr>
          <p:spPr>
            <a:xfrm>
              <a:off x="478716" y="2860194"/>
              <a:ext cx="7189628" cy="83099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“Grande Tribulação” após </a:t>
              </a:r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  <a:p>
              <a:pPr algn="ctr"/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arrebatamento </a:t>
              </a: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secreto da igreja. 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51520" y="2537028"/>
              <a:ext cx="828823" cy="11079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pt-BR" sz="6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anose="020B0A04020102020204" pitchFamily="34" charset="0"/>
                  <a:cs typeface="Arial" pitchFamily="34" charset="0"/>
                </a:rPr>
                <a:t>2</a:t>
              </a:r>
              <a:endParaRPr lang="pt-BR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251520" y="3645024"/>
            <a:ext cx="7416824" cy="1107996"/>
            <a:chOff x="251520" y="3645024"/>
            <a:chExt cx="7416824" cy="1107996"/>
          </a:xfrm>
        </p:grpSpPr>
        <p:sp>
          <p:nvSpPr>
            <p:cNvPr id="10" name="CaixaDeTexto 9"/>
            <p:cNvSpPr txBox="1"/>
            <p:nvPr/>
          </p:nvSpPr>
          <p:spPr>
            <a:xfrm>
              <a:off x="478716" y="3968190"/>
              <a:ext cx="718962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Sionismo.</a:t>
              </a:r>
              <a:endParaRPr lang="pt-BR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251520" y="3645024"/>
              <a:ext cx="828823" cy="11079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pt-BR" sz="6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anose="020B0A04020102020204" pitchFamily="34" charset="0"/>
                  <a:cs typeface="Arial" pitchFamily="34" charset="0"/>
                </a:rPr>
                <a:t>3</a:t>
              </a:r>
              <a:endParaRPr lang="pt-BR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endParaRPr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107504" y="602685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Principais ensinamentos dos </a:t>
            </a:r>
            <a:r>
              <a:rPr lang="pt-BR" sz="2800" b="1" dirty="0" err="1"/>
              <a:t>dispensacionalistas</a:t>
            </a:r>
            <a:r>
              <a:rPr lang="pt-BR" sz="2800" b="1" dirty="0"/>
              <a:t>: 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251520" y="4481244"/>
            <a:ext cx="7416824" cy="1107996"/>
            <a:chOff x="251520" y="4481244"/>
            <a:chExt cx="7416824" cy="1107996"/>
          </a:xfrm>
        </p:grpSpPr>
        <p:sp>
          <p:nvSpPr>
            <p:cNvPr id="12" name="CaixaDeTexto 11"/>
            <p:cNvSpPr txBox="1"/>
            <p:nvPr/>
          </p:nvSpPr>
          <p:spPr>
            <a:xfrm>
              <a:off x="478716" y="4804410"/>
              <a:ext cx="718962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Conversão de todo Israel. </a:t>
              </a: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251520" y="4481244"/>
              <a:ext cx="828823" cy="11079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pt-BR" sz="6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anose="020B0A04020102020204" pitchFamily="34" charset="0"/>
                  <a:cs typeface="Arial" pitchFamily="34" charset="0"/>
                </a:rPr>
                <a:t>4</a:t>
              </a:r>
              <a:endParaRPr lang="pt-BR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920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465392" y="1987239"/>
            <a:ext cx="7418976" cy="1523495"/>
            <a:chOff x="465392" y="1987239"/>
            <a:chExt cx="7418976" cy="1523495"/>
          </a:xfrm>
        </p:grpSpPr>
        <p:sp>
          <p:nvSpPr>
            <p:cNvPr id="3" name="CaixaDeTexto 2"/>
            <p:cNvSpPr txBox="1"/>
            <p:nvPr/>
          </p:nvSpPr>
          <p:spPr>
            <a:xfrm>
              <a:off x="692588" y="2310405"/>
              <a:ext cx="7191780" cy="120032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Haverá um “período de sete anos”, após o arrebatamento secreto da igreja, baseado na profecia das setenta semanas. </a:t>
              </a:r>
            </a:p>
          </p:txBody>
        </p:sp>
        <p:sp>
          <p:nvSpPr>
            <p:cNvPr id="2" name="CaixaDeTexto 1"/>
            <p:cNvSpPr txBox="1"/>
            <p:nvPr/>
          </p:nvSpPr>
          <p:spPr>
            <a:xfrm>
              <a:off x="465392" y="1987239"/>
              <a:ext cx="828823" cy="11079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pt-BR" sz="6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anose="020B0A04020102020204" pitchFamily="34" charset="0"/>
                  <a:cs typeface="Arial" pitchFamily="34" charset="0"/>
                </a:rPr>
                <a:t>5</a:t>
              </a:r>
              <a:endParaRPr lang="pt-BR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467544" y="3498973"/>
            <a:ext cx="7416824" cy="1154163"/>
            <a:chOff x="467544" y="3498973"/>
            <a:chExt cx="7416824" cy="1154163"/>
          </a:xfrm>
        </p:grpSpPr>
        <p:sp>
          <p:nvSpPr>
            <p:cNvPr id="8" name="CaixaDeTexto 7"/>
            <p:cNvSpPr txBox="1"/>
            <p:nvPr/>
          </p:nvSpPr>
          <p:spPr>
            <a:xfrm>
              <a:off x="694740" y="3822139"/>
              <a:ext cx="7189628" cy="83099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O princípio </a:t>
              </a:r>
              <a:r>
                <a:rPr lang="pt-BR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dia-ano</a:t>
              </a: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é </a:t>
              </a:r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totalmente</a:t>
              </a:r>
            </a:p>
            <a:p>
              <a:pPr algn="ctr"/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descartado</a:t>
              </a: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467544" y="3498973"/>
              <a:ext cx="828823" cy="11079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pt-BR" sz="6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anose="020B0A04020102020204" pitchFamily="34" charset="0"/>
                  <a:cs typeface="Arial" pitchFamily="34" charset="0"/>
                </a:rPr>
                <a:t>6</a:t>
              </a:r>
              <a:endParaRPr lang="pt-BR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endParaRPr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107504" y="602685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Principais ensinamentos dos </a:t>
            </a:r>
            <a:r>
              <a:rPr lang="pt-BR" sz="2800" b="1" dirty="0" err="1"/>
              <a:t>dispensacionalistas</a:t>
            </a:r>
            <a:r>
              <a:rPr lang="pt-BR" sz="2800" b="1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400440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07504" y="602685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Principais ensinamentos dos </a:t>
            </a:r>
            <a:r>
              <a:rPr lang="pt-BR" sz="2800" b="1" dirty="0" err="1"/>
              <a:t>dispensacionalistas</a:t>
            </a:r>
            <a:r>
              <a:rPr lang="pt-BR" sz="2800" b="1" dirty="0"/>
              <a:t>: 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652334" y="3393866"/>
            <a:ext cx="7416824" cy="1892826"/>
            <a:chOff x="652334" y="3393866"/>
            <a:chExt cx="7416824" cy="1892826"/>
          </a:xfrm>
        </p:grpSpPr>
        <p:sp>
          <p:nvSpPr>
            <p:cNvPr id="12" name="CaixaDeTexto 11"/>
            <p:cNvSpPr txBox="1"/>
            <p:nvPr/>
          </p:nvSpPr>
          <p:spPr>
            <a:xfrm>
              <a:off x="879530" y="3717032"/>
              <a:ext cx="7189628" cy="156966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Ensinam que o Milênio ocorrerá após a manifestação visível e gloriosa </a:t>
              </a:r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</a:t>
              </a:r>
            </a:p>
            <a:p>
              <a:pPr algn="ctr"/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Jesus </a:t>
              </a: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Cristo, que reinará na </a:t>
              </a:r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Terra</a:t>
              </a:r>
            </a:p>
            <a:p>
              <a:pPr algn="ctr"/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durante </a:t>
              </a: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mil anos.</a:t>
              </a: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652334" y="3393866"/>
              <a:ext cx="828823" cy="11079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pt-BR" sz="6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anose="020B0A04020102020204" pitchFamily="34" charset="0"/>
                  <a:cs typeface="Arial" pitchFamily="34" charset="0"/>
                </a:rPr>
                <a:t>8</a:t>
              </a:r>
              <a:endParaRPr lang="pt-BR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endParaRP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683926" y="2050700"/>
            <a:ext cx="7416824" cy="1338829"/>
            <a:chOff x="683926" y="2050700"/>
            <a:chExt cx="7416824" cy="1338829"/>
          </a:xfrm>
        </p:grpSpPr>
        <p:sp>
          <p:nvSpPr>
            <p:cNvPr id="16" name="CaixaDeTexto 15"/>
            <p:cNvSpPr txBox="1"/>
            <p:nvPr/>
          </p:nvSpPr>
          <p:spPr>
            <a:xfrm>
              <a:off x="911122" y="2373866"/>
              <a:ext cx="7189628" cy="101566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O anticristo é um indivíduo, não um </a:t>
              </a:r>
              <a:r>
                <a:rPr lang="pt-BR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sistema</a:t>
              </a:r>
            </a:p>
            <a:p>
              <a:pPr algn="ctr"/>
              <a:r>
                <a:rPr lang="pt-BR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ou </a:t>
              </a:r>
              <a:r>
                <a:rPr lang="pt-BR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poder, que exercerá o domínio em </a:t>
              </a:r>
              <a:r>
                <a:rPr lang="pt-BR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um</a:t>
              </a:r>
            </a:p>
            <a:p>
              <a:pPr algn="ctr"/>
              <a:r>
                <a:rPr lang="pt-BR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futuro próximo, levando </a:t>
              </a:r>
              <a:r>
                <a:rPr lang="pt-BR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o mundo à grande tribulação.</a:t>
              </a: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683926" y="2050700"/>
              <a:ext cx="828823" cy="11079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pt-BR" sz="6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anose="020B0A04020102020204" pitchFamily="34" charset="0"/>
                  <a:cs typeface="Arial" pitchFamily="34" charset="0"/>
                </a:rPr>
                <a:t>7</a:t>
              </a:r>
              <a:endParaRPr lang="pt-BR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152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1484784"/>
            <a:ext cx="37444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A igreja não substituiu Israel, mas é sua continuação. Não consideramos a nação judaica como sendo hoje o povo de Deus. Povo de Deus é o Israel espiritual. O remanescente fiel de Apocalipse 12:17 é a igreja de Deus. </a:t>
            </a:r>
          </a:p>
        </p:txBody>
      </p:sp>
    </p:spTree>
    <p:extLst>
      <p:ext uri="{BB962C8B-B14F-4D97-AF65-F5344CB8AC3E}">
        <p14:creationId xmlns:p14="http://schemas.microsoft.com/office/powerpoint/2010/main" val="212116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060848"/>
            <a:ext cx="6372200" cy="13234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B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Pré-tribulacionismo</a:t>
            </a: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o Arrebatamento Secreto</a:t>
            </a:r>
            <a:endParaRPr 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338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4582" y="1556792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A escatologia </a:t>
            </a:r>
            <a:r>
              <a:rPr lang="pt-BR" sz="2400" b="1" dirty="0" err="1">
                <a:latin typeface="Arial" pitchFamily="34" charset="0"/>
                <a:cs typeface="Arial" pitchFamily="34" charset="0"/>
              </a:rPr>
              <a:t>dispensacionalista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 ensina que a segunda vinda de Cristo é dividida em duas ocorrências: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403648" y="2924944"/>
            <a:ext cx="6624736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1ª. O arrebatamento secreto da igreja, que pode ocorrer “em qualquer momento” antes da grande tribulação.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403648" y="4437112"/>
            <a:ext cx="6624736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2ª. Sete anos após o arrebatamento da igreja, haverá a gloriosa vinda de Cristo para destruir o anticristo que aparecerá e se tornará uma figura mundial. </a:t>
            </a:r>
          </a:p>
        </p:txBody>
      </p:sp>
    </p:spTree>
    <p:extLst>
      <p:ext uri="{BB962C8B-B14F-4D97-AF65-F5344CB8AC3E}">
        <p14:creationId xmlns:p14="http://schemas.microsoft.com/office/powerpoint/2010/main" val="163918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340768"/>
            <a:ext cx="37444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Baseados em textos do Antigo Testamento, os </a:t>
            </a:r>
            <a:r>
              <a:rPr lang="pt-BR" sz="2400" b="1" dirty="0" err="1">
                <a:latin typeface="Arial" pitchFamily="34" charset="0"/>
                <a:cs typeface="Arial" pitchFamily="34" charset="0"/>
              </a:rPr>
              <a:t>pré-tribulacionistas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 acreditam que o povo de Israel, nos últimos dias, será restaurado e enfrentará um período de tribulação de sete anos, mas, finalmente será salvo pelo Messias que virá buscá-lo. </a:t>
            </a:r>
          </a:p>
        </p:txBody>
      </p:sp>
    </p:spTree>
    <p:extLst>
      <p:ext uri="{BB962C8B-B14F-4D97-AF65-F5344CB8AC3E}">
        <p14:creationId xmlns:p14="http://schemas.microsoft.com/office/powerpoint/2010/main" val="136953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060848"/>
            <a:ext cx="6444208" cy="13234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Passará a Igreja por uma Grande Tribulação?</a:t>
            </a:r>
            <a:endParaRPr 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500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04048" y="2204864"/>
            <a:ext cx="3744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O Apocalipse mostra que uma inumerável multidão de crentes no Senhor Jesus Cristo “vêm da grande tribulação, lavaram suas vestiduras, e as alvejaram no sangue do Cordeiro” (</a:t>
            </a:r>
            <a:r>
              <a:rPr lang="pt-BR" sz="2400" b="1" dirty="0" err="1">
                <a:latin typeface="Arial" pitchFamily="34" charset="0"/>
                <a:cs typeface="Arial" pitchFamily="34" charset="0"/>
              </a:rPr>
              <a:t>Ap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 7:14). </a:t>
            </a:r>
          </a:p>
        </p:txBody>
      </p:sp>
    </p:spTree>
    <p:extLst>
      <p:ext uri="{BB962C8B-B14F-4D97-AF65-F5344CB8AC3E}">
        <p14:creationId xmlns:p14="http://schemas.microsoft.com/office/powerpoint/2010/main" val="116645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59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932040" y="2276872"/>
            <a:ext cx="37444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A Bíblia ensina que os cristãos passarão por aflições ou tribulação por  causa do evangelho, e vários seriam mortos (</a:t>
            </a:r>
            <a:r>
              <a:rPr lang="pt-BR" sz="2400" b="1" dirty="0" err="1">
                <a:latin typeface="Arial" pitchFamily="34" charset="0"/>
                <a:cs typeface="Arial" pitchFamily="34" charset="0"/>
              </a:rPr>
              <a:t>Jo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 16:2, 33; </a:t>
            </a:r>
            <a:r>
              <a:rPr lang="pt-BR" sz="2400" b="1" dirty="0" err="1">
                <a:latin typeface="Arial" pitchFamily="34" charset="0"/>
                <a:cs typeface="Arial" pitchFamily="34" charset="0"/>
              </a:rPr>
              <a:t>Ap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 2:10; cf. 1:9; At 14:22; </a:t>
            </a:r>
            <a:r>
              <a:rPr lang="pt-BR" sz="2400" b="1" dirty="0" err="1">
                <a:latin typeface="Arial" pitchFamily="34" charset="0"/>
                <a:cs typeface="Arial" pitchFamily="34" charset="0"/>
              </a:rPr>
              <a:t>Rm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 5:3). </a:t>
            </a:r>
          </a:p>
        </p:txBody>
      </p:sp>
    </p:spTree>
    <p:extLst>
      <p:ext uri="{BB962C8B-B14F-4D97-AF65-F5344CB8AC3E}">
        <p14:creationId xmlns:p14="http://schemas.microsoft.com/office/powerpoint/2010/main" val="50913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1484784"/>
            <a:ext cx="37444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O Apocalipse não menciona nenhum arrebatamento da igreja antes da tribulação, mas apresenta em vez disso, uma segunda vinda de Cristo exclusivamente após a tribulação. </a:t>
            </a:r>
          </a:p>
        </p:txBody>
      </p:sp>
    </p:spTree>
    <p:extLst>
      <p:ext uri="{BB962C8B-B14F-4D97-AF65-F5344CB8AC3E}">
        <p14:creationId xmlns:p14="http://schemas.microsoft.com/office/powerpoint/2010/main" val="34321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2348880"/>
            <a:ext cx="37444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A Bíblia ensina que “Cristo aparecerá segunda vez, sem pecado, aos que O aguardam para a salvação” (</a:t>
            </a:r>
            <a:r>
              <a:rPr lang="pt-BR" sz="2400" b="1" dirty="0" err="1">
                <a:latin typeface="Arial" pitchFamily="34" charset="0"/>
                <a:cs typeface="Arial" pitchFamily="34" charset="0"/>
              </a:rPr>
              <a:t>Hb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 9:28; </a:t>
            </a:r>
            <a:r>
              <a:rPr lang="pt-BR" sz="2400" b="1" dirty="0" err="1">
                <a:latin typeface="Arial" pitchFamily="34" charset="0"/>
                <a:cs typeface="Arial" pitchFamily="34" charset="0"/>
              </a:rPr>
              <a:t>Mt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 24:30). Então, Jesus Cristo se manifestará  (Cl 3:4; 1Pe 5:4; 1Jo 2:28; 3:2; 1Tm6:14).</a:t>
            </a:r>
          </a:p>
        </p:txBody>
      </p:sp>
    </p:spTree>
    <p:extLst>
      <p:ext uri="{BB962C8B-B14F-4D97-AF65-F5344CB8AC3E}">
        <p14:creationId xmlns:p14="http://schemas.microsoft.com/office/powerpoint/2010/main" val="138801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2780928"/>
            <a:ext cx="3744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Dwight K. Nelson, em seu livro Ninguém Será Deixado Para Trás, p. 22-28, compartilha três razões baseadas em Mateus 24, para não se acreditar na teoria do “arrebatamento secreto”:</a:t>
            </a:r>
          </a:p>
        </p:txBody>
      </p:sp>
    </p:spTree>
    <p:extLst>
      <p:ext uri="{BB962C8B-B14F-4D97-AF65-F5344CB8AC3E}">
        <p14:creationId xmlns:p14="http://schemas.microsoft.com/office/powerpoint/2010/main" val="284222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214785" y="1760763"/>
            <a:ext cx="8677694" cy="1461939"/>
            <a:chOff x="214785" y="1760763"/>
            <a:chExt cx="8677694" cy="1461939"/>
          </a:xfrm>
        </p:grpSpPr>
        <p:sp>
          <p:nvSpPr>
            <p:cNvPr id="3" name="CaixaDeTexto 2"/>
            <p:cNvSpPr txBox="1"/>
            <p:nvPr/>
          </p:nvSpPr>
          <p:spPr>
            <a:xfrm>
              <a:off x="476564" y="2022373"/>
              <a:ext cx="8415915" cy="120032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pt-BR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Não acredite nisso! Jesus dá um alerta contra qualquer um que ensine que Sua volta será secreta (</a:t>
              </a:r>
              <a:r>
                <a:rPr lang="pt-BR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Mt</a:t>
              </a: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24:23-26).</a:t>
              </a:r>
            </a:p>
          </p:txBody>
        </p:sp>
        <p:sp>
          <p:nvSpPr>
            <p:cNvPr id="2" name="CaixaDeTexto 1"/>
            <p:cNvSpPr txBox="1"/>
            <p:nvPr/>
          </p:nvSpPr>
          <p:spPr>
            <a:xfrm>
              <a:off x="214785" y="1760763"/>
              <a:ext cx="2880320" cy="52322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itchFamily="34" charset="0"/>
                </a:rPr>
                <a:t>1º RAZÃO</a:t>
              </a:r>
              <a:endPara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221187" y="3551237"/>
            <a:ext cx="8677694" cy="1461939"/>
            <a:chOff x="221187" y="3551237"/>
            <a:chExt cx="8677694" cy="1461939"/>
          </a:xfrm>
        </p:grpSpPr>
        <p:sp>
          <p:nvSpPr>
            <p:cNvPr id="8" name="CaixaDeTexto 7"/>
            <p:cNvSpPr txBox="1"/>
            <p:nvPr/>
          </p:nvSpPr>
          <p:spPr>
            <a:xfrm>
              <a:off x="482966" y="3812847"/>
              <a:ext cx="8415915" cy="120032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pt-BR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Jesus declara que o mundo inteiro testemunhará Sua volta. 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21187" y="3551237"/>
              <a:ext cx="2880320" cy="52322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itchFamily="34" charset="0"/>
                </a:rPr>
                <a:t>2º RAZÃO</a:t>
              </a:r>
              <a:endPara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57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214785" y="2029778"/>
            <a:ext cx="8677694" cy="1831270"/>
            <a:chOff x="214785" y="2029778"/>
            <a:chExt cx="8677694" cy="1831270"/>
          </a:xfrm>
        </p:grpSpPr>
        <p:sp>
          <p:nvSpPr>
            <p:cNvPr id="3" name="CaixaDeTexto 2"/>
            <p:cNvSpPr txBox="1"/>
            <p:nvPr/>
          </p:nvSpPr>
          <p:spPr>
            <a:xfrm>
              <a:off x="476564" y="2291388"/>
              <a:ext cx="8415915" cy="156966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pt-BR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Jesus descreve o destino dos que são deixados para trás. Ele comparou Sua vinda com o </a:t>
              </a:r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dilúvio</a:t>
              </a:r>
            </a:p>
            <a:p>
              <a:pPr algn="ctr"/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pt-BR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Mt</a:t>
              </a:r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24:37-40). </a:t>
              </a:r>
            </a:p>
          </p:txBody>
        </p:sp>
        <p:sp>
          <p:nvSpPr>
            <p:cNvPr id="2" name="CaixaDeTexto 1"/>
            <p:cNvSpPr txBox="1"/>
            <p:nvPr/>
          </p:nvSpPr>
          <p:spPr>
            <a:xfrm>
              <a:off x="214785" y="2029778"/>
              <a:ext cx="2880320" cy="52322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itchFamily="34" charset="0"/>
                </a:rPr>
                <a:t>3º RAZÃO</a:t>
              </a:r>
              <a:endPara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011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3284984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“Aquele que dá testemunho destas coisas diz: Certamente, venho sem demora. Amém! Vem, Senhor Jesus!” (</a:t>
            </a:r>
            <a:r>
              <a:rPr lang="pt-BR" sz="2400" b="1" dirty="0" err="1">
                <a:latin typeface="Arial" pitchFamily="34" charset="0"/>
                <a:cs typeface="Arial" pitchFamily="34" charset="0"/>
              </a:rPr>
              <a:t>Ap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 22:20).</a:t>
            </a:r>
          </a:p>
        </p:txBody>
      </p:sp>
    </p:spTree>
    <p:extLst>
      <p:ext uri="{BB962C8B-B14F-4D97-AF65-F5344CB8AC3E}">
        <p14:creationId xmlns:p14="http://schemas.microsoft.com/office/powerpoint/2010/main" val="267377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92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2276872"/>
            <a:ext cx="3744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O </a:t>
            </a:r>
            <a:r>
              <a:rPr lang="pt-BR" sz="2400" b="1" dirty="0" err="1">
                <a:latin typeface="Arial" pitchFamily="34" charset="0"/>
                <a:cs typeface="Arial" pitchFamily="34" charset="0"/>
              </a:rPr>
              <a:t>dispensacionalismo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 é um grupo religioso que interpreta as profecias de acordo com o método futurista. </a:t>
            </a:r>
          </a:p>
        </p:txBody>
      </p:sp>
    </p:spTree>
    <p:extLst>
      <p:ext uri="{BB962C8B-B14F-4D97-AF65-F5344CB8AC3E}">
        <p14:creationId xmlns:p14="http://schemas.microsoft.com/office/powerpoint/2010/main" val="64145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1484784"/>
            <a:ext cx="37444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Propagam também que o estudo das dispensações é dividido em vários períodos que foram usados por Deus em Seu relacionamento com três classes gerais de povos bíblicos (Israel, a igreja, e os gentios) para o cumprimento de Seus propósitos. </a:t>
            </a:r>
          </a:p>
        </p:txBody>
      </p:sp>
    </p:spTree>
    <p:extLst>
      <p:ext uri="{BB962C8B-B14F-4D97-AF65-F5344CB8AC3E}">
        <p14:creationId xmlns:p14="http://schemas.microsoft.com/office/powerpoint/2010/main" val="1751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214785" y="1760763"/>
            <a:ext cx="7093518" cy="1092607"/>
            <a:chOff x="214785" y="1760763"/>
            <a:chExt cx="7093518" cy="1092607"/>
          </a:xfrm>
        </p:grpSpPr>
        <p:sp>
          <p:nvSpPr>
            <p:cNvPr id="3" name="CaixaDeTexto 2"/>
            <p:cNvSpPr txBox="1"/>
            <p:nvPr/>
          </p:nvSpPr>
          <p:spPr>
            <a:xfrm>
              <a:off x="476564" y="2022373"/>
              <a:ext cx="6831739" cy="83099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pt-BR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Vai </a:t>
              </a: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de Adão a Abraão</a:t>
              </a:r>
            </a:p>
          </p:txBody>
        </p:sp>
        <p:sp>
          <p:nvSpPr>
            <p:cNvPr id="2" name="CaixaDeTexto 1"/>
            <p:cNvSpPr txBox="1"/>
            <p:nvPr/>
          </p:nvSpPr>
          <p:spPr>
            <a:xfrm>
              <a:off x="214785" y="1760763"/>
              <a:ext cx="2880320" cy="52322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itchFamily="34" charset="0"/>
                </a:rPr>
                <a:t>1º PERÍODO</a:t>
              </a:r>
              <a:endPara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221411" y="3262624"/>
            <a:ext cx="7086891" cy="1092607"/>
            <a:chOff x="221411" y="3262624"/>
            <a:chExt cx="7086891" cy="1092607"/>
          </a:xfrm>
        </p:grpSpPr>
        <p:sp>
          <p:nvSpPr>
            <p:cNvPr id="4" name="CaixaDeTexto 3"/>
            <p:cNvSpPr txBox="1"/>
            <p:nvPr/>
          </p:nvSpPr>
          <p:spPr>
            <a:xfrm>
              <a:off x="467543" y="3524234"/>
              <a:ext cx="6840759" cy="83099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pt-BR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Vai de Abraão a Cristo</a:t>
              </a:r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221411" y="3262624"/>
              <a:ext cx="2880320" cy="52322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itchFamily="34" charset="0"/>
                </a:rPr>
                <a:t>2º PERÍODO</a:t>
              </a:r>
              <a:endPara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249368" y="4640649"/>
            <a:ext cx="7058934" cy="1092607"/>
            <a:chOff x="249368" y="4640649"/>
            <a:chExt cx="7058934" cy="1092607"/>
          </a:xfrm>
        </p:grpSpPr>
        <p:sp>
          <p:nvSpPr>
            <p:cNvPr id="6" name="CaixaDeTexto 5"/>
            <p:cNvSpPr txBox="1"/>
            <p:nvPr/>
          </p:nvSpPr>
          <p:spPr>
            <a:xfrm>
              <a:off x="467544" y="4902259"/>
              <a:ext cx="6840758" cy="83099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pt-BR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Vai do primeiro ao segundo advento </a:t>
              </a:r>
              <a:r>
                <a:rPr lang="pt-BR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dEle</a:t>
              </a:r>
              <a:endParaRPr lang="pt-BR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249368" y="4640649"/>
              <a:ext cx="2880320" cy="52322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itchFamily="34" charset="0"/>
                </a:rPr>
                <a:t>3º PERÍODO</a:t>
              </a:r>
              <a:endPara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418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214785" y="1760763"/>
            <a:ext cx="8677694" cy="1831270"/>
            <a:chOff x="214785" y="1760763"/>
            <a:chExt cx="8677694" cy="1831270"/>
          </a:xfrm>
        </p:grpSpPr>
        <p:sp>
          <p:nvSpPr>
            <p:cNvPr id="3" name="CaixaDeTexto 2"/>
            <p:cNvSpPr txBox="1"/>
            <p:nvPr/>
          </p:nvSpPr>
          <p:spPr>
            <a:xfrm>
              <a:off x="476564" y="2022373"/>
              <a:ext cx="8415915" cy="156966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pt-BR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Interpretam </a:t>
              </a: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como sendo o Milênio (mil anos), caracterizado pela restauração do reino e do trono de Davi pelo Filho de Davi, o Senhor Jesus Cristo. </a:t>
              </a:r>
            </a:p>
          </p:txBody>
        </p:sp>
        <p:sp>
          <p:nvSpPr>
            <p:cNvPr id="2" name="CaixaDeTexto 1"/>
            <p:cNvSpPr txBox="1"/>
            <p:nvPr/>
          </p:nvSpPr>
          <p:spPr>
            <a:xfrm>
              <a:off x="214785" y="1760763"/>
              <a:ext cx="2880320" cy="52322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itchFamily="34" charset="0"/>
                </a:rPr>
                <a:t>4º PERÍODO</a:t>
              </a:r>
              <a:endPara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221411" y="3933056"/>
            <a:ext cx="8671067" cy="1831270"/>
            <a:chOff x="221411" y="3933056"/>
            <a:chExt cx="8671067" cy="1831270"/>
          </a:xfrm>
        </p:grpSpPr>
        <p:sp>
          <p:nvSpPr>
            <p:cNvPr id="4" name="CaixaDeTexto 3"/>
            <p:cNvSpPr txBox="1"/>
            <p:nvPr/>
          </p:nvSpPr>
          <p:spPr>
            <a:xfrm>
              <a:off x="467543" y="4194666"/>
              <a:ext cx="8424935" cy="156966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pt-BR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Explicam </a:t>
              </a: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como sendo o período em que o tempo como elemento humano terminará e a feliz eternidade passada se unirá à futura. </a:t>
              </a:r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221411" y="3933056"/>
              <a:ext cx="2880320" cy="52322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itchFamily="34" charset="0"/>
                </a:rPr>
                <a:t>5º PERÍODO</a:t>
              </a:r>
              <a:endPara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207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772816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Os Futuristas </a:t>
            </a:r>
            <a:r>
              <a:rPr lang="pt-BR" sz="2400" b="1" dirty="0" err="1">
                <a:latin typeface="Arial" pitchFamily="34" charset="0"/>
                <a:cs typeface="Arial" pitchFamily="34" charset="0"/>
              </a:rPr>
              <a:t>Dispensacionalistas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 também ensinam que são sete dispensações no ciclo da história humana: </a:t>
            </a:r>
          </a:p>
        </p:txBody>
      </p:sp>
    </p:spTree>
    <p:extLst>
      <p:ext uri="{BB962C8B-B14F-4D97-AF65-F5344CB8AC3E}">
        <p14:creationId xmlns:p14="http://schemas.microsoft.com/office/powerpoint/2010/main" val="323035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249368" y="1699207"/>
            <a:ext cx="7418976" cy="1107996"/>
            <a:chOff x="249368" y="1699207"/>
            <a:chExt cx="7418976" cy="1107996"/>
          </a:xfrm>
        </p:grpSpPr>
        <p:sp>
          <p:nvSpPr>
            <p:cNvPr id="3" name="CaixaDeTexto 2"/>
            <p:cNvSpPr txBox="1"/>
            <p:nvPr/>
          </p:nvSpPr>
          <p:spPr>
            <a:xfrm>
              <a:off x="476564" y="2022373"/>
              <a:ext cx="7191780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dispensação da inocência </a:t>
              </a:r>
            </a:p>
          </p:txBody>
        </p:sp>
        <p:sp>
          <p:nvSpPr>
            <p:cNvPr id="2" name="CaixaDeTexto 1"/>
            <p:cNvSpPr txBox="1"/>
            <p:nvPr/>
          </p:nvSpPr>
          <p:spPr>
            <a:xfrm>
              <a:off x="249368" y="1699207"/>
              <a:ext cx="828823" cy="11079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pt-BR" sz="6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anose="020B0A04020102020204" pitchFamily="34" charset="0"/>
                  <a:cs typeface="Arial" pitchFamily="34" charset="0"/>
                </a:rPr>
                <a:t>1</a:t>
              </a:r>
              <a:endParaRPr lang="pt-BR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251520" y="2537028"/>
            <a:ext cx="7416824" cy="1107996"/>
            <a:chOff x="251520" y="2537028"/>
            <a:chExt cx="7416824" cy="1107996"/>
          </a:xfrm>
        </p:grpSpPr>
        <p:sp>
          <p:nvSpPr>
            <p:cNvPr id="8" name="CaixaDeTexto 7"/>
            <p:cNvSpPr txBox="1"/>
            <p:nvPr/>
          </p:nvSpPr>
          <p:spPr>
            <a:xfrm>
              <a:off x="478716" y="2860194"/>
              <a:ext cx="718962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dispensação da consciência 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51520" y="2537028"/>
              <a:ext cx="828823" cy="11079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pt-BR" sz="6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anose="020B0A04020102020204" pitchFamily="34" charset="0"/>
                  <a:cs typeface="Arial" pitchFamily="34" charset="0"/>
                </a:rPr>
                <a:t>2</a:t>
              </a:r>
              <a:endParaRPr lang="pt-BR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251520" y="3465874"/>
            <a:ext cx="7416824" cy="1107996"/>
            <a:chOff x="251520" y="3465874"/>
            <a:chExt cx="7416824" cy="1107996"/>
          </a:xfrm>
        </p:grpSpPr>
        <p:sp>
          <p:nvSpPr>
            <p:cNvPr id="10" name="CaixaDeTexto 9"/>
            <p:cNvSpPr txBox="1"/>
            <p:nvPr/>
          </p:nvSpPr>
          <p:spPr>
            <a:xfrm>
              <a:off x="478716" y="3789040"/>
              <a:ext cx="718962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A dispensação do governo humano 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251520" y="3465874"/>
              <a:ext cx="828823" cy="11079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pt-BR" sz="6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anose="020B0A04020102020204" pitchFamily="34" charset="0"/>
                  <a:cs typeface="Arial" pitchFamily="34" charset="0"/>
                </a:rPr>
                <a:t>3</a:t>
              </a:r>
              <a:endParaRPr lang="pt-BR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253151" y="4574547"/>
            <a:ext cx="7415193" cy="1107996"/>
            <a:chOff x="253151" y="4574547"/>
            <a:chExt cx="7415193" cy="1107996"/>
          </a:xfrm>
        </p:grpSpPr>
        <p:sp>
          <p:nvSpPr>
            <p:cNvPr id="12" name="CaixaDeTexto 11"/>
            <p:cNvSpPr txBox="1"/>
            <p:nvPr/>
          </p:nvSpPr>
          <p:spPr>
            <a:xfrm>
              <a:off x="480347" y="4897713"/>
              <a:ext cx="7187997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A dispensação patriarcal ou da promessa </a:t>
              </a: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253151" y="4574547"/>
              <a:ext cx="828823" cy="11079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pt-BR" sz="6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anose="020B0A04020102020204" pitchFamily="34" charset="0"/>
                  <a:cs typeface="Arial" pitchFamily="34" charset="0"/>
                </a:rPr>
                <a:t>4</a:t>
              </a:r>
              <a:endParaRPr lang="pt-BR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766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249368" y="1699207"/>
            <a:ext cx="7418976" cy="1107996"/>
            <a:chOff x="249368" y="1699207"/>
            <a:chExt cx="7418976" cy="1107996"/>
          </a:xfrm>
        </p:grpSpPr>
        <p:sp>
          <p:nvSpPr>
            <p:cNvPr id="3" name="CaixaDeTexto 2"/>
            <p:cNvSpPr txBox="1"/>
            <p:nvPr/>
          </p:nvSpPr>
          <p:spPr>
            <a:xfrm>
              <a:off x="476564" y="2022373"/>
              <a:ext cx="7191780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A dispensação da lei </a:t>
              </a:r>
            </a:p>
          </p:txBody>
        </p:sp>
        <p:sp>
          <p:nvSpPr>
            <p:cNvPr id="2" name="CaixaDeTexto 1"/>
            <p:cNvSpPr txBox="1"/>
            <p:nvPr/>
          </p:nvSpPr>
          <p:spPr>
            <a:xfrm>
              <a:off x="249368" y="1699207"/>
              <a:ext cx="828823" cy="11079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pt-BR" sz="6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anose="020B0A04020102020204" pitchFamily="34" charset="0"/>
                  <a:cs typeface="Arial" pitchFamily="34" charset="0"/>
                </a:rPr>
                <a:t>5</a:t>
              </a:r>
              <a:endParaRPr lang="pt-BR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251520" y="2537028"/>
            <a:ext cx="7416824" cy="1107996"/>
            <a:chOff x="251520" y="2537028"/>
            <a:chExt cx="7416824" cy="1107996"/>
          </a:xfrm>
        </p:grpSpPr>
        <p:sp>
          <p:nvSpPr>
            <p:cNvPr id="8" name="CaixaDeTexto 7"/>
            <p:cNvSpPr txBox="1"/>
            <p:nvPr/>
          </p:nvSpPr>
          <p:spPr>
            <a:xfrm>
              <a:off x="478716" y="2860194"/>
              <a:ext cx="718962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A dispensação da graça 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51520" y="2537028"/>
              <a:ext cx="828823" cy="11079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pt-BR" sz="6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anose="020B0A04020102020204" pitchFamily="34" charset="0"/>
                  <a:cs typeface="Arial" pitchFamily="34" charset="0"/>
                </a:rPr>
                <a:t>6</a:t>
              </a:r>
              <a:endParaRPr lang="pt-BR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251520" y="3465874"/>
            <a:ext cx="7416824" cy="1154163"/>
            <a:chOff x="251520" y="3465874"/>
            <a:chExt cx="7416824" cy="1154163"/>
          </a:xfrm>
        </p:grpSpPr>
        <p:sp>
          <p:nvSpPr>
            <p:cNvPr id="10" name="CaixaDeTexto 9"/>
            <p:cNvSpPr txBox="1"/>
            <p:nvPr/>
          </p:nvSpPr>
          <p:spPr>
            <a:xfrm>
              <a:off x="478716" y="3789040"/>
              <a:ext cx="7189628" cy="83099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A dispensação do reino ou da </a:t>
              </a:r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plenitude</a:t>
              </a:r>
            </a:p>
            <a:p>
              <a:pPr algn="ctr"/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dos </a:t>
              </a: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tempos 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251520" y="3465874"/>
              <a:ext cx="828823" cy="11079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pt-BR" sz="6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anose="020B0A04020102020204" pitchFamily="34" charset="0"/>
                  <a:cs typeface="Arial" pitchFamily="34" charset="0"/>
                </a:rPr>
                <a:t>7</a:t>
              </a:r>
              <a:endParaRPr lang="pt-BR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872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</TotalTime>
  <Words>887</Words>
  <Application>Microsoft Macintosh PowerPoint</Application>
  <PresentationFormat>On-screen Show (4:3)</PresentationFormat>
  <Paragraphs>82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</dc:creator>
  <cp:lastModifiedBy>Miguel Pinheiro</cp:lastModifiedBy>
  <cp:revision>73</cp:revision>
  <dcterms:created xsi:type="dcterms:W3CDTF">2013-09-16T12:41:59Z</dcterms:created>
  <dcterms:modified xsi:type="dcterms:W3CDTF">2013-10-30T11:37:21Z</dcterms:modified>
</cp:coreProperties>
</file>