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0" r:id="rId4"/>
    <p:sldId id="299" r:id="rId5"/>
    <p:sldId id="298"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7" r:id="rId42"/>
    <p:sldId id="336" r:id="rId43"/>
    <p:sldId id="338" r:id="rId44"/>
    <p:sldId id="339" r:id="rId45"/>
    <p:sldId id="340" r:id="rId46"/>
    <p:sldId id="282" r:id="rId4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727328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41194696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37898901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2958297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4053212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35039711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1945606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2929206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16346871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3008329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32098209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307575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98428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5537" y="1268760"/>
            <a:ext cx="3672408" cy="4893647"/>
          </a:xfrm>
          <a:prstGeom prst="rect">
            <a:avLst/>
          </a:prstGeom>
          <a:noFill/>
        </p:spPr>
        <p:txBody>
          <a:bodyPr wrap="square" rtlCol="0">
            <a:spAutoFit/>
          </a:bodyPr>
          <a:lstStyle/>
          <a:p>
            <a:pPr algn="ctr"/>
            <a:r>
              <a:rPr lang="pt-BR" sz="2400" b="1" dirty="0">
                <a:latin typeface="Arial" pitchFamily="34" charset="0"/>
                <a:cs typeface="Arial" pitchFamily="34" charset="0"/>
              </a:rPr>
              <a:t>A solução de Deus para o pecado pode ser resumida assim: quando nós recebemos o Senhor Jesus Cristo como nosso Salvador pessoal, a justiça imputada de Cristo confere total e completo perdão para todas as transgressões na nossa vida do passado. </a:t>
            </a:r>
          </a:p>
        </p:txBody>
      </p:sp>
    </p:spTree>
    <p:extLst>
      <p:ext uri="{BB962C8B-B14F-4D97-AF65-F5344CB8AC3E}">
        <p14:creationId xmlns:p14="http://schemas.microsoft.com/office/powerpoint/2010/main" xmlns="" val="31662742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004047" y="2276872"/>
            <a:ext cx="3833727" cy="3785652"/>
          </a:xfrm>
          <a:prstGeom prst="rect">
            <a:avLst/>
          </a:prstGeom>
          <a:noFill/>
        </p:spPr>
        <p:txBody>
          <a:bodyPr wrap="square" rtlCol="0">
            <a:spAutoFit/>
          </a:bodyPr>
          <a:lstStyle/>
          <a:p>
            <a:pPr algn="ctr"/>
            <a:r>
              <a:rPr lang="pt-BR" sz="2400" b="1" dirty="0">
                <a:latin typeface="Arial" pitchFamily="34" charset="0"/>
                <a:cs typeface="Arial" pitchFamily="34" charset="0"/>
              </a:rPr>
              <a:t>Se obedecermos a Jesus Cristo até o fim, então por ocasião de Sua vinda, Ele mudará nosso corpo mortal, pecaminoso, em um corpo imortal e sem pecado (natureza pecaminosa) (</a:t>
            </a:r>
            <a:r>
              <a:rPr lang="pt-BR" sz="2400" b="1" dirty="0" err="1">
                <a:latin typeface="Arial" pitchFamily="34" charset="0"/>
                <a:cs typeface="Arial" pitchFamily="34" charset="0"/>
              </a:rPr>
              <a:t>Fp</a:t>
            </a:r>
            <a:r>
              <a:rPr lang="pt-BR" sz="2400" b="1" dirty="0">
                <a:latin typeface="Arial" pitchFamily="34" charset="0"/>
                <a:cs typeface="Arial" pitchFamily="34" charset="0"/>
              </a:rPr>
              <a:t> 3:20, 21), (1Co 15:50-54). </a:t>
            </a:r>
          </a:p>
        </p:txBody>
      </p:sp>
    </p:spTree>
    <p:extLst>
      <p:ext uri="{BB962C8B-B14F-4D97-AF65-F5344CB8AC3E}">
        <p14:creationId xmlns:p14="http://schemas.microsoft.com/office/powerpoint/2010/main" xmlns="" val="3559883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51521" y="836712"/>
            <a:ext cx="4032448" cy="4893647"/>
          </a:xfrm>
          <a:prstGeom prst="rect">
            <a:avLst/>
          </a:prstGeom>
          <a:noFill/>
        </p:spPr>
        <p:txBody>
          <a:bodyPr wrap="square" rtlCol="0">
            <a:spAutoFit/>
          </a:bodyPr>
          <a:lstStyle/>
          <a:p>
            <a:pPr algn="ctr"/>
            <a:r>
              <a:rPr lang="pt-BR" sz="2400" b="1" dirty="0">
                <a:latin typeface="Arial" pitchFamily="34" charset="0"/>
                <a:cs typeface="Arial" pitchFamily="34" charset="0"/>
              </a:rPr>
              <a:t>A verdadeira santificação, "Cristo em nós", livra o cristão do domínio do pecado. Isso nos dá a vitória sobre atos pecaminosos (pecado no sentido de atos). Mas não há nenhuma referência ou experiência de alguém na Bíblia que mostre que a natureza pecaminosa foi erradicada antes da volta de Jesus. </a:t>
            </a:r>
          </a:p>
        </p:txBody>
      </p:sp>
    </p:spTree>
    <p:extLst>
      <p:ext uri="{BB962C8B-B14F-4D97-AF65-F5344CB8AC3E}">
        <p14:creationId xmlns:p14="http://schemas.microsoft.com/office/powerpoint/2010/main" xmlns="" val="1427288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1061" y="1844824"/>
            <a:ext cx="6084168"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alpha val="43137"/>
                    </a:srgbClr>
                  </a:outerShdw>
                </a:effectLst>
              </a:rPr>
              <a:t>A Purificação no Dia da Expiação</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936683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8107" y="764704"/>
            <a:ext cx="4536504" cy="3046988"/>
          </a:xfrm>
          <a:prstGeom prst="rect">
            <a:avLst/>
          </a:prstGeom>
          <a:noFill/>
        </p:spPr>
        <p:txBody>
          <a:bodyPr wrap="square" rtlCol="0">
            <a:spAutoFit/>
          </a:bodyPr>
          <a:lstStyle/>
          <a:p>
            <a:pPr algn="ctr"/>
            <a:r>
              <a:rPr lang="pt-BR" sz="2400" b="1" dirty="0">
                <a:latin typeface="Arial" pitchFamily="34" charset="0"/>
                <a:cs typeface="Arial" pitchFamily="34" charset="0"/>
              </a:rPr>
              <a:t>O santuário típico era purificado no dia da Expiação. A Bíblia mostra claramente que essa purificação se restringia à remoção figurada dos pecados como atos de transgressão (</a:t>
            </a:r>
            <a:r>
              <a:rPr lang="pt-BR" sz="2400" b="1" dirty="0" err="1">
                <a:latin typeface="Arial" pitchFamily="34" charset="0"/>
                <a:cs typeface="Arial" pitchFamily="34" charset="0"/>
              </a:rPr>
              <a:t>Lv</a:t>
            </a:r>
            <a:r>
              <a:rPr lang="pt-BR" sz="2400" b="1" dirty="0">
                <a:latin typeface="Arial" pitchFamily="34" charset="0"/>
                <a:cs typeface="Arial" pitchFamily="34" charset="0"/>
              </a:rPr>
              <a:t> 16:30). </a:t>
            </a:r>
          </a:p>
        </p:txBody>
      </p:sp>
    </p:spTree>
    <p:extLst>
      <p:ext uri="{BB962C8B-B14F-4D97-AF65-F5344CB8AC3E}">
        <p14:creationId xmlns:p14="http://schemas.microsoft.com/office/powerpoint/2010/main" xmlns="" val="18755544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1628800"/>
            <a:ext cx="4913847" cy="2677656"/>
          </a:xfrm>
          <a:prstGeom prst="rect">
            <a:avLst/>
          </a:prstGeom>
          <a:noFill/>
        </p:spPr>
        <p:txBody>
          <a:bodyPr wrap="square" rtlCol="0">
            <a:spAutoFit/>
          </a:bodyPr>
          <a:lstStyle/>
          <a:p>
            <a:pPr algn="ctr"/>
            <a:r>
              <a:rPr lang="pt-BR" sz="2400" b="1" dirty="0">
                <a:latin typeface="Arial" pitchFamily="34" charset="0"/>
                <a:cs typeface="Arial" pitchFamily="34" charset="0"/>
              </a:rPr>
              <a:t>Assim, vê-se que a purificação do santuário tratava apenas com o pecado ou atos de transgressão. Não incluía nenhuma erradicação da natureza pecaminosa dos adoradores.</a:t>
            </a:r>
          </a:p>
        </p:txBody>
      </p:sp>
    </p:spTree>
    <p:extLst>
      <p:ext uri="{BB962C8B-B14F-4D97-AF65-F5344CB8AC3E}">
        <p14:creationId xmlns:p14="http://schemas.microsoft.com/office/powerpoint/2010/main" xmlns="" val="2965016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1628800"/>
            <a:ext cx="6876255"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alpha val="43137"/>
                    </a:srgbClr>
                  </a:outerShdw>
                </a:effectLst>
              </a:rPr>
              <a:t>Purificados Pelo Sangue de Cristo</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82086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88831" y="1196752"/>
            <a:ext cx="4913847" cy="3785652"/>
          </a:xfrm>
          <a:prstGeom prst="rect">
            <a:avLst/>
          </a:prstGeom>
          <a:noFill/>
        </p:spPr>
        <p:txBody>
          <a:bodyPr wrap="square" rtlCol="0">
            <a:spAutoFit/>
          </a:bodyPr>
          <a:lstStyle/>
          <a:p>
            <a:pPr algn="ctr"/>
            <a:r>
              <a:rPr lang="pt-BR" sz="2400" b="1" dirty="0">
                <a:latin typeface="Arial" pitchFamily="34" charset="0"/>
                <a:cs typeface="Arial" pitchFamily="34" charset="0"/>
              </a:rPr>
              <a:t>"O sangue de Cristo nos purifica de todo o pecado" (1Jo 1:7). Pecado, nesse caso, se refere aos atos de transgressão. De que maneira o sangue de Cristo torna o crente sem pecado? Pela justiça de Cristo todos os pecados cometidos em palavras, pensamentos ou atos são perdoados. </a:t>
            </a:r>
          </a:p>
        </p:txBody>
      </p:sp>
    </p:spTree>
    <p:extLst>
      <p:ext uri="{BB962C8B-B14F-4D97-AF65-F5344CB8AC3E}">
        <p14:creationId xmlns:p14="http://schemas.microsoft.com/office/powerpoint/2010/main" xmlns="" val="32387314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79512" y="908720"/>
            <a:ext cx="4913847" cy="2677656"/>
          </a:xfrm>
          <a:prstGeom prst="rect">
            <a:avLst/>
          </a:prstGeom>
          <a:noFill/>
        </p:spPr>
        <p:txBody>
          <a:bodyPr wrap="square" rtlCol="0">
            <a:spAutoFit/>
          </a:bodyPr>
          <a:lstStyle/>
          <a:p>
            <a:pPr algn="ctr"/>
            <a:r>
              <a:rPr lang="pt-BR" sz="2400" b="1" dirty="0">
                <a:latin typeface="Arial" pitchFamily="34" charset="0"/>
                <a:cs typeface="Arial" pitchFamily="34" charset="0"/>
              </a:rPr>
              <a:t>"Se dissermos que não temos pecado somos mentirosos, e a verdade não está em nós" (1Jo 1:8). Aqui pecado se refere à natureza pecaminosa. Quando tomamos os versos 7 e 8 juntos, o assunto torna-se claro. </a:t>
            </a:r>
          </a:p>
        </p:txBody>
      </p:sp>
    </p:spTree>
    <p:extLst>
      <p:ext uri="{BB962C8B-B14F-4D97-AF65-F5344CB8AC3E}">
        <p14:creationId xmlns:p14="http://schemas.microsoft.com/office/powerpoint/2010/main" xmlns="" val="8566081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060848"/>
            <a:ext cx="6660232"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alpha val="43137"/>
                    </a:srgbClr>
                  </a:outerShdw>
                </a:effectLst>
              </a:rPr>
              <a:t>Sem Pecado Somente na Transformação</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953059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955955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23928" y="2420888"/>
            <a:ext cx="4913847" cy="2308324"/>
          </a:xfrm>
          <a:prstGeom prst="rect">
            <a:avLst/>
          </a:prstGeom>
          <a:noFill/>
        </p:spPr>
        <p:txBody>
          <a:bodyPr wrap="square" rtlCol="0">
            <a:spAutoFit/>
          </a:bodyPr>
          <a:lstStyle/>
          <a:p>
            <a:pPr algn="ctr"/>
            <a:r>
              <a:rPr lang="pt-BR" sz="2400" b="1" dirty="0">
                <a:latin typeface="Arial" pitchFamily="34" charset="0"/>
                <a:cs typeface="Arial" pitchFamily="34" charset="0"/>
              </a:rPr>
              <a:t>"Nós não podemos dizer, 'Eu sou sem pecado’ antes de o corpo ser transformado para ser igual ao Seu glorioso corpo" (Ellen G. White, </a:t>
            </a:r>
            <a:r>
              <a:rPr lang="pt-BR" sz="2400" b="1" dirty="0" err="1">
                <a:latin typeface="Arial" pitchFamily="34" charset="0"/>
                <a:cs typeface="Arial" pitchFamily="34" charset="0"/>
              </a:rPr>
              <a:t>Signs</a:t>
            </a:r>
            <a:r>
              <a:rPr lang="pt-BR" sz="2400" b="1" dirty="0">
                <a:latin typeface="Arial" pitchFamily="34" charset="0"/>
                <a:cs typeface="Arial" pitchFamily="34" charset="0"/>
              </a:rPr>
              <a:t> </a:t>
            </a:r>
            <a:r>
              <a:rPr lang="pt-BR" sz="2400" b="1" dirty="0" err="1">
                <a:latin typeface="Arial" pitchFamily="34" charset="0"/>
                <a:cs typeface="Arial" pitchFamily="34" charset="0"/>
              </a:rPr>
              <a:t>of</a:t>
            </a:r>
            <a:r>
              <a:rPr lang="pt-BR" sz="2400" b="1" dirty="0">
                <a:latin typeface="Arial" pitchFamily="34" charset="0"/>
                <a:cs typeface="Arial" pitchFamily="34" charset="0"/>
              </a:rPr>
              <a:t> </a:t>
            </a:r>
            <a:r>
              <a:rPr lang="pt-BR" sz="2400" b="1" dirty="0" err="1">
                <a:latin typeface="Arial" pitchFamily="34" charset="0"/>
                <a:cs typeface="Arial" pitchFamily="34" charset="0"/>
              </a:rPr>
              <a:t>the</a:t>
            </a:r>
            <a:r>
              <a:rPr lang="pt-BR" sz="2400" b="1" dirty="0">
                <a:latin typeface="Arial" pitchFamily="34" charset="0"/>
                <a:cs typeface="Arial" pitchFamily="34" charset="0"/>
              </a:rPr>
              <a:t> Times, 23 de março de 1888).</a:t>
            </a:r>
          </a:p>
        </p:txBody>
      </p:sp>
    </p:spTree>
    <p:extLst>
      <p:ext uri="{BB962C8B-B14F-4D97-AF65-F5344CB8AC3E}">
        <p14:creationId xmlns:p14="http://schemas.microsoft.com/office/powerpoint/2010/main" xmlns="" val="30840779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53756" y="677009"/>
            <a:ext cx="4392488" cy="5632311"/>
          </a:xfrm>
          <a:prstGeom prst="rect">
            <a:avLst/>
          </a:prstGeom>
          <a:noFill/>
        </p:spPr>
        <p:txBody>
          <a:bodyPr wrap="square" rtlCol="0">
            <a:spAutoFit/>
          </a:bodyPr>
          <a:lstStyle/>
          <a:p>
            <a:pPr algn="ctr"/>
            <a:r>
              <a:rPr lang="pt-BR" sz="2400" b="1" dirty="0">
                <a:latin typeface="Arial" pitchFamily="34" charset="0"/>
                <a:cs typeface="Arial" pitchFamily="34" charset="0"/>
              </a:rPr>
              <a:t>A verdade é que ninguém pode dizer que sua natureza pecaminosa foi erradicada, a não ser por ocasião da transformação (</a:t>
            </a:r>
            <a:r>
              <a:rPr lang="pt-BR" sz="2400" b="1" dirty="0" err="1">
                <a:latin typeface="Arial" pitchFamily="34" charset="0"/>
                <a:cs typeface="Arial" pitchFamily="34" charset="0"/>
              </a:rPr>
              <a:t>Fp</a:t>
            </a:r>
            <a:r>
              <a:rPr lang="pt-BR" sz="2400" b="1" dirty="0">
                <a:latin typeface="Arial" pitchFamily="34" charset="0"/>
                <a:cs typeface="Arial" pitchFamily="34" charset="0"/>
              </a:rPr>
              <a:t> 3:20, 21). </a:t>
            </a:r>
            <a:r>
              <a:rPr lang="pt-BR" sz="2400" b="1" dirty="0" smtClean="0">
                <a:latin typeface="Arial" pitchFamily="34" charset="0"/>
                <a:cs typeface="Arial" pitchFamily="34" charset="0"/>
              </a:rPr>
              <a:t>À </a:t>
            </a:r>
            <a:r>
              <a:rPr lang="pt-BR" sz="2400" b="1" dirty="0">
                <a:latin typeface="Arial" pitchFamily="34" charset="0"/>
                <a:cs typeface="Arial" pitchFamily="34" charset="0"/>
              </a:rPr>
              <a:t>parte dessa transformação que ocorrerá por ocasião da segunda vinda de Jesus, não há nenhuma experiência, nenhum processo mencionado na Bíblia, que ensine que a natureza pecaminosa é erradicada e resulte assim em perfeição absoluta.</a:t>
            </a:r>
          </a:p>
        </p:txBody>
      </p:sp>
    </p:spTree>
    <p:extLst>
      <p:ext uri="{BB962C8B-B14F-4D97-AF65-F5344CB8AC3E}">
        <p14:creationId xmlns:p14="http://schemas.microsoft.com/office/powerpoint/2010/main" xmlns="" val="3990224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5151" y="1700808"/>
            <a:ext cx="7092280"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alpha val="43137"/>
                    </a:srgbClr>
                  </a:outerShdw>
                </a:effectLst>
              </a:rPr>
              <a:t>Os Cristãos Devem Alcançar a Vitória Sobre o Pecado</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04256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067944" y="2204864"/>
            <a:ext cx="4913847" cy="3416320"/>
          </a:xfrm>
          <a:prstGeom prst="rect">
            <a:avLst/>
          </a:prstGeom>
          <a:noFill/>
        </p:spPr>
        <p:txBody>
          <a:bodyPr wrap="square" rtlCol="0">
            <a:spAutoFit/>
          </a:bodyPr>
          <a:lstStyle/>
          <a:p>
            <a:pPr algn="ctr"/>
            <a:r>
              <a:rPr lang="pt-BR" sz="2400" b="1" dirty="0">
                <a:latin typeface="Arial" pitchFamily="34" charset="0"/>
                <a:cs typeface="Arial" pitchFamily="34" charset="0"/>
              </a:rPr>
              <a:t>O que foi dito anteriormente não quer dizer que devemos continuar cometendo pecado em pensamento, ações ou palavras. Pelo contrário, significa que, pelo poder de Deus, o crente deve buscar a vitória sobre cada ação ou palavra errada. </a:t>
            </a:r>
          </a:p>
        </p:txBody>
      </p:sp>
    </p:spTree>
    <p:extLst>
      <p:ext uri="{BB962C8B-B14F-4D97-AF65-F5344CB8AC3E}">
        <p14:creationId xmlns:p14="http://schemas.microsoft.com/office/powerpoint/2010/main" xmlns="" val="980334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89399" y="1484784"/>
            <a:ext cx="4913847" cy="2308324"/>
          </a:xfrm>
          <a:prstGeom prst="rect">
            <a:avLst/>
          </a:prstGeom>
          <a:noFill/>
        </p:spPr>
        <p:txBody>
          <a:bodyPr wrap="square" rtlCol="0">
            <a:spAutoFit/>
          </a:bodyPr>
          <a:lstStyle/>
          <a:p>
            <a:pPr algn="ctr"/>
            <a:r>
              <a:rPr lang="pt-BR" sz="2400" b="1" dirty="0">
                <a:latin typeface="Arial" pitchFamily="34" charset="0"/>
                <a:cs typeface="Arial" pitchFamily="34" charset="0"/>
              </a:rPr>
              <a:t>Um cristão verdadeiro está morto para o pecado, mas vivo para Deus, através de nosso Senhor. Tal cristão está morto para o pecado e não vive na prática do pecado.</a:t>
            </a:r>
          </a:p>
        </p:txBody>
      </p:sp>
    </p:spTree>
    <p:extLst>
      <p:ext uri="{BB962C8B-B14F-4D97-AF65-F5344CB8AC3E}">
        <p14:creationId xmlns:p14="http://schemas.microsoft.com/office/powerpoint/2010/main" xmlns="" val="2513196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928872"/>
            <a:ext cx="4248472" cy="4154984"/>
          </a:xfrm>
          <a:prstGeom prst="rect">
            <a:avLst/>
          </a:prstGeom>
          <a:noFill/>
        </p:spPr>
        <p:txBody>
          <a:bodyPr wrap="square" rtlCol="0">
            <a:spAutoFit/>
          </a:bodyPr>
          <a:lstStyle/>
          <a:p>
            <a:pPr algn="ctr"/>
            <a:r>
              <a:rPr lang="pt-BR" sz="2400" b="1" dirty="0">
                <a:latin typeface="Arial" pitchFamily="34" charset="0"/>
                <a:cs typeface="Arial" pitchFamily="34" charset="0"/>
              </a:rPr>
              <a:t>"Há luta contra o pecado inato e contra o mal </a:t>
            </a:r>
            <a:r>
              <a:rPr lang="pt-BR" sz="2400" b="1" dirty="0" smtClean="0">
                <a:latin typeface="Arial" pitchFamily="34" charset="0"/>
                <a:cs typeface="Arial" pitchFamily="34" charset="0"/>
              </a:rPr>
              <a:t>exterior“. </a:t>
            </a:r>
          </a:p>
          <a:p>
            <a:pPr algn="ctr"/>
            <a:r>
              <a:rPr lang="pt-BR" b="1" dirty="0" smtClean="0">
                <a:latin typeface="Arial" pitchFamily="34" charset="0"/>
                <a:cs typeface="Arial" pitchFamily="34" charset="0"/>
              </a:rPr>
              <a:t>(</a:t>
            </a:r>
            <a:r>
              <a:rPr lang="pt-BR" b="1" dirty="0">
                <a:latin typeface="Arial" pitchFamily="34" charset="0"/>
                <a:cs typeface="Arial" pitchFamily="34" charset="0"/>
              </a:rPr>
              <a:t>Ellen G. White, </a:t>
            </a:r>
            <a:r>
              <a:rPr lang="pt-BR" b="1" dirty="0" err="1">
                <a:latin typeface="Arial" pitchFamily="34" charset="0"/>
                <a:cs typeface="Arial" pitchFamily="34" charset="0"/>
              </a:rPr>
              <a:t>Review</a:t>
            </a:r>
            <a:r>
              <a:rPr lang="pt-BR" b="1" dirty="0">
                <a:latin typeface="Arial" pitchFamily="34" charset="0"/>
                <a:cs typeface="Arial" pitchFamily="34" charset="0"/>
              </a:rPr>
              <a:t> </a:t>
            </a:r>
            <a:r>
              <a:rPr lang="pt-BR" b="1" dirty="0" err="1">
                <a:latin typeface="Arial" pitchFamily="34" charset="0"/>
                <a:cs typeface="Arial" pitchFamily="34" charset="0"/>
              </a:rPr>
              <a:t>and</a:t>
            </a:r>
            <a:r>
              <a:rPr lang="pt-BR" b="1" dirty="0">
                <a:latin typeface="Arial" pitchFamily="34" charset="0"/>
                <a:cs typeface="Arial" pitchFamily="34" charset="0"/>
              </a:rPr>
              <a:t> Herald, 29 de novembro de 1887). </a:t>
            </a:r>
            <a:endParaRPr lang="pt-BR" sz="2400" b="1" dirty="0" smtClean="0">
              <a:latin typeface="Arial" pitchFamily="34" charset="0"/>
              <a:cs typeface="Arial" pitchFamily="34" charset="0"/>
            </a:endParaRPr>
          </a:p>
          <a:p>
            <a:pPr algn="ctr"/>
            <a:endParaRPr lang="pt-BR" sz="2400" b="1" dirty="0">
              <a:latin typeface="Arial" pitchFamily="34" charset="0"/>
              <a:cs typeface="Arial" pitchFamily="34" charset="0"/>
            </a:endParaRPr>
          </a:p>
          <a:p>
            <a:pPr algn="ctr"/>
            <a:r>
              <a:rPr lang="pt-BR" sz="2400" b="1" dirty="0" smtClean="0">
                <a:latin typeface="Arial" pitchFamily="34" charset="0"/>
                <a:cs typeface="Arial" pitchFamily="34" charset="0"/>
              </a:rPr>
              <a:t>"</a:t>
            </a:r>
            <a:r>
              <a:rPr lang="pt-BR" sz="2400" b="1" dirty="0">
                <a:latin typeface="Arial" pitchFamily="34" charset="0"/>
                <a:cs typeface="Arial" pitchFamily="34" charset="0"/>
              </a:rPr>
              <a:t>Nós devemos lutar diariamente contra o pecado interno e externo</a:t>
            </a:r>
            <a:r>
              <a:rPr lang="pt-BR" sz="2400" b="1" dirty="0" smtClean="0">
                <a:latin typeface="Arial" pitchFamily="34" charset="0"/>
                <a:cs typeface="Arial" pitchFamily="34" charset="0"/>
              </a:rPr>
              <a:t>”. </a:t>
            </a:r>
          </a:p>
          <a:p>
            <a:pPr algn="ctr"/>
            <a:endParaRPr lang="pt-BR" sz="2400" b="1" dirty="0">
              <a:latin typeface="Arial" pitchFamily="34" charset="0"/>
              <a:cs typeface="Arial" pitchFamily="34" charset="0"/>
            </a:endParaRPr>
          </a:p>
          <a:p>
            <a:pPr algn="ctr"/>
            <a:r>
              <a:rPr lang="pt-BR" b="1" dirty="0" smtClean="0">
                <a:latin typeface="Arial" pitchFamily="34" charset="0"/>
                <a:cs typeface="Arial" pitchFamily="34" charset="0"/>
              </a:rPr>
              <a:t>(</a:t>
            </a:r>
            <a:r>
              <a:rPr lang="pt-BR" b="1" dirty="0">
                <a:latin typeface="Arial" pitchFamily="34" charset="0"/>
                <a:cs typeface="Arial" pitchFamily="34" charset="0"/>
              </a:rPr>
              <a:t>Ellen G. White, </a:t>
            </a:r>
            <a:r>
              <a:rPr lang="pt-BR" b="1" dirty="0" err="1">
                <a:latin typeface="Arial" pitchFamily="34" charset="0"/>
                <a:cs typeface="Arial" pitchFamily="34" charset="0"/>
              </a:rPr>
              <a:t>Review</a:t>
            </a:r>
            <a:r>
              <a:rPr lang="pt-BR" b="1" dirty="0">
                <a:latin typeface="Arial" pitchFamily="34" charset="0"/>
                <a:cs typeface="Arial" pitchFamily="34" charset="0"/>
              </a:rPr>
              <a:t> </a:t>
            </a:r>
            <a:r>
              <a:rPr lang="pt-BR" b="1" dirty="0" err="1">
                <a:latin typeface="Arial" pitchFamily="34" charset="0"/>
                <a:cs typeface="Arial" pitchFamily="34" charset="0"/>
              </a:rPr>
              <a:t>and</a:t>
            </a:r>
            <a:r>
              <a:rPr lang="pt-BR" b="1" dirty="0">
                <a:latin typeface="Arial" pitchFamily="34" charset="0"/>
                <a:cs typeface="Arial" pitchFamily="34" charset="0"/>
              </a:rPr>
              <a:t> Herald, 30 de maio de 1882).</a:t>
            </a:r>
          </a:p>
        </p:txBody>
      </p:sp>
    </p:spTree>
    <p:extLst>
      <p:ext uri="{BB962C8B-B14F-4D97-AF65-F5344CB8AC3E}">
        <p14:creationId xmlns:p14="http://schemas.microsoft.com/office/powerpoint/2010/main" xmlns="" val="38503085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060848"/>
            <a:ext cx="6732240"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alpha val="43137"/>
                    </a:srgbClr>
                  </a:outerShdw>
                </a:effectLst>
              </a:rPr>
              <a:t>Vitória Sobre Cada Má Palavra e Ação</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45809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23928" y="2240718"/>
            <a:ext cx="4913847" cy="2677656"/>
          </a:xfrm>
          <a:prstGeom prst="rect">
            <a:avLst/>
          </a:prstGeom>
          <a:noFill/>
        </p:spPr>
        <p:txBody>
          <a:bodyPr wrap="square" rtlCol="0">
            <a:spAutoFit/>
          </a:bodyPr>
          <a:lstStyle/>
          <a:p>
            <a:pPr algn="ctr"/>
            <a:r>
              <a:rPr lang="pt-BR" sz="2400" b="1" dirty="0">
                <a:latin typeface="Arial" pitchFamily="34" charset="0"/>
                <a:cs typeface="Arial" pitchFamily="34" charset="0"/>
              </a:rPr>
              <a:t>O remanescente que recebe a chuva </a:t>
            </a:r>
            <a:r>
              <a:rPr lang="pt-BR" sz="2400" b="1" dirty="0" smtClean="0">
                <a:latin typeface="Arial" pitchFamily="34" charset="0"/>
                <a:cs typeface="Arial" pitchFamily="34" charset="0"/>
              </a:rPr>
              <a:t>serôdia</a:t>
            </a:r>
            <a:r>
              <a:rPr lang="pt-BR" sz="2400" b="1" dirty="0">
                <a:latin typeface="Arial" pitchFamily="34" charset="0"/>
                <a:cs typeface="Arial" pitchFamily="34" charset="0"/>
              </a:rPr>
              <a:t>, e em resultado está preparado para o tempo de angústia e para ser transladado na vinda de Jesus, terá completa vitória sobre cada palavra e ação errada.</a:t>
            </a:r>
          </a:p>
        </p:txBody>
      </p:sp>
    </p:spTree>
    <p:extLst>
      <p:ext uri="{BB962C8B-B14F-4D97-AF65-F5344CB8AC3E}">
        <p14:creationId xmlns:p14="http://schemas.microsoft.com/office/powerpoint/2010/main" xmlns="" val="30566445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23928" y="1988840"/>
            <a:ext cx="4913847" cy="3046988"/>
          </a:xfrm>
          <a:prstGeom prst="rect">
            <a:avLst/>
          </a:prstGeom>
          <a:noFill/>
        </p:spPr>
        <p:txBody>
          <a:bodyPr wrap="square" rtlCol="0">
            <a:spAutoFit/>
          </a:bodyPr>
          <a:lstStyle/>
          <a:p>
            <a:pPr algn="ctr"/>
            <a:r>
              <a:rPr lang="pt-BR" sz="2400" b="1" dirty="0">
                <a:latin typeface="Arial" pitchFamily="34" charset="0"/>
                <a:cs typeface="Arial" pitchFamily="34" charset="0"/>
              </a:rPr>
              <a:t>"Vi que ninguém poderia participar do ‘refrigério’ [o mesmo que chuva Serôdia] a menos que obtivesse a vitória sobre toda a tentação, orgulho, egoísmo, amor ao mundo e sobre toda a má palavra e ação” (Primeiros Escritos, p. 71).</a:t>
            </a:r>
          </a:p>
        </p:txBody>
      </p:sp>
    </p:spTree>
    <p:extLst>
      <p:ext uri="{BB962C8B-B14F-4D97-AF65-F5344CB8AC3E}">
        <p14:creationId xmlns:p14="http://schemas.microsoft.com/office/powerpoint/2010/main" xmlns="" val="1500477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060848"/>
            <a:ext cx="6660232"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alpha val="43137"/>
                    </a:srgbClr>
                  </a:outerShdw>
                </a:effectLst>
              </a:rPr>
              <a:t>Em que Sentido Estarão os Remanescentes sem Pecado?</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536588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707904" y="2492896"/>
            <a:ext cx="4913847" cy="2677656"/>
          </a:xfrm>
          <a:prstGeom prst="rect">
            <a:avLst/>
          </a:prstGeom>
          <a:noFill/>
        </p:spPr>
        <p:txBody>
          <a:bodyPr wrap="square" rtlCol="0">
            <a:spAutoFit/>
          </a:bodyPr>
          <a:lstStyle/>
          <a:p>
            <a:pPr algn="ctr"/>
            <a:r>
              <a:rPr lang="pt-BR" sz="2400" b="1" dirty="0">
                <a:latin typeface="Arial" pitchFamily="34" charset="0"/>
                <a:cs typeface="Arial" pitchFamily="34" charset="0"/>
              </a:rPr>
              <a:t>É importante que se considere que Deus conclama a todos os crentes a serem “perfeitos”. Entretanto, a compreensão não bíblica da “perfeição” tem levado às tendências “perfeccionistas”. </a:t>
            </a:r>
          </a:p>
        </p:txBody>
      </p:sp>
    </p:spTree>
    <p:extLst>
      <p:ext uri="{BB962C8B-B14F-4D97-AF65-F5344CB8AC3E}">
        <p14:creationId xmlns:p14="http://schemas.microsoft.com/office/powerpoint/2010/main" xmlns="" val="6414522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95936" y="2276872"/>
            <a:ext cx="4913847" cy="3416320"/>
          </a:xfrm>
          <a:prstGeom prst="rect">
            <a:avLst/>
          </a:prstGeom>
          <a:noFill/>
        </p:spPr>
        <p:txBody>
          <a:bodyPr wrap="square" rtlCol="0">
            <a:spAutoFit/>
          </a:bodyPr>
          <a:lstStyle/>
          <a:p>
            <a:pPr algn="ctr"/>
            <a:r>
              <a:rPr lang="pt-BR" sz="2400" b="1" dirty="0">
                <a:latin typeface="Arial" pitchFamily="34" charset="0"/>
                <a:cs typeface="Arial" pitchFamily="34" charset="0"/>
              </a:rPr>
              <a:t>Em que sentido, então, o cancelamento dos pecados dos vitoriosos os torna sem pecado? Eles são cobertos com o manto da justiça de Cristo. Assim, são considerados sem pecado em Cristo. Eles são aceitos por Deus como se não tivessem pecado.</a:t>
            </a:r>
          </a:p>
        </p:txBody>
      </p:sp>
    </p:spTree>
    <p:extLst>
      <p:ext uri="{BB962C8B-B14F-4D97-AF65-F5344CB8AC3E}">
        <p14:creationId xmlns:p14="http://schemas.microsoft.com/office/powerpoint/2010/main" xmlns="" val="4074599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139952" y="2276872"/>
            <a:ext cx="4913847" cy="3416320"/>
          </a:xfrm>
          <a:prstGeom prst="rect">
            <a:avLst/>
          </a:prstGeom>
          <a:noFill/>
        </p:spPr>
        <p:txBody>
          <a:bodyPr wrap="square" rtlCol="0">
            <a:spAutoFit/>
          </a:bodyPr>
          <a:lstStyle/>
          <a:p>
            <a:pPr algn="ctr"/>
            <a:r>
              <a:rPr lang="pt-BR" sz="2400" b="1" dirty="0">
                <a:latin typeface="Arial" pitchFamily="34" charset="0"/>
                <a:cs typeface="Arial" pitchFamily="34" charset="0"/>
              </a:rPr>
              <a:t>Quando os pecados são cancelados no julgamento, os remanescentes estão sem pecado porque não existe nada contra eles nos livros celestiais. Eles são sem pecado no sentido de que Deus os selará para permanecerem santos e justos (</a:t>
            </a:r>
            <a:r>
              <a:rPr lang="pt-BR" sz="2400" b="1" dirty="0" err="1">
                <a:latin typeface="Arial" pitchFamily="34" charset="0"/>
                <a:cs typeface="Arial" pitchFamily="34" charset="0"/>
              </a:rPr>
              <a:t>Ap</a:t>
            </a:r>
            <a:r>
              <a:rPr lang="pt-BR" sz="2400" b="1" dirty="0">
                <a:latin typeface="Arial" pitchFamily="34" charset="0"/>
                <a:cs typeface="Arial" pitchFamily="34" charset="0"/>
              </a:rPr>
              <a:t> 22:11, 12). </a:t>
            </a:r>
          </a:p>
        </p:txBody>
      </p:sp>
    </p:spTree>
    <p:extLst>
      <p:ext uri="{BB962C8B-B14F-4D97-AF65-F5344CB8AC3E}">
        <p14:creationId xmlns:p14="http://schemas.microsoft.com/office/powerpoint/2010/main" xmlns="" val="12710523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6512" y="2414791"/>
            <a:ext cx="6228184"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alpha val="43137"/>
                    </a:srgbClr>
                  </a:outerShdw>
                </a:effectLst>
              </a:rPr>
              <a:t>Sem Falta Diante do Trono</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25829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851920" y="2492896"/>
            <a:ext cx="4913847" cy="3416320"/>
          </a:xfrm>
          <a:prstGeom prst="rect">
            <a:avLst/>
          </a:prstGeom>
          <a:noFill/>
        </p:spPr>
        <p:txBody>
          <a:bodyPr wrap="square" rtlCol="0">
            <a:spAutoFit/>
          </a:bodyPr>
          <a:lstStyle/>
          <a:p>
            <a:pPr algn="ctr"/>
            <a:r>
              <a:rPr lang="pt-BR" sz="2400" b="1" dirty="0">
                <a:latin typeface="Arial" pitchFamily="34" charset="0"/>
                <a:cs typeface="Arial" pitchFamily="34" charset="0"/>
              </a:rPr>
              <a:t>Apocalipse 14:5 declara que no remanescente não se achará engano na sua boca e estará sem falta diante do trono. Alguns declaram que isso não pode ser verdadeiro a não ser que a natureza pecaminosa tenha sido erradicada antes do término da graça. </a:t>
            </a:r>
          </a:p>
        </p:txBody>
      </p:sp>
    </p:spTree>
    <p:extLst>
      <p:ext uri="{BB962C8B-B14F-4D97-AF65-F5344CB8AC3E}">
        <p14:creationId xmlns:p14="http://schemas.microsoft.com/office/powerpoint/2010/main" xmlns="" val="8224021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95936" y="2616880"/>
            <a:ext cx="4913847" cy="3416320"/>
          </a:xfrm>
          <a:prstGeom prst="rect">
            <a:avLst/>
          </a:prstGeom>
          <a:noFill/>
        </p:spPr>
        <p:txBody>
          <a:bodyPr wrap="square" rtlCol="0">
            <a:spAutoFit/>
          </a:bodyPr>
          <a:lstStyle/>
          <a:p>
            <a:pPr algn="ctr"/>
            <a:r>
              <a:rPr lang="pt-BR" sz="2400" b="1" dirty="0">
                <a:latin typeface="Arial" pitchFamily="34" charset="0"/>
                <a:cs typeface="Arial" pitchFamily="34" charset="0"/>
              </a:rPr>
              <a:t>Ninguém pode estar sem engano diante de Deus exceto quando tem o manto da justiça de Cristo imputado e comunicado. Paulo falou de verdadeiros cristãos em seus dias como sendo "santos e irrepreensíveis e inculpáveis" (Cl 1:22).</a:t>
            </a:r>
          </a:p>
        </p:txBody>
      </p:sp>
    </p:spTree>
    <p:extLst>
      <p:ext uri="{BB962C8B-B14F-4D97-AF65-F5344CB8AC3E}">
        <p14:creationId xmlns:p14="http://schemas.microsoft.com/office/powerpoint/2010/main" xmlns="" val="754967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9886" y="1628800"/>
            <a:ext cx="6762126"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alpha val="43137"/>
                    </a:srgbClr>
                  </a:outerShdw>
                </a:effectLst>
              </a:rPr>
              <a:t>Viver sem Pecado Quando não Houver </a:t>
            </a:r>
            <a:r>
              <a:rPr lang="pt-BR" sz="4000" b="1" dirty="0" err="1">
                <a:effectLst>
                  <a:outerShdw blurRad="38100" dist="38100" dir="2700000" algn="tl">
                    <a:srgbClr val="000000">
                      <a:alpha val="43137"/>
                    </a:srgbClr>
                  </a:outerShdw>
                </a:effectLst>
              </a:rPr>
              <a:t>lntercessor</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251221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707904" y="2060848"/>
            <a:ext cx="4913847" cy="3046988"/>
          </a:xfrm>
          <a:prstGeom prst="rect">
            <a:avLst/>
          </a:prstGeom>
          <a:noFill/>
        </p:spPr>
        <p:txBody>
          <a:bodyPr wrap="square" rtlCol="0">
            <a:spAutoFit/>
          </a:bodyPr>
          <a:lstStyle/>
          <a:p>
            <a:pPr algn="ctr"/>
            <a:r>
              <a:rPr lang="pt-BR" sz="2400" b="1" dirty="0">
                <a:latin typeface="Arial" pitchFamily="34" charset="0"/>
                <a:cs typeface="Arial" pitchFamily="34" charset="0"/>
              </a:rPr>
              <a:t>Alguns perguntarão: Como o remanescente permanecerá santo à vista de um santo Deus sem intercessor durante as pragas, a menos que o pecado seja erradicado dos seus corpos antes do encerramento da graça? </a:t>
            </a:r>
          </a:p>
        </p:txBody>
      </p:sp>
    </p:spTree>
    <p:extLst>
      <p:ext uri="{BB962C8B-B14F-4D97-AF65-F5344CB8AC3E}">
        <p14:creationId xmlns:p14="http://schemas.microsoft.com/office/powerpoint/2010/main" xmlns="" val="16094946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8" name="Grupo 7"/>
          <p:cNvGrpSpPr/>
          <p:nvPr/>
        </p:nvGrpSpPr>
        <p:grpSpPr>
          <a:xfrm>
            <a:off x="251520" y="1755105"/>
            <a:ext cx="8640960" cy="1446550"/>
            <a:chOff x="251520" y="1755105"/>
            <a:chExt cx="8640960" cy="1446550"/>
          </a:xfrm>
        </p:grpSpPr>
        <p:sp>
          <p:nvSpPr>
            <p:cNvPr id="2" name="CaixaDeTexto 1"/>
            <p:cNvSpPr txBox="1"/>
            <p:nvPr/>
          </p:nvSpPr>
          <p:spPr>
            <a:xfrm>
              <a:off x="251520" y="1878216"/>
              <a:ext cx="864096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smtClean="0">
                  <a:latin typeface="Arial" pitchFamily="34" charset="0"/>
                  <a:cs typeface="Arial" pitchFamily="34" charset="0"/>
                </a:rPr>
                <a:t>A </a:t>
              </a:r>
              <a:r>
                <a:rPr lang="pt-BR" sz="2400" b="1" dirty="0">
                  <a:latin typeface="Arial" pitchFamily="34" charset="0"/>
                  <a:cs typeface="Arial" pitchFamily="34" charset="0"/>
                </a:rPr>
                <a:t>chuva </a:t>
              </a:r>
              <a:r>
                <a:rPr lang="pt-BR" sz="2400" b="1" dirty="0" smtClean="0">
                  <a:latin typeface="Arial" pitchFamily="34" charset="0"/>
                  <a:cs typeface="Arial" pitchFamily="34" charset="0"/>
                </a:rPr>
                <a:t>serôdia</a:t>
              </a:r>
              <a:r>
                <a:rPr lang="pt-BR" sz="2400" b="1" dirty="0">
                  <a:latin typeface="Arial" pitchFamily="34" charset="0"/>
                  <a:cs typeface="Arial" pitchFamily="34" charset="0"/>
                </a:rPr>
                <a:t>, ou o "refrigério" prepara o remanescente para permanecer </a:t>
              </a:r>
              <a:r>
                <a:rPr lang="pt-BR" sz="2400" b="1" dirty="0" smtClean="0">
                  <a:latin typeface="Arial" pitchFamily="34" charset="0"/>
                  <a:cs typeface="Arial" pitchFamily="34" charset="0"/>
                </a:rPr>
                <a:t>sem</a:t>
              </a:r>
            </a:p>
            <a:p>
              <a:pPr algn="ctr"/>
              <a:r>
                <a:rPr lang="pt-BR" sz="2400" b="1" dirty="0" smtClean="0">
                  <a:latin typeface="Arial" pitchFamily="34" charset="0"/>
                  <a:cs typeface="Arial" pitchFamily="34" charset="0"/>
                </a:rPr>
                <a:t>intercessor </a:t>
              </a:r>
              <a:r>
                <a:rPr lang="pt-BR" sz="2400" b="1" dirty="0">
                  <a:latin typeface="Arial" pitchFamily="34" charset="0"/>
                  <a:cs typeface="Arial" pitchFamily="34" charset="0"/>
                </a:rPr>
                <a:t>durante as pragas. </a:t>
              </a:r>
            </a:p>
          </p:txBody>
        </p:sp>
        <p:sp>
          <p:nvSpPr>
            <p:cNvPr id="3" name="CaixaDeTexto 2"/>
            <p:cNvSpPr txBox="1"/>
            <p:nvPr/>
          </p:nvSpPr>
          <p:spPr>
            <a:xfrm>
              <a:off x="251520" y="1755105"/>
              <a:ext cx="944489" cy="144655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1</a:t>
              </a:r>
              <a:endParaRPr lang="pt-B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grpSp>
        <p:nvGrpSpPr>
          <p:cNvPr id="9" name="Grupo 8"/>
          <p:cNvGrpSpPr/>
          <p:nvPr/>
        </p:nvGrpSpPr>
        <p:grpSpPr>
          <a:xfrm>
            <a:off x="233870" y="2996952"/>
            <a:ext cx="8640960" cy="1446550"/>
            <a:chOff x="233870" y="2996952"/>
            <a:chExt cx="8640960" cy="1446550"/>
          </a:xfrm>
        </p:grpSpPr>
        <p:sp>
          <p:nvSpPr>
            <p:cNvPr id="4" name="CaixaDeTexto 3"/>
            <p:cNvSpPr txBox="1"/>
            <p:nvPr/>
          </p:nvSpPr>
          <p:spPr>
            <a:xfrm>
              <a:off x="233870" y="3325260"/>
              <a:ext cx="864096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smtClean="0">
                  <a:latin typeface="Arial" pitchFamily="34" charset="0"/>
                  <a:cs typeface="Arial" pitchFamily="34" charset="0"/>
                </a:rPr>
                <a:t>A </a:t>
              </a:r>
              <a:r>
                <a:rPr lang="pt-BR" sz="2400" b="1" dirty="0">
                  <a:latin typeface="Arial" pitchFamily="34" charset="0"/>
                  <a:cs typeface="Arial" pitchFamily="34" charset="0"/>
                </a:rPr>
                <a:t>colocação do selo de Deus </a:t>
              </a:r>
              <a:r>
                <a:rPr lang="pt-BR" sz="2400" b="1" dirty="0" smtClean="0">
                  <a:latin typeface="Arial" pitchFamily="34" charset="0"/>
                  <a:cs typeface="Arial" pitchFamily="34" charset="0"/>
                </a:rPr>
                <a:t>sobre</a:t>
              </a:r>
            </a:p>
            <a:p>
              <a:pPr algn="ctr"/>
              <a:r>
                <a:rPr lang="pt-BR" sz="2400" b="1" dirty="0" smtClean="0">
                  <a:latin typeface="Arial" pitchFamily="34" charset="0"/>
                  <a:cs typeface="Arial" pitchFamily="34" charset="0"/>
                </a:rPr>
                <a:t>os </a:t>
              </a:r>
              <a:r>
                <a:rPr lang="pt-BR" sz="2400" b="1" dirty="0">
                  <a:latin typeface="Arial" pitchFamily="34" charset="0"/>
                  <a:cs typeface="Arial" pitchFamily="34" charset="0"/>
                </a:rPr>
                <a:t>verdadeiros filhos de </a:t>
              </a:r>
              <a:r>
                <a:rPr lang="pt-BR" sz="2400" b="1" dirty="0" smtClean="0">
                  <a:latin typeface="Arial" pitchFamily="34" charset="0"/>
                  <a:cs typeface="Arial" pitchFamily="34" charset="0"/>
                </a:rPr>
                <a:t>Deus.</a:t>
              </a:r>
              <a:endParaRPr lang="pt-BR" sz="2400" b="1" dirty="0">
                <a:latin typeface="Arial" pitchFamily="34" charset="0"/>
                <a:cs typeface="Arial" pitchFamily="34" charset="0"/>
              </a:endParaRPr>
            </a:p>
          </p:txBody>
        </p:sp>
        <p:sp>
          <p:nvSpPr>
            <p:cNvPr id="5" name="CaixaDeTexto 4"/>
            <p:cNvSpPr txBox="1"/>
            <p:nvPr/>
          </p:nvSpPr>
          <p:spPr>
            <a:xfrm>
              <a:off x="233870" y="2996952"/>
              <a:ext cx="944489" cy="144655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2</a:t>
              </a:r>
              <a:endParaRPr lang="pt-B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grpSp>
        <p:nvGrpSpPr>
          <p:cNvPr id="10" name="Grupo 9"/>
          <p:cNvGrpSpPr/>
          <p:nvPr/>
        </p:nvGrpSpPr>
        <p:grpSpPr>
          <a:xfrm>
            <a:off x="251520" y="4443502"/>
            <a:ext cx="8640960" cy="1569660"/>
            <a:chOff x="251520" y="4443502"/>
            <a:chExt cx="8640960" cy="1569660"/>
          </a:xfrm>
        </p:grpSpPr>
        <p:sp>
          <p:nvSpPr>
            <p:cNvPr id="6" name="CaixaDeTexto 5"/>
            <p:cNvSpPr txBox="1"/>
            <p:nvPr/>
          </p:nvSpPr>
          <p:spPr>
            <a:xfrm>
              <a:off x="251520" y="4443502"/>
              <a:ext cx="8640960"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smtClean="0">
                  <a:latin typeface="Arial" pitchFamily="34" charset="0"/>
                  <a:cs typeface="Arial" pitchFamily="34" charset="0"/>
                </a:rPr>
                <a:t>Quando </a:t>
              </a:r>
              <a:r>
                <a:rPr lang="pt-BR" sz="2400" b="1" dirty="0">
                  <a:latin typeface="Arial" pitchFamily="34" charset="0"/>
                  <a:cs typeface="Arial" pitchFamily="34" charset="0"/>
                </a:rPr>
                <a:t>o Senhor os pronunciar "santos" </a:t>
              </a:r>
              <a:r>
                <a:rPr lang="pt-BR" sz="2400" b="1" dirty="0" smtClean="0">
                  <a:latin typeface="Arial" pitchFamily="34" charset="0"/>
                  <a:cs typeface="Arial" pitchFamily="34" charset="0"/>
                </a:rPr>
                <a:t>e</a:t>
              </a:r>
            </a:p>
            <a:p>
              <a:pPr algn="ctr"/>
              <a:r>
                <a:rPr lang="pt-BR" sz="2400" b="1" dirty="0" smtClean="0">
                  <a:latin typeface="Arial" pitchFamily="34" charset="0"/>
                  <a:cs typeface="Arial" pitchFamily="34" charset="0"/>
                </a:rPr>
                <a:t>"justos</a:t>
              </a:r>
              <a:r>
                <a:rPr lang="pt-BR" sz="2400" b="1" dirty="0">
                  <a:latin typeface="Arial" pitchFamily="34" charset="0"/>
                  <a:cs typeface="Arial" pitchFamily="34" charset="0"/>
                </a:rPr>
                <a:t>" no fim da graça, os </a:t>
              </a:r>
              <a:r>
                <a:rPr lang="pt-BR" sz="2400" b="1" dirty="0" smtClean="0">
                  <a:latin typeface="Arial" pitchFamily="34" charset="0"/>
                  <a:cs typeface="Arial" pitchFamily="34" charset="0"/>
                </a:rPr>
                <a:t>remanescentes</a:t>
              </a:r>
            </a:p>
            <a:p>
              <a:pPr algn="ctr"/>
              <a:r>
                <a:rPr lang="pt-BR" sz="2400" b="1" dirty="0" smtClean="0">
                  <a:latin typeface="Arial" pitchFamily="34" charset="0"/>
                  <a:cs typeface="Arial" pitchFamily="34" charset="0"/>
                </a:rPr>
                <a:t>estarão </a:t>
              </a:r>
              <a:r>
                <a:rPr lang="pt-BR" sz="2400" b="1" dirty="0">
                  <a:latin typeface="Arial" pitchFamily="34" charset="0"/>
                  <a:cs typeface="Arial" pitchFamily="34" charset="0"/>
                </a:rPr>
                <a:t>habilitados a viver sem </a:t>
              </a:r>
              <a:r>
                <a:rPr lang="pt-BR" sz="2400" b="1" dirty="0" smtClean="0">
                  <a:latin typeface="Arial" pitchFamily="34" charset="0"/>
                  <a:cs typeface="Arial" pitchFamily="34" charset="0"/>
                </a:rPr>
                <a:t>intercessor</a:t>
              </a:r>
            </a:p>
            <a:p>
              <a:pPr algn="ctr"/>
              <a:r>
                <a:rPr lang="pt-BR" sz="2400" b="1" dirty="0" smtClean="0">
                  <a:latin typeface="Arial" pitchFamily="34" charset="0"/>
                  <a:cs typeface="Arial" pitchFamily="34" charset="0"/>
                </a:rPr>
                <a:t>durante </a:t>
              </a:r>
              <a:r>
                <a:rPr lang="pt-BR" sz="2400" b="1" dirty="0">
                  <a:latin typeface="Arial" pitchFamily="34" charset="0"/>
                  <a:cs typeface="Arial" pitchFamily="34" charset="0"/>
                </a:rPr>
                <a:t>as pragas (</a:t>
              </a:r>
              <a:r>
                <a:rPr lang="pt-BR" sz="2400" b="1" dirty="0" err="1">
                  <a:latin typeface="Arial" pitchFamily="34" charset="0"/>
                  <a:cs typeface="Arial" pitchFamily="34" charset="0"/>
                </a:rPr>
                <a:t>Ap</a:t>
              </a:r>
              <a:r>
                <a:rPr lang="pt-BR" sz="2400" b="1" dirty="0">
                  <a:latin typeface="Arial" pitchFamily="34" charset="0"/>
                  <a:cs typeface="Arial" pitchFamily="34" charset="0"/>
                </a:rPr>
                <a:t> 22:11, 12).</a:t>
              </a:r>
            </a:p>
          </p:txBody>
        </p:sp>
        <p:sp>
          <p:nvSpPr>
            <p:cNvPr id="7" name="CaixaDeTexto 6"/>
            <p:cNvSpPr txBox="1"/>
            <p:nvPr/>
          </p:nvSpPr>
          <p:spPr>
            <a:xfrm>
              <a:off x="251520" y="4454452"/>
              <a:ext cx="944489" cy="144655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3</a:t>
              </a:r>
              <a:endParaRPr lang="pt-B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pSp>
    </p:spTree>
    <p:extLst>
      <p:ext uri="{BB962C8B-B14F-4D97-AF65-F5344CB8AC3E}">
        <p14:creationId xmlns:p14="http://schemas.microsoft.com/office/powerpoint/2010/main" xmlns="" val="1235313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1906302"/>
            <a:ext cx="7164288"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alpha val="43137"/>
                    </a:srgbClr>
                  </a:outerShdw>
                </a:effectLst>
              </a:rPr>
              <a:t>A Regeneração não Extirpa a Natureza Pecaminosa</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7421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51520" y="1268760"/>
            <a:ext cx="4913847" cy="3046988"/>
          </a:xfrm>
          <a:prstGeom prst="rect">
            <a:avLst/>
          </a:prstGeom>
          <a:noFill/>
        </p:spPr>
        <p:txBody>
          <a:bodyPr wrap="square" rtlCol="0">
            <a:spAutoFit/>
          </a:bodyPr>
          <a:lstStyle/>
          <a:p>
            <a:pPr algn="ctr"/>
            <a:r>
              <a:rPr lang="pt-BR" sz="2400" b="1" dirty="0">
                <a:latin typeface="Arial" pitchFamily="34" charset="0"/>
                <a:cs typeface="Arial" pitchFamily="34" charset="0"/>
              </a:rPr>
              <a:t>Os apóstolos ensinaram que quando o cristão nasce de novo, ele é feito participante da natureza divina (2Pe 1:4). Porém eles tornaram claro que o pecado na carne, ou a natureza pecaminosa, não é erradicada pela regeneração. </a:t>
            </a:r>
          </a:p>
        </p:txBody>
      </p:sp>
    </p:spTree>
    <p:extLst>
      <p:ext uri="{BB962C8B-B14F-4D97-AF65-F5344CB8AC3E}">
        <p14:creationId xmlns:p14="http://schemas.microsoft.com/office/powerpoint/2010/main" xmlns="" val="27020631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060848"/>
            <a:ext cx="63722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alpha val="43137"/>
                    </a:srgbClr>
                  </a:outerShdw>
                </a:effectLst>
              </a:rPr>
              <a:t>O Uso da Palavra Pecado</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13387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1556792"/>
            <a:ext cx="4913847" cy="2308324"/>
          </a:xfrm>
          <a:prstGeom prst="rect">
            <a:avLst/>
          </a:prstGeom>
          <a:noFill/>
        </p:spPr>
        <p:txBody>
          <a:bodyPr wrap="square" rtlCol="0">
            <a:spAutoFit/>
          </a:bodyPr>
          <a:lstStyle/>
          <a:p>
            <a:pPr algn="ctr"/>
            <a:r>
              <a:rPr lang="pt-BR" sz="2400" b="1" dirty="0">
                <a:latin typeface="Arial" pitchFamily="34" charset="0"/>
                <a:cs typeface="Arial" pitchFamily="34" charset="0"/>
              </a:rPr>
              <a:t>A verdade é que "Cristo em nós" nos dá a vitória sobre o pecado em nós. Mas, antes da transformação, Ele não erradica “a carne” ou as possibilidades de alguém pecar.</a:t>
            </a:r>
          </a:p>
        </p:txBody>
      </p:sp>
    </p:spTree>
    <p:extLst>
      <p:ext uri="{BB962C8B-B14F-4D97-AF65-F5344CB8AC3E}">
        <p14:creationId xmlns:p14="http://schemas.microsoft.com/office/powerpoint/2010/main" xmlns="" val="19803122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060848"/>
            <a:ext cx="6084168"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alpha val="43137"/>
                    </a:srgbClr>
                  </a:outerShdw>
                </a:effectLst>
              </a:rPr>
              <a:t>Sentido Bíblico para Perfeição</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95713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79512" y="908720"/>
            <a:ext cx="4913847" cy="3416320"/>
          </a:xfrm>
          <a:prstGeom prst="rect">
            <a:avLst/>
          </a:prstGeom>
          <a:noFill/>
        </p:spPr>
        <p:txBody>
          <a:bodyPr wrap="square" rtlCol="0">
            <a:spAutoFit/>
          </a:bodyPr>
          <a:lstStyle/>
          <a:p>
            <a:pPr algn="ctr"/>
            <a:r>
              <a:rPr lang="pt-BR" sz="2400" b="1" dirty="0">
                <a:latin typeface="Arial" pitchFamily="34" charset="0"/>
                <a:cs typeface="Arial" pitchFamily="34" charset="0"/>
              </a:rPr>
              <a:t>As Escrituras Sagradas definem a perfeição não no sentido de uma pessoa sem pecado ou alguém que alcançou o estado de santidade no qual já não peca porque o poder do pecado foi definitivamente vencido, extirpado, inclusive sua natureza carnal. </a:t>
            </a:r>
          </a:p>
        </p:txBody>
      </p:sp>
    </p:spTree>
    <p:extLst>
      <p:ext uri="{BB962C8B-B14F-4D97-AF65-F5344CB8AC3E}">
        <p14:creationId xmlns:p14="http://schemas.microsoft.com/office/powerpoint/2010/main" xmlns="" val="3329859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79513" y="908720"/>
            <a:ext cx="4320480" cy="3970318"/>
          </a:xfrm>
          <a:prstGeom prst="rect">
            <a:avLst/>
          </a:prstGeom>
          <a:noFill/>
        </p:spPr>
        <p:txBody>
          <a:bodyPr wrap="square" rtlCol="0">
            <a:spAutoFit/>
          </a:bodyPr>
          <a:lstStyle/>
          <a:p>
            <a:pPr algn="ctr"/>
            <a:r>
              <a:rPr lang="pt-BR" sz="2400" b="1" dirty="0">
                <a:latin typeface="Arial" pitchFamily="34" charset="0"/>
                <a:cs typeface="Arial" pitchFamily="34" charset="0"/>
              </a:rPr>
              <a:t>“A verdade mais impressionante sobre a perfeição bíblica é que ela não se encontra no abstrato da natureza humana, mas no perfeito relacionamento com Deus e seu próximo aqui e agora como também no futuro” </a:t>
            </a:r>
            <a:endParaRPr lang="pt-BR" sz="2400" b="1" dirty="0" smtClean="0">
              <a:latin typeface="Arial" pitchFamily="34" charset="0"/>
              <a:cs typeface="Arial" pitchFamily="34" charset="0"/>
            </a:endParaRPr>
          </a:p>
          <a:p>
            <a:pPr algn="ctr"/>
            <a:r>
              <a:rPr lang="pt-BR" b="1" dirty="0" smtClean="0">
                <a:latin typeface="Arial" pitchFamily="34" charset="0"/>
                <a:cs typeface="Arial" pitchFamily="34" charset="0"/>
              </a:rPr>
              <a:t>(</a:t>
            </a:r>
            <a:r>
              <a:rPr lang="pt-BR" b="1" dirty="0">
                <a:latin typeface="Arial" pitchFamily="34" charset="0"/>
                <a:cs typeface="Arial" pitchFamily="34" charset="0"/>
              </a:rPr>
              <a:t>Hans K. La </a:t>
            </a:r>
            <a:r>
              <a:rPr lang="pt-BR" b="1" dirty="0" err="1">
                <a:latin typeface="Arial" pitchFamily="34" charset="0"/>
                <a:cs typeface="Arial" pitchFamily="34" charset="0"/>
              </a:rPr>
              <a:t>Rondelle</a:t>
            </a:r>
            <a:r>
              <a:rPr lang="pt-BR" b="1" dirty="0">
                <a:latin typeface="Arial" pitchFamily="34" charset="0"/>
                <a:cs typeface="Arial" pitchFamily="34" charset="0"/>
              </a:rPr>
              <a:t>, </a:t>
            </a:r>
            <a:r>
              <a:rPr lang="pt-BR" b="1" dirty="0" err="1">
                <a:latin typeface="Arial" pitchFamily="34" charset="0"/>
                <a:cs typeface="Arial" pitchFamily="34" charset="0"/>
              </a:rPr>
              <a:t>Perfection</a:t>
            </a:r>
            <a:r>
              <a:rPr lang="pt-BR" b="1" dirty="0">
                <a:latin typeface="Arial" pitchFamily="34" charset="0"/>
                <a:cs typeface="Arial" pitchFamily="34" charset="0"/>
              </a:rPr>
              <a:t> </a:t>
            </a:r>
            <a:r>
              <a:rPr lang="pt-BR" b="1" dirty="0" err="1">
                <a:latin typeface="Arial" pitchFamily="34" charset="0"/>
                <a:cs typeface="Arial" pitchFamily="34" charset="0"/>
              </a:rPr>
              <a:t>and</a:t>
            </a:r>
            <a:r>
              <a:rPr lang="pt-BR" b="1" dirty="0">
                <a:latin typeface="Arial" pitchFamily="34" charset="0"/>
                <a:cs typeface="Arial" pitchFamily="34" charset="0"/>
              </a:rPr>
              <a:t> </a:t>
            </a:r>
            <a:r>
              <a:rPr lang="pt-BR" b="1" dirty="0" err="1">
                <a:latin typeface="Arial" pitchFamily="34" charset="0"/>
                <a:cs typeface="Arial" pitchFamily="34" charset="0"/>
              </a:rPr>
              <a:t>Perfectionism</a:t>
            </a:r>
            <a:r>
              <a:rPr lang="pt-BR" b="1" dirty="0">
                <a:latin typeface="Arial" pitchFamily="34" charset="0"/>
                <a:cs typeface="Arial" pitchFamily="34" charset="0"/>
              </a:rPr>
              <a:t>, p. 327).</a:t>
            </a:r>
          </a:p>
        </p:txBody>
      </p:sp>
    </p:spTree>
    <p:extLst>
      <p:ext uri="{BB962C8B-B14F-4D97-AF65-F5344CB8AC3E}">
        <p14:creationId xmlns:p14="http://schemas.microsoft.com/office/powerpoint/2010/main" xmlns="" val="6374405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1844824"/>
            <a:ext cx="6300192"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alpha val="43137"/>
                    </a:srgbClr>
                  </a:outerShdw>
                </a:effectLst>
              </a:rPr>
              <a:t>Somente um Plano Para a Perfeição</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384184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004048" y="2034450"/>
            <a:ext cx="3977743" cy="3046988"/>
          </a:xfrm>
          <a:prstGeom prst="rect">
            <a:avLst/>
          </a:prstGeom>
          <a:noFill/>
        </p:spPr>
        <p:txBody>
          <a:bodyPr wrap="square" rtlCol="0">
            <a:spAutoFit/>
          </a:bodyPr>
          <a:lstStyle/>
          <a:p>
            <a:pPr algn="ctr"/>
            <a:r>
              <a:rPr lang="pt-BR" sz="2400" b="1" dirty="0">
                <a:latin typeface="Arial" pitchFamily="34" charset="0"/>
                <a:cs typeface="Arial" pitchFamily="34" charset="0"/>
              </a:rPr>
              <a:t>Salvação e perfeição ocorrem pela justiça de Cristo imputada e comunicada. Esse plano está à disposição dos que se submetem completamente a Cristo em todos os tempos.</a:t>
            </a:r>
          </a:p>
        </p:txBody>
      </p:sp>
    </p:spTree>
    <p:extLst>
      <p:ext uri="{BB962C8B-B14F-4D97-AF65-F5344CB8AC3E}">
        <p14:creationId xmlns:p14="http://schemas.microsoft.com/office/powerpoint/2010/main" xmlns="" val="14950197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26927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9" y="1196752"/>
            <a:ext cx="4464496" cy="2677656"/>
          </a:xfrm>
          <a:prstGeom prst="rect">
            <a:avLst/>
          </a:prstGeom>
          <a:noFill/>
        </p:spPr>
        <p:txBody>
          <a:bodyPr wrap="square" rtlCol="0">
            <a:spAutoFit/>
          </a:bodyPr>
          <a:lstStyle/>
          <a:p>
            <a:pPr algn="ctr"/>
            <a:r>
              <a:rPr lang="pt-BR" sz="2400" b="1" dirty="0">
                <a:latin typeface="Arial" pitchFamily="34" charset="0"/>
                <a:cs typeface="Arial" pitchFamily="34" charset="0"/>
              </a:rPr>
              <a:t>Para termos uma compreensão do problema devemos considerar o uso da palavra "pecado" nas Escrituras. O que é pecado? "Pecado é transgressão da lei"     (1Jo 3:4).</a:t>
            </a:r>
          </a:p>
        </p:txBody>
      </p:sp>
    </p:spTree>
    <p:extLst>
      <p:ext uri="{BB962C8B-B14F-4D97-AF65-F5344CB8AC3E}">
        <p14:creationId xmlns:p14="http://schemas.microsoft.com/office/powerpoint/2010/main" xmlns="" val="25036028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95936" y="2492896"/>
            <a:ext cx="4913847" cy="2308324"/>
          </a:xfrm>
          <a:prstGeom prst="rect">
            <a:avLst/>
          </a:prstGeom>
          <a:noFill/>
        </p:spPr>
        <p:txBody>
          <a:bodyPr wrap="square" rtlCol="0">
            <a:spAutoFit/>
          </a:bodyPr>
          <a:lstStyle/>
          <a:p>
            <a:pPr algn="ctr"/>
            <a:r>
              <a:rPr lang="pt-BR" sz="2400" b="1" dirty="0">
                <a:latin typeface="Arial" pitchFamily="34" charset="0"/>
                <a:cs typeface="Arial" pitchFamily="34" charset="0"/>
              </a:rPr>
              <a:t>Pecado é transgressão da lei de Deus em pensamento, palavras ou atos. Está aquém do padrão estabelecido pela lei de Deus, a Palavra de Deus e o caráter de Seu Filho. </a:t>
            </a:r>
          </a:p>
        </p:txBody>
      </p:sp>
    </p:spTree>
    <p:extLst>
      <p:ext uri="{BB962C8B-B14F-4D97-AF65-F5344CB8AC3E}">
        <p14:creationId xmlns:p14="http://schemas.microsoft.com/office/powerpoint/2010/main" xmlns="" val="41087092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95936" y="2996952"/>
            <a:ext cx="4913847" cy="1938992"/>
          </a:xfrm>
          <a:prstGeom prst="rect">
            <a:avLst/>
          </a:prstGeom>
          <a:noFill/>
        </p:spPr>
        <p:txBody>
          <a:bodyPr wrap="square" rtlCol="0">
            <a:spAutoFit/>
          </a:bodyPr>
          <a:lstStyle/>
          <a:p>
            <a:pPr algn="ctr"/>
            <a:r>
              <a:rPr lang="pt-BR" sz="2400" b="1" dirty="0">
                <a:latin typeface="Arial" pitchFamily="34" charset="0"/>
                <a:cs typeface="Arial" pitchFamily="34" charset="0"/>
              </a:rPr>
              <a:t>A palavra "pecado" é também usada para descrever nossa natureza pecaminosa, que cada pessoa herda em consequência da desobediência de Adão. </a:t>
            </a:r>
          </a:p>
        </p:txBody>
      </p:sp>
    </p:spTree>
    <p:extLst>
      <p:ext uri="{BB962C8B-B14F-4D97-AF65-F5344CB8AC3E}">
        <p14:creationId xmlns:p14="http://schemas.microsoft.com/office/powerpoint/2010/main" xmlns="" val="13386944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23928" y="2169895"/>
            <a:ext cx="4913847" cy="3785652"/>
          </a:xfrm>
          <a:prstGeom prst="rect">
            <a:avLst/>
          </a:prstGeom>
          <a:noFill/>
        </p:spPr>
        <p:txBody>
          <a:bodyPr wrap="square" rtlCol="0">
            <a:spAutoFit/>
          </a:bodyPr>
          <a:lstStyle/>
          <a:p>
            <a:pPr algn="ctr"/>
            <a:r>
              <a:rPr lang="pt-BR" sz="2400" b="1" dirty="0">
                <a:latin typeface="Arial" pitchFamily="34" charset="0"/>
                <a:cs typeface="Arial" pitchFamily="34" charset="0"/>
              </a:rPr>
              <a:t>Assim o pecado é apresentado sob dois aspectos. É a transgressão da lei por pensamentos, palavras ou ações, ou pecado pode referir-se à natureza pecaminosa. Paulo chama isso de "o mal que reside em mim" (</a:t>
            </a:r>
            <a:r>
              <a:rPr lang="pt-BR" sz="2400" b="1" dirty="0" err="1">
                <a:latin typeface="Arial" pitchFamily="34" charset="0"/>
                <a:cs typeface="Arial" pitchFamily="34" charset="0"/>
              </a:rPr>
              <a:t>Rm</a:t>
            </a:r>
            <a:r>
              <a:rPr lang="pt-BR" sz="2400" b="1" dirty="0">
                <a:latin typeface="Arial" pitchFamily="34" charset="0"/>
                <a:cs typeface="Arial" pitchFamily="34" charset="0"/>
              </a:rPr>
              <a:t> 7:21) ou a “lei  do pecado que está em meus membros” (</a:t>
            </a:r>
            <a:r>
              <a:rPr lang="pt-BR" sz="2400" b="1" dirty="0" err="1">
                <a:latin typeface="Arial" pitchFamily="34" charset="0"/>
                <a:cs typeface="Arial" pitchFamily="34" charset="0"/>
              </a:rPr>
              <a:t>Rm</a:t>
            </a:r>
            <a:r>
              <a:rPr lang="pt-BR" sz="2400" b="1" dirty="0">
                <a:latin typeface="Arial" pitchFamily="34" charset="0"/>
                <a:cs typeface="Arial" pitchFamily="34" charset="0"/>
              </a:rPr>
              <a:t> 7:21, 23).</a:t>
            </a:r>
          </a:p>
        </p:txBody>
      </p:sp>
    </p:spTree>
    <p:extLst>
      <p:ext uri="{BB962C8B-B14F-4D97-AF65-F5344CB8AC3E}">
        <p14:creationId xmlns:p14="http://schemas.microsoft.com/office/powerpoint/2010/main" xmlns="" val="1688881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705" y="1844824"/>
            <a:ext cx="6444208"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alpha val="43137"/>
                    </a:srgbClr>
                  </a:outerShdw>
                </a:effectLst>
              </a:rPr>
              <a:t>A Solução de Deus Para o Problema do Pecado</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1477052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1604</TotalTime>
  <Words>1409</Words>
  <Application>Microsoft Office PowerPoint</Application>
  <PresentationFormat>Apresentação na tela (4:3)</PresentationFormat>
  <Paragraphs>59</Paragraphs>
  <Slides>46</Slides>
  <Notes>0</Notes>
  <HiddenSlides>0</HiddenSlides>
  <MMClips>0</MMClips>
  <ScaleCrop>false</ScaleCrop>
  <HeadingPairs>
    <vt:vector size="4" baseType="variant">
      <vt:variant>
        <vt:lpstr>Tema</vt:lpstr>
      </vt:variant>
      <vt:variant>
        <vt:i4>1</vt:i4>
      </vt:variant>
      <vt:variant>
        <vt:lpstr>Títulos de slides</vt:lpstr>
      </vt:variant>
      <vt:variant>
        <vt:i4>46</vt:i4>
      </vt:variant>
    </vt:vector>
  </HeadingPairs>
  <TitlesOfParts>
    <vt:vector size="47"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Alana</dc:creator>
  <cp:lastModifiedBy>erleni.nemes</cp:lastModifiedBy>
  <cp:revision>76</cp:revision>
  <dcterms:created xsi:type="dcterms:W3CDTF">2013-09-16T12:41:59Z</dcterms:created>
  <dcterms:modified xsi:type="dcterms:W3CDTF">2013-11-06T15:58:23Z</dcterms:modified>
</cp:coreProperties>
</file>