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0" r:id="rId4"/>
    <p:sldId id="299" r:id="rId5"/>
    <p:sldId id="298"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82"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727328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119469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789890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58297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053212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503971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945606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29206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634687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08329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209820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7575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8428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60047" y="1844824"/>
            <a:ext cx="4104456" cy="2677656"/>
          </a:xfrm>
          <a:prstGeom prst="rect">
            <a:avLst/>
          </a:prstGeom>
          <a:noFill/>
        </p:spPr>
        <p:txBody>
          <a:bodyPr wrap="square" rtlCol="0">
            <a:spAutoFit/>
          </a:bodyPr>
          <a:lstStyle/>
          <a:p>
            <a:pPr algn="ctr"/>
            <a:r>
              <a:rPr lang="pt-BR" sz="2400" b="1" dirty="0">
                <a:latin typeface="Arial" pitchFamily="34" charset="0"/>
                <a:cs typeface="Arial" pitchFamily="34" charset="0"/>
              </a:rPr>
              <a:t>Observe que cada um dos dons da lista de Paulo, em 1 Coríntios 12:8-10 e 28, tinha um propósito claro e definido. Eles visavam atender às necessidades reais existentes. </a:t>
            </a:r>
          </a:p>
        </p:txBody>
      </p:sp>
    </p:spTree>
    <p:extLst>
      <p:ext uri="{BB962C8B-B14F-4D97-AF65-F5344CB8AC3E}">
        <p14:creationId xmlns:p14="http://schemas.microsoft.com/office/powerpoint/2010/main" xmlns="" val="420344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55576" y="1484784"/>
            <a:ext cx="3744416" cy="3785652"/>
          </a:xfrm>
          <a:prstGeom prst="rect">
            <a:avLst/>
          </a:prstGeom>
          <a:noFill/>
        </p:spPr>
        <p:txBody>
          <a:bodyPr wrap="square" rtlCol="0">
            <a:spAutoFit/>
          </a:bodyPr>
          <a:lstStyle/>
          <a:p>
            <a:pPr algn="ctr"/>
            <a:r>
              <a:rPr lang="pt-BR" sz="2400" b="1" dirty="0">
                <a:latin typeface="Arial" pitchFamily="34" charset="0"/>
                <a:cs typeface="Arial" pitchFamily="34" charset="0"/>
              </a:rPr>
              <a:t>A concessão de dons é a maneira de nosso Pai Celestial edificar Sua igreja e capacitá-la para a tarefa da evangelização. </a:t>
            </a:r>
            <a:r>
              <a:rPr lang="pt-BR" sz="2400" b="1" dirty="0" smtClean="0">
                <a:latin typeface="Arial" pitchFamily="34" charset="0"/>
                <a:cs typeface="Arial" pitchFamily="34" charset="0"/>
              </a:rPr>
              <a:t>É </a:t>
            </a:r>
            <a:r>
              <a:rPr lang="pt-BR" sz="2400" b="1" dirty="0">
                <a:latin typeface="Arial" pitchFamily="34" charset="0"/>
                <a:cs typeface="Arial" pitchFamily="34" charset="0"/>
              </a:rPr>
              <a:t>o método de Deus para atender Sua igreja no tempo do fim continua sendo o mesmo.</a:t>
            </a:r>
          </a:p>
        </p:txBody>
      </p:sp>
    </p:spTree>
    <p:extLst>
      <p:ext uri="{BB962C8B-B14F-4D97-AF65-F5344CB8AC3E}">
        <p14:creationId xmlns:p14="http://schemas.microsoft.com/office/powerpoint/2010/main" xmlns="" val="2433241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83568" y="1268760"/>
            <a:ext cx="3744416" cy="4154984"/>
          </a:xfrm>
          <a:prstGeom prst="rect">
            <a:avLst/>
          </a:prstGeom>
          <a:noFill/>
        </p:spPr>
        <p:txBody>
          <a:bodyPr wrap="square" rtlCol="0">
            <a:spAutoFit/>
          </a:bodyPr>
          <a:lstStyle/>
          <a:p>
            <a:pPr algn="ctr"/>
            <a:r>
              <a:rPr lang="pt-BR" sz="2400" b="1" dirty="0">
                <a:latin typeface="Arial" pitchFamily="34" charset="0"/>
                <a:cs typeface="Arial" pitchFamily="34" charset="0"/>
              </a:rPr>
              <a:t>Qual o propósito dos dons?  Eles eram concedidos para a capacitação dos discípulos de Cristo. Hoje, a igreja de nosso tempo também tem necessidade de discípulos em cuja vida se manifestem os dons do Espírito. </a:t>
            </a:r>
          </a:p>
        </p:txBody>
      </p:sp>
    </p:spTree>
    <p:extLst>
      <p:ext uri="{BB962C8B-B14F-4D97-AF65-F5344CB8AC3E}">
        <p14:creationId xmlns:p14="http://schemas.microsoft.com/office/powerpoint/2010/main" xmlns="" val="2583318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444208"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4000" b="1" dirty="0">
                <a:effectLst>
                  <a:outerShdw blurRad="38100" dist="38100" dir="2700000" algn="tl">
                    <a:srgbClr val="000000">
                      <a:alpha val="43137"/>
                    </a:srgbClr>
                  </a:outerShdw>
                </a:effectLst>
              </a:rPr>
              <a:t>Chamado para Ser Discípulo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776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43531" y="1988840"/>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Deus o chama para ser discípulo. E o que é ser um discípulo? É alguém totalmente comprometido com Cristo. Você foi escolhido por Deus para um propósito especial. </a:t>
            </a:r>
          </a:p>
        </p:txBody>
      </p:sp>
    </p:spTree>
    <p:extLst>
      <p:ext uri="{BB962C8B-B14F-4D97-AF65-F5344CB8AC3E}">
        <p14:creationId xmlns:p14="http://schemas.microsoft.com/office/powerpoint/2010/main" xmlns="" val="640388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1124744"/>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O Mestre nunca pediu a nós que fôssemos ao mundo e fizéssemos membros de igreja. Ele ordenou que fizéssemos discípulos (</a:t>
            </a:r>
            <a:r>
              <a:rPr lang="pt-BR" sz="2400" b="1" dirty="0" err="1">
                <a:latin typeface="Arial" pitchFamily="34" charset="0"/>
                <a:cs typeface="Arial" pitchFamily="34" charset="0"/>
              </a:rPr>
              <a:t>Mt</a:t>
            </a:r>
            <a:r>
              <a:rPr lang="pt-BR" sz="2400" b="1" dirty="0">
                <a:latin typeface="Arial" pitchFamily="34" charset="0"/>
                <a:cs typeface="Arial" pitchFamily="34" charset="0"/>
              </a:rPr>
              <a:t> 28:19-20). A evidência </a:t>
            </a:r>
            <a:r>
              <a:rPr lang="pt-BR" sz="2400" b="1" dirty="0" smtClean="0">
                <a:latin typeface="Arial" pitchFamily="34" charset="0"/>
                <a:cs typeface="Arial" pitchFamily="34" charset="0"/>
              </a:rPr>
              <a:t>de que </a:t>
            </a:r>
            <a:r>
              <a:rPr lang="pt-BR" sz="2400" b="1" dirty="0">
                <a:latin typeface="Arial" pitchFamily="34" charset="0"/>
                <a:cs typeface="Arial" pitchFamily="34" charset="0"/>
              </a:rPr>
              <a:t>alguém é um discípulo é seu comprometimento com Cristo, e isso é explicitado mediante:</a:t>
            </a:r>
          </a:p>
        </p:txBody>
      </p:sp>
    </p:spTree>
    <p:extLst>
      <p:ext uri="{BB962C8B-B14F-4D97-AF65-F5344CB8AC3E}">
        <p14:creationId xmlns:p14="http://schemas.microsoft.com/office/powerpoint/2010/main" xmlns="" val="103938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159494" y="1702550"/>
            <a:ext cx="8588968" cy="1006370"/>
            <a:chOff x="159494" y="1702550"/>
            <a:chExt cx="8588968" cy="1006370"/>
          </a:xfrm>
        </p:grpSpPr>
        <p:sp>
          <p:nvSpPr>
            <p:cNvPr id="2" name="CaixaDeTexto 1"/>
            <p:cNvSpPr txBox="1"/>
            <p:nvPr/>
          </p:nvSpPr>
          <p:spPr>
            <a:xfrm>
              <a:off x="719571" y="1970961"/>
              <a:ext cx="802889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Comunhão diária com Cristo</a:t>
              </a:r>
            </a:p>
          </p:txBody>
        </p:sp>
        <p:grpSp>
          <p:nvGrpSpPr>
            <p:cNvPr id="5" name="Grupo 4"/>
            <p:cNvGrpSpPr/>
            <p:nvPr/>
          </p:nvGrpSpPr>
          <p:grpSpPr>
            <a:xfrm>
              <a:off x="159494" y="1702550"/>
              <a:ext cx="1006370" cy="1006370"/>
              <a:chOff x="251520" y="910462"/>
              <a:chExt cx="1006370" cy="1006370"/>
            </a:xfrm>
          </p:grpSpPr>
          <p:sp>
            <p:nvSpPr>
              <p:cNvPr id="4" name="Elipse 3"/>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1</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19" name="Grupo 18"/>
          <p:cNvGrpSpPr/>
          <p:nvPr/>
        </p:nvGrpSpPr>
        <p:grpSpPr>
          <a:xfrm>
            <a:off x="194627" y="2856420"/>
            <a:ext cx="8553836" cy="1006370"/>
            <a:chOff x="194627" y="2856420"/>
            <a:chExt cx="8553836" cy="1006370"/>
          </a:xfrm>
        </p:grpSpPr>
        <p:sp>
          <p:nvSpPr>
            <p:cNvPr id="6" name="CaixaDeTexto 5"/>
            <p:cNvSpPr txBox="1"/>
            <p:nvPr/>
          </p:nvSpPr>
          <p:spPr>
            <a:xfrm>
              <a:off x="662679" y="2944106"/>
              <a:ext cx="808578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Participação na missão de </a:t>
              </a:r>
              <a:r>
                <a:rPr lang="pt-BR" sz="2400" b="1" dirty="0" smtClean="0">
                  <a:latin typeface="Arial" pitchFamily="34" charset="0"/>
                  <a:cs typeface="Arial" pitchFamily="34" charset="0"/>
                </a:rPr>
                <a:t>anunciar</a:t>
              </a:r>
            </a:p>
            <a:p>
              <a:pPr algn="ctr"/>
              <a:r>
                <a:rPr lang="pt-BR" sz="2400" b="1" dirty="0" smtClean="0">
                  <a:latin typeface="Arial" pitchFamily="34" charset="0"/>
                  <a:cs typeface="Arial" pitchFamily="34" charset="0"/>
                </a:rPr>
                <a:t>o </a:t>
              </a:r>
              <a:r>
                <a:rPr lang="pt-BR" sz="2400" b="1" dirty="0">
                  <a:latin typeface="Arial" pitchFamily="34" charset="0"/>
                  <a:cs typeface="Arial" pitchFamily="34" charset="0"/>
                </a:rPr>
                <a:t>evangelho</a:t>
              </a:r>
            </a:p>
          </p:txBody>
        </p:sp>
        <p:grpSp>
          <p:nvGrpSpPr>
            <p:cNvPr id="7" name="Grupo 6"/>
            <p:cNvGrpSpPr/>
            <p:nvPr/>
          </p:nvGrpSpPr>
          <p:grpSpPr>
            <a:xfrm>
              <a:off x="194627" y="2856420"/>
              <a:ext cx="1006370" cy="1006370"/>
              <a:chOff x="251520" y="910462"/>
              <a:chExt cx="1006370" cy="1006370"/>
            </a:xfrm>
          </p:grpSpPr>
          <p:sp>
            <p:nvSpPr>
              <p:cNvPr id="8" name="Elipse 7"/>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9" name="CaixaDeTexto 8"/>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2</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0" name="Grupo 19"/>
          <p:cNvGrpSpPr/>
          <p:nvPr/>
        </p:nvGrpSpPr>
        <p:grpSpPr>
          <a:xfrm>
            <a:off x="194627" y="4034823"/>
            <a:ext cx="8553836" cy="1006370"/>
            <a:chOff x="194627" y="4034823"/>
            <a:chExt cx="8553836" cy="1006370"/>
          </a:xfrm>
        </p:grpSpPr>
        <p:sp>
          <p:nvSpPr>
            <p:cNvPr id="10" name="CaixaDeTexto 9"/>
            <p:cNvSpPr txBox="1"/>
            <p:nvPr/>
          </p:nvSpPr>
          <p:spPr>
            <a:xfrm>
              <a:off x="635784" y="4335487"/>
              <a:ext cx="811267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Fidelidade na entrega dos dízimos e ofertas</a:t>
              </a:r>
            </a:p>
          </p:txBody>
        </p:sp>
        <p:grpSp>
          <p:nvGrpSpPr>
            <p:cNvPr id="11" name="Grupo 10"/>
            <p:cNvGrpSpPr/>
            <p:nvPr/>
          </p:nvGrpSpPr>
          <p:grpSpPr>
            <a:xfrm>
              <a:off x="194627" y="4034823"/>
              <a:ext cx="1006370" cy="1006370"/>
              <a:chOff x="251520" y="910462"/>
              <a:chExt cx="1006370" cy="1006370"/>
            </a:xfrm>
          </p:grpSpPr>
          <p:sp>
            <p:nvSpPr>
              <p:cNvPr id="12" name="Elipse 11"/>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3" name="CaixaDeTexto 1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3</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1" name="Grupo 20"/>
          <p:cNvGrpSpPr/>
          <p:nvPr/>
        </p:nvGrpSpPr>
        <p:grpSpPr>
          <a:xfrm>
            <a:off x="167733" y="5230942"/>
            <a:ext cx="8602490" cy="1006370"/>
            <a:chOff x="167733" y="5230942"/>
            <a:chExt cx="8602490" cy="1006370"/>
          </a:xfrm>
        </p:grpSpPr>
        <p:sp>
          <p:nvSpPr>
            <p:cNvPr id="14" name="CaixaDeTexto 13"/>
            <p:cNvSpPr txBox="1"/>
            <p:nvPr/>
          </p:nvSpPr>
          <p:spPr>
            <a:xfrm>
              <a:off x="719572" y="5332565"/>
              <a:ext cx="805065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Cuidado com o corpo e </a:t>
              </a:r>
              <a:r>
                <a:rPr lang="pt-BR" sz="2400" b="1" dirty="0" smtClean="0">
                  <a:latin typeface="Arial" pitchFamily="34" charset="0"/>
                  <a:cs typeface="Arial" pitchFamily="34" charset="0"/>
                </a:rPr>
                <a:t>desenvolvimento</a:t>
              </a:r>
            </a:p>
            <a:p>
              <a:pPr algn="ctr"/>
              <a:r>
                <a:rPr lang="pt-BR" sz="2400" b="1" dirty="0" smtClean="0">
                  <a:latin typeface="Arial" pitchFamily="34" charset="0"/>
                  <a:cs typeface="Arial" pitchFamily="34" charset="0"/>
                </a:rPr>
                <a:t>de </a:t>
              </a:r>
              <a:r>
                <a:rPr lang="pt-BR" sz="2400" b="1" dirty="0">
                  <a:latin typeface="Arial" pitchFamily="34" charset="0"/>
                  <a:cs typeface="Arial" pitchFamily="34" charset="0"/>
                </a:rPr>
                <a:t>um estilo de vida saudável. </a:t>
              </a:r>
            </a:p>
          </p:txBody>
        </p:sp>
        <p:grpSp>
          <p:nvGrpSpPr>
            <p:cNvPr id="15" name="Grupo 14"/>
            <p:cNvGrpSpPr/>
            <p:nvPr/>
          </p:nvGrpSpPr>
          <p:grpSpPr>
            <a:xfrm>
              <a:off x="167733" y="5230942"/>
              <a:ext cx="1006370" cy="1006370"/>
              <a:chOff x="251520" y="910462"/>
              <a:chExt cx="1006370" cy="1006370"/>
            </a:xfrm>
          </p:grpSpPr>
          <p:sp>
            <p:nvSpPr>
              <p:cNvPr id="16" name="Elipse 15"/>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7" name="CaixaDeTexto 16"/>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4</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spTree>
    <p:extLst>
      <p:ext uri="{BB962C8B-B14F-4D97-AF65-F5344CB8AC3E}">
        <p14:creationId xmlns:p14="http://schemas.microsoft.com/office/powerpoint/2010/main" xmlns="" val="372864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636912"/>
            <a:ext cx="6444208"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Marcas do Discípulo</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99045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1" y="2132856"/>
            <a:ext cx="4913847" cy="1200329"/>
          </a:xfrm>
          <a:prstGeom prst="rect">
            <a:avLst/>
          </a:prstGeom>
          <a:noFill/>
        </p:spPr>
        <p:txBody>
          <a:bodyPr wrap="square" rtlCol="0">
            <a:spAutoFit/>
          </a:bodyPr>
          <a:lstStyle/>
          <a:p>
            <a:pPr algn="ctr"/>
            <a:r>
              <a:rPr lang="pt-BR" sz="2400" b="1" dirty="0">
                <a:latin typeface="Arial" pitchFamily="34" charset="0"/>
                <a:cs typeface="Arial" pitchFamily="34" charset="0"/>
              </a:rPr>
              <a:t>Jesus apontou de maneira bem clara as características de um verdadeiro discípulo: </a:t>
            </a:r>
          </a:p>
        </p:txBody>
      </p:sp>
    </p:spTree>
    <p:extLst>
      <p:ext uri="{BB962C8B-B14F-4D97-AF65-F5344CB8AC3E}">
        <p14:creationId xmlns:p14="http://schemas.microsoft.com/office/powerpoint/2010/main" xmlns="" val="3526868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0" y="2134568"/>
            <a:ext cx="820891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Ele nega-se a si mesmo e toma a sua cruz e segue a Cristo (</a:t>
            </a:r>
            <a:r>
              <a:rPr lang="pt-BR" sz="2400" b="1" dirty="0" err="1">
                <a:latin typeface="Arial" pitchFamily="34" charset="0"/>
                <a:cs typeface="Arial" pitchFamily="34" charset="0"/>
              </a:rPr>
              <a:t>Lc</a:t>
            </a:r>
            <a:r>
              <a:rPr lang="pt-BR" sz="2400" b="1" dirty="0">
                <a:latin typeface="Arial" pitchFamily="34" charset="0"/>
                <a:cs typeface="Arial" pitchFamily="34" charset="0"/>
              </a:rPr>
              <a:t> 9:23-25); </a:t>
            </a:r>
          </a:p>
        </p:txBody>
      </p:sp>
      <p:sp>
        <p:nvSpPr>
          <p:cNvPr id="3" name="CaixaDeTexto 2"/>
          <p:cNvSpPr txBox="1"/>
          <p:nvPr/>
        </p:nvSpPr>
        <p:spPr>
          <a:xfrm>
            <a:off x="539550" y="3140968"/>
            <a:ext cx="820891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Pratica </a:t>
            </a:r>
            <a:r>
              <a:rPr lang="pt-BR" sz="2400" b="1" dirty="0">
                <a:latin typeface="Arial" pitchFamily="34" charset="0"/>
                <a:cs typeface="Arial" pitchFamily="34" charset="0"/>
              </a:rPr>
              <a:t>os ensinos de Cristo (</a:t>
            </a:r>
            <a:r>
              <a:rPr lang="pt-BR" sz="2400" b="1" dirty="0" err="1">
                <a:latin typeface="Arial" pitchFamily="34" charset="0"/>
                <a:cs typeface="Arial" pitchFamily="34" charset="0"/>
              </a:rPr>
              <a:t>Jo</a:t>
            </a:r>
            <a:r>
              <a:rPr lang="pt-BR" sz="2400" b="1" dirty="0">
                <a:latin typeface="Arial" pitchFamily="34" charset="0"/>
                <a:cs typeface="Arial" pitchFamily="34" charset="0"/>
              </a:rPr>
              <a:t> 8:31);</a:t>
            </a:r>
          </a:p>
        </p:txBody>
      </p:sp>
      <p:sp>
        <p:nvSpPr>
          <p:cNvPr id="4" name="CaixaDeTexto 3"/>
          <p:cNvSpPr txBox="1"/>
          <p:nvPr/>
        </p:nvSpPr>
        <p:spPr>
          <a:xfrm>
            <a:off x="539552" y="3789040"/>
            <a:ext cx="820891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É dedicado ao evangelismo mundial (</a:t>
            </a:r>
            <a:r>
              <a:rPr lang="pt-BR" sz="2400" b="1" dirty="0" err="1">
                <a:latin typeface="Arial" pitchFamily="34" charset="0"/>
                <a:cs typeface="Arial" pitchFamily="34" charset="0"/>
              </a:rPr>
              <a:t>Mt</a:t>
            </a:r>
            <a:r>
              <a:rPr lang="pt-BR" sz="2400" b="1" dirty="0">
                <a:latin typeface="Arial" pitchFamily="34" charset="0"/>
                <a:cs typeface="Arial" pitchFamily="34" charset="0"/>
              </a:rPr>
              <a:t> 9:36-38); ama os outros como Cristo ama (</a:t>
            </a:r>
            <a:r>
              <a:rPr lang="pt-BR" sz="2400" b="1" dirty="0" err="1">
                <a:latin typeface="Arial" pitchFamily="34" charset="0"/>
                <a:cs typeface="Arial" pitchFamily="34" charset="0"/>
              </a:rPr>
              <a:t>Jo</a:t>
            </a:r>
            <a:r>
              <a:rPr lang="pt-BR" sz="2400" b="1" dirty="0">
                <a:latin typeface="Arial" pitchFamily="34" charset="0"/>
                <a:cs typeface="Arial" pitchFamily="34" charset="0"/>
              </a:rPr>
              <a:t> 13:34-35); </a:t>
            </a:r>
          </a:p>
        </p:txBody>
      </p:sp>
    </p:spTree>
    <p:extLst>
      <p:ext uri="{BB962C8B-B14F-4D97-AF65-F5344CB8AC3E}">
        <p14:creationId xmlns:p14="http://schemas.microsoft.com/office/powerpoint/2010/main" xmlns="" val="4138816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5595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0" y="2134568"/>
            <a:ext cx="820891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Permanece </a:t>
            </a:r>
            <a:r>
              <a:rPr lang="pt-BR" sz="2400" b="1" dirty="0">
                <a:latin typeface="Arial" pitchFamily="34" charset="0"/>
                <a:cs typeface="Arial" pitchFamily="34" charset="0"/>
              </a:rPr>
              <a:t>em Cristo, sendo obediente e dando frutos (</a:t>
            </a:r>
            <a:r>
              <a:rPr lang="pt-BR" sz="2400" b="1" dirty="0" err="1">
                <a:latin typeface="Arial" pitchFamily="34" charset="0"/>
                <a:cs typeface="Arial" pitchFamily="34" charset="0"/>
              </a:rPr>
              <a:t>Jo</a:t>
            </a:r>
            <a:r>
              <a:rPr lang="pt-BR" sz="2400" b="1" dirty="0">
                <a:latin typeface="Arial" pitchFamily="34" charset="0"/>
                <a:cs typeface="Arial" pitchFamily="34" charset="0"/>
              </a:rPr>
              <a:t> 15:7-17);</a:t>
            </a:r>
          </a:p>
        </p:txBody>
      </p:sp>
      <p:sp>
        <p:nvSpPr>
          <p:cNvPr id="3" name="CaixaDeTexto 2"/>
          <p:cNvSpPr txBox="1"/>
          <p:nvPr/>
        </p:nvSpPr>
        <p:spPr>
          <a:xfrm>
            <a:off x="539550" y="3140968"/>
            <a:ext cx="820891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É </a:t>
            </a:r>
            <a:r>
              <a:rPr lang="pt-BR" sz="2400" b="1" dirty="0">
                <a:latin typeface="Arial" pitchFamily="34" charset="0"/>
                <a:cs typeface="Arial" pitchFamily="34" charset="0"/>
              </a:rPr>
              <a:t>totalmente comprometido com Cristo (</a:t>
            </a:r>
            <a:r>
              <a:rPr lang="pt-BR" sz="2400" b="1" dirty="0" err="1">
                <a:latin typeface="Arial" pitchFamily="34" charset="0"/>
                <a:cs typeface="Arial" pitchFamily="34" charset="0"/>
              </a:rPr>
              <a:t>Lc</a:t>
            </a:r>
            <a:r>
              <a:rPr lang="pt-BR" sz="2400" b="1" dirty="0">
                <a:latin typeface="Arial" pitchFamily="34" charset="0"/>
                <a:cs typeface="Arial" pitchFamily="34" charset="0"/>
              </a:rPr>
              <a:t> 14:25-35). </a:t>
            </a:r>
          </a:p>
        </p:txBody>
      </p:sp>
    </p:spTree>
    <p:extLst>
      <p:ext uri="{BB962C8B-B14F-4D97-AF65-F5344CB8AC3E}">
        <p14:creationId xmlns:p14="http://schemas.microsoft.com/office/powerpoint/2010/main" xmlns="" val="2160544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700808"/>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Essas características só serão vistas no discípulo que renova o  seu interior  a cada dia pelo poder do Espírito Santo. Sem essa renovação diária,  nosso coração se volta para o mal e deixamos de ser discípulos. </a:t>
            </a:r>
          </a:p>
        </p:txBody>
      </p:sp>
    </p:spTree>
    <p:extLst>
      <p:ext uri="{BB962C8B-B14F-4D97-AF65-F5344CB8AC3E}">
        <p14:creationId xmlns:p14="http://schemas.microsoft.com/office/powerpoint/2010/main" xmlns="" val="1652203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6927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996952"/>
            <a:ext cx="8028384"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I. Teologia do Discipulado e a Manifestação dos Dons Espirituais</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2373335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59401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alpha val="43137"/>
                    </a:srgbClr>
                  </a:outerShdw>
                </a:effectLst>
              </a:rPr>
              <a:t>A Igreja Primitiva</a:t>
            </a:r>
            <a:endParaRPr lang="pt-B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13387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1124744"/>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O plano de evangelização de Deus para a Igreja primitiva estava </a:t>
            </a:r>
            <a:r>
              <a:rPr lang="pt-BR" sz="2400" b="1" dirty="0" smtClean="0">
                <a:latin typeface="Arial" pitchFamily="34" charset="0"/>
                <a:cs typeface="Arial" pitchFamily="34" charset="0"/>
              </a:rPr>
              <a:t>fundamentado </a:t>
            </a:r>
            <a:r>
              <a:rPr lang="pt-BR" sz="2400" b="1" dirty="0">
                <a:latin typeface="Arial" pitchFamily="34" charset="0"/>
                <a:cs typeface="Arial" pitchFamily="34" charset="0"/>
              </a:rPr>
              <a:t>em dois pilares: o discipulado e a manifestação dos dons espirituais. Bem, vamos então definir o que são os carismas e o que vem a ser o discipulado.</a:t>
            </a:r>
          </a:p>
        </p:txBody>
      </p:sp>
    </p:spTree>
    <p:extLst>
      <p:ext uri="{BB962C8B-B14F-4D97-AF65-F5344CB8AC3E}">
        <p14:creationId xmlns:p14="http://schemas.microsoft.com/office/powerpoint/2010/main" xmlns="" val="2503602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1124744"/>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A Palavra de Deus indica que as igrejas do tempo dos primeiros cristãos foram comunidades carismáticas. </a:t>
            </a:r>
            <a:r>
              <a:rPr lang="pt-BR" sz="2400" b="1" dirty="0" smtClean="0">
                <a:latin typeface="Arial" pitchFamily="34" charset="0"/>
                <a:cs typeface="Arial" pitchFamily="34" charset="0"/>
              </a:rPr>
              <a:t> </a:t>
            </a:r>
            <a:r>
              <a:rPr lang="pt-BR" sz="2400" b="1" dirty="0">
                <a:latin typeface="Arial" pitchFamily="34" charset="0"/>
                <a:cs typeface="Arial" pitchFamily="34" charset="0"/>
              </a:rPr>
              <a:t>O apóstolo Paulo via cada cristão como um membro ativo do corpo de Cristo (1Co 12:7). </a:t>
            </a:r>
          </a:p>
        </p:txBody>
      </p:sp>
    </p:spTree>
    <p:extLst>
      <p:ext uri="{BB962C8B-B14F-4D97-AF65-F5344CB8AC3E}">
        <p14:creationId xmlns:p14="http://schemas.microsoft.com/office/powerpoint/2010/main" xmlns="" val="4151532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988840"/>
            <a:ext cx="8568952" cy="1938992"/>
          </a:xfrm>
          <a:prstGeom prst="rect">
            <a:avLst/>
          </a:prstGeom>
          <a:noFill/>
        </p:spPr>
        <p:txBody>
          <a:bodyPr wrap="square" rtlCol="0">
            <a:spAutoFit/>
          </a:bodyPr>
          <a:lstStyle/>
          <a:p>
            <a:pPr algn="ctr"/>
            <a:r>
              <a:rPr lang="pt-BR" sz="2000" b="1" dirty="0">
                <a:latin typeface="Arial" pitchFamily="34" charset="0"/>
                <a:cs typeface="Arial" pitchFamily="34" charset="0"/>
              </a:rPr>
              <a:t>Os problemas revelam que a igreja de Corinto tinha necessidades que precisavam ser supridas. Como resolver os problemas? Paulo não apresentou uma lista de dons de forma isolada do que acontecia na igreja. Cada dom que aparece na lista tinha objetivos específicos para resolver aqueles problemas. Então Paulo menciona os nove dons. </a:t>
            </a:r>
          </a:p>
        </p:txBody>
      </p:sp>
    </p:spTree>
    <p:extLst>
      <p:ext uri="{BB962C8B-B14F-4D97-AF65-F5344CB8AC3E}">
        <p14:creationId xmlns:p14="http://schemas.microsoft.com/office/powerpoint/2010/main" xmlns="" val="466023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2" name="Grupo 21"/>
          <p:cNvGrpSpPr/>
          <p:nvPr/>
        </p:nvGrpSpPr>
        <p:grpSpPr>
          <a:xfrm>
            <a:off x="251520" y="910462"/>
            <a:ext cx="3528392" cy="1006370"/>
            <a:chOff x="251520" y="910462"/>
            <a:chExt cx="3528392" cy="1006370"/>
          </a:xfrm>
        </p:grpSpPr>
        <p:sp>
          <p:nvSpPr>
            <p:cNvPr id="2" name="CaixaDeTexto 1"/>
            <p:cNvSpPr txBox="1"/>
            <p:nvPr/>
          </p:nvSpPr>
          <p:spPr>
            <a:xfrm>
              <a:off x="899592" y="1196752"/>
              <a:ext cx="288032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Sabedoria</a:t>
              </a:r>
              <a:endParaRPr lang="pt-BR" sz="2400" b="1" dirty="0">
                <a:latin typeface="Arial" pitchFamily="34" charset="0"/>
                <a:cs typeface="Arial" pitchFamily="34" charset="0"/>
              </a:endParaRPr>
            </a:p>
          </p:txBody>
        </p:sp>
        <p:grpSp>
          <p:nvGrpSpPr>
            <p:cNvPr id="5" name="Grupo 4"/>
            <p:cNvGrpSpPr/>
            <p:nvPr/>
          </p:nvGrpSpPr>
          <p:grpSpPr>
            <a:xfrm>
              <a:off x="251520" y="910462"/>
              <a:ext cx="1006370" cy="1006370"/>
              <a:chOff x="251520" y="910462"/>
              <a:chExt cx="1006370" cy="1006370"/>
            </a:xfrm>
          </p:grpSpPr>
          <p:sp>
            <p:nvSpPr>
              <p:cNvPr id="4" name="Elipse 3"/>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1</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3" name="Grupo 22"/>
          <p:cNvGrpSpPr/>
          <p:nvPr/>
        </p:nvGrpSpPr>
        <p:grpSpPr>
          <a:xfrm>
            <a:off x="971600" y="1801488"/>
            <a:ext cx="5040560" cy="1006370"/>
            <a:chOff x="971600" y="1801488"/>
            <a:chExt cx="5040560" cy="1006370"/>
          </a:xfrm>
        </p:grpSpPr>
        <p:sp>
          <p:nvSpPr>
            <p:cNvPr id="6" name="CaixaDeTexto 5"/>
            <p:cNvSpPr txBox="1"/>
            <p:nvPr/>
          </p:nvSpPr>
          <p:spPr>
            <a:xfrm>
              <a:off x="1619672" y="2087778"/>
              <a:ext cx="439248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Palavra </a:t>
              </a:r>
              <a:r>
                <a:rPr lang="pt-BR" sz="2400" b="1" dirty="0">
                  <a:latin typeface="Arial" pitchFamily="34" charset="0"/>
                  <a:cs typeface="Arial" pitchFamily="34" charset="0"/>
                </a:rPr>
                <a:t>de conhecimento</a:t>
              </a:r>
            </a:p>
          </p:txBody>
        </p:sp>
        <p:grpSp>
          <p:nvGrpSpPr>
            <p:cNvPr id="7" name="Grupo 6"/>
            <p:cNvGrpSpPr/>
            <p:nvPr/>
          </p:nvGrpSpPr>
          <p:grpSpPr>
            <a:xfrm>
              <a:off x="971600" y="1801488"/>
              <a:ext cx="1006370" cy="1006370"/>
              <a:chOff x="251520" y="910462"/>
              <a:chExt cx="1006370" cy="1006370"/>
            </a:xfrm>
          </p:grpSpPr>
          <p:sp>
            <p:nvSpPr>
              <p:cNvPr id="8" name="Elipse 7"/>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9" name="CaixaDeTexto 8"/>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2</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4" name="Grupo 23"/>
          <p:cNvGrpSpPr/>
          <p:nvPr/>
        </p:nvGrpSpPr>
        <p:grpSpPr>
          <a:xfrm>
            <a:off x="1691680" y="2716769"/>
            <a:ext cx="2664296" cy="1006370"/>
            <a:chOff x="1691680" y="2716769"/>
            <a:chExt cx="2664296" cy="1006370"/>
          </a:xfrm>
        </p:grpSpPr>
        <p:sp>
          <p:nvSpPr>
            <p:cNvPr id="10" name="CaixaDeTexto 9"/>
            <p:cNvSpPr txBox="1"/>
            <p:nvPr/>
          </p:nvSpPr>
          <p:spPr>
            <a:xfrm>
              <a:off x="2339752" y="3003059"/>
              <a:ext cx="201622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Fé</a:t>
              </a:r>
              <a:endParaRPr lang="pt-BR" sz="2400" b="1" dirty="0">
                <a:latin typeface="Arial" pitchFamily="34" charset="0"/>
                <a:cs typeface="Arial" pitchFamily="34" charset="0"/>
              </a:endParaRPr>
            </a:p>
          </p:txBody>
        </p:sp>
        <p:grpSp>
          <p:nvGrpSpPr>
            <p:cNvPr id="11" name="Grupo 10"/>
            <p:cNvGrpSpPr/>
            <p:nvPr/>
          </p:nvGrpSpPr>
          <p:grpSpPr>
            <a:xfrm>
              <a:off x="1691680" y="2716769"/>
              <a:ext cx="1006370" cy="1006370"/>
              <a:chOff x="251520" y="910462"/>
              <a:chExt cx="1006370" cy="1006370"/>
            </a:xfrm>
          </p:grpSpPr>
          <p:sp>
            <p:nvSpPr>
              <p:cNvPr id="12" name="Elipse 11"/>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3" name="CaixaDeTexto 1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3</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5" name="Grupo 24"/>
          <p:cNvGrpSpPr/>
          <p:nvPr/>
        </p:nvGrpSpPr>
        <p:grpSpPr>
          <a:xfrm>
            <a:off x="2568782" y="3624909"/>
            <a:ext cx="3587394" cy="1006370"/>
            <a:chOff x="2568782" y="3624909"/>
            <a:chExt cx="3587394" cy="1006370"/>
          </a:xfrm>
        </p:grpSpPr>
        <p:sp>
          <p:nvSpPr>
            <p:cNvPr id="14" name="CaixaDeTexto 13"/>
            <p:cNvSpPr txBox="1"/>
            <p:nvPr/>
          </p:nvSpPr>
          <p:spPr>
            <a:xfrm>
              <a:off x="3216854" y="3911199"/>
              <a:ext cx="293932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Dons </a:t>
              </a:r>
              <a:r>
                <a:rPr lang="pt-BR" sz="2400" b="1" dirty="0">
                  <a:latin typeface="Arial" pitchFamily="34" charset="0"/>
                  <a:cs typeface="Arial" pitchFamily="34" charset="0"/>
                </a:rPr>
                <a:t>de curar</a:t>
              </a:r>
            </a:p>
          </p:txBody>
        </p:sp>
        <p:grpSp>
          <p:nvGrpSpPr>
            <p:cNvPr id="15" name="Grupo 14"/>
            <p:cNvGrpSpPr/>
            <p:nvPr/>
          </p:nvGrpSpPr>
          <p:grpSpPr>
            <a:xfrm>
              <a:off x="2568782" y="3624909"/>
              <a:ext cx="1006370" cy="1006370"/>
              <a:chOff x="251520" y="910462"/>
              <a:chExt cx="1006370" cy="1006370"/>
            </a:xfrm>
          </p:grpSpPr>
          <p:sp>
            <p:nvSpPr>
              <p:cNvPr id="16" name="Elipse 15"/>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7" name="CaixaDeTexto 16"/>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4</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6" name="Grupo 25"/>
          <p:cNvGrpSpPr/>
          <p:nvPr/>
        </p:nvGrpSpPr>
        <p:grpSpPr>
          <a:xfrm>
            <a:off x="3491880" y="4509120"/>
            <a:ext cx="4752528" cy="1006370"/>
            <a:chOff x="3491880" y="4509120"/>
            <a:chExt cx="4752528" cy="1006370"/>
          </a:xfrm>
        </p:grpSpPr>
        <p:sp>
          <p:nvSpPr>
            <p:cNvPr id="18" name="CaixaDeTexto 17"/>
            <p:cNvSpPr txBox="1"/>
            <p:nvPr/>
          </p:nvSpPr>
          <p:spPr>
            <a:xfrm>
              <a:off x="4139952" y="4795410"/>
              <a:ext cx="410445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Operações </a:t>
              </a:r>
              <a:r>
                <a:rPr lang="pt-BR" sz="2400" b="1" dirty="0">
                  <a:latin typeface="Arial" pitchFamily="34" charset="0"/>
                  <a:cs typeface="Arial" pitchFamily="34" charset="0"/>
                </a:rPr>
                <a:t>de milagres</a:t>
              </a:r>
            </a:p>
          </p:txBody>
        </p:sp>
        <p:grpSp>
          <p:nvGrpSpPr>
            <p:cNvPr id="19" name="Grupo 18"/>
            <p:cNvGrpSpPr/>
            <p:nvPr/>
          </p:nvGrpSpPr>
          <p:grpSpPr>
            <a:xfrm>
              <a:off x="3491880" y="4509120"/>
              <a:ext cx="1006370" cy="1006370"/>
              <a:chOff x="251520" y="910462"/>
              <a:chExt cx="1006370" cy="1006370"/>
            </a:xfrm>
          </p:grpSpPr>
          <p:sp>
            <p:nvSpPr>
              <p:cNvPr id="20" name="Elipse 19"/>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21" name="CaixaDeTexto 20"/>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5</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spTree>
    <p:extLst>
      <p:ext uri="{BB962C8B-B14F-4D97-AF65-F5344CB8AC3E}">
        <p14:creationId xmlns:p14="http://schemas.microsoft.com/office/powerpoint/2010/main" xmlns="" val="2265863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251520" y="910462"/>
            <a:ext cx="3960440" cy="1006370"/>
            <a:chOff x="251520" y="910462"/>
            <a:chExt cx="3960440" cy="1006370"/>
          </a:xfrm>
        </p:grpSpPr>
        <p:sp>
          <p:nvSpPr>
            <p:cNvPr id="2" name="CaixaDeTexto 1"/>
            <p:cNvSpPr txBox="1"/>
            <p:nvPr/>
          </p:nvSpPr>
          <p:spPr>
            <a:xfrm>
              <a:off x="899592" y="1196752"/>
              <a:ext cx="331236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Dom </a:t>
              </a:r>
              <a:r>
                <a:rPr lang="pt-BR" sz="2400" b="1" dirty="0">
                  <a:latin typeface="Arial" pitchFamily="34" charset="0"/>
                  <a:cs typeface="Arial" pitchFamily="34" charset="0"/>
                </a:rPr>
                <a:t>de profecia</a:t>
              </a:r>
            </a:p>
          </p:txBody>
        </p:sp>
        <p:grpSp>
          <p:nvGrpSpPr>
            <p:cNvPr id="5" name="Grupo 4"/>
            <p:cNvGrpSpPr/>
            <p:nvPr/>
          </p:nvGrpSpPr>
          <p:grpSpPr>
            <a:xfrm>
              <a:off x="251520" y="910462"/>
              <a:ext cx="1006370" cy="1006370"/>
              <a:chOff x="251520" y="910462"/>
              <a:chExt cx="1006370" cy="1006370"/>
            </a:xfrm>
          </p:grpSpPr>
          <p:sp>
            <p:nvSpPr>
              <p:cNvPr id="4" name="Elipse 3"/>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6</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19" name="Grupo 18"/>
          <p:cNvGrpSpPr/>
          <p:nvPr/>
        </p:nvGrpSpPr>
        <p:grpSpPr>
          <a:xfrm>
            <a:off x="971600" y="1801488"/>
            <a:ext cx="5328592" cy="1006370"/>
            <a:chOff x="971600" y="1801488"/>
            <a:chExt cx="5328592" cy="1006370"/>
          </a:xfrm>
        </p:grpSpPr>
        <p:sp>
          <p:nvSpPr>
            <p:cNvPr id="6" name="CaixaDeTexto 5"/>
            <p:cNvSpPr txBox="1"/>
            <p:nvPr/>
          </p:nvSpPr>
          <p:spPr>
            <a:xfrm>
              <a:off x="1619672" y="2087778"/>
              <a:ext cx="468052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Discernimento </a:t>
              </a:r>
              <a:r>
                <a:rPr lang="pt-BR" sz="2400" b="1" dirty="0">
                  <a:latin typeface="Arial" pitchFamily="34" charset="0"/>
                  <a:cs typeface="Arial" pitchFamily="34" charset="0"/>
                </a:rPr>
                <a:t>de espíritos</a:t>
              </a:r>
            </a:p>
          </p:txBody>
        </p:sp>
        <p:grpSp>
          <p:nvGrpSpPr>
            <p:cNvPr id="7" name="Grupo 6"/>
            <p:cNvGrpSpPr/>
            <p:nvPr/>
          </p:nvGrpSpPr>
          <p:grpSpPr>
            <a:xfrm>
              <a:off x="971600" y="1801488"/>
              <a:ext cx="1006370" cy="1006370"/>
              <a:chOff x="251520" y="910462"/>
              <a:chExt cx="1006370" cy="1006370"/>
            </a:xfrm>
          </p:grpSpPr>
          <p:sp>
            <p:nvSpPr>
              <p:cNvPr id="8" name="Elipse 7"/>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9" name="CaixaDeTexto 8"/>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7</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0" name="Grupo 19"/>
          <p:cNvGrpSpPr/>
          <p:nvPr/>
        </p:nvGrpSpPr>
        <p:grpSpPr>
          <a:xfrm>
            <a:off x="1656547" y="2716769"/>
            <a:ext cx="4499629" cy="1006370"/>
            <a:chOff x="1656547" y="2716769"/>
            <a:chExt cx="4499629" cy="1006370"/>
          </a:xfrm>
        </p:grpSpPr>
        <p:sp>
          <p:nvSpPr>
            <p:cNvPr id="10" name="CaixaDeTexto 9"/>
            <p:cNvSpPr txBox="1"/>
            <p:nvPr/>
          </p:nvSpPr>
          <p:spPr>
            <a:xfrm>
              <a:off x="2339752" y="3003059"/>
              <a:ext cx="381642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Variedade </a:t>
              </a:r>
              <a:r>
                <a:rPr lang="pt-BR" sz="2400" b="1" dirty="0">
                  <a:latin typeface="Arial" pitchFamily="34" charset="0"/>
                  <a:cs typeface="Arial" pitchFamily="34" charset="0"/>
                </a:rPr>
                <a:t>de línguas</a:t>
              </a:r>
            </a:p>
          </p:txBody>
        </p:sp>
        <p:grpSp>
          <p:nvGrpSpPr>
            <p:cNvPr id="11" name="Grupo 10"/>
            <p:cNvGrpSpPr/>
            <p:nvPr/>
          </p:nvGrpSpPr>
          <p:grpSpPr>
            <a:xfrm>
              <a:off x="1656547" y="2716769"/>
              <a:ext cx="1006370" cy="1006370"/>
              <a:chOff x="251520" y="910462"/>
              <a:chExt cx="1006370" cy="1006370"/>
            </a:xfrm>
          </p:grpSpPr>
          <p:sp>
            <p:nvSpPr>
              <p:cNvPr id="12" name="Elipse 11"/>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3" name="CaixaDeTexto 12"/>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8</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grpSp>
        <p:nvGrpSpPr>
          <p:cNvPr id="21" name="Grupo 20"/>
          <p:cNvGrpSpPr/>
          <p:nvPr/>
        </p:nvGrpSpPr>
        <p:grpSpPr>
          <a:xfrm>
            <a:off x="2568782" y="3624909"/>
            <a:ext cx="5603618" cy="1006370"/>
            <a:chOff x="2568782" y="3624909"/>
            <a:chExt cx="5603618" cy="1006370"/>
          </a:xfrm>
        </p:grpSpPr>
        <p:sp>
          <p:nvSpPr>
            <p:cNvPr id="14" name="CaixaDeTexto 13"/>
            <p:cNvSpPr txBox="1"/>
            <p:nvPr/>
          </p:nvSpPr>
          <p:spPr>
            <a:xfrm>
              <a:off x="3216854" y="3911199"/>
              <a:ext cx="495554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latin typeface="Arial" pitchFamily="34" charset="0"/>
                  <a:cs typeface="Arial" pitchFamily="34" charset="0"/>
                </a:rPr>
                <a:t>Capacidade </a:t>
              </a:r>
              <a:r>
                <a:rPr lang="pt-BR" sz="2400" b="1" dirty="0">
                  <a:latin typeface="Arial" pitchFamily="34" charset="0"/>
                  <a:cs typeface="Arial" pitchFamily="34" charset="0"/>
                </a:rPr>
                <a:t>de interpretá-las</a:t>
              </a:r>
            </a:p>
          </p:txBody>
        </p:sp>
        <p:grpSp>
          <p:nvGrpSpPr>
            <p:cNvPr id="15" name="Grupo 14"/>
            <p:cNvGrpSpPr/>
            <p:nvPr/>
          </p:nvGrpSpPr>
          <p:grpSpPr>
            <a:xfrm>
              <a:off x="2568782" y="3624909"/>
              <a:ext cx="1006370" cy="1006370"/>
              <a:chOff x="251520" y="910462"/>
              <a:chExt cx="1006370" cy="1006370"/>
            </a:xfrm>
          </p:grpSpPr>
          <p:sp>
            <p:nvSpPr>
              <p:cNvPr id="16" name="Elipse 15"/>
              <p:cNvSpPr/>
              <p:nvPr/>
            </p:nvSpPr>
            <p:spPr>
              <a:xfrm>
                <a:off x="251520" y="910462"/>
                <a:ext cx="1006370" cy="10063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17" name="CaixaDeTexto 16"/>
              <p:cNvSpPr txBox="1"/>
              <p:nvPr/>
            </p:nvSpPr>
            <p:spPr>
              <a:xfrm>
                <a:off x="251520" y="1012085"/>
                <a:ext cx="936104" cy="830997"/>
              </a:xfrm>
              <a:prstGeom prst="rect">
                <a:avLst/>
              </a:prstGeom>
              <a:noFill/>
            </p:spPr>
            <p:txBody>
              <a:bodyPr wrap="square" rtlCol="0">
                <a:spAutoFit/>
              </a:bodyPr>
              <a:lstStyle/>
              <a:p>
                <a:pPr algn="ctr"/>
                <a:r>
                  <a:rPr lang="pt-B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rPr>
                  <a:t>9</a:t>
                </a:r>
                <a:endParaRPr lang="pt-BR"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anose="020B0A04020102020204" pitchFamily="34" charset="0"/>
                  <a:cs typeface="Arial" pitchFamily="34" charset="0"/>
                </a:endParaRPr>
              </a:p>
            </p:txBody>
          </p:sp>
        </p:grpSp>
      </p:grpSp>
    </p:spTree>
    <p:extLst>
      <p:ext uri="{BB962C8B-B14F-4D97-AF65-F5344CB8AC3E}">
        <p14:creationId xmlns:p14="http://schemas.microsoft.com/office/powerpoint/2010/main" xmlns="" val="1857455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533</Words>
  <Application>Microsoft Office PowerPoint</Application>
  <PresentationFormat>Apresentação na tela (4:3)</PresentationFormat>
  <Paragraphs>47</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dc:creator>
  <cp:lastModifiedBy>erleni.nemes</cp:lastModifiedBy>
  <cp:revision>69</cp:revision>
  <dcterms:created xsi:type="dcterms:W3CDTF">2013-09-16T12:41:59Z</dcterms:created>
  <dcterms:modified xsi:type="dcterms:W3CDTF">2013-11-06T15:57:08Z</dcterms:modified>
</cp:coreProperties>
</file>