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7" r:id="rId22"/>
    <p:sldId id="318" r:id="rId23"/>
    <p:sldId id="319" r:id="rId24"/>
    <p:sldId id="28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6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2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6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2348880"/>
            <a:ext cx="37617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Quando entregamos os dízimos e as ofertas (avulsas ou na forma de pacto), o dinheiro de Deus circula o mundo, possibilitando a pregação do evangelho em todos os lugares da Terra. </a:t>
            </a:r>
          </a:p>
        </p:txBody>
      </p:sp>
    </p:spTree>
    <p:extLst>
      <p:ext uri="{BB962C8B-B14F-4D97-AF65-F5344CB8AC3E}">
        <p14:creationId xmlns:p14="http://schemas.microsoft.com/office/powerpoint/2010/main" val="38051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802838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Oferta Pacto </a:t>
            </a: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pt-B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Oferta Direcionada: </a:t>
            </a: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Qual a Diferença?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0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2132856"/>
            <a:ext cx="49138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Depois de devolver ao Senhor os dízimos e entregar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oferta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pacto, o cristão tem a liberdade e o direito de apresentar ao Senhor suas doações específicas. Essas doações também são conhecidas como ofertas especiais, ofertas de sacrifício ou ofertas direcionadas. </a:t>
            </a:r>
          </a:p>
        </p:txBody>
      </p:sp>
    </p:spTree>
    <p:extLst>
      <p:ext uri="{BB962C8B-B14F-4D97-AF65-F5344CB8AC3E}">
        <p14:creationId xmlns:p14="http://schemas.microsoft.com/office/powerpoint/2010/main" val="4337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89264"/>
              </p:ext>
            </p:extLst>
          </p:nvPr>
        </p:nvGraphicFramePr>
        <p:xfrm>
          <a:off x="395536" y="2492896"/>
          <a:ext cx="8229600" cy="2560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41743"/>
                <a:gridCol w="5987857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 adorador não direciona a oferta, deixa isso a critério da igreja. (60% para a igreja local), (20% para a Associação/Missão), (20% para os campos missionários mundiais).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O doador destina 100% </a:t>
                      </a:r>
                      <a:r>
                        <a:rPr lang="pt-BR" sz="2400" dirty="0" smtClean="0">
                          <a:effectLst/>
                        </a:rPr>
                        <a:t>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85380"/>
              </p:ext>
            </p:extLst>
          </p:nvPr>
        </p:nvGraphicFramePr>
        <p:xfrm>
          <a:off x="467544" y="2708920"/>
          <a:ext cx="8229600" cy="14630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75104"/>
                <a:gridCol w="625449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2ª Diferença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Tem propósitos </a:t>
                      </a:r>
                      <a:r>
                        <a:rPr lang="pt-BR" sz="2400" dirty="0" smtClean="0">
                          <a:effectLst/>
                        </a:rPr>
                        <a:t>mundiais.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Tem propósitos locais </a:t>
                      </a:r>
                      <a:r>
                        <a:rPr lang="pt-BR" sz="2400" dirty="0" smtClean="0">
                          <a:effectLst/>
                        </a:rPr>
                        <a:t>específicos.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2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76388"/>
              </p:ext>
            </p:extLst>
          </p:nvPr>
        </p:nvGraphicFramePr>
        <p:xfrm>
          <a:off x="395536" y="2492896"/>
          <a:ext cx="8229600" cy="1828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10028"/>
                <a:gridCol w="571957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Têm como base a porcentagem (%), proporcional às bênçãos.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Tem como base a quantidade ou o valor (R$), proporcional às necessidades.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4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55904"/>
              </p:ext>
            </p:extLst>
          </p:nvPr>
        </p:nvGraphicFramePr>
        <p:xfrm>
          <a:off x="539552" y="2060848"/>
          <a:ext cx="8229600" cy="2560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10069"/>
                <a:gridCol w="6119531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Permanece para sempre na vida do crente, como resultado natural de sua experiência cristã.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É momentâneo, existe por um período, enquanto perdurar a necessidade, ou um apelo específico.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7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35724"/>
              </p:ext>
            </p:extLst>
          </p:nvPr>
        </p:nvGraphicFramePr>
        <p:xfrm>
          <a:off x="395536" y="2204864"/>
          <a:ext cx="8229600" cy="14630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41784"/>
                <a:gridCol w="638781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5ª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Deve vir depois do </a:t>
                      </a:r>
                      <a:r>
                        <a:rPr lang="pt-BR" sz="2400" dirty="0" smtClean="0">
                          <a:effectLst/>
                        </a:rPr>
                        <a:t>dízimo.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Quando ocorrer, deve ser depois do </a:t>
                      </a:r>
                      <a:r>
                        <a:rPr lang="pt-BR" sz="2400" dirty="0" smtClean="0">
                          <a:effectLst/>
                        </a:rPr>
                        <a:t>pacto.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9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82960"/>
              </p:ext>
            </p:extLst>
          </p:nvPr>
        </p:nvGraphicFramePr>
        <p:xfrm>
          <a:off x="539552" y="2348880"/>
          <a:ext cx="8229600" cy="29260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10069"/>
                <a:gridCol w="6119531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6ª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É administrada conforme a definição e propósitos da igreja local (60%), das igrejas próximas (Associação/missão 20%) e da igreja mundial (Campos missionários 20</a:t>
                      </a:r>
                      <a:r>
                        <a:rPr lang="pt-BR" sz="2400" dirty="0" smtClean="0">
                          <a:effectLst/>
                        </a:rPr>
                        <a:t>%).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É administrada conforme a definição e propósito apenas da igreja local e/ou do doador (100</a:t>
                      </a:r>
                      <a:r>
                        <a:rPr lang="pt-BR" sz="2400" dirty="0" smtClean="0">
                          <a:effectLst/>
                        </a:rPr>
                        <a:t>%).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4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43731"/>
              </p:ext>
            </p:extLst>
          </p:nvPr>
        </p:nvGraphicFramePr>
        <p:xfrm>
          <a:off x="467544" y="2276872"/>
          <a:ext cx="8229600" cy="10972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44993"/>
                <a:gridCol w="5584607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Ênfase na gratidão e na Missão </a:t>
                      </a:r>
                      <a:r>
                        <a:rPr lang="pt-BR" sz="2400" dirty="0" smtClean="0">
                          <a:effectLst/>
                        </a:rPr>
                        <a:t>Mundial.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Ênfase na necessidade e na Missão </a:t>
                      </a:r>
                      <a:r>
                        <a:rPr lang="pt-BR" sz="2400" dirty="0" smtClean="0">
                          <a:effectLst/>
                        </a:rPr>
                        <a:t>local.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9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1999" y="1916832"/>
            <a:ext cx="4409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“A única maneira que Deus </a:t>
            </a:r>
            <a:r>
              <a:rPr lang="pt-BR" sz="2400" b="1">
                <a:latin typeface="Arial" pitchFamily="34" charset="0"/>
                <a:cs typeface="Arial" pitchFamily="34" charset="0"/>
              </a:rPr>
              <a:t>ordenou </a:t>
            </a:r>
            <a:r>
              <a:rPr lang="pt-BR" sz="2400" b="1" smtClean="0">
                <a:latin typeface="Arial" pitchFamily="34" charset="0"/>
                <a:cs typeface="Arial" pitchFamily="34" charset="0"/>
              </a:rPr>
              <a:t>para fazer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avançar Sua causa é abençoar os homens com propriedades. [...] Por sua vez, deseja que os homens e mulheres mostrem gratidão devolvendo-Lhes uma parte em dízimos e ofertas” (Testemunhos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Seletos,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. 2, p. 41).</a:t>
            </a:r>
          </a:p>
        </p:txBody>
      </p:sp>
    </p:spTree>
    <p:extLst>
      <p:ext uri="{BB962C8B-B14F-4D97-AF65-F5344CB8AC3E}">
        <p14:creationId xmlns:p14="http://schemas.microsoft.com/office/powerpoint/2010/main" val="42466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25615"/>
            <a:ext cx="446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Resta-nos pouco tempo antes que ocorra a Segunda Vinda de Cristo e o encerramento do Grande Conflito entre o bem e o mal. Devemos estar sempre alerta, porque o inimigo de Deus, sabendo que possui curto espaço de tempo, usa  todas as suas forças para afastar os filhos de Deus da verdade e enfraquecer a proclamação do evangelho. </a:t>
            </a:r>
          </a:p>
        </p:txBody>
      </p:sp>
    </p:spTree>
    <p:extLst>
      <p:ext uri="{BB962C8B-B14F-4D97-AF65-F5344CB8AC3E}">
        <p14:creationId xmlns:p14="http://schemas.microsoft.com/office/powerpoint/2010/main" val="357402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2060848"/>
            <a:ext cx="49138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Devemos estar dispostos a entregar a nossa vida completamente nas mãos de Cristo. Quando assim o fizermos poderemos estar tranquilos, tudo mais estará dentro das bênçãos e salvação em Cristo, porque “O plano da salvação foi estabelecido pelo infinito sacrifício do Filho de Deus. </a:t>
            </a:r>
          </a:p>
        </p:txBody>
      </p:sp>
    </p:spTree>
    <p:extLst>
      <p:ext uri="{BB962C8B-B14F-4D97-AF65-F5344CB8AC3E}">
        <p14:creationId xmlns:p14="http://schemas.microsoft.com/office/powerpoint/2010/main" val="22278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1" y="1484784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Grande Conflito terá o seu fim e a Palavra de Deus nos anima dizendo “pois a nossa pátria está nos Céus, de onde também aguardamos o Salvador, O Senhor Jesus Cristo”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Fp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3:20). </a:t>
            </a:r>
          </a:p>
        </p:txBody>
      </p:sp>
    </p:spTree>
    <p:extLst>
      <p:ext uri="{BB962C8B-B14F-4D97-AF65-F5344CB8AC3E}">
        <p14:creationId xmlns:p14="http://schemas.microsoft.com/office/powerpoint/2010/main" val="18897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802838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Plano Divino do Pacto e as Ofertas Direcionadas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3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2564904"/>
            <a:ext cx="4913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“Um décimo de toda a renda era reclamado pelo Senhor como Lhe pertencendo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Conselhos Sobre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Mordomia,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. 70).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941677"/>
            <a:ext cx="2952328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Dízimo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665401"/>
            <a:ext cx="100811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1</a:t>
            </a:r>
            <a:endParaRPr lang="pt-BR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50252"/>
              </p:ext>
            </p:extLst>
          </p:nvPr>
        </p:nvGraphicFramePr>
        <p:xfrm>
          <a:off x="251520" y="2132856"/>
          <a:ext cx="8568952" cy="37795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38174"/>
                <a:gridCol w="513077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Divisão Sul-Americana 10%</a:t>
                      </a:r>
                      <a:endParaRPr lang="pt-B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Pregação do Evangelho (América do Sul e no mundo)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União  </a:t>
                      </a:r>
                      <a:r>
                        <a:rPr lang="pt-BR" sz="2000" dirty="0" smtClean="0">
                          <a:effectLst/>
                        </a:rPr>
                        <a:t>10</a:t>
                      </a:r>
                      <a:r>
                        <a:rPr lang="pt-BR" sz="2000" dirty="0">
                          <a:effectLst/>
                        </a:rPr>
                        <a:t>%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Pregação do Evangelho dentro de uma região do Brasil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Novo Tempo  </a:t>
                      </a:r>
                      <a:r>
                        <a:rPr lang="pt-BR" sz="2000" dirty="0" smtClean="0">
                          <a:effectLst/>
                        </a:rPr>
                        <a:t> </a:t>
                      </a:r>
                      <a:r>
                        <a:rPr lang="pt-BR" sz="1400" dirty="0">
                          <a:effectLst/>
                        </a:rPr>
                        <a:t>(variável)</a:t>
                      </a:r>
                      <a:r>
                        <a:rPr lang="pt-BR" sz="2000" dirty="0">
                          <a:effectLst/>
                        </a:rPr>
                        <a:t> %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Pregação do Evangelho (Comunicação)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Publicações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Pregação do Evangelho (Ministério de Publicações)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SALT </a:t>
                      </a:r>
                      <a:r>
                        <a:rPr lang="pt-BR" sz="2000" baseline="0" dirty="0" smtClean="0">
                          <a:effectLst/>
                        </a:rPr>
                        <a:t>  </a:t>
                      </a:r>
                      <a:r>
                        <a:rPr lang="pt-BR" sz="1400" dirty="0" smtClean="0">
                          <a:effectLst/>
                        </a:rPr>
                        <a:t>(</a:t>
                      </a:r>
                      <a:r>
                        <a:rPr lang="pt-BR" sz="1400" dirty="0">
                          <a:effectLst/>
                        </a:rPr>
                        <a:t>variável)</a:t>
                      </a:r>
                      <a:r>
                        <a:rPr lang="pt-BR" sz="2000" dirty="0">
                          <a:effectLst/>
                        </a:rPr>
                        <a:t>%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Pregação do Evangelho (Teologia e Educação)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Escolas  </a:t>
                      </a:r>
                      <a:r>
                        <a:rPr lang="pt-BR" sz="1400" dirty="0" smtClean="0">
                          <a:effectLst/>
                        </a:rPr>
                        <a:t>(</a:t>
                      </a:r>
                      <a:r>
                        <a:rPr lang="pt-BR" sz="1400" dirty="0">
                          <a:effectLst/>
                        </a:rPr>
                        <a:t>variável)</a:t>
                      </a:r>
                      <a:r>
                        <a:rPr lang="pt-BR" sz="2000" dirty="0">
                          <a:effectLst/>
                        </a:rPr>
                        <a:t>%  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Pregação do Evangelho (Educação religiosa)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Campo Local    </a:t>
                      </a:r>
                      <a:r>
                        <a:rPr lang="pt-BR" sz="2000" dirty="0" smtClean="0">
                          <a:effectLst/>
                        </a:rPr>
                        <a:t> </a:t>
                      </a:r>
                      <a:r>
                        <a:rPr lang="pt-BR" sz="2000" dirty="0">
                          <a:effectLst/>
                        </a:rPr>
                        <a:t>média 75%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Pregação do Evangelho (Pastores e Evangelismo Associação/Missão)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5536" y="1128684"/>
            <a:ext cx="484139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Destino dos </a:t>
            </a:r>
            <a:r>
              <a:rPr lang="pt-B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Dízimos</a:t>
            </a:r>
            <a:endParaRPr lang="pt-B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2564904"/>
            <a:ext cx="4913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“Quando o coração é tocado pela influência do Espírito Santo, e é feito um voto de dar certa importância, aquele que fez o voto não tem o direito sobre a porção consagrada” (Atos dos Apóstolos, p. 74-75).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941677"/>
            <a:ext cx="396044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Oferta/Pacto 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665401"/>
            <a:ext cx="100811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2</a:t>
            </a:r>
            <a:endParaRPr lang="pt-BR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1713459"/>
            <a:ext cx="779033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Destino das Ofertas Avulsas e Pactos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02179"/>
              </p:ext>
            </p:extLst>
          </p:nvPr>
        </p:nvGraphicFramePr>
        <p:xfrm>
          <a:off x="381446" y="2420888"/>
          <a:ext cx="8424936" cy="2743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212468"/>
                <a:gridCol w="421246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Pacto e Ofertas avulsas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Ofertas ao Senhor, programadas e não direcionadas.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Projetos Missionários                10%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Aquisição de Bíblias, estudos bíblicos, folhetos e materiais da Escola Sabatina.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Projeto Desenvolvimento         10%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Compras de Terrenos, Construções, Reformas e Aluguéis de Salões.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Escola Sabatina                            20%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Missões Mundiais (Pregação do Evangelho em todo o mundo)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Igreja local                                    60%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Despesas gerais e projetos locais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6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2276872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Além das ofertas na forma de pactos, há também as doações direcionadas, ou seja, doações esporádicas para determinados fins, por um período definido</a:t>
            </a:r>
          </a:p>
        </p:txBody>
      </p:sp>
    </p:spTree>
    <p:extLst>
      <p:ext uri="{BB962C8B-B14F-4D97-AF65-F5344CB8AC3E}">
        <p14:creationId xmlns:p14="http://schemas.microsoft.com/office/powerpoint/2010/main" val="21149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2541102"/>
            <a:ext cx="698287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Destino das Ofertas Direcionadas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93788"/>
              </p:ext>
            </p:extLst>
          </p:nvPr>
        </p:nvGraphicFramePr>
        <p:xfrm>
          <a:off x="395536" y="3588861"/>
          <a:ext cx="8352928" cy="14630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275081"/>
                <a:gridCol w="407784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de Sacrifício (especial e específica)</a:t>
                      </a:r>
                      <a:endParaRPr lang="pt-B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Igreja local: 100%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Oferta </a:t>
                      </a:r>
                      <a:r>
                        <a:rPr lang="pt-BR" sz="2400" dirty="0" smtClean="0">
                          <a:effectLst/>
                        </a:rPr>
                        <a:t>extra</a:t>
                      </a:r>
                      <a:endParaRPr lang="pt-BR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Não necessita de uma base percentual e pode ter um período definido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8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876</Words>
  <Application>Microsoft Macintosh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Miguel Pinheiro</cp:lastModifiedBy>
  <cp:revision>64</cp:revision>
  <dcterms:created xsi:type="dcterms:W3CDTF">2013-09-16T12:41:59Z</dcterms:created>
  <dcterms:modified xsi:type="dcterms:W3CDTF">2013-10-30T11:16:13Z</dcterms:modified>
</cp:coreProperties>
</file>