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9" r:id="rId4"/>
    <p:sldId id="297" r:id="rId5"/>
    <p:sldId id="279" r:id="rId6"/>
    <p:sldId id="280" r:id="rId7"/>
    <p:sldId id="281" r:id="rId8"/>
    <p:sldId id="282" r:id="rId9"/>
    <p:sldId id="283" r:id="rId10"/>
    <p:sldId id="290" r:id="rId11"/>
    <p:sldId id="284" r:id="rId12"/>
    <p:sldId id="291" r:id="rId13"/>
    <p:sldId id="285" r:id="rId14"/>
    <p:sldId id="289" r:id="rId15"/>
    <p:sldId id="286" r:id="rId16"/>
    <p:sldId id="288" r:id="rId17"/>
    <p:sldId id="287" r:id="rId18"/>
    <p:sldId id="298" r:id="rId19"/>
    <p:sldId id="278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BF9"/>
    <a:srgbClr val="ADE0EC"/>
    <a:srgbClr val="1B8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126F68-D98F-5245-8333-EE06AE4F1F05}" v="60" dt="2020-11-13T16:58:20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24"/>
    <p:restoredTop sz="94608"/>
  </p:normalViewPr>
  <p:slideViewPr>
    <p:cSldViewPr snapToGrid="0" snapToObjects="1">
      <p:cViewPr varScale="1">
        <p:scale>
          <a:sx n="105" d="100"/>
          <a:sy n="105" d="100"/>
        </p:scale>
        <p:origin x="15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svg"/><Relationship Id="rId7" Type="http://schemas.openxmlformats.org/officeDocument/2006/relationships/image" Target="../media/image8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43.svg"/><Relationship Id="rId5" Type="http://schemas.openxmlformats.org/officeDocument/2006/relationships/image" Target="../media/image6.sv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2.sv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2167467"/>
            <a:ext cx="5323491" cy="35390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209A9B-12B9-D243-84BA-F1CAB3493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706" y="936622"/>
            <a:ext cx="5323491" cy="812801"/>
          </a:xfrm>
        </p:spPr>
        <p:txBody>
          <a:bodyPr/>
          <a:lstStyle>
            <a:lvl1pPr marL="0" indent="0" algn="ctr">
              <a:buNone/>
              <a:defRPr sz="4800" cap="all" spc="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56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5630AD49-05EE-D84F-BC55-3E9A04172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99285">
            <a:off x="-570330" y="-301530"/>
            <a:ext cx="12765074" cy="718035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4E1F500-11BB-3D47-9717-3F9E1A2D14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9115" y="-184282"/>
            <a:ext cx="7843838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D2CF9C5-E5F8-6342-92AA-86D38C1ADE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4081" y="0"/>
            <a:ext cx="7843838" cy="6858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C58D1B2-09FA-884A-9235-411EBB74BC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1598" y="-184282"/>
            <a:ext cx="784383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BA72B-4FF8-FC44-A67A-F51CED94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154" y="1773503"/>
            <a:ext cx="7070725" cy="256989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89682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30622-8584-794C-B428-9A6C8988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0785ED-FE12-E342-B622-AA03B8ACB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82CD63-7812-7444-B92C-B1F2C64A4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337300-C5F1-5747-9580-148FC1F3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D466B0-DCC1-8542-B7F6-DE5B6B6A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52BAA2-E965-3247-AA2C-F9B17C25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7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5AFAE-7B00-5E45-943D-C8DBC633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2A20C1-CF33-9049-BD5D-FF82512A2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22A818-0258-0E4C-B656-4E17ADD92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2E87F0-4929-DC43-8844-8DC5AB908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C4FD98-810D-0541-9D4A-BCA81E1CC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0DB1A2-4309-FD49-B985-A73D6518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191FAD-3961-404F-9649-AA35F625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9DFA75-F386-D74C-8C4B-3BE40FF2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188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1EA14-FD76-1243-A0C7-06A22EED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DC24FAA-BFBB-F94D-8255-E53EAADC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5898A7-3AC0-C04B-B838-3EFD3522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553E50-BAC1-D042-9ABA-4752FB44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517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C26D0B-371A-A44E-8813-D7141147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0779B8-7DB0-C74B-A4AB-65505C86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EEE449-DDCD-FB4E-BA65-53EC39FA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937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3872743-8BBC-004E-A82A-6378060B3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87385">
            <a:off x="-760009" y="-398331"/>
            <a:ext cx="13853380" cy="779252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9D157FD-3C9D-C14F-A5E4-9C681F2D06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9980" y="-448360"/>
            <a:ext cx="10058224" cy="7476094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805F4B0-2F30-5E48-9560-4A19E37BC2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1910355" y="-1838466"/>
            <a:ext cx="9988958" cy="873351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5000F20-681B-5A42-8263-7D106799E29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559791" flipV="1">
            <a:off x="1789917" y="-880405"/>
            <a:ext cx="10785174" cy="733797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4D6FB45-7F55-5B4F-8EA0-F84D7DB6BC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293" y="2242034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1CC8429-B4C9-4445-8947-2C56EB1A44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10306606" y="3786713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E8F288E-D0D5-4942-B383-AC37B37E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7867" y="5912744"/>
            <a:ext cx="5016263" cy="34367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F22EA9-DA7F-3B40-B211-10518D77D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1273996"/>
            <a:ext cx="7740337" cy="4293948"/>
          </a:xfrm>
        </p:spPr>
        <p:txBody>
          <a:bodyPr anchor="ctr"/>
          <a:lstStyle>
            <a:lvl1pPr algn="ctr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38766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6AF50-27AD-AA4F-969B-07B70C25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593F04-4759-D74D-91C0-BAA955BF5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45C518-3050-3F43-919E-9DBE2829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59BE16-A1ED-5F4E-ABDA-ECB746C2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1FCB92-158F-AD49-943C-8728DA3B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1C4018-CA8F-A349-B556-F289F790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54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97096-9CCB-3942-A105-A7AA2B4B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F670E1-80B6-FD45-AD59-EA773F9C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3ACF90-CD8B-614B-9FCE-4C9127CF4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4F5C97-3052-9340-8155-7DC23EC4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0B616A-58E4-E144-A979-790505F5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261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9435B2-7064-534B-A810-50A5FA271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95123E2-07C5-4940-9D50-ED98A3E58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DBD606-FFDF-EC4E-B2EA-1292E75E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6F99E7-6055-EE42-B5B8-3C1DD608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471578-09BF-8649-83FC-980F1A35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67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1021664"/>
            <a:ext cx="5323491" cy="468486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56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70C3A03B-1125-5140-83A8-A4E71ED73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7712" y="-223627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BE5F2457-DD8E-E147-A918-A40CFE5EB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1614" y="-63359"/>
            <a:ext cx="13357157" cy="751340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BD76816-9929-EB4C-8F0A-263C8B73AD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0107" y="-843530"/>
            <a:ext cx="9444164" cy="8257192"/>
          </a:xfrm>
          <a:prstGeom prst="rect">
            <a:avLst/>
          </a:prstGeom>
          <a:effectLst/>
        </p:spPr>
      </p:pic>
      <p:sp>
        <p:nvSpPr>
          <p:cNvPr id="17" name="Triângulo 16">
            <a:extLst>
              <a:ext uri="{FF2B5EF4-FFF2-40B4-BE49-F238E27FC236}">
                <a16:creationId xmlns:a16="http://schemas.microsoft.com/office/drawing/2014/main" id="{2ECE5C94-EE67-614D-AD2F-922016A9B996}"/>
              </a:ext>
            </a:extLst>
          </p:cNvPr>
          <p:cNvSpPr/>
          <p:nvPr userDrawn="1"/>
        </p:nvSpPr>
        <p:spPr>
          <a:xfrm>
            <a:off x="4073372" y="5915966"/>
            <a:ext cx="952500" cy="821121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590AB4-EF5D-2943-9C67-30685C15438B}"/>
              </a:ext>
            </a:extLst>
          </p:cNvPr>
          <p:cNvSpPr/>
          <p:nvPr userDrawn="1"/>
        </p:nvSpPr>
        <p:spPr>
          <a:xfrm>
            <a:off x="3883533" y="5291404"/>
            <a:ext cx="933450" cy="9334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ais 18">
            <a:extLst>
              <a:ext uri="{FF2B5EF4-FFF2-40B4-BE49-F238E27FC236}">
                <a16:creationId xmlns:a16="http://schemas.microsoft.com/office/drawing/2014/main" id="{54320816-D94F-8C48-A36A-99B58710393A}"/>
              </a:ext>
            </a:extLst>
          </p:cNvPr>
          <p:cNvSpPr/>
          <p:nvPr userDrawn="1"/>
        </p:nvSpPr>
        <p:spPr>
          <a:xfrm>
            <a:off x="4694432" y="5567573"/>
            <a:ext cx="1066800" cy="1066800"/>
          </a:xfrm>
          <a:prstGeom prst="mathPlus">
            <a:avLst>
              <a:gd name="adj1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D0163F-0748-DB4D-98F3-5C1B9B97C94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31" y="931333"/>
            <a:ext cx="5975869" cy="470746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3C6D60C-9AA8-7945-94F3-5DA1646122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5067" y="2058150"/>
            <a:ext cx="6096000" cy="24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0E61D-BE76-F246-B2CE-2BFC66B0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8C006-B26F-0840-AFA9-DE1CBCCA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BDD620-3032-8E47-BBDE-12B3676E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71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0C382D06-EE56-F54B-8787-F39EB7920D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58241" y="-651511"/>
            <a:ext cx="14258295" cy="802029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B78FE07-19F9-3D4E-A71C-83A2307430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70090" flipV="1">
            <a:off x="4572138" y="-238687"/>
            <a:ext cx="7843838" cy="6858000"/>
          </a:xfrm>
          <a:prstGeom prst="rect">
            <a:avLst/>
          </a:prstGeom>
          <a:effectLst>
            <a:outerShdw blurRad="317500" dist="317500" dir="7140000" algn="tl" rotWithShape="0">
              <a:prstClr val="black">
                <a:alpha val="11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532" y="365125"/>
            <a:ext cx="6155267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33" y="1825625"/>
            <a:ext cx="6155266" cy="4351338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2F08F9-4831-9C4F-A9EC-A59F5705AD79}"/>
              </a:ext>
            </a:extLst>
          </p:cNvPr>
          <p:cNvSpPr/>
          <p:nvPr userDrawn="1"/>
        </p:nvSpPr>
        <p:spPr>
          <a:xfrm>
            <a:off x="6876557" y="6311900"/>
            <a:ext cx="1191817" cy="1191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9A6154EA-0335-6948-B751-A76C30DB3F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5D467F40-E2C1-3B4A-A2CB-7252353C2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06CBD33-C40B-CB40-B780-31E397B442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4814879" y="-397824"/>
            <a:ext cx="7843838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732" y="355599"/>
            <a:ext cx="6333067" cy="5706534"/>
          </a:xfrm>
        </p:spPr>
        <p:txBody>
          <a:bodyPr anchor="ctr">
            <a:normAutofit/>
          </a:bodyPr>
          <a:lstStyle>
            <a:lvl1pPr algn="ctr">
              <a:buNone/>
              <a:defRPr sz="40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04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6CF15BB8-D4F3-8B4C-B678-57FE7FDDA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-817123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799" y="277778"/>
            <a:ext cx="6095999" cy="570653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0"/>
            <a:ext cx="5260371" cy="6858000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1FD3247-3920-C943-8E30-E7963D134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039588" y="-551673"/>
            <a:ext cx="7843838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49323" y="-637945"/>
            <a:ext cx="13357157" cy="751340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75308" y="-896900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819490" y="-1035484"/>
            <a:ext cx="7843838" cy="6858000"/>
          </a:xfrm>
          <a:prstGeom prst="rect">
            <a:avLst/>
          </a:prstGeom>
        </p:spPr>
      </p:pic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2657"/>
            <a:ext cx="6096000" cy="631426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6903" y="111523"/>
            <a:ext cx="4972352" cy="601446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3992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6BCEF9F3-6465-1A44-8E5C-1CCA6D82F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3421819" y="-1270176"/>
            <a:ext cx="9671409" cy="845587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00698" y="-1691223"/>
            <a:ext cx="9778174" cy="854922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481648" y="-1243053"/>
            <a:ext cx="9609364" cy="840162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17762" y="-327701"/>
            <a:ext cx="13357157" cy="7513401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252" y="269445"/>
            <a:ext cx="5549747" cy="6112694"/>
          </a:xfrm>
        </p:spPr>
        <p:txBody>
          <a:bodyPr anchor="ctr">
            <a:normAutofit/>
          </a:bodyPr>
          <a:lstStyle>
            <a:lvl1pPr algn="ctr">
              <a:buNone/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B8371620-4DF6-694C-A3BC-1BF4402BB4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92824" y="269445"/>
            <a:ext cx="4972352" cy="5818521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071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F216A0C-B62E-AA4A-B6E8-2037E4BE2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B2CE3-2CAB-1B41-A59B-F35F8EA6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DAA2EF-06AE-BC40-BAF1-DCD07ED8043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991625" y="6361916"/>
            <a:ext cx="1100666" cy="443053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55A3355-4894-5F43-A864-D0293BE2A95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770962" y="53031"/>
            <a:ext cx="13357157" cy="751340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4CBB41D-24A2-5B41-8938-ABCA9998A406}"/>
              </a:ext>
            </a:extLst>
          </p:cNvPr>
          <p:cNvSpPr/>
          <p:nvPr userDrawn="1"/>
        </p:nvSpPr>
        <p:spPr>
          <a:xfrm>
            <a:off x="99709" y="5959252"/>
            <a:ext cx="624191" cy="624191"/>
          </a:xfrm>
          <a:prstGeom prst="ellipse">
            <a:avLst/>
          </a:prstGeom>
          <a:noFill/>
          <a:ln w="317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ABFF0D4-44FA-E54D-A434-CCFAA513123A}"/>
              </a:ext>
            </a:extLst>
          </p:cNvPr>
          <p:cNvSpPr/>
          <p:nvPr userDrawn="1"/>
        </p:nvSpPr>
        <p:spPr>
          <a:xfrm>
            <a:off x="11636148" y="5959252"/>
            <a:ext cx="312095" cy="3120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73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0" r:id="rId3"/>
    <p:sldLayoutId id="214748365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6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37FD34E-E964-F246-AAE4-CE9F3B761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Alguns dão apenas por interesse próprio. Para eles, suas ofertas representam apenas o que devem fazer.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FE6CE9A5-74C7-CF4A-91EE-F0D976BD7F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28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C3C9A83-6AFE-9C4B-A814-9F031B6D80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/>
              <a:t>Segundo nível: Obediência.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D1C0690-E00D-B347-8C08-5A097E1731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507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E68E0FB-4C6D-9343-ACD6-BDEE2EB68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7823" y="575733"/>
            <a:ext cx="6333067" cy="5706534"/>
          </a:xfrm>
        </p:spPr>
        <p:txBody>
          <a:bodyPr/>
          <a:lstStyle/>
          <a:p>
            <a:r>
              <a:rPr lang="pt-BR" dirty="0"/>
              <a:t>As pessoas que dão por altruísmo têm uma redução de 44% de morte precoce, em comparação com aquelas que dão apenas por um senso de dever.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CECF159-6F1C-F742-ACBE-0DA08380300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104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F58D8FD-505D-F149-B2FC-A9AA2A6F13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/>
              <a:t>Terceiro nível: Entendimento bíblico.</a:t>
            </a:r>
            <a:r>
              <a:rPr lang="pt-BR" dirty="0"/>
              <a:t>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CB95489-3AD9-834A-BB7B-1551D9947C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01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B976BE9-39D8-0C43-A229-FD3F46897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Jesus nos exorta a entesourar coisas que têm valor eterno, porque onde está nosso tesouro, é onde estará nosso coração.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4703D27-5C56-E144-B442-121EEBE12B7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304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4043B03-4C95-104A-8A5B-9547FD0F59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/>
              <a:t>Quarto nível: Gratidão.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EC12E14B-28E6-4F43-BDB6-F7BD402A1E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818" r="198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393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3C078376-EA7F-A047-B2F0-5F8F83BB8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Testemunhos para a Igreja, v. 5, p. 285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CDE30C7-AC3B-514A-B6BE-E2EDACA9F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963" y="374754"/>
            <a:ext cx="6610663" cy="5216577"/>
          </a:xfrm>
        </p:spPr>
        <p:txBody>
          <a:bodyPr/>
          <a:lstStyle/>
          <a:p>
            <a:r>
              <a:rPr lang="pt-BR" dirty="0"/>
              <a:t>Mas quando a luz e o amor de Jesus iluminar o coração de Seus seguidores, não haverá ocasião para apelos ou solicitações por dinheiro ou serviço”. </a:t>
            </a:r>
          </a:p>
        </p:txBody>
      </p:sp>
    </p:spTree>
    <p:extLst>
      <p:ext uri="{BB962C8B-B14F-4D97-AF65-F5344CB8AC3E}">
        <p14:creationId xmlns:p14="http://schemas.microsoft.com/office/powerpoint/2010/main" val="14813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E07701A-47DC-8F44-877E-59E555E7D7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/>
              <a:t>Quinto nível: Amor sacrificado.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AFEF736-E9E2-0246-A6DC-1373EA83C4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662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2D5F988-F19A-F245-8B06-D65673A9A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“Porque o amor me motivou a fazê-lo”.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3B1104E-93BC-464B-8181-777B1945E1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723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4DA03B16-DE0F-B04E-950D-56743593EB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DD55D148-A182-2E42-8A85-90E2E6BA0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1749423"/>
            <a:ext cx="5323491" cy="3539066"/>
          </a:xfrm>
        </p:spPr>
        <p:txBody>
          <a:bodyPr/>
          <a:lstStyle/>
          <a:p>
            <a:r>
              <a:rPr lang="pt-BR" sz="6600" b="1" dirty="0"/>
              <a:t>Bens e atitudes</a:t>
            </a:r>
            <a:r>
              <a:rPr lang="pt-BR" sz="6600" dirty="0"/>
              <a:t> </a:t>
            </a:r>
          </a:p>
        </p:txBody>
      </p:sp>
      <p:sp>
        <p:nvSpPr>
          <p:cNvPr id="9" name="Subtítulo 8">
            <a:extLst>
              <a:ext uri="{FF2B5EF4-FFF2-40B4-BE49-F238E27FC236}">
                <a16:creationId xmlns:a16="http://schemas.microsoft.com/office/drawing/2014/main" id="{12BDDDC0-2DE5-B348-9533-E719EB8DEE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maio</a:t>
            </a:r>
          </a:p>
        </p:txBody>
      </p:sp>
    </p:spTree>
    <p:extLst>
      <p:ext uri="{BB962C8B-B14F-4D97-AF65-F5344CB8AC3E}">
        <p14:creationId xmlns:p14="http://schemas.microsoft.com/office/powerpoint/2010/main" val="22842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2ECF8C-875F-F14A-9C0A-8191B23AE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4236" y="601579"/>
            <a:ext cx="8694263" cy="565484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pt-BR" dirty="0"/>
              <a:t>Tendo Jesus entrado em Cafarnaum, </a:t>
            </a:r>
            <a:r>
              <a:rPr lang="pt-BR" dirty="0" err="1"/>
              <a:t>apresentou-se-lhe</a:t>
            </a:r>
            <a:r>
              <a:rPr lang="pt-BR" dirty="0"/>
              <a:t> um centurião, implorando: Senhor, o meu criado jaz em casa, de cama, paralítico, sofrendo horrivelmente. Jesus lhe disse: Eu irei curá-lo. Mas o centurião respondeu: Senhor, não sou digno de que entres em minha casa; mas apenas manda com uma palavra, e o meu rapaz será curado. Pois também eu sou homem sujeito à autoridade, tenho soldados às minhas ordens e digo a este: vai, e ele vai; e a outro: vem, e ele vem; e ao meu servo: faze isto, e ele o faz.</a:t>
            </a:r>
            <a:br>
              <a:rPr lang="pt-BR" dirty="0"/>
            </a:b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2E30B07-2AF2-6A4A-9511-7706D672D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Mateus 8:5-9 </a:t>
            </a:r>
          </a:p>
        </p:txBody>
      </p:sp>
    </p:spTree>
    <p:extLst>
      <p:ext uri="{BB962C8B-B14F-4D97-AF65-F5344CB8AC3E}">
        <p14:creationId xmlns:p14="http://schemas.microsoft.com/office/powerpoint/2010/main" val="4699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A11BB9E-5AC4-6848-83A0-BB7DC48BE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PIRÂMIDE DE MASLOW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5C9790E-8935-0344-BA37-8871926A9F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8582"/>
            <a:ext cx="7135114" cy="51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36F31C-AC6C-484D-B4BE-B7D09A9D0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5400" dirty="0"/>
              <a:t>NECESSIDADES FÍSICAS OU FISIOLÓGICAS.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2F115CD-C7E8-A949-B5A2-366BD9CE34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87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24356C3-9035-9D4F-A9E3-D69440418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5400" dirty="0"/>
              <a:t> SEGURANÇA E A ORDEM.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E82DBEA-88CE-AE4E-9C4F-4D360EBB699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274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57660E7-419D-5B4F-9B80-1BFA35F7A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55599"/>
            <a:ext cx="5638799" cy="5706534"/>
          </a:xfrm>
        </p:spPr>
        <p:txBody>
          <a:bodyPr>
            <a:normAutofit/>
          </a:bodyPr>
          <a:lstStyle/>
          <a:p>
            <a:r>
              <a:rPr lang="pt-BR" sz="4800" dirty="0"/>
              <a:t>AUTORREALIZAÇÃO.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E23F431D-A52F-AA47-A1EE-543B3333DE6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6430" r="26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885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70F44F7-0DFC-3947-B7BD-1BBF4D83A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640" y="297233"/>
            <a:ext cx="6095999" cy="5706534"/>
          </a:xfrm>
        </p:spPr>
        <p:txBody>
          <a:bodyPr/>
          <a:lstStyle/>
          <a:p>
            <a:r>
              <a:rPr lang="pt-BR" dirty="0"/>
              <a:t>Todos amadurecemos através de estágios de desenvolvimento.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C37C76D1-E400-6241-92BE-9DC4A90CCA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43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BB1A7B79-5A5F-2D4C-8135-5BD48B3287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/>
              <a:t>Primeiro nível: Interesse próprio.</a:t>
            </a:r>
            <a:endParaRPr lang="pt-BR" dirty="0"/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25DA4043-8438-8040-8297-EF1F6E7C6C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77"/>
          <a:stretch/>
        </p:blipFill>
        <p:spPr>
          <a:xfrm>
            <a:off x="141361" y="149226"/>
            <a:ext cx="5880490" cy="6498334"/>
          </a:xfrm>
        </p:spPr>
      </p:pic>
    </p:spTree>
    <p:extLst>
      <p:ext uri="{BB962C8B-B14F-4D97-AF65-F5344CB8AC3E}">
        <p14:creationId xmlns:p14="http://schemas.microsoft.com/office/powerpoint/2010/main" val="30126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7DE0D30-37F2-4F41-97AA-825B9C8E705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2465</TotalTime>
  <Words>295</Words>
  <Application>Microsoft Office PowerPoint</Application>
  <PresentationFormat>Widescreen</PresentationFormat>
  <Paragraphs>20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2" baseType="lpstr">
      <vt:lpstr>Arial</vt:lpstr>
      <vt:lpstr>Trebuchet MS</vt:lpstr>
      <vt:lpstr>Tema do Office</vt:lpstr>
      <vt:lpstr>Apresentação do PowerPoint</vt:lpstr>
      <vt:lpstr>Bens e atitudes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Primeiro nível: Interesse próprio.</vt:lpstr>
      <vt:lpstr>Apresentação do PowerPoint</vt:lpstr>
      <vt:lpstr>Segundo nível: Obediência.</vt:lpstr>
      <vt:lpstr>Apresentação do PowerPoint</vt:lpstr>
      <vt:lpstr>Terceiro nível: Entendimento bíblico. </vt:lpstr>
      <vt:lpstr>Apresentação do PowerPoint</vt:lpstr>
      <vt:lpstr>Quarto nível: Gratidão.</vt:lpstr>
      <vt:lpstr>Apresentação do PowerPoint</vt:lpstr>
      <vt:lpstr>Quinto nível: Amor sacrificado.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Juninha Barboza</cp:lastModifiedBy>
  <cp:revision>8</cp:revision>
  <dcterms:created xsi:type="dcterms:W3CDTF">2020-11-08T20:47:22Z</dcterms:created>
  <dcterms:modified xsi:type="dcterms:W3CDTF">2020-11-19T20:08:06Z</dcterms:modified>
</cp:coreProperties>
</file>