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9" r:id="rId4"/>
    <p:sldId id="257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F9"/>
    <a:srgbClr val="ADE0EC"/>
    <a:srgbClr val="1B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AFFE6-1383-7C4D-B7D6-A69EEA508AEC}" v="172" dt="2020-11-13T16:43:09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/>
    <p:restoredTop sz="94608"/>
  </p:normalViewPr>
  <p:slideViewPr>
    <p:cSldViewPr snapToGrid="0" snapToObjects="1">
      <p:cViewPr varScale="1">
        <p:scale>
          <a:sx n="105" d="100"/>
          <a:sy n="105" d="100"/>
        </p:scale>
        <p:origin x="52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svg"/><Relationship Id="rId7" Type="http://schemas.openxmlformats.org/officeDocument/2006/relationships/image" Target="../media/image8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1.svg"/><Relationship Id="rId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.sv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4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09A9B-12B9-D243-84BA-F1CAB3493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706" y="936622"/>
            <a:ext cx="5323491" cy="812801"/>
          </a:xfrm>
        </p:spPr>
        <p:txBody>
          <a:bodyPr/>
          <a:lstStyle>
            <a:lvl1pPr marL="0" indent="0" algn="ctr">
              <a:buNone/>
              <a:defRPr sz="4800" cap="all" spc="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30622-8584-794C-B428-9A6C8988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0785ED-FE12-E342-B622-AA03B8AC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2CD63-7812-7444-B92C-B1F2C64A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37300-C5F1-5747-9580-148FC1F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D466B0-DCC1-8542-B7F6-DE5B6B6A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2BAA2-E965-3247-AA2C-F9B17C2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3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AFAE-7B00-5E45-943D-C8DBC633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2A20C1-CF33-9049-BD5D-FF82512A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2A818-0258-0E4C-B656-4E17ADD9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2E87F0-4929-DC43-8844-8DC5AB90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C4FD98-810D-0541-9D4A-BCA81E1CC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0DB1A2-4309-FD49-B985-A73D6518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191FAD-3961-404F-9649-AA35F625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DFA75-F386-D74C-8C4B-3BE40FF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88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EA14-FD76-1243-A0C7-06A22EED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C24FAA-BFBB-F94D-8255-E53EAADC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98A7-3AC0-C04B-B838-3EFD35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553E50-BAC1-D042-9ABA-4752FB44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17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26D0B-371A-A44E-8813-D7141147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0779B8-7DB0-C74B-A4AB-65505C8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EE449-DDCD-FB4E-BA65-53EC39F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3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3872743-8BBC-004E-A82A-6378060B3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7385">
            <a:off x="-760009" y="-398331"/>
            <a:ext cx="13853380" cy="77925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9D157FD-3C9D-C14F-A5E4-9C681F2D0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80" y="-448360"/>
            <a:ext cx="10058224" cy="7476094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05F4B0-2F30-5E48-9560-4A19E37BC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1910355" y="-1838466"/>
            <a:ext cx="9988958" cy="873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000F20-681B-5A42-8263-7D106799E29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559791" flipV="1">
            <a:off x="1789917" y="-880405"/>
            <a:ext cx="10785174" cy="733797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4D6FB45-7F55-5B4F-8EA0-F84D7DB6BC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293" y="2242034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1CC8429-B4C9-4445-8947-2C56EB1A4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306606" y="3786713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F288E-D0D5-4942-B383-AC37B37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22EA9-DA7F-3B40-B211-10518D77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1273996"/>
            <a:ext cx="7740337" cy="4293948"/>
          </a:xfrm>
        </p:spPr>
        <p:txBody>
          <a:bodyPr anchor="ctr"/>
          <a:lstStyle>
            <a:lvl1pPr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876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6AF50-27AD-AA4F-969B-07B70C2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593F04-4759-D74D-91C0-BAA955BF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45C518-3050-3F43-919E-9DBE2829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9BE16-A1ED-5F4E-ABDA-ECB746C2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1FCB92-158F-AD49-943C-8728DA3B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1C4018-CA8F-A349-B556-F289F79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5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97096-9CCB-3942-A105-A7AA2B4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F670E1-80B6-FD45-AD59-EA773F9C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ACF90-CD8B-614B-9FCE-4C9127CF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4F5C97-3052-9340-8155-7DC23EC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B616A-58E4-E144-A979-790505F5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61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9435B2-7064-534B-A810-50A5FA271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5123E2-07C5-4940-9D50-ED98A3E5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BD606-FFDF-EC4E-B2EA-1292E75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6F99E7-6055-EE42-B5B8-3C1DD608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71578-09BF-8649-83FC-980F1A35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0C3A03B-1125-5140-83A8-A4E71ED73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712" y="-223627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E5F2457-DD8E-E147-A918-A40CFE5EB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1614" y="-63359"/>
            <a:ext cx="13357157" cy="75134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D76816-9929-EB4C-8F0A-263C8B73AD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107" y="-843530"/>
            <a:ext cx="9444164" cy="8257192"/>
          </a:xfrm>
          <a:prstGeom prst="rect">
            <a:avLst/>
          </a:prstGeom>
          <a:effectLst/>
        </p:spPr>
      </p:pic>
      <p:sp>
        <p:nvSpPr>
          <p:cNvPr id="17" name="Triângulo 16">
            <a:extLst>
              <a:ext uri="{FF2B5EF4-FFF2-40B4-BE49-F238E27FC236}">
                <a16:creationId xmlns:a16="http://schemas.microsoft.com/office/drawing/2014/main" id="{2ECE5C94-EE67-614D-AD2F-922016A9B996}"/>
              </a:ext>
            </a:extLst>
          </p:cNvPr>
          <p:cNvSpPr/>
          <p:nvPr userDrawn="1"/>
        </p:nvSpPr>
        <p:spPr>
          <a:xfrm>
            <a:off x="4073372" y="5915966"/>
            <a:ext cx="952500" cy="821121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90AB4-EF5D-2943-9C67-30685C15438B}"/>
              </a:ext>
            </a:extLst>
          </p:cNvPr>
          <p:cNvSpPr/>
          <p:nvPr userDrawn="1"/>
        </p:nvSpPr>
        <p:spPr>
          <a:xfrm>
            <a:off x="3883533" y="5291404"/>
            <a:ext cx="933450" cy="933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>
            <a:extLst>
              <a:ext uri="{FF2B5EF4-FFF2-40B4-BE49-F238E27FC236}">
                <a16:creationId xmlns:a16="http://schemas.microsoft.com/office/drawing/2014/main" id="{54320816-D94F-8C48-A36A-99B58710393A}"/>
              </a:ext>
            </a:extLst>
          </p:cNvPr>
          <p:cNvSpPr/>
          <p:nvPr userDrawn="1"/>
        </p:nvSpPr>
        <p:spPr>
          <a:xfrm>
            <a:off x="4694432" y="5567573"/>
            <a:ext cx="1066800" cy="1066800"/>
          </a:xfrm>
          <a:prstGeom prst="mathPlus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0163F-0748-DB4D-98F3-5C1B9B97C9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1" y="931333"/>
            <a:ext cx="5975869" cy="470746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C6D60C-9AA8-7945-94F3-5DA1646122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067" y="2058150"/>
            <a:ext cx="6096000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61D-BE76-F246-B2CE-2BFC66B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8C006-B26F-0840-AFA9-DE1CBCCA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DD620-3032-8E47-BBDE-12B3676E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1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0C382D06-EE56-F54B-8787-F39EB7920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8241" y="-651511"/>
            <a:ext cx="14258295" cy="80202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78FE07-19F9-3D4E-A71C-83A230743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0090" flipV="1">
            <a:off x="4572138" y="-238687"/>
            <a:ext cx="7843838" cy="6858000"/>
          </a:xfrm>
          <a:prstGeom prst="rect">
            <a:avLst/>
          </a:prstGeom>
          <a:effectLst>
            <a:outerShdw blurRad="317500" dist="317500" dir="7140000" algn="tl" rotWithShape="0">
              <a:prstClr val="black">
                <a:alpha val="11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825625"/>
            <a:ext cx="6155266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F08F9-4831-9C4F-A9EC-A59F5705AD79}"/>
              </a:ext>
            </a:extLst>
          </p:cNvPr>
          <p:cNvSpPr/>
          <p:nvPr userDrawn="1"/>
        </p:nvSpPr>
        <p:spPr>
          <a:xfrm>
            <a:off x="6876557" y="6311900"/>
            <a:ext cx="1191817" cy="1191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A6154EA-0335-6948-B751-A76C30DB3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D467F40-E2C1-3B4A-A2CB-7252353C2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06CBD33-C40B-CB40-B780-31E397B44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4814879" y="-397824"/>
            <a:ext cx="7843838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32" y="355599"/>
            <a:ext cx="6333067" cy="5706534"/>
          </a:xfrm>
        </p:spPr>
        <p:txBody>
          <a:bodyPr anchor="ctr">
            <a:normAutofit/>
          </a:bodyPr>
          <a:lstStyle>
            <a:lvl1pPr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CF15BB8-D4F3-8B4C-B678-57FE7FD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-817123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0"/>
            <a:ext cx="5260371" cy="6858000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1FD3247-3920-C943-8E30-E7963D134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039588" y="-551673"/>
            <a:ext cx="7843838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9323" y="-637945"/>
            <a:ext cx="13357157" cy="75134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5308" y="-896900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819490" y="-1035484"/>
            <a:ext cx="7843838" cy="6858000"/>
          </a:xfrm>
          <a:prstGeom prst="rect">
            <a:avLst/>
          </a:prstGeom>
        </p:spPr>
      </p:pic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2657"/>
            <a:ext cx="6096000" cy="631426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4972352" cy="601446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3992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6BCEF9F3-6465-1A44-8E5C-1CCA6D82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421819" y="-1270176"/>
            <a:ext cx="9671409" cy="845587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0698" y="-1691223"/>
            <a:ext cx="9778174" cy="854922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481648" y="-1243053"/>
            <a:ext cx="9609364" cy="840162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7762" y="-327701"/>
            <a:ext cx="13357157" cy="7513401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252" y="269445"/>
            <a:ext cx="5549747" cy="6112694"/>
          </a:xfrm>
        </p:spPr>
        <p:txBody>
          <a:bodyPr anchor="ctr">
            <a:normAutofit/>
          </a:bodyPr>
          <a:lstStyle>
            <a:lvl1pPr algn="ctr">
              <a:buNone/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8371620-4DF6-694C-A3BC-1BF4402BB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2824" y="269445"/>
            <a:ext cx="4972352" cy="5818521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71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5630AD49-05EE-D84F-BC55-3E9A04172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99285">
            <a:off x="-570330" y="-301530"/>
            <a:ext cx="12765074" cy="718035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4E1F500-11BB-3D47-9717-3F9E1A2D1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9115" y="-184282"/>
            <a:ext cx="7843838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CF9C5-E5F8-6342-92AA-86D38C1ADE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C58D1B2-09FA-884A-9235-411EBB74BC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598" y="-184282"/>
            <a:ext cx="78438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BA72B-4FF8-FC44-A67A-F51CED94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154" y="1773503"/>
            <a:ext cx="7070725" cy="256989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9682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16A0C-B62E-AA4A-B6E8-2037E4BE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B2CE3-2CAB-1B41-A59B-F35F8EA6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DAA2EF-06AE-BC40-BAF1-DCD07ED8043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91625" y="6361916"/>
            <a:ext cx="1100666" cy="4430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55A3355-4894-5F43-A864-D0293BE2A95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770962" y="53031"/>
            <a:ext cx="13357157" cy="75134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CBB41D-24A2-5B41-8938-ABCA9998A406}"/>
              </a:ext>
            </a:extLst>
          </p:cNvPr>
          <p:cNvSpPr/>
          <p:nvPr userDrawn="1"/>
        </p:nvSpPr>
        <p:spPr>
          <a:xfrm>
            <a:off x="99709" y="5959252"/>
            <a:ext cx="624191" cy="624191"/>
          </a:xfrm>
          <a:prstGeom prst="ellipse">
            <a:avLst/>
          </a:prstGeom>
          <a:noFill/>
          <a:ln w="317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BFF0D4-44FA-E54D-A434-CCFAA513123A}"/>
              </a:ext>
            </a:extLst>
          </p:cNvPr>
          <p:cNvSpPr/>
          <p:nvPr userDrawn="1"/>
        </p:nvSpPr>
        <p:spPr>
          <a:xfrm>
            <a:off x="11636148" y="5959252"/>
            <a:ext cx="312095" cy="312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7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545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91745-B084-7D4E-B52F-6DEC3447936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pt-BR" dirty="0"/>
              <a:t>tenha cuidado com essa expectativa impaciente de querer antecipar a perfeição e a vitória completa!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DF06F25-6698-104D-938B-699DD42D292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744570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A919645-FFC1-8241-80D1-CC09BB8E62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278D80-7A8C-9442-A04F-333EAA08ADE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foco dos eventos finais deve ser Cristo.</a:t>
            </a:r>
          </a:p>
        </p:txBody>
      </p:sp>
    </p:spTree>
    <p:extLst>
      <p:ext uri="{BB962C8B-B14F-4D97-AF65-F5344CB8AC3E}">
        <p14:creationId xmlns:p14="http://schemas.microsoft.com/office/powerpoint/2010/main" val="388007740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68A78A0-E5FF-874D-BB84-0794C2E20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Paciência </a:t>
            </a:r>
            <a:r>
              <a:rPr lang="pt-BR" sz="6600" b="1" dirty="0"/>
              <a:t>irresponsável.</a:t>
            </a:r>
            <a:endParaRPr lang="pt-BR" sz="5400" b="1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0FBE3D2-7D6D-744A-8B5F-78F2B26098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722703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CA23263-F385-5C40-9075-A0617B946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Alguns dão uma ênfase exagerada à paciência e terminam caindo na letargia, apatia e frieza espiritual.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6CF9A171-C626-DE41-B296-2D5122FB75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709910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7DB4B1-AC2C-0542-A60A-6F4A2DD1397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você está tão paciente que perdeu a expectativa?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3CDFC366-62BC-554C-BB22-109B62E7FF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943" b="59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073000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55BB1D3-E113-4548-9952-68553FA24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8000" dirty="0"/>
              <a:t>Ardente</a:t>
            </a:r>
          </a:p>
          <a:p>
            <a:r>
              <a:rPr lang="pt-BR" dirty="0"/>
              <a:t> expectativa.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C7CFDBF-9B37-EA45-9225-371CF9E911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145536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5EE4046-8BAB-F34A-AF39-8F5EADA81CA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A ardente expectativa deve levá-lo não à especulação, mas ao conhecimento pessoal e íntimo.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8353F23-9BDC-CE49-B2C5-07D24E901A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594020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10647B5-E74B-2140-A2C1-3C01674A86A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Não permita que o seu tempo na terra limite o seu contato com o céu.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2A40F7A0-F4FD-0A43-876B-0EC9850715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056378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D0DD8D-05EE-1C41-AE3A-A09824462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Esperem com </a:t>
            </a:r>
            <a:r>
              <a:rPr lang="pt-BR" sz="7200" b="1" dirty="0"/>
              <a:t>paciência.</a:t>
            </a:r>
            <a:endParaRPr lang="pt-BR" b="1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D73AE25-BF40-C844-B6E9-46D5C5CBC2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74948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36B57A5-EEDB-2142-A6A0-5D5F3C90A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Uma das melhores maneiras de permanecer paciente, aguardando o retorno de Cristo, é trabalhando intensamente para a causa da cruz.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3302E21F-8BD3-EF48-94FB-6AD50EA774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515736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B75F32-1BE0-D243-961F-FA1CA4DC6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0151" y="1948130"/>
            <a:ext cx="5486404" cy="3160448"/>
          </a:xfrm>
        </p:spPr>
        <p:txBody>
          <a:bodyPr/>
          <a:lstStyle/>
          <a:p>
            <a:r>
              <a:rPr lang="pt-BR" dirty="0"/>
              <a:t>EXPECTATIVA E PACIÊNCIA</a:t>
            </a:r>
            <a:br>
              <a:rPr lang="pt-BR" dirty="0"/>
            </a:br>
            <a:r>
              <a:rPr lang="pt-BR" sz="3200" dirty="0"/>
              <a:t>DUAS CHAVES PARA A ESPERA DOS ÚLTIMOS EVENTOS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E980620B-B895-2747-A047-E65E07FB19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janeiro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7B302723-ED2D-E245-8056-8E0A6BA934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27782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1238D3-84D7-2945-B695-DFE257690BC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só um homem tinha o direito de perder a ardente expectativa no retorno de Jesus. Esse homem foi Guilherme Miller.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A8ADB17-2EAB-A245-A8C3-3A2F767446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420780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1F0DD8D-63E9-0A42-95B9-D19219573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Guilherme Miller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63A5BC-C8C4-AC4D-8D93-21E07FF16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“Aguardo a cada dia e hora o retorno de Cristo”.</a:t>
            </a:r>
          </a:p>
        </p:txBody>
      </p:sp>
    </p:spTree>
    <p:extLst>
      <p:ext uri="{BB962C8B-B14F-4D97-AF65-F5344CB8AC3E}">
        <p14:creationId xmlns:p14="http://schemas.microsoft.com/office/powerpoint/2010/main" val="217992665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612EC18-E349-DC4C-8FD9-1BB4C5736BD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Senhor, me desperta hoje para o perigo de ser pego de surpresa apesar de todas as oportunidades e o conhecimento.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376F27A-8F8F-0D42-9C66-94CC93BA6B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766" b="37078"/>
          <a:stretch/>
        </p:blipFill>
        <p:spPr>
          <a:xfrm>
            <a:off x="6096000" y="32657"/>
            <a:ext cx="6096000" cy="6314264"/>
          </a:xfrm>
        </p:spPr>
      </p:pic>
    </p:spTree>
    <p:extLst>
      <p:ext uri="{BB962C8B-B14F-4D97-AF65-F5344CB8AC3E}">
        <p14:creationId xmlns:p14="http://schemas.microsoft.com/office/powerpoint/2010/main" val="44875952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1340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5A50FC9-0FA2-264B-BBE0-C77605BCB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450" y="601579"/>
            <a:ext cx="7219950" cy="531116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Pois a criação está sujeita à vaidade, não voluntariamente, mas por causa daquele que a sujeitou,</a:t>
            </a:r>
            <a:br>
              <a:rPr lang="pt-BR" dirty="0"/>
            </a:br>
            <a:r>
              <a:rPr lang="pt-BR" dirty="0"/>
              <a:t>na esperança de que a própria criação será redimida do cativeiro da corrupção, para a liberdade da glória dos filhos de Deus. Porque sabemos que toda a criação, a um só tempo, geme e suporta angústias até agora.</a:t>
            </a:r>
            <a:br>
              <a:rPr lang="pt-BR" dirty="0"/>
            </a:br>
            <a:r>
              <a:rPr lang="pt-BR" dirty="0"/>
              <a:t>E não somente ela, mas também nós, que temos as primícias do Espírito, igualmente gememos em nosso íntimo, aguardando a adoção de filhos, a redenção do nosso corpo. Porque, na esperança, fomos salvos. Ora, esperança que se vê não é esperança; pois o que alguém vê, como o espera? Mas, se esperamos o que não vemos, com paciência o aguardamos.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E6B7F1-C042-4845-8F98-55F28B1D9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Romanos 8:20-25</a:t>
            </a:r>
          </a:p>
        </p:txBody>
      </p:sp>
    </p:spTree>
    <p:extLst>
      <p:ext uri="{BB962C8B-B14F-4D97-AF65-F5344CB8AC3E}">
        <p14:creationId xmlns:p14="http://schemas.microsoft.com/office/powerpoint/2010/main" val="46991124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983DB45-0FCC-CA4D-9207-89C60B3194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8A32C9C-3EEB-A149-9200-C1FECF6D2ED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texto que lemos apresenta um dos diversos contrastes paulinos.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60333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1E9A38-51A5-7340-A022-4FC081C35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Devemos esperar os eventos finais com ardente expectativa ou com paciência?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3DC203A-520D-1D47-9E08-2663777862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438" r="24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576505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1F7CA0-AD8B-9C44-B313-3091B66FD5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430" y="73502"/>
            <a:ext cx="6438394" cy="6014464"/>
          </a:xfrm>
        </p:spPr>
        <p:txBody>
          <a:bodyPr>
            <a:normAutofit/>
          </a:bodyPr>
          <a:lstStyle/>
          <a:p>
            <a:r>
              <a:rPr lang="pt-BR" sz="4000" dirty="0"/>
              <a:t> “Toda a criação está na ponta dos pés para ver o maravilhoso espetáculo dos filhos de Deus recebendo o que lhes pertence”.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0A86BD6-31B8-F94B-9A9B-04F5A95666D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1514" r="2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573984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EE7A0D9-9570-D24E-AE13-EC08146AB3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8D8990C-3F3F-8D42-8148-29749772543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“Há uma maneira correta e uma maneira incorreta de esperarmos a redenção e os eventos finais”.</a:t>
            </a:r>
          </a:p>
        </p:txBody>
      </p:sp>
    </p:spTree>
    <p:extLst>
      <p:ext uri="{BB962C8B-B14F-4D97-AF65-F5344CB8AC3E}">
        <p14:creationId xmlns:p14="http://schemas.microsoft.com/office/powerpoint/2010/main" val="40178069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0951CB4-CF60-6848-8D3D-D5184AB69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Uma </a:t>
            </a:r>
          </a:p>
          <a:p>
            <a:r>
              <a:rPr lang="pt-BR" sz="6000" dirty="0"/>
              <a:t>expectativa </a:t>
            </a:r>
            <a:r>
              <a:rPr lang="pt-BR" sz="8000" b="1" dirty="0"/>
              <a:t>impaciente.</a:t>
            </a:r>
            <a:endParaRPr lang="pt-BR" sz="6000" b="1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B865ACA8-34E8-6D48-BC9D-A6B9A05FF2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379336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5E0EEF2-1AA7-324D-95B8-8F206864C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Grande Conflito, p. 646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DEF34D-6031-D74F-8088-CDAF511B0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639" y="1124706"/>
            <a:ext cx="7740337" cy="4293948"/>
          </a:xfrm>
        </p:spPr>
        <p:txBody>
          <a:bodyPr>
            <a:normAutofit/>
          </a:bodyPr>
          <a:lstStyle/>
          <a:p>
            <a:r>
              <a:rPr lang="pt-BR" dirty="0"/>
              <a:t>“Jesus abre amplamente as portas de pérolas, e as nações que observaram a verdade, entram. Ali contemplam o Paraíso de Deus, o lar de Adão em sua inocência. Então aquela voz, mais harmoniosa do que qualquer música que tenha soado já aos ouvidos mortais, é ouvida a dizer: "vosso conflito está terminado”. </a:t>
            </a:r>
          </a:p>
        </p:txBody>
      </p:sp>
    </p:spTree>
    <p:extLst>
      <p:ext uri="{BB962C8B-B14F-4D97-AF65-F5344CB8AC3E}">
        <p14:creationId xmlns:p14="http://schemas.microsoft.com/office/powerpoint/2010/main" val="265339025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DE0D30-37F2-4F41-97AA-825B9C8E705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472</Words>
  <Application>Microsoft Office PowerPoint</Application>
  <PresentationFormat>Widescreen</PresentationFormat>
  <Paragraphs>27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6" baseType="lpstr">
      <vt:lpstr>Arial</vt:lpstr>
      <vt:lpstr>Trebuchet MS</vt:lpstr>
      <vt:lpstr>Tema do Office</vt:lpstr>
      <vt:lpstr>Apresentação do PowerPoint</vt:lpstr>
      <vt:lpstr>EXPECTATIVA E PACIÊNCIA DUAS CHAVES PARA A ESPERA DOS ÚLTIMOS EVENTOS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Juninha Barboza</cp:lastModifiedBy>
  <cp:revision>5</cp:revision>
  <dcterms:created xsi:type="dcterms:W3CDTF">2020-11-08T20:47:22Z</dcterms:created>
  <dcterms:modified xsi:type="dcterms:W3CDTF">2020-11-19T20:06:04Z</dcterms:modified>
</cp:coreProperties>
</file>