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9" r:id="rId3"/>
    <p:sldId id="320" r:id="rId4"/>
    <p:sldId id="331" r:id="rId5"/>
    <p:sldId id="257" r:id="rId6"/>
    <p:sldId id="343" r:id="rId7"/>
    <p:sldId id="344" r:id="rId8"/>
    <p:sldId id="341" r:id="rId9"/>
    <p:sldId id="342" r:id="rId10"/>
    <p:sldId id="321" r:id="rId11"/>
    <p:sldId id="322" r:id="rId12"/>
    <p:sldId id="323" r:id="rId13"/>
    <p:sldId id="324" r:id="rId14"/>
    <p:sldId id="326" r:id="rId15"/>
    <p:sldId id="313" r:id="rId16"/>
    <p:sldId id="327" r:id="rId17"/>
    <p:sldId id="328" r:id="rId18"/>
    <p:sldId id="329" r:id="rId19"/>
    <p:sldId id="330" r:id="rId20"/>
    <p:sldId id="332" r:id="rId21"/>
    <p:sldId id="335" r:id="rId22"/>
    <p:sldId id="317" r:id="rId23"/>
    <p:sldId id="336" r:id="rId24"/>
    <p:sldId id="337" r:id="rId25"/>
    <p:sldId id="338" r:id="rId26"/>
    <p:sldId id="339" r:id="rId27"/>
    <p:sldId id="340" r:id="rId28"/>
    <p:sldId id="260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A5F"/>
    <a:srgbClr val="009181"/>
    <a:srgbClr val="4A2917"/>
    <a:srgbClr val="884B29"/>
    <a:srgbClr val="DC6325"/>
    <a:srgbClr val="577EA5"/>
    <a:srgbClr val="83A3C7"/>
    <a:srgbClr val="038991"/>
    <a:srgbClr val="007F72"/>
    <a:srgbClr val="AC7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43"/>
    <p:restoredTop sz="94614"/>
  </p:normalViewPr>
  <p:slideViewPr>
    <p:cSldViewPr snapToGrid="0" snapToObjects="1">
      <p:cViewPr varScale="1">
        <p:scale>
          <a:sx n="81" d="100"/>
          <a:sy n="81" d="100"/>
        </p:scale>
        <p:origin x="18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A1FFE-E884-E046-A59E-012FD5CC6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A39EB-BA95-8840-B233-3EE22A86D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5C7CBB-29E7-D441-9F13-26F0E942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D6849E-BCDD-EA44-97AF-2E850785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5F95E0-070A-444D-893F-A85B0CBA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8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82FC3-7177-8942-BD39-B7E6FB51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B46831-AD54-1A4A-A3D7-0A71388BA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77FA98-9B46-5D4A-AD76-256796FB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EC9001-562E-4745-AE6D-FEED79E0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267C7-D144-6E47-8835-91720D45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46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F68060-EBE0-2C4D-9641-9A38FF231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4F28EB-7B4B-554A-989C-D131E112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AB86F9-FB82-BD43-B409-6B78E8EC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F8B641-C36C-8F45-ABD6-5A071CC0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BD13A1-B2CC-CE4B-A918-45D10C83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86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B569B-73DB-4748-BF1E-3BC44AA4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C1F64A-5556-0146-957D-88527BD44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B7D6EC-A78B-3048-8327-E6E8017E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148A8-AA7B-3044-A482-93802EA3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934F7B-D820-CF4D-AB5B-12C2C5D5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43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413C7-966D-EA40-8D21-B6A12CC2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F74380-A843-4B4E-AB07-B364CAF14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EA54BA-40A5-D44F-82AA-BD43D68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4BDA7-5482-5F47-A068-7DC6339C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58983B-2820-EA44-ACDC-B6623940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0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A0EC2-2317-6949-BDB9-4D2D0CD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EA8AC2-ECE1-3244-870E-2EC869F6D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41DF2A-C2D6-0B4C-87B7-FC6A3F15E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486E2D-1116-CB4F-92A4-6C43ECFD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4208CC-5D84-4E46-8430-F1CCF14D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DB7DB-2F2F-9B45-8792-E6DB4BCB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32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46A8-5A64-3346-95BC-37D098B3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671B68-E1DA-EC4F-8111-AD8BFB5A6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B6FC32-BD66-5B40-824D-611A5C79E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9A717C-1194-9D42-A5B0-C62C1B9E9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3A535E-471F-4F4E-AF77-BB3760ED8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A1F908-5FF9-C947-9CFA-5B034052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14A263-41B9-EE4D-BA51-55D547A4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2B4BF2-5E35-B749-879B-DD80B9E6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45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A35B9-D5D2-E147-8762-390AC4A7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984C7C-568B-C040-B957-C804F7CE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A1B123-B202-064C-8EBC-543E4C4E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460924-2C49-3C4E-9D3B-45B358A6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36D122-D5D3-FF41-81C0-D1FD6967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DBD696B-EEB5-1749-852A-1E8E3EB3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D10A37-5CDD-814C-8B0D-2DB10DF5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0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7DD9F-FE75-844E-95CF-CF6500D4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F0BD36-11BC-5847-9CC1-79C0F5B1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A39FFE-B57D-CC4E-96E2-BA9088912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46703D-2FB2-D74F-A474-A9C63596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35E5ED-B5B7-6342-933E-66CAC6E3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548BAC-37F7-B14D-A04F-FBC2A251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32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315AE-F452-C343-82EA-087F4729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176446-FFFC-4443-B6A7-60E79F46F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AAF183-66C8-9A4A-BA79-03503EFC3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D3884E-CA35-BF40-97B2-4B438B5B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5F8355-6DF0-4E4B-BA8F-838E6037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EBA866-802D-BF48-AB4C-24BFFF25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59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887EA3-44C9-484F-B88B-AF4E02B5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0DDFD7-2851-5B40-8C50-62F78E72E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329E00-2A8E-8C40-A7A2-8394E5138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1EAC-28CE-EA4C-BE10-5A98B2502C2F}" type="datetimeFigureOut">
              <a:rPr lang="pt-BR" smtClean="0"/>
              <a:t>11/09/2020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B32D10-334A-C146-B1AA-B05A91292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E24437-99E2-164D-8677-81369C53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9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" descr="Imagem">
            <a:extLst>
              <a:ext uri="{FF2B5EF4-FFF2-40B4-BE49-F238E27FC236}">
                <a16:creationId xmlns:a16="http://schemas.microsoft.com/office/drawing/2014/main" id="{91196E93-F1A7-C94E-A6B8-AC5DFBEB7E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m 6" descr="Uma imagem contendo fogo, mulher, comida&#10;&#10;Descrição gerada automaticamente">
            <a:extLst>
              <a:ext uri="{FF2B5EF4-FFF2-40B4-BE49-F238E27FC236}">
                <a16:creationId xmlns:a16="http://schemas.microsoft.com/office/drawing/2014/main" id="{D69ADA67-6F8C-7447-8412-CFC57CFCA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2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7" y="1200665"/>
            <a:ext cx="3493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VIRÁ DE FORMA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VISÍVEL E AUDÍVEL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7" y="3783795"/>
            <a:ext cx="4289836" cy="21952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Se Cristo vem de forma pessoal, então virá de forma visível; como diz Apocalipse 1:7: “Todo olho O verá”.</a:t>
            </a:r>
            <a:endParaRPr lang="pt-BR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571884" y="533801"/>
            <a:ext cx="5041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VIRÁ DE FORMA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GLORIOSA E TRIUNFANTE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84" y="2402913"/>
            <a:ext cx="4861762" cy="40424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Sua primeira vinda foi uma vinda de humilhações, mas a segunda vinda será gloriosa. Ele virá com poder e glória, diz Mateus 24:30. Leiamos:</a:t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300" i="1" dirty="0">
                <a:latin typeface="Arial" panose="020B0604020202020204" pitchFamily="34" charset="0"/>
                <a:cs typeface="Arial" panose="020B0604020202020204" pitchFamily="34" charset="0"/>
              </a:rPr>
              <a:t>“Então aparecerá no céu o sinal do Filho do Homem. Todos os povos da terra se lamentarão e verão o Filho do Homem vindo sobre as nuvens do céu, com poder e grande glória”.</a:t>
            </a:r>
            <a:br>
              <a:rPr lang="pt-BR" sz="23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2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6" y="637950"/>
            <a:ext cx="4056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VINDA DE JESUS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CATACLÍSMICA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6" y="2530602"/>
            <a:ext cx="4355451" cy="36621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Há um texto espetacular a esse respeito. 2 Pedro 3:10:</a:t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300" i="1" dirty="0">
                <a:latin typeface="Arial" panose="020B0604020202020204" pitchFamily="34" charset="0"/>
                <a:cs typeface="Arial" panose="020B0604020202020204" pitchFamily="34" charset="0"/>
              </a:rPr>
              <a:t>“Porém, o Dia do Senhor virá como um ladrão. Naquele dia os céus passarão com grande estrondo, e os elementos se desfarão pelo fogo. Também a terra e as obras que nela existem desaparecerão”.</a:t>
            </a:r>
            <a:br>
              <a:rPr lang="pt-BR" sz="23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32013" y="550025"/>
            <a:ext cx="5076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VINDA DE JESUS SERÁ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SÚBITA, INESPERADA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58" y="2442677"/>
            <a:ext cx="4654393" cy="36621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Homens e mulheres serão apanhados de surpresa. O Senhor Jesus empregou várias metáforas para advertir os discípulos sobre isso. Por exemplo: o ladrão da noite (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24:42-44; 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12:40), e o noivo e as dez virgens (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25:1-13). O apóstolo Paulo acrescenta a isso a figura das dores de parto de uma mulher grávida (1Ts 5:3).</a:t>
            </a:r>
            <a:endParaRPr lang="pt-BR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4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no interior, pia, edifício, espelho&#10;&#10;Descrição gerada automaticamente">
            <a:extLst>
              <a:ext uri="{FF2B5EF4-FFF2-40B4-BE49-F238E27FC236}">
                <a16:creationId xmlns:a16="http://schemas.microsoft.com/office/drawing/2014/main" id="{B7C47277-A672-3348-B336-E94EC9605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3C19F52-D17E-F941-A69E-993AB4771C16}"/>
              </a:ext>
            </a:extLst>
          </p:cNvPr>
          <p:cNvSpPr/>
          <p:nvPr/>
        </p:nvSpPr>
        <p:spPr>
          <a:xfrm>
            <a:off x="2975096" y="3261095"/>
            <a:ext cx="5483104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3E04FD6-6DAC-9C46-ADDD-23B813721B30}"/>
              </a:ext>
            </a:extLst>
          </p:cNvPr>
          <p:cNvSpPr/>
          <p:nvPr/>
        </p:nvSpPr>
        <p:spPr>
          <a:xfrm>
            <a:off x="2975096" y="4056962"/>
            <a:ext cx="4058751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88CC836-7445-F54D-A10E-37D81BFA4F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3F6DBD3-71A5-4941-8E73-A8431A98A26C}"/>
              </a:ext>
            </a:extLst>
          </p:cNvPr>
          <p:cNvSpPr/>
          <p:nvPr/>
        </p:nvSpPr>
        <p:spPr>
          <a:xfrm>
            <a:off x="2975096" y="2443870"/>
            <a:ext cx="5318299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59D84A-7FBE-4C4A-89CF-F9B84FEC0C90}"/>
              </a:ext>
            </a:extLst>
          </p:cNvPr>
          <p:cNvSpPr txBox="1"/>
          <p:nvPr/>
        </p:nvSpPr>
        <p:spPr>
          <a:xfrm>
            <a:off x="3206746" y="2293147"/>
            <a:ext cx="5620731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QUAIS SÃO OS SINAIS DA VINDA DE CRISTO? </a:t>
            </a:r>
          </a:p>
        </p:txBody>
      </p:sp>
    </p:spTree>
    <p:extLst>
      <p:ext uri="{BB962C8B-B14F-4D97-AF65-F5344CB8AC3E}">
        <p14:creationId xmlns:p14="http://schemas.microsoft.com/office/powerpoint/2010/main" val="29476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6" y="1649082"/>
            <a:ext cx="3437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 DO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 NATURAL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A0EA919-36BD-7E4C-8583-05FB4D94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6" y="3622432"/>
            <a:ext cx="4106861" cy="197029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 terremoto de Lisboa, ocorrido em 1º de novembro de 1755, foi conhecido na época como presságio do fim.</a:t>
            </a:r>
          </a:p>
        </p:txBody>
      </p:sp>
    </p:spTree>
    <p:extLst>
      <p:ext uri="{BB962C8B-B14F-4D97-AF65-F5344CB8AC3E}">
        <p14:creationId xmlns:p14="http://schemas.microsoft.com/office/powerpoint/2010/main" val="4137151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6" y="1649082"/>
            <a:ext cx="3437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 DO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 NATURAL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A0EA919-36BD-7E4C-8583-05FB4D94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6" y="3622432"/>
            <a:ext cx="3864319" cy="1213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 escurecimento do sol de 19 de maio de 1780 também foi reconhecido como escatológico.</a:t>
            </a:r>
          </a:p>
        </p:txBody>
      </p:sp>
    </p:spTree>
    <p:extLst>
      <p:ext uri="{BB962C8B-B14F-4D97-AF65-F5344CB8AC3E}">
        <p14:creationId xmlns:p14="http://schemas.microsoft.com/office/powerpoint/2010/main" val="3306480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6" y="1174298"/>
            <a:ext cx="3437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 DO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 NATURAL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A0EA919-36BD-7E4C-8583-05FB4D94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6" y="3147648"/>
            <a:ext cx="4408205" cy="28229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A queda das estrelas ocorrida em 13 de novembro de 1833 também foi considerada um fenômeno divino.</a:t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Atualmente: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fomes, terremotos, doenças, etc.</a:t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9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84766" y="1385312"/>
            <a:ext cx="4408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 NO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 MORAL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A0EA919-36BD-7E4C-8583-05FB4D94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66" y="2866290"/>
            <a:ext cx="4408205" cy="29108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Jesus utilizou duas palavras-chave para descrever a condição moral às vésperas de Sua segunda vinda. Disse que, “por se multiplicar a maldade, o amor se esfriará de quase todos” (</a:t>
            </a:r>
            <a:r>
              <a:rPr lang="pt-BR" sz="23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24:12).</a:t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8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84766" y="1385312"/>
            <a:ext cx="4408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 NO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 RELIGIOSO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A0EA919-36BD-7E4C-8583-05FB4D94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66" y="3429000"/>
            <a:ext cx="4408205" cy="234813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 livro de Apocalipse revela o surgimento de um grande movimento religioso de extensão mundial, ocorrendo antes do segundo advento.</a:t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8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go, lareira&#10;&#10;Descrição gerada automaticamente">
            <a:extLst>
              <a:ext uri="{FF2B5EF4-FFF2-40B4-BE49-F238E27FC236}">
                <a16:creationId xmlns:a16="http://schemas.microsoft.com/office/drawing/2014/main" id="{F7D71BEB-6FBF-CC44-B12C-1E1F5EBA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B5B65F9-1350-7842-AC34-3033DBE2B400}"/>
              </a:ext>
            </a:extLst>
          </p:cNvPr>
          <p:cNvSpPr txBox="1">
            <a:spLocks/>
          </p:cNvSpPr>
          <p:nvPr/>
        </p:nvSpPr>
        <p:spPr>
          <a:xfrm>
            <a:off x="3844710" y="2809374"/>
            <a:ext cx="6170828" cy="2195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 está voltando, e precisamos nos preparar, preparar nossa família e preparar todas as pessoas para nos encontrarmos com o Senhor. Leiamos </a:t>
            </a:r>
            <a:r>
              <a:rPr lang="pt-BR" sz="23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Apocalipse 1:7.</a:t>
            </a:r>
          </a:p>
        </p:txBody>
      </p:sp>
      <p:pic>
        <p:nvPicPr>
          <p:cNvPr id="5" name="Imagem" descr="Imagem">
            <a:extLst>
              <a:ext uri="{FF2B5EF4-FFF2-40B4-BE49-F238E27FC236}">
                <a16:creationId xmlns:a16="http://schemas.microsoft.com/office/drawing/2014/main" id="{BFFC43EF-C7C3-6A4E-B221-75A15AE2C7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7662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no interior, pia, edifício, espelho&#10;&#10;Descrição gerada automaticamente">
            <a:extLst>
              <a:ext uri="{FF2B5EF4-FFF2-40B4-BE49-F238E27FC236}">
                <a16:creationId xmlns:a16="http://schemas.microsoft.com/office/drawing/2014/main" id="{B7EE91AE-D924-B540-8F9E-379C2E89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86EA7FE-A371-F347-B0B8-B2A192815F82}"/>
              </a:ext>
            </a:extLst>
          </p:cNvPr>
          <p:cNvSpPr/>
          <p:nvPr/>
        </p:nvSpPr>
        <p:spPr>
          <a:xfrm>
            <a:off x="1709006" y="2383580"/>
            <a:ext cx="8630750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23BB7966-A971-3A4D-A3ED-C6A1826137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8E781AF-98F8-DA45-BB2D-2973DA7FBBC4}"/>
              </a:ext>
            </a:extLst>
          </p:cNvPr>
          <p:cNvSpPr txBox="1">
            <a:spLocks/>
          </p:cNvSpPr>
          <p:nvPr/>
        </p:nvSpPr>
        <p:spPr>
          <a:xfrm>
            <a:off x="1940656" y="4085470"/>
            <a:ext cx="6869237" cy="1794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livro de Apocalipse revela o surgimento de um grande movimento religioso de extensão mundial, ocorrendo antes do segundo advento.</a:t>
            </a:r>
            <a:b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CC30977-94A2-2F4B-A9D9-19BB934DA2D5}"/>
              </a:ext>
            </a:extLst>
          </p:cNvPr>
          <p:cNvSpPr/>
          <p:nvPr/>
        </p:nvSpPr>
        <p:spPr>
          <a:xfrm>
            <a:off x="1709006" y="1554241"/>
            <a:ext cx="7264873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3C5A199-DFB8-D84B-B9C5-B16930AC445E}"/>
              </a:ext>
            </a:extLst>
          </p:cNvPr>
          <p:cNvSpPr/>
          <p:nvPr/>
        </p:nvSpPr>
        <p:spPr>
          <a:xfrm>
            <a:off x="1709006" y="3212920"/>
            <a:ext cx="2799199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B5F97B-426E-B04B-84DA-570B3F8AA276}"/>
              </a:ext>
            </a:extLst>
          </p:cNvPr>
          <p:cNvSpPr txBox="1"/>
          <p:nvPr/>
        </p:nvSpPr>
        <p:spPr>
          <a:xfrm>
            <a:off x="1940656" y="1415632"/>
            <a:ext cx="8276006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AS RAZÕES PARA A SEGUNDA VINDA DE JESUS?</a:t>
            </a:r>
          </a:p>
        </p:txBody>
      </p:sp>
    </p:spTree>
    <p:extLst>
      <p:ext uri="{BB962C8B-B14F-4D97-AF65-F5344CB8AC3E}">
        <p14:creationId xmlns:p14="http://schemas.microsoft.com/office/powerpoint/2010/main" val="3575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7824259-89D8-EA44-ACE8-1E3242B10A7B}"/>
              </a:ext>
            </a:extLst>
          </p:cNvPr>
          <p:cNvSpPr/>
          <p:nvPr/>
        </p:nvSpPr>
        <p:spPr>
          <a:xfrm>
            <a:off x="1514321" y="1398471"/>
            <a:ext cx="7940555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900B18-6EA1-DC4B-AD6B-C5298FEC204A}"/>
              </a:ext>
            </a:extLst>
          </p:cNvPr>
          <p:cNvSpPr/>
          <p:nvPr/>
        </p:nvSpPr>
        <p:spPr>
          <a:xfrm>
            <a:off x="1514320" y="2227148"/>
            <a:ext cx="5373199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E759FAF-5449-5B49-977C-C1484951BB2A}"/>
              </a:ext>
            </a:extLst>
          </p:cNvPr>
          <p:cNvSpPr txBox="1"/>
          <p:nvPr/>
        </p:nvSpPr>
        <p:spPr>
          <a:xfrm>
            <a:off x="1745972" y="1261845"/>
            <a:ext cx="8208962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VIRÁ PARA </a:t>
            </a: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REUNIR OS ESCOLHIDOS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F36574F-E0EA-8E48-80FC-2AC9FCF6BFA9}"/>
              </a:ext>
            </a:extLst>
          </p:cNvPr>
          <p:cNvSpPr txBox="1">
            <a:spLocks/>
          </p:cNvSpPr>
          <p:nvPr/>
        </p:nvSpPr>
        <p:spPr>
          <a:xfrm>
            <a:off x="1745972" y="3331602"/>
            <a:ext cx="7708904" cy="25592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Anjos poderosos reunirão os eleitos de todos os cantos da Terra. Leiamos Mateus 24:31: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 ele enviará os seus anjos, com grande som de trombeta, os quais reunirão os seus escolhidos dos quatro ventos, de uma a outra extremidade dos céus”.</a:t>
            </a:r>
          </a:p>
        </p:txBody>
      </p:sp>
      <p:pic>
        <p:nvPicPr>
          <p:cNvPr id="11" name="Imagem" descr="Imagem">
            <a:extLst>
              <a:ext uri="{FF2B5EF4-FFF2-40B4-BE49-F238E27FC236}">
                <a16:creationId xmlns:a16="http://schemas.microsoft.com/office/drawing/2014/main" id="{0CC956AC-C920-AA49-B5DD-871333C6C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8515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9853400-778C-7D40-ABB2-4A67C8476458}"/>
              </a:ext>
            </a:extLst>
          </p:cNvPr>
          <p:cNvSpPr/>
          <p:nvPr/>
        </p:nvSpPr>
        <p:spPr>
          <a:xfrm>
            <a:off x="1929873" y="1159375"/>
            <a:ext cx="5596342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9D3A668-F351-1943-A85A-3027558B07A9}"/>
              </a:ext>
            </a:extLst>
          </p:cNvPr>
          <p:cNvSpPr/>
          <p:nvPr/>
        </p:nvSpPr>
        <p:spPr>
          <a:xfrm>
            <a:off x="1929872" y="1988052"/>
            <a:ext cx="8241322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48C76DE-70AC-DF48-82D3-F3E6318C78AD}"/>
              </a:ext>
            </a:extLst>
          </p:cNvPr>
          <p:cNvSpPr txBox="1">
            <a:spLocks/>
          </p:cNvSpPr>
          <p:nvPr/>
        </p:nvSpPr>
        <p:spPr>
          <a:xfrm>
            <a:off x="2161523" y="3241553"/>
            <a:ext cx="7429379" cy="2720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trombeta que reúne os eleitos também desperta os mortos. 1 Tessalonicenses 4:16 diz: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“Porque o Senhor mesmo, dada a sua palavra de ordem, ouvida a voz do arcanjo e ressoada a trombeta de Deus, descerá dos céus, e os mortos em Cristo ressuscitarão primeiro”.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453679-206D-EB46-9384-D51E442C74AC}"/>
              </a:ext>
            </a:extLst>
          </p:cNvPr>
          <p:cNvSpPr txBox="1"/>
          <p:nvPr/>
        </p:nvSpPr>
        <p:spPr>
          <a:xfrm>
            <a:off x="2161523" y="1022749"/>
            <a:ext cx="9064745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VIRÁ PARA </a:t>
            </a: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RESSUSCITAR OS MORTOS</a:t>
            </a:r>
          </a:p>
        </p:txBody>
      </p:sp>
      <p:pic>
        <p:nvPicPr>
          <p:cNvPr id="22" name="Imagem" descr="Imagem">
            <a:extLst>
              <a:ext uri="{FF2B5EF4-FFF2-40B4-BE49-F238E27FC236}">
                <a16:creationId xmlns:a16="http://schemas.microsoft.com/office/drawing/2014/main" id="{D5FB3C55-B7A6-EA42-B0FF-CEFB1E88F6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668" y="5650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6406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9853400-778C-7D40-ABB2-4A67C8476458}"/>
              </a:ext>
            </a:extLst>
          </p:cNvPr>
          <p:cNvSpPr/>
          <p:nvPr/>
        </p:nvSpPr>
        <p:spPr>
          <a:xfrm>
            <a:off x="803515" y="687601"/>
            <a:ext cx="5689724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9D3A668-F351-1943-A85A-3027558B07A9}"/>
              </a:ext>
            </a:extLst>
          </p:cNvPr>
          <p:cNvSpPr/>
          <p:nvPr/>
        </p:nvSpPr>
        <p:spPr>
          <a:xfrm>
            <a:off x="803513" y="1516278"/>
            <a:ext cx="8452335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48C76DE-70AC-DF48-82D3-F3E6318C78AD}"/>
              </a:ext>
            </a:extLst>
          </p:cNvPr>
          <p:cNvSpPr txBox="1">
            <a:spLocks/>
          </p:cNvSpPr>
          <p:nvPr/>
        </p:nvSpPr>
        <p:spPr>
          <a:xfrm>
            <a:off x="1035165" y="3212340"/>
            <a:ext cx="10191103" cy="2545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justos vivos conservarão seu corpo humano físico, embora não em seu estado presente. Eles serão transformados. É o que garante Filipenses 3:20, 21: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“Pois a nossa pátria está nos céus, de onde também aguardamos o Salvador, o Senhor Jesus Cristo, o qual transformará o nosso corpo de humilhação, para ser igual ao corpo da sua glória, segundo a eficácia do poder que ele tem de até subordinar a si todas as coisas”.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48F3607-8D9F-A14E-B1AF-272C746D674B}"/>
              </a:ext>
            </a:extLst>
          </p:cNvPr>
          <p:cNvSpPr/>
          <p:nvPr/>
        </p:nvSpPr>
        <p:spPr>
          <a:xfrm>
            <a:off x="803514" y="2342755"/>
            <a:ext cx="6060828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453679-206D-EB46-9384-D51E442C74AC}"/>
              </a:ext>
            </a:extLst>
          </p:cNvPr>
          <p:cNvSpPr txBox="1"/>
          <p:nvPr/>
        </p:nvSpPr>
        <p:spPr>
          <a:xfrm>
            <a:off x="1035165" y="550975"/>
            <a:ext cx="8924287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VIRÁ PARA </a:t>
            </a: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TRANSFORMAR E RECEBER TODOS OS SANTOS </a:t>
            </a: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4FF68C0E-3FD4-A44E-BA80-002D1B585D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668" y="5650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25214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9853400-778C-7D40-ABB2-4A67C8476458}"/>
              </a:ext>
            </a:extLst>
          </p:cNvPr>
          <p:cNvSpPr/>
          <p:nvPr/>
        </p:nvSpPr>
        <p:spPr>
          <a:xfrm>
            <a:off x="1179852" y="1264857"/>
            <a:ext cx="9619238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9D3A668-F351-1943-A85A-3027558B07A9}"/>
              </a:ext>
            </a:extLst>
          </p:cNvPr>
          <p:cNvSpPr/>
          <p:nvPr/>
        </p:nvSpPr>
        <p:spPr>
          <a:xfrm>
            <a:off x="1179850" y="2093534"/>
            <a:ext cx="9430733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48C76DE-70AC-DF48-82D3-F3E6318C78AD}"/>
              </a:ext>
            </a:extLst>
          </p:cNvPr>
          <p:cNvSpPr txBox="1">
            <a:spLocks/>
          </p:cNvSpPr>
          <p:nvPr/>
        </p:nvSpPr>
        <p:spPr>
          <a:xfrm>
            <a:off x="1411502" y="3311011"/>
            <a:ext cx="9387588" cy="2545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também virá para pôr fim ao sofrimento deste mundo, destruindo aqueles que causam o sofrimento. Afinal, há uma pergunta ecoando no ar. E qual é a pergunta? Apocalipse 6:10: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“Clamaram com voz forte, dizendo: Até quando, ó Soberano Senhor, santo e verdadeiro, não julgas, nem vingas o nosso sangue dos que habitam sobre a terra?”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453679-206D-EB46-9384-D51E442C74AC}"/>
              </a:ext>
            </a:extLst>
          </p:cNvPr>
          <p:cNvSpPr txBox="1"/>
          <p:nvPr/>
        </p:nvSpPr>
        <p:spPr>
          <a:xfrm>
            <a:off x="1411502" y="1128231"/>
            <a:ext cx="10353320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VIRÁ PARA</a:t>
            </a: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DESTRUIR OS PODERES DO MAL E OS ÍMPIOS</a:t>
            </a: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57DB763C-D3EC-FA49-9619-8416A03577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668" y="5650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6970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9853400-778C-7D40-ABB2-4A67C8476458}"/>
              </a:ext>
            </a:extLst>
          </p:cNvPr>
          <p:cNvSpPr/>
          <p:nvPr/>
        </p:nvSpPr>
        <p:spPr>
          <a:xfrm>
            <a:off x="2527750" y="1642499"/>
            <a:ext cx="5596342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9D3A668-F351-1943-A85A-3027558B07A9}"/>
              </a:ext>
            </a:extLst>
          </p:cNvPr>
          <p:cNvSpPr/>
          <p:nvPr/>
        </p:nvSpPr>
        <p:spPr>
          <a:xfrm>
            <a:off x="2527749" y="2471176"/>
            <a:ext cx="5596342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48C76DE-70AC-DF48-82D3-F3E6318C78AD}"/>
              </a:ext>
            </a:extLst>
          </p:cNvPr>
          <p:cNvSpPr txBox="1">
            <a:spLocks/>
          </p:cNvSpPr>
          <p:nvPr/>
        </p:nvSpPr>
        <p:spPr>
          <a:xfrm>
            <a:off x="2759400" y="3724677"/>
            <a:ext cx="7826539" cy="18841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problema do mal não será inteiramente resolvido apenas destruindo seu autor. Ao longo da história, o amor de Deus tem sido questionado, daí a necessidade de sua vindicação.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453679-206D-EB46-9384-D51E442C74AC}"/>
              </a:ext>
            </a:extLst>
          </p:cNvPr>
          <p:cNvSpPr txBox="1"/>
          <p:nvPr/>
        </p:nvSpPr>
        <p:spPr>
          <a:xfrm>
            <a:off x="2759401" y="1505873"/>
            <a:ext cx="6331846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VIRÁ PARA </a:t>
            </a: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VINDICAR A DEUS</a:t>
            </a: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6FFA42D4-9C67-1947-AF1C-BE7730D140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668" y="5650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41338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9853400-778C-7D40-ABB2-4A67C8476458}"/>
              </a:ext>
            </a:extLst>
          </p:cNvPr>
          <p:cNvSpPr/>
          <p:nvPr/>
        </p:nvSpPr>
        <p:spPr>
          <a:xfrm>
            <a:off x="2013612" y="1226155"/>
            <a:ext cx="5695733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9D3A668-F351-1943-A85A-3027558B07A9}"/>
              </a:ext>
            </a:extLst>
          </p:cNvPr>
          <p:cNvSpPr/>
          <p:nvPr/>
        </p:nvSpPr>
        <p:spPr>
          <a:xfrm>
            <a:off x="2013610" y="2054832"/>
            <a:ext cx="6733227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48C76DE-70AC-DF48-82D3-F3E6318C78AD}"/>
              </a:ext>
            </a:extLst>
          </p:cNvPr>
          <p:cNvSpPr txBox="1">
            <a:spLocks/>
          </p:cNvSpPr>
          <p:nvPr/>
        </p:nvSpPr>
        <p:spPr>
          <a:xfrm>
            <a:off x="2245262" y="3272309"/>
            <a:ext cx="8981006" cy="2545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natureza ficou sujeita à maldição do pecado e anseia por renovação. É o que está escrito em Romanos 8:19-21. Por isso, Deus precisa renová-la. A boa-nova é que os salvos não precisarão fazer nada para renovar a Terra. O próprio Deus criará novos céus e nova terra, conforme está escrito em Apocalipse 21:1.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453679-206D-EB46-9384-D51E442C74AC}"/>
              </a:ext>
            </a:extLst>
          </p:cNvPr>
          <p:cNvSpPr txBox="1"/>
          <p:nvPr/>
        </p:nvSpPr>
        <p:spPr>
          <a:xfrm>
            <a:off x="2245262" y="1089529"/>
            <a:ext cx="6343313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VIRÁ PARA</a:t>
            </a: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RESTAURAR A TERRA</a:t>
            </a: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1976D746-6C8A-0445-B6BF-DBFDBC4666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668" y="5650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7879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9853400-778C-7D40-ABB2-4A67C8476458}"/>
              </a:ext>
            </a:extLst>
          </p:cNvPr>
          <p:cNvSpPr/>
          <p:nvPr/>
        </p:nvSpPr>
        <p:spPr>
          <a:xfrm>
            <a:off x="937157" y="1030601"/>
            <a:ext cx="10317685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9D3A668-F351-1943-A85A-3027558B07A9}"/>
              </a:ext>
            </a:extLst>
          </p:cNvPr>
          <p:cNvSpPr/>
          <p:nvPr/>
        </p:nvSpPr>
        <p:spPr>
          <a:xfrm>
            <a:off x="937156" y="1859278"/>
            <a:ext cx="7750333" cy="6665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48C76DE-70AC-DF48-82D3-F3E6318C78AD}"/>
              </a:ext>
            </a:extLst>
          </p:cNvPr>
          <p:cNvSpPr txBox="1">
            <a:spLocks/>
          </p:cNvSpPr>
          <p:nvPr/>
        </p:nvSpPr>
        <p:spPr>
          <a:xfrm>
            <a:off x="1168807" y="3076755"/>
            <a:ext cx="9803993" cy="3196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comunhão entre Deus e os seres humanos se acha agora interrompida pelo pecado. Mas naquele tempo Deus poderá habitar com Seus filhos e filhas, e os remidos estarão para sempre com Ele.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“Porque Deus achou por bem que, nele, residisse toda a plenitude e que, havendo feito a paz pelo sangue da sua cruz, por meio dele, reconciliasse consigo mesmo todas as coisas, quer sobre a terra, quer nos céus”. (Colossenses 1:19, 20)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453679-206D-EB46-9384-D51E442C74AC}"/>
              </a:ext>
            </a:extLst>
          </p:cNvPr>
          <p:cNvSpPr txBox="1"/>
          <p:nvPr/>
        </p:nvSpPr>
        <p:spPr>
          <a:xfrm>
            <a:off x="1168807" y="893975"/>
            <a:ext cx="10160883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VIRÁ PARA </a:t>
            </a: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RESTABELECER A COMUNHÃO COM DEUS</a:t>
            </a:r>
          </a:p>
        </p:txBody>
      </p:sp>
      <p:pic>
        <p:nvPicPr>
          <p:cNvPr id="11" name="Imagem" descr="Imagem">
            <a:extLst>
              <a:ext uri="{FF2B5EF4-FFF2-40B4-BE49-F238E27FC236}">
                <a16:creationId xmlns:a16="http://schemas.microsoft.com/office/drawing/2014/main" id="{413C4673-883C-6A4D-8F27-28A8240257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668" y="5650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2458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3" name="Imagem 12" descr="Uma imagem contendo fogo, lareira&#10;&#10;Descrição gerada automaticamente">
            <a:extLst>
              <a:ext uri="{FF2B5EF4-FFF2-40B4-BE49-F238E27FC236}">
                <a16:creationId xmlns:a16="http://schemas.microsoft.com/office/drawing/2014/main" id="{DD28D6E8-DB5A-7646-8597-B66A69482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agem" descr="Imagem">
            <a:extLst>
              <a:ext uri="{FF2B5EF4-FFF2-40B4-BE49-F238E27FC236}">
                <a16:creationId xmlns:a16="http://schemas.microsoft.com/office/drawing/2014/main" id="{C34495DA-6D31-154F-8463-38ED9F51E6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A2F0F44-A8C4-CB47-B676-78978B0EFCF9}"/>
              </a:ext>
            </a:extLst>
          </p:cNvPr>
          <p:cNvSpPr txBox="1"/>
          <p:nvPr/>
        </p:nvSpPr>
        <p:spPr>
          <a:xfrm>
            <a:off x="2401322" y="2075694"/>
            <a:ext cx="5811146" cy="682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5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7DB3EE2-9485-3C41-A1E2-BCBB1D74D2C9}"/>
              </a:ext>
            </a:extLst>
          </p:cNvPr>
          <p:cNvSpPr txBox="1"/>
          <p:nvPr/>
        </p:nvSpPr>
        <p:spPr>
          <a:xfrm>
            <a:off x="2087774" y="2968046"/>
            <a:ext cx="9677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estudar a Palavra de Deus.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manter comunhão com Deus.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viver em santidade, vencendo as fraquezas.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Entreguemos completamente nossa vida a Deus.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trabalhar para Cristo com total diligência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3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go, lareira&#10;&#10;Descrição gerada automaticamente">
            <a:extLst>
              <a:ext uri="{FF2B5EF4-FFF2-40B4-BE49-F238E27FC236}">
                <a16:creationId xmlns:a16="http://schemas.microsoft.com/office/drawing/2014/main" id="{F7D71BEB-6FBF-CC44-B12C-1E1F5EBA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B5B65F9-1350-7842-AC34-3033DBE2B400}"/>
              </a:ext>
            </a:extLst>
          </p:cNvPr>
          <p:cNvSpPr txBox="1">
            <a:spLocks/>
          </p:cNvSpPr>
          <p:nvPr/>
        </p:nvSpPr>
        <p:spPr>
          <a:xfrm>
            <a:off x="3844709" y="2532186"/>
            <a:ext cx="6653305" cy="24724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tema central da escatologia do Antigo Testamento é a vinda de Cristo. Os profetas usam com frequência as expressões “naquele dia” (2Cr 14:9), “naqueles dias” (Joel 2:29), ou, segundo Daniel, “nesse tempo”, quando virá a salvação (12:1).</a:t>
            </a:r>
            <a:endParaRPr lang="pt-BR" sz="2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" descr="Imagem">
            <a:extLst>
              <a:ext uri="{FF2B5EF4-FFF2-40B4-BE49-F238E27FC236}">
                <a16:creationId xmlns:a16="http://schemas.microsoft.com/office/drawing/2014/main" id="{751F9BB0-E9DA-D342-A46E-E6CCEE9DB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6703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no interior, pia, edifício, espelho&#10;&#10;Descrição gerada automaticamente">
            <a:extLst>
              <a:ext uri="{FF2B5EF4-FFF2-40B4-BE49-F238E27FC236}">
                <a16:creationId xmlns:a16="http://schemas.microsoft.com/office/drawing/2014/main" id="{B7EE91AE-D924-B540-8F9E-379C2E89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86EA7FE-A371-F347-B0B8-B2A192815F82}"/>
              </a:ext>
            </a:extLst>
          </p:cNvPr>
          <p:cNvSpPr/>
          <p:nvPr/>
        </p:nvSpPr>
        <p:spPr>
          <a:xfrm>
            <a:off x="2605819" y="3146253"/>
            <a:ext cx="4091969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FB0672B-F681-8B4F-AF6B-91DB2D861BFC}"/>
              </a:ext>
            </a:extLst>
          </p:cNvPr>
          <p:cNvSpPr/>
          <p:nvPr/>
        </p:nvSpPr>
        <p:spPr>
          <a:xfrm>
            <a:off x="2605819" y="3942120"/>
            <a:ext cx="4323619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23BB7966-A971-3A4D-A3ED-C6A1826137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EB73ACDA-F38F-2344-9AEA-23EF1C9C56C9}"/>
              </a:ext>
            </a:extLst>
          </p:cNvPr>
          <p:cNvSpPr/>
          <p:nvPr/>
        </p:nvSpPr>
        <p:spPr>
          <a:xfrm>
            <a:off x="2605819" y="2338179"/>
            <a:ext cx="3490181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B5F97B-426E-B04B-84DA-570B3F8AA276}"/>
              </a:ext>
            </a:extLst>
          </p:cNvPr>
          <p:cNvSpPr txBox="1"/>
          <p:nvPr/>
        </p:nvSpPr>
        <p:spPr>
          <a:xfrm>
            <a:off x="2837469" y="2178305"/>
            <a:ext cx="4091969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MAS, QUE TIPO DE DIA SERÁ ESSE? </a:t>
            </a:r>
          </a:p>
        </p:txBody>
      </p:sp>
    </p:spTree>
    <p:extLst>
      <p:ext uri="{BB962C8B-B14F-4D97-AF65-F5344CB8AC3E}">
        <p14:creationId xmlns:p14="http://schemas.microsoft.com/office/powerpoint/2010/main" val="299632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Uma imagem contendo fogo, lareira&#10;&#10;Descrição gerada automaticamente">
            <a:extLst>
              <a:ext uri="{FF2B5EF4-FFF2-40B4-BE49-F238E27FC236}">
                <a16:creationId xmlns:a16="http://schemas.microsoft.com/office/drawing/2014/main" id="{70F5E5FB-203B-8541-AEE5-EF4CB1453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16"/>
          <a:stretch/>
        </p:blipFill>
        <p:spPr>
          <a:xfrm>
            <a:off x="4866817" y="693759"/>
            <a:ext cx="7143475" cy="56132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7" y="1423668"/>
            <a:ext cx="366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UM DIA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7" y="2951969"/>
            <a:ext cx="4289836" cy="302708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A vinda de Cristo é considerada um acontecimento histórico. Ou seja, não é uma vinda além do tempo, mas a incursão de Deus na história. Será a entronização do Soberano que triunfa sobre Seus inimigos.</a:t>
            </a:r>
            <a:endParaRPr lang="pt-BR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3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Uma imagem contendo fogo, lareira&#10;&#10;Descrição gerada automaticamente">
            <a:extLst>
              <a:ext uri="{FF2B5EF4-FFF2-40B4-BE49-F238E27FC236}">
                <a16:creationId xmlns:a16="http://schemas.microsoft.com/office/drawing/2014/main" id="{70F5E5FB-203B-8541-AEE5-EF4CB1453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16"/>
          <a:stretch/>
        </p:blipFill>
        <p:spPr>
          <a:xfrm>
            <a:off x="4866817" y="693759"/>
            <a:ext cx="7143475" cy="56132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6" y="1423668"/>
            <a:ext cx="5104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UM EVENTO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CULMINANTE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7" y="2951969"/>
            <a:ext cx="4289836" cy="302708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A vinda de Cristo será um evento máximo. Ou seja, a vinda de Cristo será um evento do qual não se pode escapar,  no qual tudo termina e a partir do qual tudo começa de novo.</a:t>
            </a:r>
            <a:endParaRPr lang="pt-BR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4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Uma imagem contendo fogo, lareira&#10;&#10;Descrição gerada automaticamente">
            <a:extLst>
              <a:ext uri="{FF2B5EF4-FFF2-40B4-BE49-F238E27FC236}">
                <a16:creationId xmlns:a16="http://schemas.microsoft.com/office/drawing/2014/main" id="{70F5E5FB-203B-8541-AEE5-EF4CB1453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16"/>
          <a:stretch/>
        </p:blipFill>
        <p:spPr>
          <a:xfrm>
            <a:off x="4866817" y="693759"/>
            <a:ext cx="7143475" cy="56132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6" y="1089559"/>
            <a:ext cx="4052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UM DIA DE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JUÍZO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6" y="2617860"/>
            <a:ext cx="4742311" cy="337890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 Senhor vem para julgar Seu povo e para julgar as nações. Por um lado, vem para condenar a infidelidade à Sua Lei, que tem sido tratada com desprezo; vem para restabelecer a justiça. Adultério, estupro, opressão, mentira e violência merecem o respectivo castigo. </a:t>
            </a:r>
            <a:endParaRPr lang="pt-BR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7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no interior, pia, edifício, espelho&#10;&#10;Descrição gerada automaticamente">
            <a:extLst>
              <a:ext uri="{FF2B5EF4-FFF2-40B4-BE49-F238E27FC236}">
                <a16:creationId xmlns:a16="http://schemas.microsoft.com/office/drawing/2014/main" id="{B7EE91AE-D924-B540-8F9E-379C2E89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86EA7FE-A371-F347-B0B8-B2A192815F82}"/>
              </a:ext>
            </a:extLst>
          </p:cNvPr>
          <p:cNvSpPr/>
          <p:nvPr/>
        </p:nvSpPr>
        <p:spPr>
          <a:xfrm>
            <a:off x="2605819" y="3146253"/>
            <a:ext cx="6555766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FB0672B-F681-8B4F-AF6B-91DB2D861BFC}"/>
              </a:ext>
            </a:extLst>
          </p:cNvPr>
          <p:cNvSpPr/>
          <p:nvPr/>
        </p:nvSpPr>
        <p:spPr>
          <a:xfrm>
            <a:off x="2605819" y="3942120"/>
            <a:ext cx="6063396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23BB7966-A971-3A4D-A3ED-C6A1826137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429D661-7DE4-BD44-824B-69969E3B8411}"/>
              </a:ext>
            </a:extLst>
          </p:cNvPr>
          <p:cNvSpPr/>
          <p:nvPr/>
        </p:nvSpPr>
        <p:spPr>
          <a:xfrm>
            <a:off x="2627083" y="2338179"/>
            <a:ext cx="5878963" cy="66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77EA5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B5F97B-426E-B04B-84DA-570B3F8AA276}"/>
              </a:ext>
            </a:extLst>
          </p:cNvPr>
          <p:cNvSpPr txBox="1"/>
          <p:nvPr/>
        </p:nvSpPr>
        <p:spPr>
          <a:xfrm>
            <a:off x="2837469" y="2178305"/>
            <a:ext cx="6851653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COMO ELE VIRÁ? COMO SERÁ A VINDA DE JESUS CRISTO?</a:t>
            </a:r>
          </a:p>
        </p:txBody>
      </p:sp>
    </p:spTree>
    <p:extLst>
      <p:ext uri="{BB962C8B-B14F-4D97-AF65-F5344CB8AC3E}">
        <p14:creationId xmlns:p14="http://schemas.microsoft.com/office/powerpoint/2010/main" val="267789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7" y="1200665"/>
            <a:ext cx="4289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VIRÁ DE FORMA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PESSOAL E LITERAL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883423E-53AA-A942-A671-F881259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7" y="3783795"/>
            <a:ext cx="4289836" cy="21952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 Filho do Homem foi embora como uma pessoa e retornará pessoalmente, com poder e grande glória. Um texto esclarecedor a esse respeito é Atos 1:11.</a:t>
            </a:r>
            <a:endParaRPr lang="pt-BR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53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1251</Words>
  <Application>Microsoft Macintosh PowerPoint</Application>
  <PresentationFormat>Widescreen</PresentationFormat>
  <Paragraphs>64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 vinda de Cristo é considerada um acontecimento histórico. Ou seja, não é uma vinda além do tempo, mas a incursão de Deus na história. Será a entronização do Soberano que triunfa sobre Seus inimigos.</vt:lpstr>
      <vt:lpstr>A vinda de Cristo será um evento máximo. Ou seja, a vinda de Cristo será um evento do qual não se pode escapar,  no qual tudo termina e a partir do qual tudo começa de novo.</vt:lpstr>
      <vt:lpstr>O Senhor vem para julgar Seu povo e para julgar as nações. Por um lado, vem para condenar a infidelidade à Sua Lei, que tem sido tratada com desprezo; vem para restabelecer a justiça. Adultério, estupro, opressão, mentira e violência merecem o respectivo castigo. </vt:lpstr>
      <vt:lpstr>Apresentação do PowerPoint</vt:lpstr>
      <vt:lpstr>O Filho do Homem foi embora como uma pessoa e retornará pessoalmente, com poder e grande glória. Um texto esclarecedor a esse respeito é Atos 1:11.</vt:lpstr>
      <vt:lpstr>Se Cristo vem de forma pessoal, então virá de forma visível; como diz Apocalipse 1:7: “Todo olho O verá”.</vt:lpstr>
      <vt:lpstr>Sua primeira vinda foi uma vinda de humilhações, mas a segunda vinda será gloriosa. Ele virá com poder e glória, diz Mateus 24:30. Leiamos:  “Então aparecerá no céu o sinal do Filho do Homem. Todos os povos da terra se lamentarão e verão o Filho do Homem vindo sobre as nuvens do céu, com poder e grande glória”. </vt:lpstr>
      <vt:lpstr>Há um texto espetacular a esse respeito. 2 Pedro 3:10:  “Porém, o Dia do Senhor virá como um ladrão. Naquele dia os céus passarão com grande estrondo, e os elementos se desfarão pelo fogo. Também a terra e as obras que nela existem desaparecerão”. </vt:lpstr>
      <vt:lpstr>Homens e mulheres serão apanhados de surpresa. O Senhor Jesus empregou várias metáforas para advertir os discípulos sobre isso. Por exemplo: o ladrão da noite (Mt 24:42-44; Lc 12:40), e o noivo e as dez virgens (Mt 25:1-13). O apóstolo Paulo acrescenta a isso a figura das dores de parto de uma mulher grávida (1Ts 5:3).</vt:lpstr>
      <vt:lpstr>Apresentação do PowerPoint</vt:lpstr>
      <vt:lpstr>O terremoto de Lisboa, ocorrido em 1º de novembro de 1755, foi conhecido na época como presságio do fim.</vt:lpstr>
      <vt:lpstr>O escurecimento do sol de 19 de maio de 1780 também foi reconhecido como escatológico.</vt:lpstr>
      <vt:lpstr>A queda das estrelas ocorrida em 13 de novembro de 1833 também foi considerada um fenômeno divino.  Atualmente: fomes, terremotos, doenças, etc. </vt:lpstr>
      <vt:lpstr>Jesus utilizou duas palavras-chave para descrever a condição moral às vésperas de Sua segunda vinda. Disse que, “por se multiplicar a maldade, o amor se esfriará de quase todos” (Mt 24:12). </vt:lpstr>
      <vt:lpstr>O livro de Apocalipse revela o surgimento de um grande movimento religioso de extensão mundial, ocorrendo antes do segundo advento.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DSA - Antonio Abreu</dc:creator>
  <cp:lastModifiedBy>DSA - Antonio Abreu</cp:lastModifiedBy>
  <cp:revision>14</cp:revision>
  <dcterms:created xsi:type="dcterms:W3CDTF">2020-08-04T19:01:03Z</dcterms:created>
  <dcterms:modified xsi:type="dcterms:W3CDTF">2020-09-11T13:20:38Z</dcterms:modified>
</cp:coreProperties>
</file>