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80" r:id="rId4"/>
    <p:sldId id="283" r:id="rId5"/>
    <p:sldId id="285" r:id="rId6"/>
    <p:sldId id="286" r:id="rId7"/>
    <p:sldId id="287" r:id="rId8"/>
    <p:sldId id="288" r:id="rId9"/>
    <p:sldId id="289" r:id="rId10"/>
    <p:sldId id="290" r:id="rId11"/>
    <p:sldId id="291" r:id="rId12"/>
    <p:sldId id="292" r:id="rId13"/>
    <p:sldId id="293" r:id="rId14"/>
    <p:sldId id="294" r:id="rId15"/>
    <p:sldId id="295" r:id="rId16"/>
    <p:sldId id="296" r:id="rId17"/>
    <p:sldId id="297" r:id="rId18"/>
    <p:sldId id="298" r:id="rId19"/>
    <p:sldId id="299" r:id="rId20"/>
    <p:sldId id="300" r:id="rId21"/>
    <p:sldId id="301" r:id="rId22"/>
    <p:sldId id="302" r:id="rId23"/>
    <p:sldId id="303" r:id="rId24"/>
    <p:sldId id="304" r:id="rId25"/>
    <p:sldId id="305" r:id="rId26"/>
    <p:sldId id="306" r:id="rId27"/>
    <p:sldId id="307" r:id="rId28"/>
    <p:sldId id="308" r:id="rId29"/>
    <p:sldId id="309" r:id="rId30"/>
    <p:sldId id="310" r:id="rId3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6325"/>
    <a:srgbClr val="016A5F"/>
    <a:srgbClr val="009181"/>
    <a:srgbClr val="038991"/>
    <a:srgbClr val="007F72"/>
    <a:srgbClr val="884B29"/>
    <a:srgbClr val="AC7D4E"/>
    <a:srgbClr val="4A2917"/>
    <a:srgbClr val="E3C9B7"/>
    <a:srgbClr val="4523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585"/>
    <p:restoredTop sz="94694"/>
  </p:normalViewPr>
  <p:slideViewPr>
    <p:cSldViewPr snapToGrid="0" snapToObjects="1">
      <p:cViewPr varScale="1">
        <p:scale>
          <a:sx n="93" d="100"/>
          <a:sy n="93" d="100"/>
        </p:scale>
        <p:origin x="216" y="8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2A1FFE-E884-E046-A59E-012FD5CC6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B1A39EB-BA95-8840-B233-3EE22A86DB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05C7CBB-29E7-D441-9F13-26F0E9420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71EAC-28CE-EA4C-BE10-5A98B2502C2F}" type="datetimeFigureOut">
              <a:rPr lang="pt-BR" smtClean="0"/>
              <a:t>01/04/2021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4D6849E-BCDD-EA44-97AF-2E8507855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A5F95E0-070A-444D-893F-A85B0CBA3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89D45-E3D2-8048-A124-5284334EC0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18466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282FC3-7177-8942-BD39-B7E6FB5196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0B46831-AD54-1A4A-A3D7-0A71388BA5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E77FA98-9B46-5D4A-AD76-256796FBE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71EAC-28CE-EA4C-BE10-5A98B2502C2F}" type="datetimeFigureOut">
              <a:rPr lang="pt-BR" smtClean="0"/>
              <a:t>01/04/2021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0EC9001-562E-4745-AE6D-FEED79E08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B8267C7-D144-6E47-8835-91720D45C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89D45-E3D2-8048-A124-5284334EC0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3468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0F68060-EBE0-2C4D-9641-9A38FF2319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AA4F28EB-7B4B-554A-989C-D131E112D5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BAB86F9-FB82-BD43-B409-6B78E8EC01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71EAC-28CE-EA4C-BE10-5A98B2502C2F}" type="datetimeFigureOut">
              <a:rPr lang="pt-BR" smtClean="0"/>
              <a:t>01/04/2021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AF8B641-C36C-8F45-ABD6-5A071CC04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5BD13A1-B2CC-CE4B-A918-45D10C83B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89D45-E3D2-8048-A124-5284334EC0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2860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AB569B-73DB-4748-BF1E-3BC44AA49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6C1F64A-5556-0146-957D-88527BD44D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0B7D6EC-A78B-3048-8327-E6E8017E3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71EAC-28CE-EA4C-BE10-5A98B2502C2F}" type="datetimeFigureOut">
              <a:rPr lang="pt-BR" smtClean="0"/>
              <a:t>01/04/2021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CD148A8-AA7B-3044-A482-93802EA3D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5934F7B-D820-CF4D-AB5B-12C2C5D51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89D45-E3D2-8048-A124-5284334EC0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7432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E413C7-966D-EA40-8D21-B6A12CC296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DF74380-A843-4B4E-AB07-B364CAF14F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2EA54BA-40A5-D44F-82AA-BD43D680F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71EAC-28CE-EA4C-BE10-5A98B2502C2F}" type="datetimeFigureOut">
              <a:rPr lang="pt-BR" smtClean="0"/>
              <a:t>01/04/2021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234BDA7-5482-5F47-A068-7DC6339CA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B58983B-2820-EA44-ACDC-B66239407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89D45-E3D2-8048-A124-5284334EC0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9075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BA0EC2-2317-6949-BDB9-4D2D0CDAE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6EA8AC2-ECE1-3244-870E-2EC869F6D9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D41DF2A-C2D6-0B4C-87B7-FC6A3F15E3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5486E2D-1116-CB4F-92A4-6C43ECFDD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71EAC-28CE-EA4C-BE10-5A98B2502C2F}" type="datetimeFigureOut">
              <a:rPr lang="pt-BR" smtClean="0"/>
              <a:t>01/04/2021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B4208CC-5D84-4E46-8430-F1CCF14D3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46DB7DB-2F2F-9B45-8792-E6DB4BCB0C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89D45-E3D2-8048-A124-5284334EC0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81328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DB46A8-5A64-3346-95BC-37D098B30F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2671B68-E1DA-EC4F-8111-AD8BFB5A6B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CB6FC32-BD66-5B40-824D-611A5C79E2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299A717C-1194-9D42-A5B0-C62C1B9E96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BB3A535E-471F-4F4E-AF77-BB3760ED8A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CFA1F908-5FF9-C947-9CFA-5B03405242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71EAC-28CE-EA4C-BE10-5A98B2502C2F}" type="datetimeFigureOut">
              <a:rPr lang="pt-BR" smtClean="0"/>
              <a:t>01/04/2021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2014A263-41B9-EE4D-BA51-55D547A47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222B4BF2-5E35-B749-879B-DD80B9E6C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89D45-E3D2-8048-A124-5284334EC0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8452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FA35B9-D5D2-E147-8762-390AC4A77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CA984C7C-568B-C040-B957-C804F7CE8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71EAC-28CE-EA4C-BE10-5A98B2502C2F}" type="datetimeFigureOut">
              <a:rPr lang="pt-BR" smtClean="0"/>
              <a:t>01/04/2021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30A1B123-B202-064C-8EBC-543E4C4E7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B5460924-2C49-3C4E-9D3B-45B358A6A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89D45-E3D2-8048-A124-5284334EC0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1021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6F36D122-D5D3-FF41-81C0-D1FD6967C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71EAC-28CE-EA4C-BE10-5A98B2502C2F}" type="datetimeFigureOut">
              <a:rPr lang="pt-BR" smtClean="0"/>
              <a:t>01/04/2021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EDBD696B-EEB5-1749-852A-1E8E3EB35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71D10A37-5CDD-814C-8B0D-2DB10DF5B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89D45-E3D2-8048-A124-5284334EC0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2605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E7DD9F-FE75-844E-95CF-CF6500D49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DF0BD36-11BC-5847-9CC1-79C0F5B1B3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1A39FFE-B57D-CC4E-96E2-BA90889123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D46703D-2FB2-D74F-A474-A9C63596B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71EAC-28CE-EA4C-BE10-5A98B2502C2F}" type="datetimeFigureOut">
              <a:rPr lang="pt-BR" smtClean="0"/>
              <a:t>01/04/2021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135E5ED-B5B7-6342-933E-66CAC6E32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D548BAC-37F7-B14D-A04F-FBC2A2514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89D45-E3D2-8048-A124-5284334EC0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10323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9315AE-F452-C343-82EA-087F47295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10176446-FFFC-4443-B6A7-60E79F46F0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BAAF183-66C8-9A4A-BA79-03503EFC30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9D3884E-CA35-BF40-97B2-4B438B5B7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71EAC-28CE-EA4C-BE10-5A98B2502C2F}" type="datetimeFigureOut">
              <a:rPr lang="pt-BR" smtClean="0"/>
              <a:t>01/04/2021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A5F8355-6DF0-4E4B-BA8F-838E60372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3EBA866-802D-BF48-AB4C-24BFFF255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89D45-E3D2-8048-A124-5284334EC0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39596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ED887EA3-44C9-484F-B88B-AF4E02B5B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50DDFD7-2851-5B40-8C50-62F78E72E6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6329E00-2A8E-8C40-A7A2-8394E51380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771EAC-28CE-EA4C-BE10-5A98B2502C2F}" type="datetimeFigureOut">
              <a:rPr lang="pt-BR" smtClean="0"/>
              <a:t>01/04/2021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8B32D10-334A-C146-B1AA-B05A912926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0E24437-99E2-164D-8677-81369C53DC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989D45-E3D2-8048-A124-5284334EC0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7995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" descr="Imagem">
            <a:extLst>
              <a:ext uri="{FF2B5EF4-FFF2-40B4-BE49-F238E27FC236}">
                <a16:creationId xmlns:a16="http://schemas.microsoft.com/office/drawing/2014/main" id="{91196E93-F1A7-C94E-A6B8-AC5DFBEB7EF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4000"/>
                    </a14:imgEffect>
                    <a14:imgEffect>
                      <a14:colorTemperature colorTemp="11500"/>
                    </a14:imgEffect>
                    <a14:imgEffect>
                      <a14:saturation sat="0"/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6268" y="412649"/>
            <a:ext cx="538554" cy="538554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Imagem 8" descr="Texto&#10;&#10;Descrição gerada automaticamente">
            <a:extLst>
              <a:ext uri="{FF2B5EF4-FFF2-40B4-BE49-F238E27FC236}">
                <a16:creationId xmlns:a16="http://schemas.microsoft.com/office/drawing/2014/main" id="{A6B46093-EF9F-0345-8E98-CB3B1CADED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8242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Uma imagem contendo animal, pássaro&#10;&#10;Descrição gerada automaticamente">
            <a:extLst>
              <a:ext uri="{FF2B5EF4-FFF2-40B4-BE49-F238E27FC236}">
                <a16:creationId xmlns:a16="http://schemas.microsoft.com/office/drawing/2014/main" id="{F3B01FDA-5CB9-584F-9099-8D73C55635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327988" flipH="1">
            <a:off x="-1550904" y="-2005785"/>
            <a:ext cx="7505028" cy="11254581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77AE9DC6-7747-0D42-A8B1-9BE3E9C503D1}"/>
              </a:ext>
            </a:extLst>
          </p:cNvPr>
          <p:cNvSpPr txBox="1"/>
          <p:nvPr/>
        </p:nvSpPr>
        <p:spPr>
          <a:xfrm>
            <a:off x="3998498" y="1283038"/>
            <a:ext cx="62931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spc="300" dirty="0">
                <a:solidFill>
                  <a:srgbClr val="DC63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pt-BR" sz="3600" b="1" spc="300" dirty="0">
                <a:solidFill>
                  <a:srgbClr val="DC63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SEGUNDA</a:t>
            </a:r>
            <a:r>
              <a:rPr lang="pt-BR" sz="3600" spc="300" dirty="0">
                <a:solidFill>
                  <a:srgbClr val="DC63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MENSAGEM ANGÉLICA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34E4487C-2440-9C4D-8120-B167CD233724}"/>
              </a:ext>
            </a:extLst>
          </p:cNvPr>
          <p:cNvSpPr txBox="1">
            <a:spLocks/>
          </p:cNvSpPr>
          <p:nvPr/>
        </p:nvSpPr>
        <p:spPr>
          <a:xfrm>
            <a:off x="3998498" y="3053443"/>
            <a:ext cx="6876332" cy="331441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“Seguiu-se outro anjo, o segundo, dizendo: Caiu! Caiu a grande Babilônia que fez com que todas as nações bebessem o vinho do furor da sua prostituição.” </a:t>
            </a:r>
          </a:p>
          <a:p>
            <a:pPr>
              <a:lnSpc>
                <a:spcPct val="100000"/>
              </a:lnSpc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pt-BR" sz="2000" i="1" dirty="0">
                <a:latin typeface="Arial" panose="020B0604020202020204" pitchFamily="34" charset="0"/>
                <a:cs typeface="Arial" panose="020B0604020202020204" pitchFamily="34" charset="0"/>
              </a:rPr>
              <a:t>Apocalipse 14:8</a:t>
            </a:r>
          </a:p>
        </p:txBody>
      </p:sp>
      <p:pic>
        <p:nvPicPr>
          <p:cNvPr id="7" name="Imagem" descr="Imagem">
            <a:extLst>
              <a:ext uri="{FF2B5EF4-FFF2-40B4-BE49-F238E27FC236}">
                <a16:creationId xmlns:a16="http://schemas.microsoft.com/office/drawing/2014/main" id="{1282EDEA-6A20-C849-A08A-FCA041243E3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4000"/>
                    </a14:imgEffect>
                    <a14:imgEffect>
                      <a14:colorTemperature colorTemp="11500"/>
                    </a14:imgEffect>
                    <a14:imgEffect>
                      <a14:saturation sat="0"/>
                    </a14:imgEffect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6268" y="412649"/>
            <a:ext cx="538554" cy="53855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3373857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Uma imagem contendo animal, pássaro&#10;&#10;Descrição gerada automaticamente">
            <a:extLst>
              <a:ext uri="{FF2B5EF4-FFF2-40B4-BE49-F238E27FC236}">
                <a16:creationId xmlns:a16="http://schemas.microsoft.com/office/drawing/2014/main" id="{F3B01FDA-5CB9-584F-9099-8D73C55635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327988" flipH="1">
            <a:off x="-1550904" y="-2005785"/>
            <a:ext cx="7505028" cy="11254581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77AE9DC6-7747-0D42-A8B1-9BE3E9C503D1}"/>
              </a:ext>
            </a:extLst>
          </p:cNvPr>
          <p:cNvSpPr txBox="1"/>
          <p:nvPr/>
        </p:nvSpPr>
        <p:spPr>
          <a:xfrm>
            <a:off x="3998498" y="2114724"/>
            <a:ext cx="62524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i="1" spc="300" dirty="0">
                <a:solidFill>
                  <a:srgbClr val="DC63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 DIZ “CAIU, CAIU”</a:t>
            </a:r>
          </a:p>
        </p:txBody>
      </p:sp>
      <p:pic>
        <p:nvPicPr>
          <p:cNvPr id="7" name="Imagem" descr="Imagem">
            <a:extLst>
              <a:ext uri="{FF2B5EF4-FFF2-40B4-BE49-F238E27FC236}">
                <a16:creationId xmlns:a16="http://schemas.microsoft.com/office/drawing/2014/main" id="{1282EDEA-6A20-C849-A08A-FCA041243E3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4000"/>
                    </a14:imgEffect>
                    <a14:imgEffect>
                      <a14:colorTemperature colorTemp="11500"/>
                    </a14:imgEffect>
                    <a14:imgEffect>
                      <a14:saturation sat="0"/>
                    </a14:imgEffect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6268" y="412649"/>
            <a:ext cx="538554" cy="538554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3E4A330D-1E10-DC4E-8C1A-1F6028C570DD}"/>
              </a:ext>
            </a:extLst>
          </p:cNvPr>
          <p:cNvSpPr txBox="1"/>
          <p:nvPr/>
        </p:nvSpPr>
        <p:spPr>
          <a:xfrm>
            <a:off x="3998498" y="2761055"/>
            <a:ext cx="3475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QUEM CAI?</a:t>
            </a:r>
            <a:endParaRPr lang="pt-BR" sz="3200" spc="3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DC8DAABA-7E33-AE48-AA56-1CE4B5558AF1}"/>
              </a:ext>
            </a:extLst>
          </p:cNvPr>
          <p:cNvSpPr txBox="1">
            <a:spLocks/>
          </p:cNvSpPr>
          <p:nvPr/>
        </p:nvSpPr>
        <p:spPr>
          <a:xfrm>
            <a:off x="3998498" y="3512171"/>
            <a:ext cx="6853986" cy="74618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t-BR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Cai o protestantismo quando se afasta da pureza e simplicidade do evangelho eterno da justificação pela fé, que foi uma vez o poderoso motor propulsor da Reforma.</a:t>
            </a:r>
            <a:endParaRPr lang="en-US" sz="2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31700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Uma imagem contendo animal, pássaro&#10;&#10;Descrição gerada automaticamente">
            <a:extLst>
              <a:ext uri="{FF2B5EF4-FFF2-40B4-BE49-F238E27FC236}">
                <a16:creationId xmlns:a16="http://schemas.microsoft.com/office/drawing/2014/main" id="{F3B01FDA-5CB9-584F-9099-8D73C55635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327988" flipH="1">
            <a:off x="-1550904" y="-2005785"/>
            <a:ext cx="7505028" cy="11254581"/>
          </a:xfrm>
          <a:prstGeom prst="rect">
            <a:avLst/>
          </a:prstGeom>
        </p:spPr>
      </p:pic>
      <p:pic>
        <p:nvPicPr>
          <p:cNvPr id="7" name="Imagem" descr="Imagem">
            <a:extLst>
              <a:ext uri="{FF2B5EF4-FFF2-40B4-BE49-F238E27FC236}">
                <a16:creationId xmlns:a16="http://schemas.microsoft.com/office/drawing/2014/main" id="{1282EDEA-6A20-C849-A08A-FCA041243E3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4000"/>
                    </a14:imgEffect>
                    <a14:imgEffect>
                      <a14:colorTemperature colorTemp="11500"/>
                    </a14:imgEffect>
                    <a14:imgEffect>
                      <a14:saturation sat="0"/>
                    </a14:imgEffect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6268" y="412649"/>
            <a:ext cx="538554" cy="538554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3E4A330D-1E10-DC4E-8C1A-1F6028C570DD}"/>
              </a:ext>
            </a:extLst>
          </p:cNvPr>
          <p:cNvSpPr txBox="1"/>
          <p:nvPr/>
        </p:nvSpPr>
        <p:spPr>
          <a:xfrm>
            <a:off x="4720393" y="1931698"/>
            <a:ext cx="37366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 QUE CAI?</a:t>
            </a:r>
            <a:endParaRPr lang="pt-BR" sz="3200" spc="3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DC8DAABA-7E33-AE48-AA56-1CE4B5558AF1}"/>
              </a:ext>
            </a:extLst>
          </p:cNvPr>
          <p:cNvSpPr txBox="1">
            <a:spLocks/>
          </p:cNvSpPr>
          <p:nvPr/>
        </p:nvSpPr>
        <p:spPr>
          <a:xfrm>
            <a:off x="4720393" y="2851256"/>
            <a:ext cx="6300534" cy="74618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t-BR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Cai porque se recusou a atender à mensagem do primeiro anjo: o Evangelho da Justificação pela Fé. Muitos dos protestantes da atualidade se desviaram das grandes verdades da Reforma e não continuaram o processo de Reforma para resgatar a doutrina bíblica.</a:t>
            </a:r>
            <a:endParaRPr lang="en-US" sz="2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55885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Uma imagem contendo animal, pássaro&#10;&#10;Descrição gerada automaticamente">
            <a:extLst>
              <a:ext uri="{FF2B5EF4-FFF2-40B4-BE49-F238E27FC236}">
                <a16:creationId xmlns:a16="http://schemas.microsoft.com/office/drawing/2014/main" id="{F3B01FDA-5CB9-584F-9099-8D73C55635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327988" flipH="1">
            <a:off x="-1550904" y="-2005785"/>
            <a:ext cx="7505028" cy="11254581"/>
          </a:xfrm>
          <a:prstGeom prst="rect">
            <a:avLst/>
          </a:prstGeom>
        </p:spPr>
      </p:pic>
      <p:pic>
        <p:nvPicPr>
          <p:cNvPr id="7" name="Imagem" descr="Imagem">
            <a:extLst>
              <a:ext uri="{FF2B5EF4-FFF2-40B4-BE49-F238E27FC236}">
                <a16:creationId xmlns:a16="http://schemas.microsoft.com/office/drawing/2014/main" id="{1282EDEA-6A20-C849-A08A-FCA041243E3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4000"/>
                    </a14:imgEffect>
                    <a14:imgEffect>
                      <a14:colorTemperature colorTemp="11500"/>
                    </a14:imgEffect>
                    <a14:imgEffect>
                      <a14:saturation sat="0"/>
                    </a14:imgEffect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6268" y="412649"/>
            <a:ext cx="538554" cy="538554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3E4A330D-1E10-DC4E-8C1A-1F6028C570DD}"/>
              </a:ext>
            </a:extLst>
          </p:cNvPr>
          <p:cNvSpPr txBox="1"/>
          <p:nvPr/>
        </p:nvSpPr>
        <p:spPr>
          <a:xfrm>
            <a:off x="5776685" y="1870204"/>
            <a:ext cx="24133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QUANDO CAI?</a:t>
            </a:r>
            <a:endParaRPr lang="pt-BR" sz="3200" spc="3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DC8DAABA-7E33-AE48-AA56-1CE4B5558AF1}"/>
              </a:ext>
            </a:extLst>
          </p:cNvPr>
          <p:cNvSpPr txBox="1">
            <a:spLocks/>
          </p:cNvSpPr>
          <p:nvPr/>
        </p:nvSpPr>
        <p:spPr>
          <a:xfrm>
            <a:off x="5776685" y="3319151"/>
            <a:ext cx="4862286" cy="15721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t-BR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Quando se efetivar a aliança entre as várias organizações/denominações religiosas que rejeitaram a mensagem do primeiro Anjo.</a:t>
            </a:r>
            <a:endParaRPr lang="en-US" sz="2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43533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Uma imagem contendo animal, pássaro&#10;&#10;Descrição gerada automaticamente">
            <a:extLst>
              <a:ext uri="{FF2B5EF4-FFF2-40B4-BE49-F238E27FC236}">
                <a16:creationId xmlns:a16="http://schemas.microsoft.com/office/drawing/2014/main" id="{F3B01FDA-5CB9-584F-9099-8D73C55635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327988" flipH="1">
            <a:off x="-1550904" y="-2005785"/>
            <a:ext cx="7505028" cy="11254581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77AE9DC6-7747-0D42-A8B1-9BE3E9C503D1}"/>
              </a:ext>
            </a:extLst>
          </p:cNvPr>
          <p:cNvSpPr txBox="1"/>
          <p:nvPr/>
        </p:nvSpPr>
        <p:spPr>
          <a:xfrm>
            <a:off x="3998498" y="1299116"/>
            <a:ext cx="68058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i="1" spc="300" dirty="0">
                <a:solidFill>
                  <a:srgbClr val="DC63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ANJO DIZ “CAIU! CAIU A GRANDE BABILÔNIA”</a:t>
            </a:r>
          </a:p>
        </p:txBody>
      </p:sp>
      <p:pic>
        <p:nvPicPr>
          <p:cNvPr id="7" name="Imagem" descr="Imagem">
            <a:extLst>
              <a:ext uri="{FF2B5EF4-FFF2-40B4-BE49-F238E27FC236}">
                <a16:creationId xmlns:a16="http://schemas.microsoft.com/office/drawing/2014/main" id="{1282EDEA-6A20-C849-A08A-FCA041243E3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4000"/>
                    </a14:imgEffect>
                    <a14:imgEffect>
                      <a14:colorTemperature colorTemp="11500"/>
                    </a14:imgEffect>
                    <a14:imgEffect>
                      <a14:saturation sat="0"/>
                    </a14:imgEffect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6268" y="412649"/>
            <a:ext cx="538554" cy="538554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3E4A330D-1E10-DC4E-8C1A-1F6028C570DD}"/>
              </a:ext>
            </a:extLst>
          </p:cNvPr>
          <p:cNvSpPr txBox="1"/>
          <p:nvPr/>
        </p:nvSpPr>
        <p:spPr>
          <a:xfrm>
            <a:off x="3998498" y="2761055"/>
            <a:ext cx="40385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QUEM É A BABILÔNIA?</a:t>
            </a:r>
            <a:endParaRPr lang="pt-BR" sz="3200" spc="3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DC8DAABA-7E33-AE48-AA56-1CE4B5558AF1}"/>
              </a:ext>
            </a:extLst>
          </p:cNvPr>
          <p:cNvSpPr txBox="1">
            <a:spLocks/>
          </p:cNvSpPr>
          <p:nvPr/>
        </p:nvSpPr>
        <p:spPr>
          <a:xfrm>
            <a:off x="3998498" y="3991599"/>
            <a:ext cx="6468976" cy="74618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t-BR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 a grande aliança religiosa apóstata entre a Besta e sua imagem. Também se refere a todas as organizações/denominações religiosas apóstatas.</a:t>
            </a:r>
            <a:endParaRPr lang="en-US" sz="2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92214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Uma imagem contendo animal, pássaro&#10;&#10;Descrição gerada automaticamente">
            <a:extLst>
              <a:ext uri="{FF2B5EF4-FFF2-40B4-BE49-F238E27FC236}">
                <a16:creationId xmlns:a16="http://schemas.microsoft.com/office/drawing/2014/main" id="{F3B01FDA-5CB9-584F-9099-8D73C55635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327988" flipH="1">
            <a:off x="-1550904" y="-2005785"/>
            <a:ext cx="7505028" cy="11254581"/>
          </a:xfrm>
          <a:prstGeom prst="rect">
            <a:avLst/>
          </a:prstGeom>
        </p:spPr>
      </p:pic>
      <p:pic>
        <p:nvPicPr>
          <p:cNvPr id="7" name="Imagem" descr="Imagem">
            <a:extLst>
              <a:ext uri="{FF2B5EF4-FFF2-40B4-BE49-F238E27FC236}">
                <a16:creationId xmlns:a16="http://schemas.microsoft.com/office/drawing/2014/main" id="{1282EDEA-6A20-C849-A08A-FCA041243E3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4000"/>
                    </a14:imgEffect>
                    <a14:imgEffect>
                      <a14:colorTemperature colorTemp="11500"/>
                    </a14:imgEffect>
                    <a14:imgEffect>
                      <a14:saturation sat="0"/>
                    </a14:imgEffect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6268" y="412649"/>
            <a:ext cx="538554" cy="538554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3E4A330D-1E10-DC4E-8C1A-1F6028C570DD}"/>
              </a:ext>
            </a:extLst>
          </p:cNvPr>
          <p:cNvSpPr txBox="1"/>
          <p:nvPr/>
        </p:nvSpPr>
        <p:spPr>
          <a:xfrm>
            <a:off x="6096000" y="1667004"/>
            <a:ext cx="34570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AGE A BABILÔNIA?</a:t>
            </a:r>
            <a:endParaRPr lang="pt-BR" sz="3200" spc="3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DC8DAABA-7E33-AE48-AA56-1CE4B5558AF1}"/>
              </a:ext>
            </a:extLst>
          </p:cNvPr>
          <p:cNvSpPr txBox="1">
            <a:spLocks/>
          </p:cNvSpPr>
          <p:nvPr/>
        </p:nvSpPr>
        <p:spPr>
          <a:xfrm>
            <a:off x="6095999" y="3115951"/>
            <a:ext cx="4078515" cy="74618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t-BR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Ela desafia abertamente a Deus. Busca a fidelidade e lealdade de todas as pessoas. Conduz as pessoas ao erro.</a:t>
            </a:r>
            <a:endParaRPr lang="en-US" sz="2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56455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Uma imagem contendo animal, pássaro&#10;&#10;Descrição gerada automaticamente">
            <a:extLst>
              <a:ext uri="{FF2B5EF4-FFF2-40B4-BE49-F238E27FC236}">
                <a16:creationId xmlns:a16="http://schemas.microsoft.com/office/drawing/2014/main" id="{F3B01FDA-5CB9-584F-9099-8D73C55635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327988" flipH="1">
            <a:off x="-1550904" y="-2005785"/>
            <a:ext cx="7505028" cy="11254581"/>
          </a:xfrm>
          <a:prstGeom prst="rect">
            <a:avLst/>
          </a:prstGeom>
        </p:spPr>
      </p:pic>
      <p:pic>
        <p:nvPicPr>
          <p:cNvPr id="7" name="Imagem" descr="Imagem">
            <a:extLst>
              <a:ext uri="{FF2B5EF4-FFF2-40B4-BE49-F238E27FC236}">
                <a16:creationId xmlns:a16="http://schemas.microsoft.com/office/drawing/2014/main" id="{1282EDEA-6A20-C849-A08A-FCA041243E3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4000"/>
                    </a14:imgEffect>
                    <a14:imgEffect>
                      <a14:colorTemperature colorTemp="11500"/>
                    </a14:imgEffect>
                    <a14:imgEffect>
                      <a14:saturation sat="0"/>
                    </a14:imgEffect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6268" y="412649"/>
            <a:ext cx="538554" cy="538554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3E4A330D-1E10-DC4E-8C1A-1F6028C570DD}"/>
              </a:ext>
            </a:extLst>
          </p:cNvPr>
          <p:cNvSpPr txBox="1"/>
          <p:nvPr/>
        </p:nvSpPr>
        <p:spPr>
          <a:xfrm>
            <a:off x="6096000" y="1667004"/>
            <a:ext cx="37366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QUANDO AGE A BABILÔNIA?</a:t>
            </a:r>
            <a:endParaRPr lang="pt-BR" sz="3200" spc="3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DC8DAABA-7E33-AE48-AA56-1CE4B5558AF1}"/>
              </a:ext>
            </a:extLst>
          </p:cNvPr>
          <p:cNvSpPr txBox="1">
            <a:spLocks/>
          </p:cNvSpPr>
          <p:nvPr/>
        </p:nvSpPr>
        <p:spPr>
          <a:xfrm>
            <a:off x="6095999" y="3115951"/>
            <a:ext cx="3736651" cy="74618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t-BR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 ao longo de toda a história. Porém, age mais fortemente no tempo do fim; age com mais ousadia no fim do tempo do fim.</a:t>
            </a:r>
            <a:endParaRPr lang="en-US" sz="2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13476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" descr="Imagem">
            <a:extLst>
              <a:ext uri="{FF2B5EF4-FFF2-40B4-BE49-F238E27FC236}">
                <a16:creationId xmlns:a16="http://schemas.microsoft.com/office/drawing/2014/main" id="{1282EDEA-6A20-C849-A08A-FCA041243E3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4000"/>
                    </a14:imgEffect>
                    <a14:imgEffect>
                      <a14:colorTemperature colorTemp="11500"/>
                    </a14:imgEffect>
                    <a14:imgEffect>
                      <a14:saturation sat="0"/>
                    </a14:imgEffect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6268" y="412649"/>
            <a:ext cx="538554" cy="538554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Imagem 3" descr="Uma imagem contendo rosa&#10;&#10;Descrição gerada automaticamente">
            <a:extLst>
              <a:ext uri="{FF2B5EF4-FFF2-40B4-BE49-F238E27FC236}">
                <a16:creationId xmlns:a16="http://schemas.microsoft.com/office/drawing/2014/main" id="{59D98EFA-D464-5A4C-A0A7-56DB5D91E5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8500" y="-431083"/>
            <a:ext cx="10287000" cy="685800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77AE9DC6-7747-0D42-A8B1-9BE3E9C503D1}"/>
              </a:ext>
            </a:extLst>
          </p:cNvPr>
          <p:cNvSpPr txBox="1"/>
          <p:nvPr/>
        </p:nvSpPr>
        <p:spPr>
          <a:xfrm>
            <a:off x="1014666" y="951203"/>
            <a:ext cx="68058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i="1" spc="300" dirty="0">
                <a:solidFill>
                  <a:srgbClr val="DC63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ANJO FALA DE “VINHO”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3E4A330D-1E10-DC4E-8C1A-1F6028C570DD}"/>
              </a:ext>
            </a:extLst>
          </p:cNvPr>
          <p:cNvSpPr txBox="1"/>
          <p:nvPr/>
        </p:nvSpPr>
        <p:spPr>
          <a:xfrm>
            <a:off x="1014665" y="2413142"/>
            <a:ext cx="61320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QUE É ESSE “VINHO”?</a:t>
            </a:r>
            <a:endParaRPr lang="pt-BR" sz="3200" spc="3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DC8DAABA-7E33-AE48-AA56-1CE4B5558AF1}"/>
              </a:ext>
            </a:extLst>
          </p:cNvPr>
          <p:cNvSpPr txBox="1">
            <a:spLocks/>
          </p:cNvSpPr>
          <p:nvPr/>
        </p:nvSpPr>
        <p:spPr>
          <a:xfrm>
            <a:off x="1014666" y="3081087"/>
            <a:ext cx="7070555" cy="30874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t-BR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 </a:t>
            </a:r>
            <a:r>
              <a:rPr lang="pt-BR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provável</a:t>
            </a:r>
            <a:r>
              <a:rPr lang="pt-BR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que a figura seja emprestada de Jeremias 25:15, texto em que o profeta é </a:t>
            </a:r>
            <a:r>
              <a:rPr lang="pt-BR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instruído</a:t>
            </a:r>
            <a:r>
              <a:rPr lang="pt-BR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“Pegue o </a:t>
            </a:r>
            <a:r>
              <a:rPr lang="pt-BR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cálice</a:t>
            </a:r>
            <a:r>
              <a:rPr lang="pt-BR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 vinho do meu furor que está em minha mão e faça com que bebam dele todas as </a:t>
            </a:r>
            <a:r>
              <a:rPr lang="pt-BR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nações</a:t>
            </a:r>
            <a:r>
              <a:rPr lang="pt-BR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”. Mas </a:t>
            </a:r>
            <a:r>
              <a:rPr lang="pt-BR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não</a:t>
            </a:r>
            <a:r>
              <a:rPr lang="pt-BR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é </a:t>
            </a:r>
            <a:r>
              <a:rPr lang="pt-BR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fúria</a:t>
            </a:r>
            <a:r>
              <a:rPr lang="pt-BR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nem furor que a Babilônia oferece ao dar vinho às nações. Ela argumenta que seu vinho levará paz às nações. Todavia, isso acaba acarretando a ira de Deus sobre os seres humanos. </a:t>
            </a:r>
            <a:endParaRPr lang="en-US" sz="2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00291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" descr="Imagem">
            <a:extLst>
              <a:ext uri="{FF2B5EF4-FFF2-40B4-BE49-F238E27FC236}">
                <a16:creationId xmlns:a16="http://schemas.microsoft.com/office/drawing/2014/main" id="{1282EDEA-6A20-C849-A08A-FCA041243E3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4000"/>
                    </a14:imgEffect>
                    <a14:imgEffect>
                      <a14:colorTemperature colorTemp="11500"/>
                    </a14:imgEffect>
                    <a14:imgEffect>
                      <a14:saturation sat="0"/>
                    </a14:imgEffect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6268" y="412649"/>
            <a:ext cx="538554" cy="538554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Imagem 3" descr="Uma imagem contendo rosa&#10;&#10;Descrição gerada automaticamente">
            <a:extLst>
              <a:ext uri="{FF2B5EF4-FFF2-40B4-BE49-F238E27FC236}">
                <a16:creationId xmlns:a16="http://schemas.microsoft.com/office/drawing/2014/main" id="{59D98EFA-D464-5A4C-A0A7-56DB5D91E5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4278" y="0"/>
            <a:ext cx="11849100" cy="7899400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3E4A330D-1E10-DC4E-8C1A-1F6028C570DD}"/>
              </a:ext>
            </a:extLst>
          </p:cNvPr>
          <p:cNvSpPr txBox="1"/>
          <p:nvPr/>
        </p:nvSpPr>
        <p:spPr>
          <a:xfrm>
            <a:off x="3705726" y="951203"/>
            <a:ext cx="50813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É USADO ESSE “VINHO”?</a:t>
            </a:r>
            <a:endParaRPr lang="pt-BR" sz="3200" spc="3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DC8DAABA-7E33-AE48-AA56-1CE4B5558AF1}"/>
              </a:ext>
            </a:extLst>
          </p:cNvPr>
          <p:cNvSpPr txBox="1">
            <a:spLocks/>
          </p:cNvSpPr>
          <p:nvPr/>
        </p:nvSpPr>
        <p:spPr>
          <a:xfrm>
            <a:off x="3705726" y="2825992"/>
            <a:ext cx="4668253" cy="130878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t-B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Mais próximo do fim do tempo do fim, a Babilônia pressionará os poderes do estado para que este obrigue a imposição universal de seus falsos ensinos religiosos e decretos.</a:t>
            </a:r>
            <a:endParaRPr lang="en-US" sz="2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94100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Uma imagem contendo animal, pássaro&#10;&#10;Descrição gerada automaticamente">
            <a:extLst>
              <a:ext uri="{FF2B5EF4-FFF2-40B4-BE49-F238E27FC236}">
                <a16:creationId xmlns:a16="http://schemas.microsoft.com/office/drawing/2014/main" id="{F3B01FDA-5CB9-584F-9099-8D73C55635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327988" flipH="1">
            <a:off x="-1550904" y="-2005785"/>
            <a:ext cx="7505028" cy="11254581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77AE9DC6-7747-0D42-A8B1-9BE3E9C503D1}"/>
              </a:ext>
            </a:extLst>
          </p:cNvPr>
          <p:cNvSpPr txBox="1"/>
          <p:nvPr/>
        </p:nvSpPr>
        <p:spPr>
          <a:xfrm>
            <a:off x="3541301" y="1299116"/>
            <a:ext cx="66855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spc="300" dirty="0">
                <a:solidFill>
                  <a:srgbClr val="DC63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TAMBÉM FALA DE </a:t>
            </a:r>
            <a:r>
              <a:rPr lang="pt-BR" sz="3600" b="1" i="1" spc="300" dirty="0">
                <a:solidFill>
                  <a:srgbClr val="DC63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“PROSTITUIÇÃO”</a:t>
            </a:r>
          </a:p>
        </p:txBody>
      </p:sp>
      <p:pic>
        <p:nvPicPr>
          <p:cNvPr id="7" name="Imagem" descr="Imagem">
            <a:extLst>
              <a:ext uri="{FF2B5EF4-FFF2-40B4-BE49-F238E27FC236}">
                <a16:creationId xmlns:a16="http://schemas.microsoft.com/office/drawing/2014/main" id="{1282EDEA-6A20-C849-A08A-FCA041243E3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4000"/>
                    </a14:imgEffect>
                    <a14:imgEffect>
                      <a14:colorTemperature colorTemp="11500"/>
                    </a14:imgEffect>
                    <a14:imgEffect>
                      <a14:saturation sat="0"/>
                    </a14:imgEffect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6268" y="412649"/>
            <a:ext cx="538554" cy="538554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3E4A330D-1E10-DC4E-8C1A-1F6028C570DD}"/>
              </a:ext>
            </a:extLst>
          </p:cNvPr>
          <p:cNvSpPr txBox="1"/>
          <p:nvPr/>
        </p:nvSpPr>
        <p:spPr>
          <a:xfrm>
            <a:off x="3541301" y="2688866"/>
            <a:ext cx="50251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QUE É ESSA “PROSTITUIÇÃO”?</a:t>
            </a:r>
            <a:endParaRPr lang="pt-BR" sz="3200" spc="3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DC8DAABA-7E33-AE48-AA56-1CE4B5558AF1}"/>
              </a:ext>
            </a:extLst>
          </p:cNvPr>
          <p:cNvSpPr txBox="1">
            <a:spLocks/>
          </p:cNvSpPr>
          <p:nvPr/>
        </p:nvSpPr>
        <p:spPr>
          <a:xfrm>
            <a:off x="3541300" y="3991599"/>
            <a:ext cx="7503691" cy="74618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t-BR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 o relacionamento ilícito entre a igreja apóstata e os poderes civis. É a imagem da </a:t>
            </a:r>
            <a:r>
              <a:rPr lang="pt-BR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conexão</a:t>
            </a:r>
            <a:r>
              <a:rPr lang="pt-BR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ilícita</a:t>
            </a:r>
            <a:r>
              <a:rPr lang="pt-BR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entre a igreja e o mundo, ou entre a igreja e o estado secular. A igreja deve se casar com seu Senhor; mas, quando ela procura apoio do estado, deixa seu </a:t>
            </a:r>
            <a:r>
              <a:rPr lang="pt-BR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cônjuge</a:t>
            </a:r>
            <a:r>
              <a:rPr lang="pt-BR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legítimo</a:t>
            </a:r>
            <a:r>
              <a:rPr lang="pt-BR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2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64133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75F4D120-3921-42A8-A063-46B023CB0C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m 8" descr="Uma imagem contendo escuro, luz, aceso, computador&#10;&#10;Descrição gerada automaticamente">
            <a:extLst>
              <a:ext uri="{FF2B5EF4-FFF2-40B4-BE49-F238E27FC236}">
                <a16:creationId xmlns:a16="http://schemas.microsoft.com/office/drawing/2014/main" id="{0064F236-E4FB-1145-BD7F-5BCE5D12AE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321" b="-2"/>
          <a:stretch/>
        </p:blipFill>
        <p:spPr>
          <a:xfrm>
            <a:off x="4476307" y="595421"/>
            <a:ext cx="7715693" cy="565843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D01B3E5-85F4-41A9-A504-D5E6268DEC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29"/>
          <a:stretch>
            <a:fillRect/>
          </a:stretch>
        </p:blipFill>
        <p:spPr>
          <a:xfrm>
            <a:off x="3466214" y="550975"/>
            <a:ext cx="8725786" cy="5756049"/>
          </a:xfrm>
          <a:custGeom>
            <a:avLst/>
            <a:gdLst>
              <a:gd name="connsiteX0" fmla="*/ 0 w 8725786"/>
              <a:gd name="connsiteY0" fmla="*/ 0 h 5756049"/>
              <a:gd name="connsiteX1" fmla="*/ 8725786 w 8725786"/>
              <a:gd name="connsiteY1" fmla="*/ 0 h 5756049"/>
              <a:gd name="connsiteX2" fmla="*/ 8725786 w 8725786"/>
              <a:gd name="connsiteY2" fmla="*/ 5756049 h 5756049"/>
              <a:gd name="connsiteX3" fmla="*/ 0 w 8725786"/>
              <a:gd name="connsiteY3" fmla="*/ 5756049 h 5756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25786" h="5756049">
                <a:moveTo>
                  <a:pt x="0" y="0"/>
                </a:moveTo>
                <a:lnTo>
                  <a:pt x="8725786" y="0"/>
                </a:lnTo>
                <a:lnTo>
                  <a:pt x="8725786" y="5756049"/>
                </a:lnTo>
                <a:lnTo>
                  <a:pt x="0" y="5756049"/>
                </a:lnTo>
                <a:close/>
              </a:path>
            </a:pathLst>
          </a:cu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FB56EAD-9212-4C4E-B9A2-18CE910B2D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8638" y="1183002"/>
            <a:ext cx="3677262" cy="3398293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A missão da Igreja Adventista do Sétimo Dia é proclamar a todos os povos o Evangelho eterno no contexto das três mensagens angélicas de Apocalipse 14:6-12, levando-os a aceitar Jesus como seu Salvador pessoal e unir-se à Sua Igreja, ajudando-os a preparar-se para a Sua breve retorno.</a:t>
            </a:r>
            <a:endParaRPr lang="en-US" sz="2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m" descr="Imagem">
            <a:extLst>
              <a:ext uri="{FF2B5EF4-FFF2-40B4-BE49-F238E27FC236}">
                <a16:creationId xmlns:a16="http://schemas.microsoft.com/office/drawing/2014/main" id="{818253BE-78B3-6445-8D99-4125FC67F74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4000"/>
                    </a14:imgEffect>
                    <a14:imgEffect>
                      <a14:colorTemperature colorTemp="11500"/>
                    </a14:imgEffect>
                    <a14:imgEffect>
                      <a14:saturation sat="0"/>
                    </a14:imgEffect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6268" y="412649"/>
            <a:ext cx="538554" cy="53855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443351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Uma imagem contendo animal, pássaro&#10;&#10;Descrição gerada automaticamente">
            <a:extLst>
              <a:ext uri="{FF2B5EF4-FFF2-40B4-BE49-F238E27FC236}">
                <a16:creationId xmlns:a16="http://schemas.microsoft.com/office/drawing/2014/main" id="{F3B01FDA-5CB9-584F-9099-8D73C55635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327988" flipH="1">
            <a:off x="-1550904" y="-2005785"/>
            <a:ext cx="7505028" cy="11254581"/>
          </a:xfrm>
          <a:prstGeom prst="rect">
            <a:avLst/>
          </a:prstGeom>
        </p:spPr>
      </p:pic>
      <p:pic>
        <p:nvPicPr>
          <p:cNvPr id="7" name="Imagem" descr="Imagem">
            <a:extLst>
              <a:ext uri="{FF2B5EF4-FFF2-40B4-BE49-F238E27FC236}">
                <a16:creationId xmlns:a16="http://schemas.microsoft.com/office/drawing/2014/main" id="{1282EDEA-6A20-C849-A08A-FCA041243E3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4000"/>
                    </a14:imgEffect>
                    <a14:imgEffect>
                      <a14:colorTemperature colorTemp="11500"/>
                    </a14:imgEffect>
                    <a14:imgEffect>
                      <a14:saturation sat="0"/>
                    </a14:imgEffect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6268" y="412649"/>
            <a:ext cx="538554" cy="538554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3E4A330D-1E10-DC4E-8C1A-1F6028C570DD}"/>
              </a:ext>
            </a:extLst>
          </p:cNvPr>
          <p:cNvSpPr txBox="1"/>
          <p:nvPr/>
        </p:nvSpPr>
        <p:spPr>
          <a:xfrm>
            <a:off x="4884821" y="1667004"/>
            <a:ext cx="606391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QUEM PRATICA ESSA “PROSTITUIÇÃO”?</a:t>
            </a:r>
            <a:endParaRPr lang="pt-BR" sz="3200" spc="3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DC8DAABA-7E33-AE48-AA56-1CE4B5558AF1}"/>
              </a:ext>
            </a:extLst>
          </p:cNvPr>
          <p:cNvSpPr txBox="1">
            <a:spLocks/>
          </p:cNvSpPr>
          <p:nvPr/>
        </p:nvSpPr>
        <p:spPr>
          <a:xfrm>
            <a:off x="4884821" y="3115951"/>
            <a:ext cx="5847347" cy="74618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t-BR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Muitas pessoas se embriagam com os falsos ensinos. A igreja acaba apostatando, pois deixa seu Esposo (Cristo) e comete adultério espiritual. A igreja se prostitui porque se afasta da pureza e simplicidade do Evangelho eterno. </a:t>
            </a:r>
            <a:endParaRPr lang="en-US" sz="2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34593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Uma imagem contendo animal, pássaro&#10;&#10;Descrição gerada automaticamente">
            <a:extLst>
              <a:ext uri="{FF2B5EF4-FFF2-40B4-BE49-F238E27FC236}">
                <a16:creationId xmlns:a16="http://schemas.microsoft.com/office/drawing/2014/main" id="{F3B01FDA-5CB9-584F-9099-8D73C55635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3842336" flipH="1">
            <a:off x="2219504" y="-5425081"/>
            <a:ext cx="9764588" cy="1464303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77AE9DC6-7747-0D42-A8B1-9BE3E9C503D1}"/>
              </a:ext>
            </a:extLst>
          </p:cNvPr>
          <p:cNvSpPr txBox="1"/>
          <p:nvPr/>
        </p:nvSpPr>
        <p:spPr>
          <a:xfrm>
            <a:off x="986589" y="858773"/>
            <a:ext cx="62931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spc="300" dirty="0">
                <a:solidFill>
                  <a:srgbClr val="DC63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pt-BR" sz="3600" b="1" spc="300" dirty="0">
                <a:solidFill>
                  <a:srgbClr val="DC63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TERCEIRA</a:t>
            </a:r>
            <a:r>
              <a:rPr lang="pt-BR" sz="3600" spc="300" dirty="0">
                <a:solidFill>
                  <a:srgbClr val="DC63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MENSAGEM ANGÉLICA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34E4487C-2440-9C4D-8120-B167CD233724}"/>
              </a:ext>
            </a:extLst>
          </p:cNvPr>
          <p:cNvSpPr txBox="1">
            <a:spLocks/>
          </p:cNvSpPr>
          <p:nvPr/>
        </p:nvSpPr>
        <p:spPr>
          <a:xfrm>
            <a:off x="986589" y="2313886"/>
            <a:ext cx="10239679" cy="418851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“Seguiu-se a estes outro anjo, o terceiro, dizendo com voz forte: </a:t>
            </a:r>
          </a:p>
          <a:p>
            <a:pPr>
              <a:lnSpc>
                <a:spcPct val="100000"/>
              </a:lnSpc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Se alguém adora a besta e a sua imagem e recebe a sua marca na testa ou na mão,  também esse beberá do vinho do furor de Deus, preparado, sem mistura, no cálice da sua ira, e será atormentado com fogo e enxofre, diante dos santos anjos e na presença do Cordeiro. A fumaça do seu tormento sobe para todo o sempre. E os adoradores da besta e da sua imagem e quem quer que receba a marca do nome da besta não têm descanso algum, nem de dia nem de noite. Aqui está a perseverança dos santos, os que guardam os mandamentos de Deus e a fé em Jesus.”</a:t>
            </a:r>
          </a:p>
          <a:p>
            <a:pPr>
              <a:lnSpc>
                <a:spcPct val="100000"/>
              </a:lnSpc>
            </a:pPr>
            <a:endParaRPr lang="pt-BR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Apocalipse  14:9-12</a:t>
            </a:r>
          </a:p>
          <a:p>
            <a:pPr>
              <a:lnSpc>
                <a:spcPct val="100000"/>
              </a:lnSpc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pt-BR" sz="20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7" name="Imagem" descr="Imagem">
            <a:extLst>
              <a:ext uri="{FF2B5EF4-FFF2-40B4-BE49-F238E27FC236}">
                <a16:creationId xmlns:a16="http://schemas.microsoft.com/office/drawing/2014/main" id="{1282EDEA-6A20-C849-A08A-FCA041243E3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4000"/>
                    </a14:imgEffect>
                    <a14:imgEffect>
                      <a14:colorTemperature colorTemp="11500"/>
                    </a14:imgEffect>
                    <a14:imgEffect>
                      <a14:saturation sat="0"/>
                    </a14:imgEffect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6268" y="412649"/>
            <a:ext cx="538554" cy="53855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4652798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 descr="Uma imagem contendo animal, pássaro&#10;&#10;Descrição gerada automaticamente">
            <a:extLst>
              <a:ext uri="{FF2B5EF4-FFF2-40B4-BE49-F238E27FC236}">
                <a16:creationId xmlns:a16="http://schemas.microsoft.com/office/drawing/2014/main" id="{1F2D846C-4518-D549-84AA-7647BF35F6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3842336" flipH="1">
            <a:off x="2219504" y="-5425081"/>
            <a:ext cx="9764588" cy="14643030"/>
          </a:xfrm>
          <a:prstGeom prst="rect">
            <a:avLst/>
          </a:prstGeom>
        </p:spPr>
      </p:pic>
      <p:pic>
        <p:nvPicPr>
          <p:cNvPr id="7" name="Imagem" descr="Imagem">
            <a:extLst>
              <a:ext uri="{FF2B5EF4-FFF2-40B4-BE49-F238E27FC236}">
                <a16:creationId xmlns:a16="http://schemas.microsoft.com/office/drawing/2014/main" id="{1282EDEA-6A20-C849-A08A-FCA041243E3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4000"/>
                    </a14:imgEffect>
                    <a14:imgEffect>
                      <a14:colorTemperature colorTemp="11500"/>
                    </a14:imgEffect>
                    <a14:imgEffect>
                      <a14:saturation sat="0"/>
                    </a14:imgEffect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6268" y="412649"/>
            <a:ext cx="538554" cy="538554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3E4A330D-1E10-DC4E-8C1A-1F6028C570DD}"/>
              </a:ext>
            </a:extLst>
          </p:cNvPr>
          <p:cNvSpPr txBox="1"/>
          <p:nvPr/>
        </p:nvSpPr>
        <p:spPr>
          <a:xfrm>
            <a:off x="1744579" y="1931697"/>
            <a:ext cx="540217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QUE É A “IMAGEM DA BESTA”?</a:t>
            </a:r>
            <a:endParaRPr lang="pt-BR" sz="3200" spc="3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DC8DAABA-7E33-AE48-AA56-1CE4B5558AF1}"/>
              </a:ext>
            </a:extLst>
          </p:cNvPr>
          <p:cNvSpPr txBox="1">
            <a:spLocks/>
          </p:cNvSpPr>
          <p:nvPr/>
        </p:nvSpPr>
        <p:spPr>
          <a:xfrm>
            <a:off x="1744580" y="3332518"/>
            <a:ext cx="8121316" cy="74618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t-BR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imagem da besta representa aquela forma de religião apóstata que se desenvolverá quando as igrejas se unirão com o estado a fim de impor seus ensinamentos às pessoas. E por que se unirão? Porque perderão o verdadeiro espírito da Reforma.</a:t>
            </a:r>
            <a:endParaRPr lang="en-US" sz="2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94752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 descr="Uma imagem contendo animal, pássaro&#10;&#10;Descrição gerada automaticamente">
            <a:extLst>
              <a:ext uri="{FF2B5EF4-FFF2-40B4-BE49-F238E27FC236}">
                <a16:creationId xmlns:a16="http://schemas.microsoft.com/office/drawing/2014/main" id="{1F2D846C-4518-D549-84AA-7647BF35F6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3842336" flipH="1">
            <a:off x="2219504" y="-5425081"/>
            <a:ext cx="9764588" cy="14643030"/>
          </a:xfrm>
          <a:prstGeom prst="rect">
            <a:avLst/>
          </a:prstGeom>
        </p:spPr>
      </p:pic>
      <p:pic>
        <p:nvPicPr>
          <p:cNvPr id="7" name="Imagem" descr="Imagem">
            <a:extLst>
              <a:ext uri="{FF2B5EF4-FFF2-40B4-BE49-F238E27FC236}">
                <a16:creationId xmlns:a16="http://schemas.microsoft.com/office/drawing/2014/main" id="{1282EDEA-6A20-C849-A08A-FCA041243E3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4000"/>
                    </a14:imgEffect>
                    <a14:imgEffect>
                      <a14:colorTemperature colorTemp="11500"/>
                    </a14:imgEffect>
                    <a14:imgEffect>
                      <a14:saturation sat="0"/>
                    </a14:imgEffect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6268" y="412649"/>
            <a:ext cx="538554" cy="538554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3E4A330D-1E10-DC4E-8C1A-1F6028C570DD}"/>
              </a:ext>
            </a:extLst>
          </p:cNvPr>
          <p:cNvSpPr txBox="1"/>
          <p:nvPr/>
        </p:nvSpPr>
        <p:spPr>
          <a:xfrm>
            <a:off x="1744579" y="1931697"/>
            <a:ext cx="61000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QUE PROCLAMA A TERCEIRA MENSAGEM?</a:t>
            </a:r>
            <a:endParaRPr lang="pt-BR" sz="3200" spc="3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DC8DAABA-7E33-AE48-AA56-1CE4B5558AF1}"/>
              </a:ext>
            </a:extLst>
          </p:cNvPr>
          <p:cNvSpPr txBox="1">
            <a:spLocks/>
          </p:cNvSpPr>
          <p:nvPr/>
        </p:nvSpPr>
        <p:spPr>
          <a:xfrm>
            <a:off x="1744580" y="3332517"/>
            <a:ext cx="7904746" cy="190713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t-BR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Proclama a mais solene e assustadora advertência da Bíblia. A mais terrível ameaça jamais endereçada aos mortais está contida na terceira mensagem angélica. Esse deve ser um pecado terrível que atrai a ira de Deus sem mistura de misericórdia.</a:t>
            </a:r>
            <a:endParaRPr lang="en-US" sz="2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99247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 descr="Uma imagem contendo animal, pássaro&#10;&#10;Descrição gerada automaticamente">
            <a:extLst>
              <a:ext uri="{FF2B5EF4-FFF2-40B4-BE49-F238E27FC236}">
                <a16:creationId xmlns:a16="http://schemas.microsoft.com/office/drawing/2014/main" id="{1F2D846C-4518-D549-84AA-7647BF35F6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3842336" flipH="1">
            <a:off x="2219504" y="-5425081"/>
            <a:ext cx="9764588" cy="14643030"/>
          </a:xfrm>
          <a:prstGeom prst="rect">
            <a:avLst/>
          </a:prstGeom>
        </p:spPr>
      </p:pic>
      <p:pic>
        <p:nvPicPr>
          <p:cNvPr id="7" name="Imagem" descr="Imagem">
            <a:extLst>
              <a:ext uri="{FF2B5EF4-FFF2-40B4-BE49-F238E27FC236}">
                <a16:creationId xmlns:a16="http://schemas.microsoft.com/office/drawing/2014/main" id="{1282EDEA-6A20-C849-A08A-FCA041243E3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4000"/>
                    </a14:imgEffect>
                    <a14:imgEffect>
                      <a14:colorTemperature colorTemp="11500"/>
                    </a14:imgEffect>
                    <a14:imgEffect>
                      <a14:saturation sat="0"/>
                    </a14:imgEffect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6268" y="412649"/>
            <a:ext cx="538554" cy="538554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3E4A330D-1E10-DC4E-8C1A-1F6028C570DD}"/>
              </a:ext>
            </a:extLst>
          </p:cNvPr>
          <p:cNvSpPr txBox="1"/>
          <p:nvPr/>
        </p:nvSpPr>
        <p:spPr>
          <a:xfrm>
            <a:off x="1744579" y="1931697"/>
            <a:ext cx="61000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QUE REVELA A TERCEIRA MENSAGEM?</a:t>
            </a:r>
            <a:endParaRPr lang="pt-BR" sz="3200" spc="3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DC8DAABA-7E33-AE48-AA56-1CE4B5558AF1}"/>
              </a:ext>
            </a:extLst>
          </p:cNvPr>
          <p:cNvSpPr txBox="1">
            <a:spLocks/>
          </p:cNvSpPr>
          <p:nvPr/>
        </p:nvSpPr>
        <p:spPr>
          <a:xfrm>
            <a:off x="1744580" y="3332518"/>
            <a:ext cx="7904746" cy="74618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t-BR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Revela que aqueles que se submeterem à autoridade humana durante a crise final da Terra estarão adorando a besta e sua imagem em vez de estar adorando a Deus.</a:t>
            </a:r>
            <a:endParaRPr lang="en-US" sz="2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21468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 descr="Uma imagem contendo animal, pássaro&#10;&#10;Descrição gerada automaticamente">
            <a:extLst>
              <a:ext uri="{FF2B5EF4-FFF2-40B4-BE49-F238E27FC236}">
                <a16:creationId xmlns:a16="http://schemas.microsoft.com/office/drawing/2014/main" id="{1F2D846C-4518-D549-84AA-7647BF35F6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3842336" flipH="1">
            <a:off x="2219504" y="-5425081"/>
            <a:ext cx="9764588" cy="14643030"/>
          </a:xfrm>
          <a:prstGeom prst="rect">
            <a:avLst/>
          </a:prstGeom>
        </p:spPr>
      </p:pic>
      <p:pic>
        <p:nvPicPr>
          <p:cNvPr id="7" name="Imagem" descr="Imagem">
            <a:extLst>
              <a:ext uri="{FF2B5EF4-FFF2-40B4-BE49-F238E27FC236}">
                <a16:creationId xmlns:a16="http://schemas.microsoft.com/office/drawing/2014/main" id="{1282EDEA-6A20-C849-A08A-FCA041243E3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4000"/>
                    </a14:imgEffect>
                    <a14:imgEffect>
                      <a14:colorTemperature colorTemp="11500"/>
                    </a14:imgEffect>
                    <a14:imgEffect>
                      <a14:saturation sat="0"/>
                    </a14:imgEffect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6268" y="412649"/>
            <a:ext cx="538554" cy="538554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3E4A330D-1E10-DC4E-8C1A-1F6028C570DD}"/>
              </a:ext>
            </a:extLst>
          </p:cNvPr>
          <p:cNvSpPr txBox="1"/>
          <p:nvPr/>
        </p:nvSpPr>
        <p:spPr>
          <a:xfrm>
            <a:off x="1744579" y="1931697"/>
            <a:ext cx="61000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 É O FOCO DA TERCEIRA MENSAGEM? </a:t>
            </a:r>
            <a:endParaRPr lang="pt-BR" sz="3200" spc="3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DC8DAABA-7E33-AE48-AA56-1CE4B5558AF1}"/>
              </a:ext>
            </a:extLst>
          </p:cNvPr>
          <p:cNvSpPr txBox="1">
            <a:spLocks/>
          </p:cNvSpPr>
          <p:nvPr/>
        </p:nvSpPr>
        <p:spPr>
          <a:xfrm>
            <a:off x="1744580" y="3332518"/>
            <a:ext cx="7904746" cy="74618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t-BR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Ela dirige a atenção do mundo para as consequências de se recusar a aceitação do evangelho eterno e das mensagens divinas que convidam à restauração da verdadeira adoração. </a:t>
            </a:r>
            <a:endParaRPr lang="en-US" sz="2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06041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 descr="Uma imagem contendo animal, pássaro&#10;&#10;Descrição gerada automaticamente">
            <a:extLst>
              <a:ext uri="{FF2B5EF4-FFF2-40B4-BE49-F238E27FC236}">
                <a16:creationId xmlns:a16="http://schemas.microsoft.com/office/drawing/2014/main" id="{1F2D846C-4518-D549-84AA-7647BF35F6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3842336" flipH="1">
            <a:off x="2219504" y="-5425081"/>
            <a:ext cx="9764588" cy="14643030"/>
          </a:xfrm>
          <a:prstGeom prst="rect">
            <a:avLst/>
          </a:prstGeom>
        </p:spPr>
      </p:pic>
      <p:pic>
        <p:nvPicPr>
          <p:cNvPr id="7" name="Imagem" descr="Imagem">
            <a:extLst>
              <a:ext uri="{FF2B5EF4-FFF2-40B4-BE49-F238E27FC236}">
                <a16:creationId xmlns:a16="http://schemas.microsoft.com/office/drawing/2014/main" id="{1282EDEA-6A20-C849-A08A-FCA041243E3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4000"/>
                    </a14:imgEffect>
                    <a14:imgEffect>
                      <a14:colorTemperature colorTemp="11500"/>
                    </a14:imgEffect>
                    <a14:imgEffect>
                      <a14:saturation sat="0"/>
                    </a14:imgEffect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6268" y="412649"/>
            <a:ext cx="538554" cy="538554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3E4A330D-1E10-DC4E-8C1A-1F6028C570DD}"/>
              </a:ext>
            </a:extLst>
          </p:cNvPr>
          <p:cNvSpPr txBox="1"/>
          <p:nvPr/>
        </p:nvSpPr>
        <p:spPr>
          <a:xfrm>
            <a:off x="1744579" y="1931697"/>
            <a:ext cx="61000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QUE DESCREVE A TERCEIRA MENSAGEM?</a:t>
            </a:r>
            <a:endParaRPr lang="pt-BR" sz="3200" spc="3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DC8DAABA-7E33-AE48-AA56-1CE4B5558AF1}"/>
              </a:ext>
            </a:extLst>
          </p:cNvPr>
          <p:cNvSpPr txBox="1">
            <a:spLocks/>
          </p:cNvSpPr>
          <p:nvPr/>
        </p:nvSpPr>
        <p:spPr>
          <a:xfrm>
            <a:off x="1744580" y="3332518"/>
            <a:ext cx="7904746" cy="74618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t-BR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Descreve vividamente os resultados finais das decisões das pessoas no tocante à adoração. E como já vimos, o resultado será destruição.</a:t>
            </a:r>
            <a:endParaRPr lang="en-US" sz="2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27108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 descr="Uma imagem contendo animal, pássaro&#10;&#10;Descrição gerada automaticamente">
            <a:extLst>
              <a:ext uri="{FF2B5EF4-FFF2-40B4-BE49-F238E27FC236}">
                <a16:creationId xmlns:a16="http://schemas.microsoft.com/office/drawing/2014/main" id="{1F2D846C-4518-D549-84AA-7647BF35F6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3842336" flipH="1">
            <a:off x="2219504" y="-5425081"/>
            <a:ext cx="9764588" cy="14643030"/>
          </a:xfrm>
          <a:prstGeom prst="rect">
            <a:avLst/>
          </a:prstGeom>
        </p:spPr>
      </p:pic>
      <p:pic>
        <p:nvPicPr>
          <p:cNvPr id="7" name="Imagem" descr="Imagem">
            <a:extLst>
              <a:ext uri="{FF2B5EF4-FFF2-40B4-BE49-F238E27FC236}">
                <a16:creationId xmlns:a16="http://schemas.microsoft.com/office/drawing/2014/main" id="{1282EDEA-6A20-C849-A08A-FCA041243E3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4000"/>
                    </a14:imgEffect>
                    <a14:imgEffect>
                      <a14:colorTemperature colorTemp="11500"/>
                    </a14:imgEffect>
                    <a14:imgEffect>
                      <a14:saturation sat="0"/>
                    </a14:imgEffect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6268" y="412649"/>
            <a:ext cx="538554" cy="538554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3E4A330D-1E10-DC4E-8C1A-1F6028C570DD}"/>
              </a:ext>
            </a:extLst>
          </p:cNvPr>
          <p:cNvSpPr txBox="1"/>
          <p:nvPr/>
        </p:nvSpPr>
        <p:spPr>
          <a:xfrm>
            <a:off x="1744579" y="1931697"/>
            <a:ext cx="61000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 É A NATUREZA, A ESSÊNCIA DA TERCEIRA MENSAGEM ANGÉLICA? </a:t>
            </a:r>
            <a:endParaRPr lang="pt-BR" sz="3200" spc="3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DC8DAABA-7E33-AE48-AA56-1CE4B5558AF1}"/>
              </a:ext>
            </a:extLst>
          </p:cNvPr>
          <p:cNvSpPr txBox="1">
            <a:spLocks/>
          </p:cNvSpPr>
          <p:nvPr/>
        </p:nvSpPr>
        <p:spPr>
          <a:xfrm>
            <a:off x="1744580" y="3789718"/>
            <a:ext cx="7904746" cy="74618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t-BR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 uma mensagem de justificação pela fé. É um convite a adorar a Deus e confiar plenamente em Sua provisão, em Seus méritos, para nossa salvação.</a:t>
            </a:r>
            <a:endParaRPr lang="en-US" sz="2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58490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 descr="Uma imagem contendo animal, pássaro&#10;&#10;Descrição gerada automaticamente">
            <a:extLst>
              <a:ext uri="{FF2B5EF4-FFF2-40B4-BE49-F238E27FC236}">
                <a16:creationId xmlns:a16="http://schemas.microsoft.com/office/drawing/2014/main" id="{1F2D846C-4518-D549-84AA-7647BF35F6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3842336" flipH="1">
            <a:off x="2219504" y="-5425081"/>
            <a:ext cx="9764588" cy="14643030"/>
          </a:xfrm>
          <a:prstGeom prst="rect">
            <a:avLst/>
          </a:prstGeom>
        </p:spPr>
      </p:pic>
      <p:pic>
        <p:nvPicPr>
          <p:cNvPr id="7" name="Imagem" descr="Imagem">
            <a:extLst>
              <a:ext uri="{FF2B5EF4-FFF2-40B4-BE49-F238E27FC236}">
                <a16:creationId xmlns:a16="http://schemas.microsoft.com/office/drawing/2014/main" id="{1282EDEA-6A20-C849-A08A-FCA041243E3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4000"/>
                    </a14:imgEffect>
                    <a14:imgEffect>
                      <a14:colorTemperature colorTemp="11500"/>
                    </a14:imgEffect>
                    <a14:imgEffect>
                      <a14:saturation sat="0"/>
                    </a14:imgEffect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6268" y="412649"/>
            <a:ext cx="538554" cy="538554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3E4A330D-1E10-DC4E-8C1A-1F6028C570DD}"/>
              </a:ext>
            </a:extLst>
          </p:cNvPr>
          <p:cNvSpPr txBox="1"/>
          <p:nvPr/>
        </p:nvSpPr>
        <p:spPr>
          <a:xfrm>
            <a:off x="1744578" y="1727615"/>
            <a:ext cx="870284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 É O PAPEL DA IGREJA REMANESCENTE NA PROCLAMAÇÃO DA TERCEIRA MENSAGEM ANGÉLICA? </a:t>
            </a:r>
            <a:endParaRPr lang="pt-BR" sz="3200" spc="3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DC8DAABA-7E33-AE48-AA56-1CE4B5558AF1}"/>
              </a:ext>
            </a:extLst>
          </p:cNvPr>
          <p:cNvSpPr txBox="1">
            <a:spLocks/>
          </p:cNvSpPr>
          <p:nvPr/>
        </p:nvSpPr>
        <p:spPr>
          <a:xfrm>
            <a:off x="1744579" y="4094518"/>
            <a:ext cx="8702839" cy="74618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t-BR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 por meio da igreja remanescente que Deus proclama a mensagem que deverá restaurar a verdadeira adoração, mediante o chamamento de Seu povo para fora dos círculos da apostasia e a preparação dos mesmos para o retorno de Cristo.</a:t>
            </a:r>
            <a:endParaRPr lang="en-US" sz="2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41027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 descr="Uma imagem contendo animal, pássaro&#10;&#10;Descrição gerada automaticamente">
            <a:extLst>
              <a:ext uri="{FF2B5EF4-FFF2-40B4-BE49-F238E27FC236}">
                <a16:creationId xmlns:a16="http://schemas.microsoft.com/office/drawing/2014/main" id="{1F2D846C-4518-D549-84AA-7647BF35F6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3842336" flipH="1">
            <a:off x="2219504" y="-5425081"/>
            <a:ext cx="9764588" cy="14643030"/>
          </a:xfrm>
          <a:prstGeom prst="rect">
            <a:avLst/>
          </a:prstGeom>
        </p:spPr>
      </p:pic>
      <p:pic>
        <p:nvPicPr>
          <p:cNvPr id="7" name="Imagem" descr="Imagem">
            <a:extLst>
              <a:ext uri="{FF2B5EF4-FFF2-40B4-BE49-F238E27FC236}">
                <a16:creationId xmlns:a16="http://schemas.microsoft.com/office/drawing/2014/main" id="{1282EDEA-6A20-C849-A08A-FCA041243E3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4000"/>
                    </a14:imgEffect>
                    <a14:imgEffect>
                      <a14:colorTemperature colorTemp="11500"/>
                    </a14:imgEffect>
                    <a14:imgEffect>
                      <a14:saturation sat="0"/>
                    </a14:imgEffect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6268" y="412649"/>
            <a:ext cx="538554" cy="538554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3E4A330D-1E10-DC4E-8C1A-1F6028C570DD}"/>
              </a:ext>
            </a:extLst>
          </p:cNvPr>
          <p:cNvSpPr txBox="1"/>
          <p:nvPr/>
        </p:nvSpPr>
        <p:spPr>
          <a:xfrm>
            <a:off x="1744578" y="1931697"/>
            <a:ext cx="61722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A IGREJA REMANESCENTE DEVE SE COMPORTAR? </a:t>
            </a:r>
            <a:endParaRPr lang="pt-BR" sz="3200" spc="3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DC8DAABA-7E33-AE48-AA56-1CE4B5558AF1}"/>
              </a:ext>
            </a:extLst>
          </p:cNvPr>
          <p:cNvSpPr txBox="1">
            <a:spLocks/>
          </p:cNvSpPr>
          <p:nvPr/>
        </p:nvSpPr>
        <p:spPr>
          <a:xfrm>
            <a:off x="1744579" y="3789718"/>
            <a:ext cx="8702839" cy="74618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t-BR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povo remanescente precisa ter clara percepção de suas imperfeições e fraquezas quando tenta executar sua solene missão. Precisamos perceber que é unicamente por meio da graça de Deus que será possível cumprir esta monumental tarefa.</a:t>
            </a:r>
            <a:endParaRPr lang="en-US" sz="2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72333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75F4D120-3921-42A8-A063-46B023CB0C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m 8" descr="Uma imagem contendo escuro, luz, aceso, computador&#10;&#10;Descrição gerada automaticamente">
            <a:extLst>
              <a:ext uri="{FF2B5EF4-FFF2-40B4-BE49-F238E27FC236}">
                <a16:creationId xmlns:a16="http://schemas.microsoft.com/office/drawing/2014/main" id="{0064F236-E4FB-1145-BD7F-5BCE5D12AE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321" b="-2"/>
          <a:stretch/>
        </p:blipFill>
        <p:spPr>
          <a:xfrm>
            <a:off x="4476307" y="595421"/>
            <a:ext cx="7715693" cy="565843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D01B3E5-85F4-41A9-A504-D5E6268DEC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29"/>
          <a:stretch>
            <a:fillRect/>
          </a:stretch>
        </p:blipFill>
        <p:spPr>
          <a:xfrm>
            <a:off x="3466214" y="550975"/>
            <a:ext cx="8725786" cy="5756049"/>
          </a:xfrm>
          <a:custGeom>
            <a:avLst/>
            <a:gdLst>
              <a:gd name="connsiteX0" fmla="*/ 0 w 8725786"/>
              <a:gd name="connsiteY0" fmla="*/ 0 h 5756049"/>
              <a:gd name="connsiteX1" fmla="*/ 8725786 w 8725786"/>
              <a:gd name="connsiteY1" fmla="*/ 0 h 5756049"/>
              <a:gd name="connsiteX2" fmla="*/ 8725786 w 8725786"/>
              <a:gd name="connsiteY2" fmla="*/ 5756049 h 5756049"/>
              <a:gd name="connsiteX3" fmla="*/ 0 w 8725786"/>
              <a:gd name="connsiteY3" fmla="*/ 5756049 h 5756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25786" h="5756049">
                <a:moveTo>
                  <a:pt x="0" y="0"/>
                </a:moveTo>
                <a:lnTo>
                  <a:pt x="8725786" y="0"/>
                </a:lnTo>
                <a:lnTo>
                  <a:pt x="8725786" y="5756049"/>
                </a:lnTo>
                <a:lnTo>
                  <a:pt x="0" y="5756049"/>
                </a:lnTo>
                <a:close/>
              </a:path>
            </a:pathLst>
          </a:custGeom>
        </p:spPr>
      </p:pic>
      <p:pic>
        <p:nvPicPr>
          <p:cNvPr id="10" name="Imagem" descr="Imagem">
            <a:extLst>
              <a:ext uri="{FF2B5EF4-FFF2-40B4-BE49-F238E27FC236}">
                <a16:creationId xmlns:a16="http://schemas.microsoft.com/office/drawing/2014/main" id="{818253BE-78B3-6445-8D99-4125FC67F74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4000"/>
                    </a14:imgEffect>
                    <a14:imgEffect>
                      <a14:colorTemperature colorTemp="11500"/>
                    </a14:imgEffect>
                    <a14:imgEffect>
                      <a14:saturation sat="0"/>
                    </a14:imgEffect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6268" y="412649"/>
            <a:ext cx="538554" cy="538554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1EBD9DF7-EFBA-EF47-ABE5-71823769BAC2}"/>
              </a:ext>
            </a:extLst>
          </p:cNvPr>
          <p:cNvSpPr txBox="1"/>
          <p:nvPr/>
        </p:nvSpPr>
        <p:spPr>
          <a:xfrm>
            <a:off x="814427" y="681926"/>
            <a:ext cx="385754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QUE SÃO AS TRÊS </a:t>
            </a:r>
            <a:r>
              <a:rPr lang="pt-BR" sz="36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MENSAGENS ANGÉLICAS</a:t>
            </a:r>
            <a:r>
              <a:rPr lang="pt-BR" sz="36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4FAEB4BD-CCDD-EC4F-8329-A9520C2B5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427" y="3217707"/>
            <a:ext cx="4289836" cy="2891935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As três mensagens falam da preparação que os filhos de Deus devem ter para estar de pé na volta do Senhor. Não dar atenção a elas equivale a rejeitar os fundamentos do evangelho e acabar se perdendo para sempre. </a:t>
            </a:r>
            <a:endParaRPr lang="en-US" sz="2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52575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 descr="Uma imagem contendo animal, pássaro&#10;&#10;Descrição gerada automaticamente">
            <a:extLst>
              <a:ext uri="{FF2B5EF4-FFF2-40B4-BE49-F238E27FC236}">
                <a16:creationId xmlns:a16="http://schemas.microsoft.com/office/drawing/2014/main" id="{1F2D846C-4518-D549-84AA-7647BF35F6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380291" flipH="1">
            <a:off x="-4455116" y="-3370165"/>
            <a:ext cx="9764588" cy="14643030"/>
          </a:xfrm>
          <a:prstGeom prst="rect">
            <a:avLst/>
          </a:prstGeom>
        </p:spPr>
      </p:pic>
      <p:pic>
        <p:nvPicPr>
          <p:cNvPr id="7" name="Imagem" descr="Imagem">
            <a:extLst>
              <a:ext uri="{FF2B5EF4-FFF2-40B4-BE49-F238E27FC236}">
                <a16:creationId xmlns:a16="http://schemas.microsoft.com/office/drawing/2014/main" id="{1282EDEA-6A20-C849-A08A-FCA041243E3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4000"/>
                    </a14:imgEffect>
                    <a14:imgEffect>
                      <a14:colorTemperature colorTemp="11500"/>
                    </a14:imgEffect>
                    <a14:imgEffect>
                      <a14:saturation sat="0"/>
                    </a14:imgEffect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6268" y="412649"/>
            <a:ext cx="538554" cy="538554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9036BD9B-6758-D64C-AA99-765D8C451BF2}"/>
              </a:ext>
            </a:extLst>
          </p:cNvPr>
          <p:cNvSpPr txBox="1"/>
          <p:nvPr/>
        </p:nvSpPr>
        <p:spPr>
          <a:xfrm>
            <a:off x="1299411" y="566482"/>
            <a:ext cx="61467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CONCLUSÃO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2494633E-D546-4540-8A00-DEDE356C3728}"/>
              </a:ext>
            </a:extLst>
          </p:cNvPr>
          <p:cNvSpPr txBox="1"/>
          <p:nvPr/>
        </p:nvSpPr>
        <p:spPr>
          <a:xfrm>
            <a:off x="1299411" y="1387752"/>
            <a:ext cx="9625263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300" dirty="0">
                <a:latin typeface="Arial" panose="020B0604020202020204" pitchFamily="34" charset="0"/>
                <a:cs typeface="Arial" panose="020B0604020202020204" pitchFamily="34" charset="0"/>
              </a:rPr>
              <a:t>Quero fazer um resumo das três mensagens:</a:t>
            </a:r>
          </a:p>
          <a:p>
            <a:endParaRPr lang="pt-BR" sz="2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pt-BR" sz="2300" dirty="0">
                <a:latin typeface="Arial" panose="020B0604020202020204" pitchFamily="34" charset="0"/>
                <a:cs typeface="Arial" panose="020B0604020202020204" pitchFamily="34" charset="0"/>
              </a:rPr>
              <a:t>A mensagem do primeiro anjo proclama o evangelho eterno e convida à restauração da verdadeira adoração de Deus como Criador, uma vez que a hora do juízo é chegada. </a:t>
            </a:r>
          </a:p>
          <a:p>
            <a:pPr marL="457200" indent="-457200">
              <a:buFont typeface="+mj-lt"/>
              <a:buAutoNum type="arabicPeriod"/>
            </a:pPr>
            <a:endParaRPr lang="pt-BR" sz="2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pt-BR" sz="2300" dirty="0">
                <a:latin typeface="Arial" panose="020B0604020202020204" pitchFamily="34" charset="0"/>
                <a:cs typeface="Arial" panose="020B0604020202020204" pitchFamily="34" charset="0"/>
              </a:rPr>
              <a:t>O segundo anjo adverte contra todas as formas de adoração originadas em mecanismos humanos. </a:t>
            </a:r>
          </a:p>
          <a:p>
            <a:pPr marL="457200" indent="-457200">
              <a:buFont typeface="+mj-lt"/>
              <a:buAutoNum type="arabicPeriod"/>
            </a:pPr>
            <a:endParaRPr lang="pt-BR" sz="2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pt-BR" sz="2300" dirty="0">
                <a:latin typeface="Arial" panose="020B0604020202020204" pitchFamily="34" charset="0"/>
                <a:cs typeface="Arial" panose="020B0604020202020204" pitchFamily="34" charset="0"/>
              </a:rPr>
              <a:t>Finalmente, o terceiro anjo proclama o mais solene aviso divino contra a adoração da besta e de sua imagem – que é o procedimento no qual se envolvem, em última análise, todos aqueles que rejeitam o evangelho da justificação pela fé.</a:t>
            </a:r>
          </a:p>
          <a:p>
            <a:pPr marL="457200" indent="-457200">
              <a:buFont typeface="+mj-lt"/>
              <a:buAutoNum type="arabicPeriod"/>
            </a:pPr>
            <a:endParaRPr lang="pt-BR" sz="2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9261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Uma imagem contendo animal, pássaro&#10;&#10;Descrição gerada automaticamente">
            <a:extLst>
              <a:ext uri="{FF2B5EF4-FFF2-40B4-BE49-F238E27FC236}">
                <a16:creationId xmlns:a16="http://schemas.microsoft.com/office/drawing/2014/main" id="{C66DCD12-45A2-2840-841C-DCBFEAE3EF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835954">
            <a:off x="7063707" y="-1445511"/>
            <a:ext cx="7505028" cy="11254581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77AE9DC6-7747-0D42-A8B1-9BE3E9C503D1}"/>
              </a:ext>
            </a:extLst>
          </p:cNvPr>
          <p:cNvSpPr txBox="1"/>
          <p:nvPr/>
        </p:nvSpPr>
        <p:spPr>
          <a:xfrm>
            <a:off x="814427" y="1024826"/>
            <a:ext cx="62931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spc="300" dirty="0">
                <a:solidFill>
                  <a:srgbClr val="DC63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pt-BR" sz="3600" b="1" spc="300" dirty="0">
                <a:solidFill>
                  <a:srgbClr val="DC63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PRIMEIRA</a:t>
            </a:r>
            <a:r>
              <a:rPr lang="pt-BR" sz="3600" spc="300" dirty="0">
                <a:solidFill>
                  <a:srgbClr val="DC63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MENSAGEM ANGÉLICA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34E4487C-2440-9C4D-8120-B167CD233724}"/>
              </a:ext>
            </a:extLst>
          </p:cNvPr>
          <p:cNvSpPr txBox="1">
            <a:spLocks/>
          </p:cNvSpPr>
          <p:nvPr/>
        </p:nvSpPr>
        <p:spPr>
          <a:xfrm>
            <a:off x="814426" y="2661313"/>
            <a:ext cx="8415299" cy="344832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“Vi outro anjo voando pelo meio do céu, tendo um evangelho eterno para pregar aos que habitam na terra, e a cada nação, tribo, língua e povo, dizendo com voz forte: Temam a Deus e deem glória a ele, pois é chegada a hora em que ele vai julgar. E adorem aquele que fez o céu, a terra, o mar e as fontes das águas.”</a:t>
            </a:r>
            <a:b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BR" sz="20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i="1" dirty="0">
                <a:latin typeface="Arial" panose="020B0604020202020204" pitchFamily="34" charset="0"/>
                <a:cs typeface="Arial" panose="020B0604020202020204" pitchFamily="34" charset="0"/>
              </a:rPr>
              <a:t>Apocalipse 14:6, 7</a:t>
            </a:r>
            <a:b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m" descr="Imagem">
            <a:extLst>
              <a:ext uri="{FF2B5EF4-FFF2-40B4-BE49-F238E27FC236}">
                <a16:creationId xmlns:a16="http://schemas.microsoft.com/office/drawing/2014/main" id="{1282EDEA-6A20-C849-A08A-FCA041243E3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4000"/>
                    </a14:imgEffect>
                    <a14:imgEffect>
                      <a14:colorTemperature colorTemp="11500"/>
                    </a14:imgEffect>
                    <a14:imgEffect>
                      <a14:saturation sat="0"/>
                    </a14:imgEffect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6268" y="412649"/>
            <a:ext cx="538554" cy="53855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2051122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Uma imagem contendo animal, pássaro&#10;&#10;Descrição gerada automaticamente">
            <a:extLst>
              <a:ext uri="{FF2B5EF4-FFF2-40B4-BE49-F238E27FC236}">
                <a16:creationId xmlns:a16="http://schemas.microsoft.com/office/drawing/2014/main" id="{DC89BFED-95BA-1547-A52A-2F871C1C6F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835954">
            <a:off x="7063707" y="-1445511"/>
            <a:ext cx="7505028" cy="11254581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A2BF6187-E206-B046-AD80-28053361D870}"/>
              </a:ext>
            </a:extLst>
          </p:cNvPr>
          <p:cNvSpPr txBox="1"/>
          <p:nvPr/>
        </p:nvSpPr>
        <p:spPr>
          <a:xfrm>
            <a:off x="1321398" y="1099767"/>
            <a:ext cx="43895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QUE O PRIMEIRO ANJO SIMBOLIZA?</a:t>
            </a:r>
            <a:endParaRPr lang="pt-BR" sz="3200" spc="3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4268C47D-D933-1344-9CCE-568A247E2EC2}"/>
              </a:ext>
            </a:extLst>
          </p:cNvPr>
          <p:cNvSpPr txBox="1">
            <a:spLocks/>
          </p:cNvSpPr>
          <p:nvPr/>
        </p:nvSpPr>
        <p:spPr>
          <a:xfrm>
            <a:off x="1321396" y="3016736"/>
            <a:ext cx="7193953" cy="12416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t-BR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primeiro anjo é um movimento religioso; é o remanescente de Deus conduzindo o evangelho eterno ao mundo. “O anjo simboliza os santos de Deus envolvidos na tarefa de proclamar o evangelho eterno, especialmente as verdades mencionadas neste versículo, num momento em que a hora do juízo é chegada (v. 7).” </a:t>
            </a:r>
            <a:endParaRPr lang="en-US" sz="2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m" descr="Imagem">
            <a:extLst>
              <a:ext uri="{FF2B5EF4-FFF2-40B4-BE49-F238E27FC236}">
                <a16:creationId xmlns:a16="http://schemas.microsoft.com/office/drawing/2014/main" id="{1282EDEA-6A20-C849-A08A-FCA041243E3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4000"/>
                    </a14:imgEffect>
                    <a14:imgEffect>
                      <a14:colorTemperature colorTemp="11500"/>
                    </a14:imgEffect>
                    <a14:imgEffect>
                      <a14:saturation sat="0"/>
                    </a14:imgEffect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6268" y="412649"/>
            <a:ext cx="538554" cy="53855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5427857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Uma imagem contendo animal, pássaro&#10;&#10;Descrição gerada automaticamente">
            <a:extLst>
              <a:ext uri="{FF2B5EF4-FFF2-40B4-BE49-F238E27FC236}">
                <a16:creationId xmlns:a16="http://schemas.microsoft.com/office/drawing/2014/main" id="{59AD62EE-B6D7-D842-A987-3E05F3F696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835954">
            <a:off x="7063707" y="-1445511"/>
            <a:ext cx="7505028" cy="11254581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A2BF6187-E206-B046-AD80-28053361D870}"/>
              </a:ext>
            </a:extLst>
          </p:cNvPr>
          <p:cNvSpPr txBox="1"/>
          <p:nvPr/>
        </p:nvSpPr>
        <p:spPr>
          <a:xfrm>
            <a:off x="1321397" y="1388525"/>
            <a:ext cx="43895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QUE É ESSE EVANGELHO? </a:t>
            </a:r>
            <a:endParaRPr lang="pt-BR" sz="3200" spc="3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4268C47D-D933-1344-9CCE-568A247E2EC2}"/>
              </a:ext>
            </a:extLst>
          </p:cNvPr>
          <p:cNvSpPr txBox="1">
            <a:spLocks/>
          </p:cNvSpPr>
          <p:nvPr/>
        </p:nvSpPr>
        <p:spPr>
          <a:xfrm>
            <a:off x="1321397" y="2887579"/>
            <a:ext cx="6512932" cy="137077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t-BR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São as mesmas boas-novas do infinito amor de Deus que os antigos profetas e os apóstolos proclamaram (</a:t>
            </a:r>
            <a:r>
              <a:rPr lang="pt-BR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Hb</a:t>
            </a:r>
            <a:r>
              <a:rPr lang="pt-BR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4:2). Devemos observar que “somente aqui a palavra ‘eterno’ é usada como adjetivo do evangelho da graça divina. [Isso significa que] só há um evangelho para a salvação dos seres humanos. Ele continua enquanto há pessoas para ser salvas”. </a:t>
            </a:r>
            <a:endParaRPr lang="en-US" sz="2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m" descr="Imagem">
            <a:extLst>
              <a:ext uri="{FF2B5EF4-FFF2-40B4-BE49-F238E27FC236}">
                <a16:creationId xmlns:a16="http://schemas.microsoft.com/office/drawing/2014/main" id="{1282EDEA-6A20-C849-A08A-FCA041243E3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4000"/>
                    </a14:imgEffect>
                    <a14:imgEffect>
                      <a14:colorTemperature colorTemp="11500"/>
                    </a14:imgEffect>
                    <a14:imgEffect>
                      <a14:saturation sat="0"/>
                    </a14:imgEffect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6268" y="412649"/>
            <a:ext cx="538554" cy="53855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3468633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Uma imagem contendo animal, pássaro&#10;&#10;Descrição gerada automaticamente">
            <a:extLst>
              <a:ext uri="{FF2B5EF4-FFF2-40B4-BE49-F238E27FC236}">
                <a16:creationId xmlns:a16="http://schemas.microsoft.com/office/drawing/2014/main" id="{2BF79822-1717-0E49-8B6A-DFA37C69BA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835954">
            <a:off x="7063707" y="-1445511"/>
            <a:ext cx="7505028" cy="11254581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A2BF6187-E206-B046-AD80-28053361D870}"/>
              </a:ext>
            </a:extLst>
          </p:cNvPr>
          <p:cNvSpPr txBox="1"/>
          <p:nvPr/>
        </p:nvSpPr>
        <p:spPr>
          <a:xfrm>
            <a:off x="1321397" y="1260189"/>
            <a:ext cx="438959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 É O PROPÓSITO DA PRIMEIRA MENSAGEM? </a:t>
            </a:r>
            <a:endParaRPr lang="pt-BR" sz="3200" spc="3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4268C47D-D933-1344-9CCE-568A247E2EC2}"/>
              </a:ext>
            </a:extLst>
          </p:cNvPr>
          <p:cNvSpPr txBox="1">
            <a:spLocks/>
          </p:cNvSpPr>
          <p:nvPr/>
        </p:nvSpPr>
        <p:spPr>
          <a:xfrm>
            <a:off x="1321397" y="3850105"/>
            <a:ext cx="6512932" cy="40825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t-BR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propósito é chamar o mundo ao arrependimento. E para isso diz: “temam a Deus”. João usa a palavra grega </a:t>
            </a:r>
            <a:r>
              <a:rPr lang="pt-BR" sz="22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phobeo</a:t>
            </a:r>
            <a:r>
              <a:rPr lang="pt-BR" sz="2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aqui não no sentido de ter medo de Deus, mas de se achegar a Ele com reverência e respeito. </a:t>
            </a:r>
            <a:endParaRPr lang="en-US" sz="2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m" descr="Imagem">
            <a:extLst>
              <a:ext uri="{FF2B5EF4-FFF2-40B4-BE49-F238E27FC236}">
                <a16:creationId xmlns:a16="http://schemas.microsoft.com/office/drawing/2014/main" id="{1282EDEA-6A20-C849-A08A-FCA041243E3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4000"/>
                    </a14:imgEffect>
                    <a14:imgEffect>
                      <a14:colorTemperature colorTemp="11500"/>
                    </a14:imgEffect>
                    <a14:imgEffect>
                      <a14:saturation sat="0"/>
                    </a14:imgEffect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6268" y="412649"/>
            <a:ext cx="538554" cy="53855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0813328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Uma imagem contendo animal, pássaro&#10;&#10;Descrição gerada automaticamente">
            <a:extLst>
              <a:ext uri="{FF2B5EF4-FFF2-40B4-BE49-F238E27FC236}">
                <a16:creationId xmlns:a16="http://schemas.microsoft.com/office/drawing/2014/main" id="{CBAD8E18-85D5-344D-890D-10BCA8D285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835954">
            <a:off x="7063707" y="-1445511"/>
            <a:ext cx="7505028" cy="11254581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A2BF6187-E206-B046-AD80-28053361D870}"/>
              </a:ext>
            </a:extLst>
          </p:cNvPr>
          <p:cNvSpPr txBox="1"/>
          <p:nvPr/>
        </p:nvSpPr>
        <p:spPr>
          <a:xfrm>
            <a:off x="2235797" y="1982084"/>
            <a:ext cx="36798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 CONVOCAÇÃO É FEITA?</a:t>
            </a:r>
            <a:endParaRPr lang="pt-BR" sz="3200" spc="3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4268C47D-D933-1344-9CCE-568A247E2EC2}"/>
              </a:ext>
            </a:extLst>
          </p:cNvPr>
          <p:cNvSpPr txBox="1">
            <a:spLocks/>
          </p:cNvSpPr>
          <p:nvPr/>
        </p:nvSpPr>
        <p:spPr>
          <a:xfrm>
            <a:off x="2235796" y="3742644"/>
            <a:ext cx="5624835" cy="15696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t-BR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convocação é simples e direta: Todos devem adorar ao Criador.</a:t>
            </a:r>
            <a:endParaRPr lang="en-US" sz="2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m" descr="Imagem">
            <a:extLst>
              <a:ext uri="{FF2B5EF4-FFF2-40B4-BE49-F238E27FC236}">
                <a16:creationId xmlns:a16="http://schemas.microsoft.com/office/drawing/2014/main" id="{1282EDEA-6A20-C849-A08A-FCA041243E3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4000"/>
                    </a14:imgEffect>
                    <a14:imgEffect>
                      <a14:colorTemperature colorTemp="11500"/>
                    </a14:imgEffect>
                    <a14:imgEffect>
                      <a14:saturation sat="0"/>
                    </a14:imgEffect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6268" y="412649"/>
            <a:ext cx="538554" cy="53855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2762602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Uma imagem contendo animal, pássaro&#10;&#10;Descrição gerada automaticamente">
            <a:extLst>
              <a:ext uri="{FF2B5EF4-FFF2-40B4-BE49-F238E27FC236}">
                <a16:creationId xmlns:a16="http://schemas.microsoft.com/office/drawing/2014/main" id="{009B425C-A4FC-054D-BD5D-4B64924EC3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835954">
            <a:off x="7063707" y="-1445511"/>
            <a:ext cx="7505028" cy="11254581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A2BF6187-E206-B046-AD80-28053361D870}"/>
              </a:ext>
            </a:extLst>
          </p:cNvPr>
          <p:cNvSpPr txBox="1"/>
          <p:nvPr/>
        </p:nvSpPr>
        <p:spPr>
          <a:xfrm>
            <a:off x="1321398" y="1260189"/>
            <a:ext cx="41650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ATENÇÃO É CHAMADA PARA QUÊ?</a:t>
            </a:r>
            <a:endParaRPr lang="pt-BR" sz="3200" spc="3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4268C47D-D933-1344-9CCE-568A247E2EC2}"/>
              </a:ext>
            </a:extLst>
          </p:cNvPr>
          <p:cNvSpPr txBox="1">
            <a:spLocks/>
          </p:cNvSpPr>
          <p:nvPr/>
        </p:nvSpPr>
        <p:spPr>
          <a:xfrm>
            <a:off x="1321397" y="3112169"/>
            <a:ext cx="6266519" cy="114618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t-BR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Chama-se a atenção para o quarto mandamento. Há um chamado do primeiro anjo de Apocalipse 14 para temer a Deus e dar-Lhe </a:t>
            </a:r>
            <a:r>
              <a:rPr lang="pt-BR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glória</a:t>
            </a:r>
            <a:r>
              <a:rPr lang="pt-BR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Há </a:t>
            </a:r>
            <a:r>
              <a:rPr lang="pt-BR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também</a:t>
            </a:r>
            <a:r>
              <a:rPr lang="pt-BR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 apelo para a igreja cristã reagir favoravelmente ao </a:t>
            </a:r>
            <a:r>
              <a:rPr lang="pt-BR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sacrifício</a:t>
            </a:r>
            <a:r>
              <a:rPr lang="pt-BR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expiatório</a:t>
            </a:r>
            <a:r>
              <a:rPr lang="pt-BR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Cristo com </a:t>
            </a:r>
            <a:r>
              <a:rPr lang="pt-BR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obediência</a:t>
            </a:r>
            <a:r>
              <a:rPr lang="pt-BR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amorosa aos mandamentos de Deus.</a:t>
            </a:r>
            <a:endParaRPr lang="en-US" sz="2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m" descr="Imagem">
            <a:extLst>
              <a:ext uri="{FF2B5EF4-FFF2-40B4-BE49-F238E27FC236}">
                <a16:creationId xmlns:a16="http://schemas.microsoft.com/office/drawing/2014/main" id="{1282EDEA-6A20-C849-A08A-FCA041243E3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4000"/>
                    </a14:imgEffect>
                    <a14:imgEffect>
                      <a14:colorTemperature colorTemp="11500"/>
                    </a14:imgEffect>
                    <a14:imgEffect>
                      <a14:saturation sat="0"/>
                    </a14:imgEffect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6268" y="412649"/>
            <a:ext cx="538554" cy="53855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33080727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</TotalTime>
  <Words>1556</Words>
  <Application>Microsoft Macintosh PowerPoint</Application>
  <PresentationFormat>Widescreen</PresentationFormat>
  <Paragraphs>74</Paragraphs>
  <Slides>30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30</vt:i4>
      </vt:variant>
    </vt:vector>
  </HeadingPairs>
  <TitlesOfParts>
    <vt:vector size="34" baseType="lpstr">
      <vt:lpstr>Arial</vt:lpstr>
      <vt:lpstr>Calibri</vt:lpstr>
      <vt:lpstr>Calibri Light</vt:lpstr>
      <vt:lpstr>Tema do Office</vt:lpstr>
      <vt:lpstr>Apresentação do PowerPoint</vt:lpstr>
      <vt:lpstr>A missão da Igreja Adventista do Sétimo Dia é proclamar a todos os povos o Evangelho eterno no contexto das três mensagens angélicas de Apocalipse 14:6-12, levando-os a aceitar Jesus como seu Salvador pessoal e unir-se à Sua Igreja, ajudando-os a preparar-se para a Sua breve retorno.</vt:lpstr>
      <vt:lpstr>As três mensagens falam da preparação que os filhos de Deus devem ter para estar de pé na volta do Senhor. Não dar atenção a elas equivale a rejeitar os fundamentos do evangelho e acabar se perdendo para sempre.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DSA - Antonio Abreu</dc:creator>
  <cp:lastModifiedBy>DSA - Blesman Monteiro</cp:lastModifiedBy>
  <cp:revision>21</cp:revision>
  <dcterms:created xsi:type="dcterms:W3CDTF">2020-07-24T15:41:05Z</dcterms:created>
  <dcterms:modified xsi:type="dcterms:W3CDTF">2021-04-01T15:41:52Z</dcterms:modified>
</cp:coreProperties>
</file>