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3" r:id="rId8"/>
    <p:sldId id="262" r:id="rId9"/>
    <p:sldId id="264" r:id="rId10"/>
    <p:sldId id="265" r:id="rId11"/>
    <p:sldId id="266" r:id="rId12"/>
    <p:sldId id="267" r:id="rId13"/>
    <p:sldId id="269" r:id="rId14"/>
    <p:sldId id="270" r:id="rId15"/>
    <p:sldId id="272" r:id="rId16"/>
    <p:sldId id="273" r:id="rId17"/>
    <p:sldId id="274" r:id="rId18"/>
    <p:sldId id="271" r:id="rId19"/>
    <p:sldId id="276" r:id="rId20"/>
    <p:sldId id="277" r:id="rId21"/>
    <p:sldId id="278" r:id="rId22"/>
    <p:sldId id="279" r:id="rId23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6A5F"/>
    <a:srgbClr val="009181"/>
    <a:srgbClr val="038991"/>
    <a:srgbClr val="007F72"/>
    <a:srgbClr val="884B29"/>
    <a:srgbClr val="AC7D4E"/>
    <a:srgbClr val="DC6325"/>
    <a:srgbClr val="4A2917"/>
    <a:srgbClr val="E3C9B7"/>
    <a:srgbClr val="4523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54"/>
    <p:restoredTop sz="94610"/>
  </p:normalViewPr>
  <p:slideViewPr>
    <p:cSldViewPr snapToGrid="0" snapToObjects="1">
      <p:cViewPr varScale="1">
        <p:scale>
          <a:sx n="105" d="100"/>
          <a:sy n="105" d="100"/>
        </p:scale>
        <p:origin x="200" y="10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2A1FFE-E884-E046-A59E-012FD5CC67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0B1A39EB-BA95-8840-B233-3EE22A86DB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05C7CBB-29E7-D441-9F13-26F0E94209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84D6849E-BCDD-EA44-97AF-2E8507855B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A5F95E0-070A-444D-893F-A85B0CBA3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8466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D282FC3-7177-8942-BD39-B7E6FB5196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80B46831-AD54-1A4A-A3D7-0A71388BA55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E77FA98-9B46-5D4A-AD76-256796FBE9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0EC9001-562E-4745-AE6D-FEED79E081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4B8267C7-D144-6E47-8835-91720D45C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34682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F0F68060-EBE0-2C4D-9641-9A38FF2319A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AA4F28EB-7B4B-554A-989C-D131E112D5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BAB86F9-FB82-BD43-B409-6B78E8EC01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AAF8B641-C36C-8F45-ABD6-5A071CC04F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E5BD13A1-B2CC-CE4B-A918-45D10C83B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2860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1AB569B-73DB-4748-BF1E-3BC44AA49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6C1F64A-5556-0146-957D-88527BD44D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60B7D6EC-A78B-3048-8327-E6E8017E3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FCD148A8-AA7B-3044-A482-93802EA3D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95934F7B-D820-CF4D-AB5B-12C2C5D51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74324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DE413C7-966D-EA40-8D21-B6A12CC29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DF74380-A843-4B4E-AB07-B364CAF14FD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12EA54BA-40A5-D44F-82AA-BD43D680FD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234BDA7-5482-5F47-A068-7DC6339CA7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8B58983B-2820-EA44-ACDC-B662394072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59075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1BA0EC2-2317-6949-BDB9-4D2D0CDAEB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6EA8AC2-ECE1-3244-870E-2EC869F6D90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D41DF2A-C2D6-0B4C-87B7-FC6A3F15E35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5486E2D-1116-CB4F-92A4-6C43ECFDD5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B4208CC-5D84-4E46-8430-F1CCF14D3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A46DB7DB-2F2F-9B45-8792-E6DB4BCB0C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81328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3DB46A8-5A64-3346-95BC-37D098B30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2671B68-E1DA-EC4F-8111-AD8BFB5A6B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CB6FC32-BD66-5B40-824D-611A5C79E23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299A717C-1194-9D42-A5B0-C62C1B9E96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BB3A535E-471F-4F4E-AF77-BB3760ED8A7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CFA1F908-5FF9-C947-9CFA-5B03405242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2014A263-41B9-EE4D-BA51-55D547A476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222B4BF2-5E35-B749-879B-DD80B9E6C8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584528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6FA35B9-D5D2-E147-8762-390AC4A773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CA984C7C-568B-C040-B957-C804F7CE8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0A1B123-B202-064C-8EBC-543E4C4E7D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B5460924-2C49-3C4E-9D3B-45B358A6A9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810219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6F36D122-D5D3-FF41-81C0-D1FD6967C6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EDBD696B-EEB5-1749-852A-1E8E3EB35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D10A37-5CDD-814C-8B0D-2DB10DF5B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6054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7DD9F-FE75-844E-95CF-CF6500D49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DDF0BD36-11BC-5847-9CC1-79C0F5B1B3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A1A39FFE-B57D-CC4E-96E2-BA90889123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8D46703D-2FB2-D74F-A474-A9C63596B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135E5ED-B5B7-6342-933E-66CAC6E32A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D548BAC-37F7-B14D-A04F-FBC2A2514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1032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89315AE-F452-C343-82EA-087F47295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10176446-FFFC-4443-B6A7-60E79F46F0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BAAF183-66C8-9A4A-BA79-03503EFC3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9D3884E-CA35-BF40-97B2-4B438B5B7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A5F8355-6DF0-4E4B-BA8F-838E60372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53EBA866-802D-BF48-AB4C-24BFFF2551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395966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ED887EA3-44C9-484F-B88B-AF4E02B5B2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350DDFD7-2851-5B40-8C50-62F78E72E6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26329E00-2A8E-8C40-A7A2-8394E51380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771EAC-28CE-EA4C-BE10-5A98B2502C2F}" type="datetimeFigureOut">
              <a:rPr lang="pt-BR" smtClean="0"/>
              <a:t>08/09/2020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8B32D10-334A-C146-B1AA-B05A912926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0E24437-99E2-164D-8677-81369C53DC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989D45-E3D2-8048-A124-5284334EC070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579956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fogo, mulher, luz&#10;&#10;Descrição gerada automaticamente">
            <a:extLst>
              <a:ext uri="{FF2B5EF4-FFF2-40B4-BE49-F238E27FC236}">
                <a16:creationId xmlns:a16="http://schemas.microsoft.com/office/drawing/2014/main" id="{9A2CCECE-87DC-8941-8C4C-2FD628712D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1196E93-F1A7-C94E-A6B8-AC5DFBEB7EF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915824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68" y="2888486"/>
            <a:ext cx="9049070" cy="2221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 termo </a:t>
            </a:r>
            <a:r>
              <a:rPr lang="pt-BR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remanescente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se refere muitas vezes aos sobreviventes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históricos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de Israel (ou Judá), que continuam vivos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após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uma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catástrofe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nacional. 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“Porque de Jerusalém sairá o remanescente, e do monte Sião, o que escapou. O zelo do SENHOR fará isto.” </a:t>
            </a:r>
            <a:r>
              <a:rPr lang="pt-BR" sz="2400" i="1" dirty="0">
                <a:latin typeface="Arial" panose="020B0604020202020204" pitchFamily="34" charset="0"/>
                <a:cs typeface="Arial" panose="020B0604020202020204" pitchFamily="34" charset="0"/>
              </a:rPr>
              <a:t>2 Reis 19:31</a:t>
            </a:r>
            <a:b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1652269" y="2164744"/>
            <a:ext cx="786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REMANESCENTE</a:t>
            </a: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086432DF-F9B9-DA42-9640-43ED9C0A5CD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918648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52270" y="2888486"/>
            <a:ext cx="7476982" cy="2221437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Quando o remanescente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Jerusalém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 foi deportado para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Babilônia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em 586 a.C., somente uns poucos foram deixados na terra de </a:t>
            </a:r>
            <a:r>
              <a:rPr lang="pt-BR" sz="2400" dirty="0" err="1">
                <a:latin typeface="Arial" panose="020B0604020202020204" pitchFamily="34" charset="0"/>
                <a:cs typeface="Arial" panose="020B0604020202020204" pitchFamily="34" charset="0"/>
              </a:rPr>
              <a:t>Juda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́.</a:t>
            </a:r>
            <a:b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7625758A-6C52-7342-866C-64B5CBCF3A1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3E40F575-3B9B-FE4D-A9DB-E7D0DA93838A}"/>
              </a:ext>
            </a:extLst>
          </p:cNvPr>
          <p:cNvSpPr txBox="1"/>
          <p:nvPr/>
        </p:nvSpPr>
        <p:spPr>
          <a:xfrm>
            <a:off x="1652270" y="2172992"/>
            <a:ext cx="78672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REMANESCENTE</a:t>
            </a:r>
          </a:p>
        </p:txBody>
      </p:sp>
    </p:spTree>
    <p:extLst>
      <p:ext uri="{BB962C8B-B14F-4D97-AF65-F5344CB8AC3E}">
        <p14:creationId xmlns:p14="http://schemas.microsoft.com/office/powerpoint/2010/main" val="10430008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B88A2485-CBEE-644E-9584-26EB5D26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D54B4C-CCA6-0841-89CD-5670F2459DCF}"/>
              </a:ext>
            </a:extLst>
          </p:cNvPr>
          <p:cNvSpPr txBox="1"/>
          <p:nvPr/>
        </p:nvSpPr>
        <p:spPr>
          <a:xfrm>
            <a:off x="3954859" y="1874728"/>
            <a:ext cx="7271409" cy="3108543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 ideia de remanescente assume uma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característica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explicitamente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teológica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nos escritos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proféticos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. Um exemplo do emprego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teológico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do tema do remanescente pelos profetas é a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afirmação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de Deus a Elias, que pensava que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ninguém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permanecera leal a Deus a </a:t>
            </a:r>
            <a:r>
              <a:rPr lang="pt-BR" sz="2800" dirty="0" err="1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28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ser ele.</a:t>
            </a:r>
            <a:endParaRPr lang="pt-BR" sz="1600" dirty="0">
              <a:effectLst>
                <a:outerShdw blurRad="330200" dir="5400000" algn="ctr" rotWithShape="0">
                  <a:srgbClr val="45230F"/>
                </a:outerShdw>
              </a:effectLst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magem" descr="Imagem">
            <a:extLst>
              <a:ext uri="{FF2B5EF4-FFF2-40B4-BE49-F238E27FC236}">
                <a16:creationId xmlns:a16="http://schemas.microsoft.com/office/drawing/2014/main" id="{7BC74362-1FC2-6640-BF59-72921962FC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3773789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181414E4-38C1-8B47-8DE2-D288B7A9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r="3606" b="9180"/>
          <a:stretch/>
        </p:blipFill>
        <p:spPr>
          <a:xfrm>
            <a:off x="535257" y="0"/>
            <a:ext cx="11656743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4176810" y="2495894"/>
            <a:ext cx="695364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4176811" y="3073750"/>
            <a:ext cx="729996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4176810" y="3668110"/>
            <a:ext cx="7299959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F04567-070C-4C4E-BF35-08691C41C480}"/>
              </a:ext>
            </a:extLst>
          </p:cNvPr>
          <p:cNvSpPr/>
          <p:nvPr/>
        </p:nvSpPr>
        <p:spPr>
          <a:xfrm>
            <a:off x="4176811" y="4262470"/>
            <a:ext cx="7299958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298731" y="2372710"/>
            <a:ext cx="7178040" cy="3545201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Em 1 Reis 19:18, Deus disse a Elias:</a:t>
            </a:r>
          </a:p>
          <a:p>
            <a:pPr>
              <a:lnSpc>
                <a:spcPts val="4640"/>
              </a:lnSpc>
            </a:pP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pt-B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Também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 conservei em Israel sete mil, todos os joelhos que </a:t>
            </a:r>
            <a:r>
              <a:rPr lang="pt-B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 se dobraram a Baal, e toda boca que </a:t>
            </a:r>
            <a:r>
              <a:rPr lang="pt-BR" sz="3200" i="1" dirty="0" err="1">
                <a:latin typeface="Arial" panose="020B0604020202020204" pitchFamily="34" charset="0"/>
                <a:cs typeface="Arial" panose="020B0604020202020204" pitchFamily="34" charset="0"/>
              </a:rPr>
              <a:t>não</a:t>
            </a:r>
            <a:r>
              <a:rPr lang="pt-BR" sz="3200" i="1" dirty="0">
                <a:latin typeface="Arial" panose="020B0604020202020204" pitchFamily="34" charset="0"/>
                <a:cs typeface="Arial" panose="020B0604020202020204" pitchFamily="34" charset="0"/>
              </a:rPr>
              <a:t> o beijou”.</a:t>
            </a:r>
          </a:p>
          <a:p>
            <a:pPr>
              <a:lnSpc>
                <a:spcPts val="4640"/>
              </a:lnSpc>
            </a:pPr>
            <a:endParaRPr lang="pt-BR"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" descr="Imagem">
            <a:extLst>
              <a:ext uri="{FF2B5EF4-FFF2-40B4-BE49-F238E27FC236}">
                <a16:creationId xmlns:a16="http://schemas.microsoft.com/office/drawing/2014/main" id="{C2EFE239-7012-1342-ABAA-838B1091AE8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779011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181414E4-38C1-8B47-8DE2-D288B7A93F1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6621" r="21143" b="-1"/>
          <a:stretch/>
        </p:blipFill>
        <p:spPr>
          <a:xfrm>
            <a:off x="5797848" y="10"/>
            <a:ext cx="6394152" cy="685799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13" name="Título 1">
            <a:extLst>
              <a:ext uri="{FF2B5EF4-FFF2-40B4-BE49-F238E27FC236}">
                <a16:creationId xmlns:a16="http://schemas.microsoft.com/office/drawing/2014/main" id="{8B349C98-3729-5546-91E3-5B4FE742E3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794" y="642938"/>
            <a:ext cx="4831689" cy="5056842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Para o profeta </a:t>
            </a:r>
            <a:r>
              <a:rPr lang="pt-BR" sz="2200" dirty="0" err="1">
                <a:latin typeface="Arial" panose="020B0604020202020204" pitchFamily="34" charset="0"/>
                <a:cs typeface="Arial" panose="020B0604020202020204" pitchFamily="34" charset="0"/>
              </a:rPr>
              <a:t>Isaías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as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características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do fiel remanescente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são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fé e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obediência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voluntária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a Deus e ao Messias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. Leiamos sobre isso em Isaías 1:18-19: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“O SENHOR diz: </a:t>
            </a:r>
            <a: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  <a:t>‘Venham, pois, e vamos discutir a questão. Ainda que os pecados de vocês sejam como o escarlate, eles se tornarão brancos como a neve; ainda que sejam vermelhos como o carmesim, eles se tornarão como a lã. Se estiverem dispostos e me ouvirem, vocês comerão o melhor desta terra’”.</a:t>
            </a:r>
            <a:br>
              <a:rPr lang="pt-BR" sz="2200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pt-BR" sz="22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" descr="Imagem">
            <a:extLst>
              <a:ext uri="{FF2B5EF4-FFF2-40B4-BE49-F238E27FC236}">
                <a16:creationId xmlns:a16="http://schemas.microsoft.com/office/drawing/2014/main" id="{CA0824C1-61CF-9A4C-B48E-D99BF21FD98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0563313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89A0CD6B-1BEE-0D4D-8691-5142AED8C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5A9676-ACDD-1448-9BF2-20509273B1B1}"/>
              </a:ext>
            </a:extLst>
          </p:cNvPr>
          <p:cNvSpPr/>
          <p:nvPr/>
        </p:nvSpPr>
        <p:spPr>
          <a:xfrm>
            <a:off x="1240975" y="2111608"/>
            <a:ext cx="880313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469804E-47C1-B747-974C-501C5E8B4F9E}"/>
              </a:ext>
            </a:extLst>
          </p:cNvPr>
          <p:cNvSpPr/>
          <p:nvPr/>
        </p:nvSpPr>
        <p:spPr>
          <a:xfrm>
            <a:off x="1240976" y="2689464"/>
            <a:ext cx="8988875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7B33C9E-F3FB-AD41-8D32-3A232DCEC80F}"/>
              </a:ext>
            </a:extLst>
          </p:cNvPr>
          <p:cNvSpPr/>
          <p:nvPr/>
        </p:nvSpPr>
        <p:spPr>
          <a:xfrm>
            <a:off x="1240974" y="3283824"/>
            <a:ext cx="10049109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C0EC71-8C2C-3446-A0EF-D2C681003481}"/>
              </a:ext>
            </a:extLst>
          </p:cNvPr>
          <p:cNvSpPr/>
          <p:nvPr/>
        </p:nvSpPr>
        <p:spPr>
          <a:xfrm>
            <a:off x="1240975" y="3878184"/>
            <a:ext cx="9103176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" descr="Imagem">
            <a:extLst>
              <a:ext uri="{FF2B5EF4-FFF2-40B4-BE49-F238E27FC236}">
                <a16:creationId xmlns:a16="http://schemas.microsoft.com/office/drawing/2014/main" id="{CD514B52-E3C4-D247-A090-DA7E152A04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3" name="Retângulo 12">
            <a:extLst>
              <a:ext uri="{FF2B5EF4-FFF2-40B4-BE49-F238E27FC236}">
                <a16:creationId xmlns:a16="http://schemas.microsoft.com/office/drawing/2014/main" id="{85B18321-CF6A-A340-A9E6-5CCA25ACF852}"/>
              </a:ext>
            </a:extLst>
          </p:cNvPr>
          <p:cNvSpPr/>
          <p:nvPr/>
        </p:nvSpPr>
        <p:spPr>
          <a:xfrm>
            <a:off x="1240975" y="4478259"/>
            <a:ext cx="1773688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2FD3B9-73DF-A747-9E5A-8371999F640A}"/>
              </a:ext>
            </a:extLst>
          </p:cNvPr>
          <p:cNvSpPr txBox="1"/>
          <p:nvPr/>
        </p:nvSpPr>
        <p:spPr>
          <a:xfrm>
            <a:off x="1362896" y="1988424"/>
            <a:ext cx="10049110" cy="3536802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Antigo Testamento sempre descreve o futuro remanescente de Israel como uma comunidade religiosa fiel que adora a Deus com um novo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coração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criado pelo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Espírito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Deus, com base na nova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aliança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17372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Imagem 13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89A0CD6B-1BEE-0D4D-8691-5142AED8C8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0" y="0"/>
            <a:ext cx="12192001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5A9676-ACDD-1448-9BF2-20509273B1B1}"/>
              </a:ext>
            </a:extLst>
          </p:cNvPr>
          <p:cNvSpPr/>
          <p:nvPr/>
        </p:nvSpPr>
        <p:spPr>
          <a:xfrm>
            <a:off x="1480908" y="2795437"/>
            <a:ext cx="6477230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469804E-47C1-B747-974C-501C5E8B4F9E}"/>
              </a:ext>
            </a:extLst>
          </p:cNvPr>
          <p:cNvSpPr/>
          <p:nvPr/>
        </p:nvSpPr>
        <p:spPr>
          <a:xfrm>
            <a:off x="1480908" y="3373293"/>
            <a:ext cx="8691792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7B33C9E-F3FB-AD41-8D32-3A232DCEC80F}"/>
              </a:ext>
            </a:extLst>
          </p:cNvPr>
          <p:cNvSpPr/>
          <p:nvPr/>
        </p:nvSpPr>
        <p:spPr>
          <a:xfrm>
            <a:off x="1480908" y="3967653"/>
            <a:ext cx="8005992" cy="472440"/>
          </a:xfrm>
          <a:prstGeom prst="rect">
            <a:avLst/>
          </a:prstGeom>
          <a:gradFill flip="none" rotWithShape="1">
            <a:gsLst>
              <a:gs pos="87000">
                <a:srgbClr val="AC7D4E"/>
              </a:gs>
              <a:gs pos="0">
                <a:srgbClr val="884B29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2FD3B9-73DF-A747-9E5A-8371999F640A}"/>
              </a:ext>
            </a:extLst>
          </p:cNvPr>
          <p:cNvSpPr txBox="1"/>
          <p:nvPr/>
        </p:nvSpPr>
        <p:spPr>
          <a:xfrm>
            <a:off x="1602828" y="2672253"/>
            <a:ext cx="8569872" cy="1807995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Para Jesus Cristo, os verdadeiros descendentes de Abraão se definiam não pelo sangue de Abraão, mas pela fé de Abraão.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A6015E0B-8827-7449-A7FE-D2126D445788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821718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luz, lado, laranja, relógio&#10;&#10;Descrição gerada automaticamente">
            <a:extLst>
              <a:ext uri="{FF2B5EF4-FFF2-40B4-BE49-F238E27FC236}">
                <a16:creationId xmlns:a16="http://schemas.microsoft.com/office/drawing/2014/main" id="{B88A2485-CBEE-644E-9584-26EB5D262D8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877" t="21546" b="9180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75D54B4C-CCA6-0841-89CD-5670F2459DCF}"/>
              </a:ext>
            </a:extLst>
          </p:cNvPr>
          <p:cNvSpPr txBox="1"/>
          <p:nvPr/>
        </p:nvSpPr>
        <p:spPr>
          <a:xfrm>
            <a:off x="3407836" y="951203"/>
            <a:ext cx="7579251" cy="5293757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2600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“Enquanto Jesus ainda falava ao povo, eis que a mãe e os irmãos dele estavam do lado de fora, procurando falar com ele. E alguém lhe disse: A sua mãe e os seus irmãos estão lá fora e querem falar com o senhor. Porém Jesus respondeu ao que lhe trouxe o aviso: — Quem é a minha mãe e quem são os meus irmãos? E, estendendo a mão para os discípulos, disse: — Eis minha mãe e meus irmãos. Portanto, aquele que fizer a vontade de meu Pai celeste, esse é meu irmão, minha irmã e minha mãe.” </a:t>
            </a:r>
          </a:p>
          <a:p>
            <a:endParaRPr lang="pt-BR" sz="2600" i="1" dirty="0">
              <a:solidFill>
                <a:schemeClr val="bg1"/>
              </a:solidFill>
              <a:effectLst>
                <a:outerShdw blurRad="330200" dir="5400000" algn="ctr" rotWithShape="0">
                  <a:srgbClr val="45230F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400" i="1" dirty="0">
                <a:solidFill>
                  <a:schemeClr val="bg1"/>
                </a:solidFill>
                <a:effectLst>
                  <a:outerShdw blurRad="330200" dir="5400000" algn="ctr" rotWithShape="0">
                    <a:srgbClr val="45230F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Mateus 12:46-50</a:t>
            </a:r>
            <a:endParaRPr lang="pt-BR" sz="2400" i="1" dirty="0">
              <a:effectLst>
                <a:outerShdw blurRad="330200" dir="5400000" algn="ctr" rotWithShape="0">
                  <a:srgbClr val="45230F"/>
                </a:outerShdw>
              </a:effectLst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9628C6C3-A0D7-B643-937D-7792B39F17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7318070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230D3161-86FB-6644-B811-EC743802CB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tângulo 3">
            <a:extLst>
              <a:ext uri="{FF2B5EF4-FFF2-40B4-BE49-F238E27FC236}">
                <a16:creationId xmlns:a16="http://schemas.microsoft.com/office/drawing/2014/main" id="{C2F1C7F1-C0A1-A74A-A025-438CF530EA9E}"/>
              </a:ext>
            </a:extLst>
          </p:cNvPr>
          <p:cNvSpPr/>
          <p:nvPr/>
        </p:nvSpPr>
        <p:spPr>
          <a:xfrm>
            <a:off x="1392970" y="2414614"/>
            <a:ext cx="9522679" cy="47244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6B3F8887-AA91-4B4E-8B8C-DB7F3AD20EB1}"/>
              </a:ext>
            </a:extLst>
          </p:cNvPr>
          <p:cNvSpPr/>
          <p:nvPr/>
        </p:nvSpPr>
        <p:spPr>
          <a:xfrm>
            <a:off x="1392971" y="2992470"/>
            <a:ext cx="8679717" cy="47244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" name="Retângulo 5">
            <a:extLst>
              <a:ext uri="{FF2B5EF4-FFF2-40B4-BE49-F238E27FC236}">
                <a16:creationId xmlns:a16="http://schemas.microsoft.com/office/drawing/2014/main" id="{359161EB-4DD1-8943-97B6-7D5C06518E79}"/>
              </a:ext>
            </a:extLst>
          </p:cNvPr>
          <p:cNvSpPr/>
          <p:nvPr/>
        </p:nvSpPr>
        <p:spPr>
          <a:xfrm>
            <a:off x="1392970" y="3586830"/>
            <a:ext cx="9522680" cy="47244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7" name="Retângulo 6">
            <a:extLst>
              <a:ext uri="{FF2B5EF4-FFF2-40B4-BE49-F238E27FC236}">
                <a16:creationId xmlns:a16="http://schemas.microsoft.com/office/drawing/2014/main" id="{09CEF7CC-1876-9448-A13E-0C50D19ED733}"/>
              </a:ext>
            </a:extLst>
          </p:cNvPr>
          <p:cNvSpPr/>
          <p:nvPr/>
        </p:nvSpPr>
        <p:spPr>
          <a:xfrm>
            <a:off x="1392970" y="4181190"/>
            <a:ext cx="7141430" cy="472440"/>
          </a:xfrm>
          <a:prstGeom prst="rect">
            <a:avLst/>
          </a:prstGeom>
          <a:solidFill>
            <a:schemeClr val="bg1">
              <a:alpha val="79000"/>
            </a:schemeClr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81C79615-C94C-2948-9CCE-DB5A0A1507B8}"/>
              </a:ext>
            </a:extLst>
          </p:cNvPr>
          <p:cNvSpPr txBox="1"/>
          <p:nvPr/>
        </p:nvSpPr>
        <p:spPr>
          <a:xfrm>
            <a:off x="1514890" y="2291430"/>
            <a:ext cx="9400760" cy="2386166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2800" dirty="0">
                <a:latin typeface="Arial" panose="020B0604020202020204" pitchFamily="34" charset="0"/>
                <a:cs typeface="Arial" panose="020B0604020202020204" pitchFamily="34" charset="0"/>
              </a:rPr>
              <a:t>No Novo Testamento, observamos que a igreja não é uma reflexão tardia ou a interrupção do plano do Deus de Israel para o mundo, mas, sim, o divino desenvolvimento e a realização do novo e messiânico Israel.</a:t>
            </a:r>
            <a:endParaRPr lang="pt-BR" sz="1600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Imagem" descr="Imagem">
            <a:extLst>
              <a:ext uri="{FF2B5EF4-FFF2-40B4-BE49-F238E27FC236}">
                <a16:creationId xmlns:a16="http://schemas.microsoft.com/office/drawing/2014/main" id="{46EC1AD0-EC13-C74B-9C47-28A2626700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9575935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BDD61753-4388-C044-9828-7605F3C81EC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2" t="2192" r="12975" b="23949"/>
          <a:stretch/>
        </p:blipFill>
        <p:spPr>
          <a:xfrm>
            <a:off x="4968817" y="550975"/>
            <a:ext cx="7223184" cy="559946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4F1FCDBB-8D8D-F049-9FB7-01560710B984}"/>
              </a:ext>
            </a:extLst>
          </p:cNvPr>
          <p:cNvSpPr txBox="1"/>
          <p:nvPr/>
        </p:nvSpPr>
        <p:spPr>
          <a:xfrm>
            <a:off x="774915" y="920620"/>
            <a:ext cx="4711485" cy="5509200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“E acontecerá nos últimos dias, diz Deus, que derramarei o meu Espírito sobre toda a humanidade. Os filhos e as filhas de vocês profetizarão, os seus jovens terão visões, e os seus velhos sonharão.” </a:t>
            </a:r>
          </a:p>
          <a:p>
            <a:endParaRPr lang="pt-BR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i="1" dirty="0">
                <a:latin typeface="Arial" panose="020B0604020202020204" pitchFamily="34" charset="0"/>
                <a:cs typeface="Arial" panose="020B0604020202020204" pitchFamily="34" charset="0"/>
              </a:rPr>
              <a:t>Atos 2:17</a:t>
            </a: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F4AE3BA4-67A9-5144-952E-71234AAC32A9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2618960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9321" b="-2"/>
          <a:stretch/>
        </p:blipFill>
        <p:spPr>
          <a:xfrm>
            <a:off x="4476307" y="595421"/>
            <a:ext cx="7715693" cy="5658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5431" y="713158"/>
            <a:ext cx="4525505" cy="5251539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Logo após o desapontamento de 22 de outubro de 1844, um grupo de pessoas, composto por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Thiago White, José Bates, Hiram Edson, Tiago  John Andrews, John </a:t>
            </a:r>
            <a:r>
              <a:rPr lang="pt-BR" sz="2200" b="1" dirty="0" err="1">
                <a:latin typeface="Arial" panose="020B0604020202020204" pitchFamily="34" charset="0"/>
                <a:cs typeface="Arial" panose="020B0604020202020204" pitchFamily="34" charset="0"/>
              </a:rPr>
              <a:t>Lougborough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 e Urias Smith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procurou estudar melhor a Bíblia e encontrar uma explicação para o que havia acontecido.</a:t>
            </a: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Foi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Hiram Edson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 quem acabou por descobrir que tudo estava correto na pregação de </a:t>
            </a:r>
            <a:r>
              <a:rPr lang="pt-BR" sz="2200" b="1" dirty="0">
                <a:latin typeface="Arial" panose="020B0604020202020204" pitchFamily="34" charset="0"/>
                <a:cs typeface="Arial" panose="020B0604020202020204" pitchFamily="34" charset="0"/>
              </a:rPr>
              <a:t>Guilherme Miller</a:t>
            </a:r>
            <a:r>
              <a:rPr lang="pt-BR" sz="2200" dirty="0">
                <a:latin typeface="Arial" panose="020B0604020202020204" pitchFamily="34" charset="0"/>
                <a:cs typeface="Arial" panose="020B0604020202020204" pitchFamily="34" charset="0"/>
              </a:rPr>
              <a:t>, exceto sua compreensão de que o santuário era a Terra. </a:t>
            </a:r>
            <a:endParaRPr lang="en-US" sz="2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Imagem" descr="Imagem">
            <a:extLst>
              <a:ext uri="{FF2B5EF4-FFF2-40B4-BE49-F238E27FC236}">
                <a16:creationId xmlns:a16="http://schemas.microsoft.com/office/drawing/2014/main" id="{818253BE-78B3-6445-8D99-4125FC67F74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4443351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A87D3A0-FBF1-4941-BF62-2A80FE04B1B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432" t="2457" r="28218" b="23948"/>
          <a:stretch/>
        </p:blipFill>
        <p:spPr>
          <a:xfrm>
            <a:off x="5838842" y="0"/>
            <a:ext cx="6353158" cy="6858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D25A9676-ACDD-1448-9BF2-20509273B1B1}"/>
              </a:ext>
            </a:extLst>
          </p:cNvPr>
          <p:cNvSpPr/>
          <p:nvPr/>
        </p:nvSpPr>
        <p:spPr>
          <a:xfrm>
            <a:off x="1070737" y="2124200"/>
            <a:ext cx="7858952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73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6469804E-47C1-B747-974C-501C5E8B4F9E}"/>
              </a:ext>
            </a:extLst>
          </p:cNvPr>
          <p:cNvSpPr/>
          <p:nvPr/>
        </p:nvSpPr>
        <p:spPr>
          <a:xfrm>
            <a:off x="1070737" y="2702056"/>
            <a:ext cx="7173151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73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67B33C9E-F3FB-AD41-8D32-3A232DCEC80F}"/>
              </a:ext>
            </a:extLst>
          </p:cNvPr>
          <p:cNvSpPr/>
          <p:nvPr/>
        </p:nvSpPr>
        <p:spPr>
          <a:xfrm>
            <a:off x="1070737" y="3296416"/>
            <a:ext cx="6773101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73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CAC0EC71-8C2C-3446-A0EF-D2C681003481}"/>
              </a:ext>
            </a:extLst>
          </p:cNvPr>
          <p:cNvSpPr/>
          <p:nvPr/>
        </p:nvSpPr>
        <p:spPr>
          <a:xfrm>
            <a:off x="1070737" y="3890776"/>
            <a:ext cx="8739690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73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Retângulo 12">
            <a:extLst>
              <a:ext uri="{FF2B5EF4-FFF2-40B4-BE49-F238E27FC236}">
                <a16:creationId xmlns:a16="http://schemas.microsoft.com/office/drawing/2014/main" id="{02C15BFC-0AD6-8249-AD2A-89D7CDE4057A}"/>
              </a:ext>
            </a:extLst>
          </p:cNvPr>
          <p:cNvSpPr/>
          <p:nvPr/>
        </p:nvSpPr>
        <p:spPr>
          <a:xfrm>
            <a:off x="1070737" y="4466634"/>
            <a:ext cx="6487351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84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15" name="Imagem" descr="Imagem">
            <a:extLst>
              <a:ext uri="{FF2B5EF4-FFF2-40B4-BE49-F238E27FC236}">
                <a16:creationId xmlns:a16="http://schemas.microsoft.com/office/drawing/2014/main" id="{C9331390-4F29-0945-9B24-92FDA9556A9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Retângulo 13">
            <a:extLst>
              <a:ext uri="{FF2B5EF4-FFF2-40B4-BE49-F238E27FC236}">
                <a16:creationId xmlns:a16="http://schemas.microsoft.com/office/drawing/2014/main" id="{0730D51B-3E6E-C644-986F-7D39C5C5C475}"/>
              </a:ext>
            </a:extLst>
          </p:cNvPr>
          <p:cNvSpPr/>
          <p:nvPr/>
        </p:nvSpPr>
        <p:spPr>
          <a:xfrm>
            <a:off x="1070737" y="5066708"/>
            <a:ext cx="8739690" cy="472440"/>
          </a:xfrm>
          <a:prstGeom prst="rect">
            <a:avLst/>
          </a:prstGeom>
          <a:gradFill flip="none" rotWithShape="1">
            <a:gsLst>
              <a:gs pos="0">
                <a:srgbClr val="009181"/>
              </a:gs>
              <a:gs pos="84000">
                <a:srgbClr val="016A5F"/>
              </a:gs>
            </a:gsLst>
            <a:lin ang="3600000" scaled="0"/>
            <a:tileRect/>
          </a:gra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112FD3B9-73DF-A747-9E5A-8371999F640A}"/>
              </a:ext>
            </a:extLst>
          </p:cNvPr>
          <p:cNvSpPr txBox="1"/>
          <p:nvPr/>
        </p:nvSpPr>
        <p:spPr>
          <a:xfrm>
            <a:off x="1192657" y="2001016"/>
            <a:ext cx="8617770" cy="3577711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Embora como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nação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agente de Deus, o antigo Israel tenha perdido seu status especial, a porta da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salvação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ainda permanece aberta 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indivíduos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povo judeu, se, na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condição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pt-BR" sz="32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indivíduos</a:t>
            </a:r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 arrependerem e corresponderem ao chamado.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48177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0774"/>
          <a:stretch/>
        </p:blipFill>
        <p:spPr>
          <a:xfrm>
            <a:off x="20" y="206071"/>
            <a:ext cx="12191980" cy="480186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D266A5D8-E184-4E8F-9001-D6F41E3974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20008" r="8214" b="59122"/>
          <a:stretch/>
        </p:blipFill>
        <p:spPr>
          <a:xfrm flipV="1">
            <a:off x="0" y="0"/>
            <a:ext cx="12191999" cy="1713062"/>
          </a:xfrm>
          <a:custGeom>
            <a:avLst/>
            <a:gdLst>
              <a:gd name="connsiteX0" fmla="*/ 0 w 12191999"/>
              <a:gd name="connsiteY0" fmla="*/ 1713062 h 1713062"/>
              <a:gd name="connsiteX1" fmla="*/ 12191999 w 12191999"/>
              <a:gd name="connsiteY1" fmla="*/ 1713062 h 1713062"/>
              <a:gd name="connsiteX2" fmla="*/ 12191999 w 12191999"/>
              <a:gd name="connsiteY2" fmla="*/ 0 h 1713062"/>
              <a:gd name="connsiteX3" fmla="*/ 0 w 12191999"/>
              <a:gd name="connsiteY3" fmla="*/ 0 h 17130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713062">
                <a:moveTo>
                  <a:pt x="0" y="1713062"/>
                </a:moveTo>
                <a:lnTo>
                  <a:pt x="12191999" y="1713062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4EB1D02B-BBFA-4A97-A021-7816ECC349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35" t="-1" r="8214" b="80325"/>
          <a:stretch/>
        </p:blipFill>
        <p:spPr>
          <a:xfrm flipV="1">
            <a:off x="0" y="3840845"/>
            <a:ext cx="12195047" cy="1614974"/>
          </a:xfrm>
          <a:custGeom>
            <a:avLst/>
            <a:gdLst>
              <a:gd name="connsiteX0" fmla="*/ 0 w 12191999"/>
              <a:gd name="connsiteY0" fmla="*/ 1614974 h 1614974"/>
              <a:gd name="connsiteX1" fmla="*/ 12191999 w 12191999"/>
              <a:gd name="connsiteY1" fmla="*/ 1614974 h 1614974"/>
              <a:gd name="connsiteX2" fmla="*/ 12191999 w 12191999"/>
              <a:gd name="connsiteY2" fmla="*/ 0 h 1614974"/>
              <a:gd name="connsiteX3" fmla="*/ 0 w 12191999"/>
              <a:gd name="connsiteY3" fmla="*/ 0 h 16149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2191999" h="1614974">
                <a:moveTo>
                  <a:pt x="0" y="1614974"/>
                </a:moveTo>
                <a:lnTo>
                  <a:pt x="12191999" y="1614974"/>
                </a:lnTo>
                <a:lnTo>
                  <a:pt x="12191999" y="0"/>
                </a:lnTo>
                <a:lnTo>
                  <a:pt x="0" y="0"/>
                </a:lnTo>
                <a:close/>
              </a:path>
            </a:pathLst>
          </a:custGeom>
        </p:spPr>
      </p:pic>
      <p:sp>
        <p:nvSpPr>
          <p:cNvPr id="32" name="Rectangle 31">
            <a:extLst>
              <a:ext uri="{FF2B5EF4-FFF2-40B4-BE49-F238E27FC236}">
                <a16:creationId xmlns:a16="http://schemas.microsoft.com/office/drawing/2014/main" id="{BDD7BED2-CC5E-4866-AC0C-DCF928AF8A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5390368"/>
            <a:ext cx="12188952" cy="1467632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ítulo 1">
            <a:extLst>
              <a:ext uri="{FF2B5EF4-FFF2-40B4-BE49-F238E27FC236}">
                <a16:creationId xmlns:a16="http://schemas.microsoft.com/office/drawing/2014/main" id="{22CE1022-62FF-CF45-AEBA-47F6F00A10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4290" y="1311275"/>
            <a:ext cx="10200469" cy="2400978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livro de Apocalipse, o verdadeiro povo remanescente é composto por aqueles </a:t>
            </a:r>
            <a:r>
              <a:rPr lang="pt-BR" sz="2400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“que guardam os mandamentos de Deus e têm o testemunho de Jesus”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12:17).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Apocalipse revela dois partidos opostos no conflito final perante Deus: </a:t>
            </a:r>
            <a:b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Babilônia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(2) o Israel pertencente a Deus e a Cristo. Ambos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são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representados como comunidades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cúlticas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sendo, portanto, identificados pelo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critério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 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adoração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Deus (</a:t>
            </a:r>
            <a:r>
              <a:rPr lang="pt-BR" sz="2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</a:t>
            </a:r>
            <a:r>
              <a:rPr lang="pt-BR" sz="2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14:9-11). 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1184682F-EBDC-894F-AD32-0CE1AF81E9AD}"/>
              </a:ext>
            </a:extLst>
          </p:cNvPr>
          <p:cNvSpPr txBox="1">
            <a:spLocks/>
          </p:cNvSpPr>
          <p:nvPr/>
        </p:nvSpPr>
        <p:spPr>
          <a:xfrm>
            <a:off x="1144290" y="5125482"/>
            <a:ext cx="10425918" cy="116709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Os remanescentes são apresentado como tendo uma dupla característica: </a:t>
            </a:r>
          </a:p>
          <a:p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(1) obedecem aos mandamentos de Deus e (2) se mantêm fiéis ao testemunho de Jesus.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" name="Imagem" descr="Imagem">
            <a:extLst>
              <a:ext uri="{FF2B5EF4-FFF2-40B4-BE49-F238E27FC236}">
                <a16:creationId xmlns:a16="http://schemas.microsoft.com/office/drawing/2014/main" id="{49D5F1CA-2E72-3848-82C0-B9DBAF7F980B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768272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75371272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3107" y="2185261"/>
            <a:ext cx="8725786" cy="3161654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Deus tem um povo aqui na terr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a. Esse povo originou-se nos longínquos tempos do Antigo Testamento, e tem sua identidade confirmada nas páginas do Novo Testamento. </a:t>
            </a:r>
            <a:r>
              <a:rPr lang="pt-BR" sz="2400" b="1" dirty="0">
                <a:latin typeface="Arial" panose="020B0604020202020204" pitchFamily="34" charset="0"/>
                <a:cs typeface="Arial" panose="020B0604020202020204" pitchFamily="34" charset="0"/>
              </a:rPr>
              <a:t>Essa identidade foi ratificada pelos pioneiros da Igreja Adventista do Sétimo Dia</a:t>
            </a:r>
            <a:r>
              <a:rPr lang="pt-BR" sz="2400" dirty="0">
                <a:latin typeface="Arial" panose="020B0604020202020204" pitchFamily="34" charset="0"/>
                <a:cs typeface="Arial" panose="020B0604020202020204" pitchFamily="34" charset="0"/>
              </a:rPr>
              <a:t>, e permanece hoje, não em forma de uma nação étnica, mas em forma de uma nação espiritual. Você Adventista do Sétimo Dia pertence a esse povo, ao Remanescente de Deus. E por isso deve viver como um Remanescente.</a:t>
            </a:r>
            <a:endParaRPr lang="en-US" sz="24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Imagem" descr="Imagem">
            <a:extLst>
              <a:ext uri="{FF2B5EF4-FFF2-40B4-BE49-F238E27FC236}">
                <a16:creationId xmlns:a16="http://schemas.microsoft.com/office/drawing/2014/main" id="{2E653FD7-6E52-7340-84B7-8CB25615FE0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D3ED5CE5-855A-8C41-8EEB-7F266C42BF8C}"/>
              </a:ext>
            </a:extLst>
          </p:cNvPr>
          <p:cNvSpPr txBox="1"/>
          <p:nvPr/>
        </p:nvSpPr>
        <p:spPr>
          <a:xfrm>
            <a:off x="1733107" y="1502510"/>
            <a:ext cx="5811146" cy="6827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500"/>
              </a:lnSpc>
            </a:pPr>
            <a:r>
              <a:rPr lang="pt-BR" sz="5400" b="1" spc="3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</a:p>
        </p:txBody>
      </p:sp>
    </p:spTree>
    <p:extLst>
      <p:ext uri="{BB962C8B-B14F-4D97-AF65-F5344CB8AC3E}">
        <p14:creationId xmlns:p14="http://schemas.microsoft.com/office/powerpoint/2010/main" val="3064929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2A0E4E09-FC02-4ADC-951A-3FFA90B6FE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m 8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0064F236-E4FB-1145-BD7F-5BCE5D12AE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684" r="33033"/>
          <a:stretch/>
        </p:blipFill>
        <p:spPr>
          <a:xfrm>
            <a:off x="-305" y="-1"/>
            <a:ext cx="6423053" cy="6858001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4F266AD-725B-4A9D-B448-4C000F95CB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07811" y="1243018"/>
            <a:ext cx="5187734" cy="4935775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 o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passar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tempo,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necessária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criação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uma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1852,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já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havia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dois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mil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membros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publicações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editadas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regularmente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Assim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era fundamental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regras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organização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 era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importante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credenciar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pastores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b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Foi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preciso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esperar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até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1860,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numa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Assembleia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Geral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em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Battle Creek, Michigan, </a:t>
            </a:r>
            <a:r>
              <a:rPr lang="en-US" sz="22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Estados</a:t>
            </a:r>
            <a:r>
              <a:rPr lang="en-US" sz="22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Unidos da América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para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então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adotar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nome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Adventistas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do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Sétimo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”, que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definiria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esse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grupo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de </a:t>
            </a:r>
            <a:r>
              <a:rPr lang="en-US" sz="220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crentes</a:t>
            </a:r>
            <a:r>
              <a:rPr lang="en-US" sz="2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A0C07C73-645A-4543-8214-F9C1FBACB833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1534498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47" y="3362581"/>
            <a:ext cx="7542428" cy="14862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O nome “Adventista” traduz a esperança do retorno de Jesus Cristo; a expressão “Sétimo Dia” mostra que este povo observa o sábado como dia de repouso semanal, em conformidade com o ensinamento da Bíblia.</a:t>
            </a:r>
            <a:endParaRPr lang="en-US" sz="23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2315947" y="1862216"/>
            <a:ext cx="591365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ADVENTISTA DO SÉTIMO DIA</a:t>
            </a:r>
          </a:p>
        </p:txBody>
      </p:sp>
      <p:pic>
        <p:nvPicPr>
          <p:cNvPr id="8" name="Imagem" descr="Imagem">
            <a:extLst>
              <a:ext uri="{FF2B5EF4-FFF2-40B4-BE49-F238E27FC236}">
                <a16:creationId xmlns:a16="http://schemas.microsoft.com/office/drawing/2014/main" id="{500B1521-5F3A-9246-A2A6-B171DDE07E3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075732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75F4D120-3921-42A8-A063-46B023CB0CD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9D01B3E5-85F4-41A9-A504-D5E6268DEC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729"/>
          <a:stretch>
            <a:fillRect/>
          </a:stretch>
        </p:blipFill>
        <p:spPr>
          <a:xfrm>
            <a:off x="3466214" y="550975"/>
            <a:ext cx="8725786" cy="5756049"/>
          </a:xfrm>
          <a:custGeom>
            <a:avLst/>
            <a:gdLst>
              <a:gd name="connsiteX0" fmla="*/ 0 w 8725786"/>
              <a:gd name="connsiteY0" fmla="*/ 0 h 5756049"/>
              <a:gd name="connsiteX1" fmla="*/ 8725786 w 8725786"/>
              <a:gd name="connsiteY1" fmla="*/ 0 h 5756049"/>
              <a:gd name="connsiteX2" fmla="*/ 8725786 w 8725786"/>
              <a:gd name="connsiteY2" fmla="*/ 5756049 h 5756049"/>
              <a:gd name="connsiteX3" fmla="*/ 0 w 8725786"/>
              <a:gd name="connsiteY3" fmla="*/ 5756049 h 5756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725786" h="5756049">
                <a:moveTo>
                  <a:pt x="0" y="0"/>
                </a:moveTo>
                <a:lnTo>
                  <a:pt x="8725786" y="0"/>
                </a:lnTo>
                <a:lnTo>
                  <a:pt x="8725786" y="5756049"/>
                </a:lnTo>
                <a:lnTo>
                  <a:pt x="0" y="5756049"/>
                </a:lnTo>
                <a:close/>
              </a:path>
            </a:pathLst>
          </a:custGeom>
        </p:spPr>
      </p:pic>
      <p:sp>
        <p:nvSpPr>
          <p:cNvPr id="2" name="Título 1">
            <a:extLst>
              <a:ext uri="{FF2B5EF4-FFF2-40B4-BE49-F238E27FC236}">
                <a16:creationId xmlns:a16="http://schemas.microsoft.com/office/drawing/2014/main" id="{7FB56EAD-9212-4C4E-B9A2-18CE910B2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15946" y="3428999"/>
            <a:ext cx="7867290" cy="1486211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lnSpc>
                <a:spcPct val="100000"/>
              </a:lnSpc>
            </a:pP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Em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1863,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 foi fundada a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Associação Geral dos Adventistas do Sétimo Dia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que a essa altura contava com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3.500 adventistas</a:t>
            </a:r>
            <a:r>
              <a:rPr lang="pt-BR" sz="23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pt-BR" sz="2300" b="1" dirty="0">
                <a:latin typeface="Arial" panose="020B0604020202020204" pitchFamily="34" charset="0"/>
                <a:cs typeface="Arial" panose="020B0604020202020204" pitchFamily="34" charset="0"/>
              </a:rPr>
              <a:t>30 pastores e 152 igrejas.</a:t>
            </a:r>
            <a:endParaRPr lang="en-US" sz="23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B1A9AA0-A1A3-D644-9E6F-207AA7A542FA}"/>
              </a:ext>
            </a:extLst>
          </p:cNvPr>
          <p:cNvSpPr txBox="1"/>
          <p:nvPr/>
        </p:nvSpPr>
        <p:spPr>
          <a:xfrm>
            <a:off x="2315946" y="1862216"/>
            <a:ext cx="83282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b="1" spc="300" dirty="0">
                <a:solidFill>
                  <a:srgbClr val="DC632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ASSOCIAÇÃO GERAL DOS ADVENTISTAS DO SÉTIMO DIA</a:t>
            </a:r>
          </a:p>
        </p:txBody>
      </p:sp>
      <p:pic>
        <p:nvPicPr>
          <p:cNvPr id="7" name="Imagem" descr="Imagem">
            <a:extLst>
              <a:ext uri="{FF2B5EF4-FFF2-40B4-BE49-F238E27FC236}">
                <a16:creationId xmlns:a16="http://schemas.microsoft.com/office/drawing/2014/main" id="{5699ECB1-52C4-FF4D-8B33-93372601275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28816009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42162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3927260" y="2723509"/>
            <a:ext cx="717042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3927259" y="3301365"/>
            <a:ext cx="7497621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3927260" y="3895725"/>
            <a:ext cx="7299008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F04567-070C-4C4E-BF35-08691C41C480}"/>
              </a:ext>
            </a:extLst>
          </p:cNvPr>
          <p:cNvSpPr/>
          <p:nvPr/>
        </p:nvSpPr>
        <p:spPr>
          <a:xfrm>
            <a:off x="3927260" y="4490085"/>
            <a:ext cx="7170420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4049180" y="2600325"/>
            <a:ext cx="7497622" cy="2946897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tema do remanescen­te na Escritura Sagrada vai do Gênesis ao Apocalipse. Sua terminologia é usada mais de 540 vezes somente no Antigo Testamento.</a:t>
            </a: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B52BAB40-53A4-F444-A25F-F282FEA4975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8183082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Espaço Reservado para Conteúdo 4" descr="Uma imagem contendo objeto, placa, relógio, escuro&#10;&#10;Descrição gerada automaticamente">
            <a:extLst>
              <a:ext uri="{FF2B5EF4-FFF2-40B4-BE49-F238E27FC236}">
                <a16:creationId xmlns:a16="http://schemas.microsoft.com/office/drawing/2014/main" id="{F3B45F0B-B3F5-0844-9D1B-074D6C9AE5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8519" r="10043"/>
          <a:stretch/>
        </p:blipFill>
        <p:spPr>
          <a:xfrm>
            <a:off x="1264920" y="0"/>
            <a:ext cx="9928860" cy="685800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B607B98-7700-4DC9-8BE8-A876255F9C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28940FF2-46FC-1D40-AD5F-8CCCC728F9CE}"/>
              </a:ext>
            </a:extLst>
          </p:cNvPr>
          <p:cNvSpPr/>
          <p:nvPr/>
        </p:nvSpPr>
        <p:spPr>
          <a:xfrm>
            <a:off x="998220" y="3460744"/>
            <a:ext cx="7766684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" name="Retângulo 7">
            <a:extLst>
              <a:ext uri="{FF2B5EF4-FFF2-40B4-BE49-F238E27FC236}">
                <a16:creationId xmlns:a16="http://schemas.microsoft.com/office/drawing/2014/main" id="{B6BFD4BC-1688-2041-B911-8A651689B340}"/>
              </a:ext>
            </a:extLst>
          </p:cNvPr>
          <p:cNvSpPr/>
          <p:nvPr/>
        </p:nvSpPr>
        <p:spPr>
          <a:xfrm>
            <a:off x="998219" y="4038600"/>
            <a:ext cx="761714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Retângulo 8">
            <a:extLst>
              <a:ext uri="{FF2B5EF4-FFF2-40B4-BE49-F238E27FC236}">
                <a16:creationId xmlns:a16="http://schemas.microsoft.com/office/drawing/2014/main" id="{420DBBC5-2F33-9347-A19E-C328A676E64D}"/>
              </a:ext>
            </a:extLst>
          </p:cNvPr>
          <p:cNvSpPr/>
          <p:nvPr/>
        </p:nvSpPr>
        <p:spPr>
          <a:xfrm>
            <a:off x="998219" y="4632960"/>
            <a:ext cx="670274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Retângulo 10">
            <a:extLst>
              <a:ext uri="{FF2B5EF4-FFF2-40B4-BE49-F238E27FC236}">
                <a16:creationId xmlns:a16="http://schemas.microsoft.com/office/drawing/2014/main" id="{E1F04567-070C-4C4E-BF35-08691C41C480}"/>
              </a:ext>
            </a:extLst>
          </p:cNvPr>
          <p:cNvSpPr/>
          <p:nvPr/>
        </p:nvSpPr>
        <p:spPr>
          <a:xfrm>
            <a:off x="998219" y="5227320"/>
            <a:ext cx="6416993" cy="472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D0618BF4-5FA3-4649-A19E-6DB172A46240}"/>
              </a:ext>
            </a:extLst>
          </p:cNvPr>
          <p:cNvSpPr txBox="1"/>
          <p:nvPr/>
        </p:nvSpPr>
        <p:spPr>
          <a:xfrm>
            <a:off x="1120139" y="3337560"/>
            <a:ext cx="7766685" cy="2397901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pPr>
              <a:lnSpc>
                <a:spcPts val="4640"/>
              </a:lnSpc>
            </a:pPr>
            <a:r>
              <a:rPr lang="pt-BR" sz="3200" dirty="0">
                <a:latin typeface="Arial" panose="020B0604020202020204" pitchFamily="34" charset="0"/>
                <a:cs typeface="Arial" panose="020B0604020202020204" pitchFamily="34" charset="0"/>
              </a:rPr>
              <a:t>O remanescente e a possibilidade de um futuro se encontram tão intrinsecamente conectados que, “onde não há mais ‘remanescente’, não existe futuro.”</a:t>
            </a: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Imagem" descr="Imagem">
            <a:extLst>
              <a:ext uri="{FF2B5EF4-FFF2-40B4-BE49-F238E27FC236}">
                <a16:creationId xmlns:a16="http://schemas.microsoft.com/office/drawing/2014/main" id="{22A85CDD-40FF-7D4A-B9E9-D85DAA1DA5D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-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8397673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m 11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DD966688-0301-1348-ABA9-1BBEBF1E29A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6" r="32668" b="200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59CE39-EF65-7D41-B530-3AE746EE5D3E}"/>
              </a:ext>
            </a:extLst>
          </p:cNvPr>
          <p:cNvSpPr txBox="1"/>
          <p:nvPr/>
        </p:nvSpPr>
        <p:spPr>
          <a:xfrm>
            <a:off x="1245500" y="1447098"/>
            <a:ext cx="6811106" cy="4535216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“Odeiem o mal e amem o bem. Promovam a justiça nos tribunais. Talvez o SENHOR, o Deus dos Exércitos, se compadeça do remanescente de José.”</a:t>
            </a:r>
          </a:p>
          <a:p>
            <a:endParaRPr lang="pt-BR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Amós 5:15</a:t>
            </a:r>
          </a:p>
          <a:p>
            <a:endParaRPr lang="pt-BR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4" name="Imagem" descr="Imagem">
            <a:extLst>
              <a:ext uri="{FF2B5EF4-FFF2-40B4-BE49-F238E27FC236}">
                <a16:creationId xmlns:a16="http://schemas.microsoft.com/office/drawing/2014/main" id="{1BFF8908-89C0-264B-A2A7-C4C50D202E5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35646486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 descr="Uma imagem contendo escuro, luz, aceso, computador&#10;&#10;Descrição gerada automaticamente">
            <a:extLst>
              <a:ext uri="{FF2B5EF4-FFF2-40B4-BE49-F238E27FC236}">
                <a16:creationId xmlns:a16="http://schemas.microsoft.com/office/drawing/2014/main" id="{1CA72D21-ACF1-A14E-B1A7-E1391057540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2886" r="32668" b="20053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11" name="CaixaDeTexto 10">
            <a:extLst>
              <a:ext uri="{FF2B5EF4-FFF2-40B4-BE49-F238E27FC236}">
                <a16:creationId xmlns:a16="http://schemas.microsoft.com/office/drawing/2014/main" id="{F559CE39-EF65-7D41-B530-3AE746EE5D3E}"/>
              </a:ext>
            </a:extLst>
          </p:cNvPr>
          <p:cNvSpPr txBox="1"/>
          <p:nvPr/>
        </p:nvSpPr>
        <p:spPr>
          <a:xfrm>
            <a:off x="1294927" y="1274103"/>
            <a:ext cx="7406161" cy="4957704"/>
          </a:xfrm>
          <a:prstGeom prst="rect">
            <a:avLst/>
          </a:prstGeom>
          <a:noFill/>
          <a:ln>
            <a:noFill/>
          </a:ln>
        </p:spPr>
        <p:txBody>
          <a:bodyPr wrap="square" lIns="90000" rtlCol="0">
            <a:spAutoFit/>
          </a:bodyPr>
          <a:lstStyle/>
          <a:p>
            <a:r>
              <a:rPr lang="pt-BR" sz="32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“Aqueles da casa de Judá que escaparam e ficaram como remanescente tornarão a lançar raízes e a dar frutos. Porque de Jerusalém sairá o remanescente, e do monte Sião, o que escapou. O zelo do SENHOR dos Exércitos fará isto.” </a:t>
            </a:r>
          </a:p>
          <a:p>
            <a:endParaRPr lang="pt-BR" sz="32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pt-BR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Isaías 37:31,32</a:t>
            </a:r>
          </a:p>
          <a:p>
            <a:pPr>
              <a:lnSpc>
                <a:spcPts val="4640"/>
              </a:lnSpc>
            </a:pPr>
            <a:endParaRPr lang="pt-BR" dirty="0"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Imagem" descr="Imagem">
            <a:extLst>
              <a:ext uri="{FF2B5EF4-FFF2-40B4-BE49-F238E27FC236}">
                <a16:creationId xmlns:a16="http://schemas.microsoft.com/office/drawing/2014/main" id="{A967378F-E662-D64A-B0AD-F9A3D5970EF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14000"/>
                    </a14:imgEffect>
                    <a14:imgEffect>
                      <a14:colorTemperature colorTemp="11500"/>
                    </a14:imgEffect>
                    <a14:imgEffect>
                      <a14:saturation sat="0"/>
                    </a14:imgEffect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226268" y="412649"/>
            <a:ext cx="538554" cy="538554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64877572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1166</Words>
  <Application>Microsoft Macintosh PowerPoint</Application>
  <PresentationFormat>Widescreen</PresentationFormat>
  <Paragraphs>37</Paragraphs>
  <Slides>22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22</vt:i4>
      </vt:variant>
    </vt:vector>
  </HeadingPairs>
  <TitlesOfParts>
    <vt:vector size="26" baseType="lpstr">
      <vt:lpstr>Arial</vt:lpstr>
      <vt:lpstr>Calibri</vt:lpstr>
      <vt:lpstr>Calibri Light</vt:lpstr>
      <vt:lpstr>Tema do Office</vt:lpstr>
      <vt:lpstr>Apresentação do PowerPoint</vt:lpstr>
      <vt:lpstr>Logo após o desapontamento de 22 de outubro de 1844, um grupo de pessoas, composto por Thiago White, José Bates, Hiram Edson, Tiago  John Andrews, John Lougborough e Urias Smith, procurou estudar melhor a Bíblia e encontrar uma explicação para o que havia acontecido.  Foi Hiram Edson quem acabou por descobrir que tudo estava correto na pregação de Guilherme Miller, exceto sua compreensão de que o santuário era a Terra. </vt:lpstr>
      <vt:lpstr>Com o passar do tempo, foi necessária a criação de uma organização. Em 1852, já havia dois mil membros e publicações editadas regularmente. Assim, era fundamental definir regras de organização e era importante credenciar os pastores.  Foi preciso esperar até 1860, numa Assembleia Geral em Battle Creek, Michigan, Estados Unidos da América, para então adotar o nome “Adventistas do Sétimo Dia”, que definiria esse grupo de crentes.</vt:lpstr>
      <vt:lpstr>O nome “Adventista” traduz a esperança do retorno de Jesus Cristo; a expressão “Sétimo Dia” mostra que este povo observa o sábado como dia de repouso semanal, em conformidade com o ensinamento da Bíblia.</vt:lpstr>
      <vt:lpstr>Em 1863, foi fundada a Associação Geral dos Adventistas do Sétimo Dia, que a essa altura contava com 3.500 adventistas, 30 pastores e 152 igrejas.</vt:lpstr>
      <vt:lpstr>Apresentação do PowerPoint</vt:lpstr>
      <vt:lpstr>Apresentação do PowerPoint</vt:lpstr>
      <vt:lpstr>Apresentação do PowerPoint</vt:lpstr>
      <vt:lpstr>Apresentação do PowerPoint</vt:lpstr>
      <vt:lpstr>O termo remanescente se refere muitas vezes aos sobreviventes históricos de Israel (ou Judá), que continuam vivos após uma catástrofe nacional.   “Porque de Jerusalém sairá o remanescente, e do monte Sião, o que escapou. O zelo do SENHOR fará isto.” 2 Reis 19:31 </vt:lpstr>
      <vt:lpstr>Quando o remanescente de Jerusalém foi deportado para Babilônia, em 586 a.C., somente uns poucos foram deixados na terra de Judá. </vt:lpstr>
      <vt:lpstr>Apresentação do PowerPoint</vt:lpstr>
      <vt:lpstr>Apresentação do PowerPoint</vt:lpstr>
      <vt:lpstr>Para o profeta Isaías, as características do fiel remanescente são fé e obediência voluntária a Deus e ao Messias. Leiamos sobre isso em Isaías 1:18-19:  “O SENHOR diz: ‘Venham, pois, e vamos discutir a questão. Ainda que os pecados de vocês sejam como o escarlate, eles se tornarão brancos como a neve; ainda que sejam vermelhos como o carmesim, eles se tornarão como a lã. Se estiverem dispostos e me ouvirem, vocês comerão o melhor desta terra’”.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No livro de Apocalipse, o verdadeiro povo remanescente é composto por aqueles “que guardam os mandamentos de Deus e têm o testemunho de Jesus” (Ap 12:17).  O Apocalipse revela dois partidos opostos no conflito final perante Deus:  (1) Babilônia e (2) o Israel pertencente a Deus e a Cristo. Ambos são representados como comunidades cúlticas, sendo, portanto, identificados pelo critério da adoração a Deus (Ap 14:9-11). </vt:lpstr>
      <vt:lpstr>Deus tem um povo aqui na terra. Esse povo originou-se nos longínquos tempos do Antigo Testamento, e tem sua identidade confirmada nas páginas do Novo Testamento. Essa identidade foi ratificada pelos pioneiros da Igreja Adventista do Sétimo Dia, e permanece hoje, não em forma de uma nação étnica, mas em forma de uma nação espiritual. Você Adventista do Sétimo Dia pertence a esse povo, ao Remanescente de Deus. E por isso deve viver como um Remanescente.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DSA - Antonio Abreu</dc:creator>
  <cp:lastModifiedBy>DSA - Antonio Abreu</cp:lastModifiedBy>
  <cp:revision>10</cp:revision>
  <dcterms:created xsi:type="dcterms:W3CDTF">2020-07-24T15:41:05Z</dcterms:created>
  <dcterms:modified xsi:type="dcterms:W3CDTF">2020-09-08T19:46:45Z</dcterms:modified>
</cp:coreProperties>
</file>