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4" r:id="rId2"/>
    <p:sldMasterId id="2147483721" r:id="rId3"/>
    <p:sldMasterId id="2147483728" r:id="rId4"/>
  </p:sldMasterIdLst>
  <p:notesMasterIdLst>
    <p:notesMasterId r:id="rId67"/>
  </p:notesMasterIdLst>
  <p:sldIdLst>
    <p:sldId id="727" r:id="rId5"/>
    <p:sldId id="1247" r:id="rId6"/>
    <p:sldId id="1377" r:id="rId7"/>
    <p:sldId id="1248" r:id="rId8"/>
    <p:sldId id="1249" r:id="rId9"/>
    <p:sldId id="1250" r:id="rId10"/>
    <p:sldId id="1275" r:id="rId11"/>
    <p:sldId id="1380" r:id="rId12"/>
    <p:sldId id="814" r:id="rId13"/>
    <p:sldId id="927" r:id="rId14"/>
    <p:sldId id="1315" r:id="rId15"/>
    <p:sldId id="1352" r:id="rId16"/>
    <p:sldId id="912" r:id="rId17"/>
    <p:sldId id="933" r:id="rId18"/>
    <p:sldId id="1318" r:id="rId19"/>
    <p:sldId id="1354" r:id="rId20"/>
    <p:sldId id="910" r:id="rId21"/>
    <p:sldId id="930" r:id="rId22"/>
    <p:sldId id="1321" r:id="rId23"/>
    <p:sldId id="1356" r:id="rId24"/>
    <p:sldId id="920" r:id="rId25"/>
    <p:sldId id="951" r:id="rId26"/>
    <p:sldId id="1324" r:id="rId27"/>
    <p:sldId id="1358" r:id="rId28"/>
    <p:sldId id="1384" r:id="rId29"/>
    <p:sldId id="936" r:id="rId30"/>
    <p:sldId id="1327" r:id="rId31"/>
    <p:sldId id="1360" r:id="rId32"/>
    <p:sldId id="922" r:id="rId33"/>
    <p:sldId id="981" r:id="rId34"/>
    <p:sldId id="1330" r:id="rId35"/>
    <p:sldId id="1362" r:id="rId36"/>
    <p:sldId id="1386" r:id="rId37"/>
    <p:sldId id="1173" r:id="rId38"/>
    <p:sldId id="1333" r:id="rId39"/>
    <p:sldId id="1379" r:id="rId40"/>
    <p:sldId id="1387" r:id="rId41"/>
    <p:sldId id="979" r:id="rId42"/>
    <p:sldId id="1336" r:id="rId43"/>
    <p:sldId id="1378" r:id="rId44"/>
    <p:sldId id="904" r:id="rId45"/>
    <p:sldId id="939" r:id="rId46"/>
    <p:sldId id="1339" r:id="rId47"/>
    <p:sldId id="1364" r:id="rId48"/>
    <p:sldId id="1390" r:id="rId49"/>
    <p:sldId id="942" r:id="rId50"/>
    <p:sldId id="1342" r:id="rId51"/>
    <p:sldId id="1366" r:id="rId52"/>
    <p:sldId id="906" r:id="rId53"/>
    <p:sldId id="954" r:id="rId54"/>
    <p:sldId id="1345" r:id="rId55"/>
    <p:sldId id="1368" r:id="rId56"/>
    <p:sldId id="1391" r:id="rId57"/>
    <p:sldId id="1172" r:id="rId58"/>
    <p:sldId id="1348" r:id="rId59"/>
    <p:sldId id="1374" r:id="rId60"/>
    <p:sldId id="916" r:id="rId61"/>
    <p:sldId id="1168" r:id="rId62"/>
    <p:sldId id="1313" r:id="rId63"/>
    <p:sldId id="312" r:id="rId64"/>
    <p:sldId id="325" r:id="rId65"/>
    <p:sldId id="304" r:id="rId6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y Ernesto Nobrega Schwantes" initials="RENS" lastIdx="1" clrIdx="0">
    <p:extLst>
      <p:ext uri="{19B8F6BF-5375-455C-9EA6-DF929625EA0E}">
        <p15:presenceInfo xmlns:p15="http://schemas.microsoft.com/office/powerpoint/2012/main" userId="2159a553c4c130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00"/>
    <a:srgbClr val="003399"/>
    <a:srgbClr val="FF0000"/>
    <a:srgbClr val="ABC6D9"/>
    <a:srgbClr val="ADC8DB"/>
    <a:srgbClr val="7999B0"/>
    <a:srgbClr val="AF4B10"/>
    <a:srgbClr val="AD4C10"/>
    <a:srgbClr val="D7E4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434" autoAdjust="0"/>
  </p:normalViewPr>
  <p:slideViewPr>
    <p:cSldViewPr>
      <p:cViewPr varScale="1">
        <p:scale>
          <a:sx n="80" d="100"/>
          <a:sy n="80" d="100"/>
        </p:scale>
        <p:origin x="114" y="744"/>
      </p:cViewPr>
      <p:guideLst>
        <p:guide orient="horz" pos="3929"/>
        <p:guide pos="2880"/>
      </p:guideLst>
    </p:cSldViewPr>
  </p:slideViewPr>
  <p:notesTextViewPr>
    <p:cViewPr>
      <p:scale>
        <a:sx n="3" d="2"/>
        <a:sy n="3" d="2"/>
      </p:scale>
      <p:origin x="0" y="-5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16/06/2026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603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34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54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99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871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53C6-8693-07C4-C9F7-BFAF8CB1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>
            <a:extLst>
              <a:ext uri="{FF2B5EF4-FFF2-40B4-BE49-F238E27FC236}">
                <a16:creationId xmlns:a16="http://schemas.microsoft.com/office/drawing/2014/main" id="{A65783E5-500F-63EF-7FD3-5C6845F89C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>
            <a:extLst>
              <a:ext uri="{FF2B5EF4-FFF2-40B4-BE49-F238E27FC236}">
                <a16:creationId xmlns:a16="http://schemas.microsoft.com/office/drawing/2014/main" id="{EBE92D3B-6787-E59C-3A7B-0BB83670D3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>
            <a:extLst>
              <a:ext uri="{FF2B5EF4-FFF2-40B4-BE49-F238E27FC236}">
                <a16:creationId xmlns:a16="http://schemas.microsoft.com/office/drawing/2014/main" id="{47ACE442-4FF2-F4CA-0909-697F6F840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24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7825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69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59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12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0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87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49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18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09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617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54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69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51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929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0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43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15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65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05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66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2026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õ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FCC3EF9-EFE1-42F6-AF89-C307108FF02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Orientação aos Professores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57A5-1D10-4BFC-8C69-E0241B0C4CC3}"/>
              </a:ext>
            </a:extLst>
          </p:cNvPr>
          <p:cNvSpPr txBox="1"/>
          <p:nvPr userDrawn="1"/>
        </p:nvSpPr>
        <p:spPr>
          <a:xfrm>
            <a:off x="55055" y="666750"/>
            <a:ext cx="9054020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1600" algn="ctr">
              <a:lnSpc>
                <a:spcPct val="107000"/>
              </a:lnSpc>
              <a:spcAft>
                <a:spcPts val="0"/>
              </a:spcAft>
            </a:pPr>
            <a:r>
              <a:rPr lang="pt-BR" sz="2800" b="1" i="1" dirty="0">
                <a:solidFill>
                  <a:srgbClr val="FF0000"/>
                </a:solidFill>
              </a:rPr>
              <a:t>Dicas da história </a:t>
            </a:r>
          </a:p>
        </p:txBody>
      </p:sp>
    </p:spTree>
    <p:extLst>
      <p:ext uri="{BB962C8B-B14F-4D97-AF65-F5344CB8AC3E}">
        <p14:creationId xmlns:p14="http://schemas.microsoft.com/office/powerpoint/2010/main" val="280541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ões no M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7CDAB3-A9FF-E6AE-758D-AC8024CAF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59" y="711018"/>
            <a:ext cx="7733884" cy="60816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7768CD0-647A-220C-1E58-9844982E5EDD}"/>
              </a:ext>
            </a:extLst>
          </p:cNvPr>
          <p:cNvSpPr txBox="1"/>
          <p:nvPr userDrawn="1"/>
        </p:nvSpPr>
        <p:spPr>
          <a:xfrm>
            <a:off x="1304113" y="55094"/>
            <a:ext cx="773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Divisões da Igreja Adventista no mundo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418778E-44C7-CF0D-BCAE-42ABB799D49E}"/>
              </a:ext>
            </a:extLst>
          </p:cNvPr>
          <p:cNvSpPr/>
          <p:nvPr userDrawn="1"/>
        </p:nvSpPr>
        <p:spPr>
          <a:xfrm>
            <a:off x="1364459" y="711018"/>
            <a:ext cx="7733884" cy="4137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FF0000"/>
                </a:solidFill>
              </a:rPr>
              <a:t>Conferência Geral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20460D-B6CC-3B12-F438-E4241B16FDFC}"/>
              </a:ext>
            </a:extLst>
          </p:cNvPr>
          <p:cNvSpPr txBox="1"/>
          <p:nvPr userDrawn="1"/>
        </p:nvSpPr>
        <p:spPr>
          <a:xfrm>
            <a:off x="1835696" y="5661248"/>
            <a:ext cx="16951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200" b="1" dirty="0"/>
              <a:t>Norte Americana (NAD)</a:t>
            </a:r>
          </a:p>
          <a:p>
            <a:r>
              <a:rPr lang="pt-BR" sz="1200" b="1" dirty="0"/>
              <a:t>Interamericana (IAD)</a:t>
            </a:r>
          </a:p>
          <a:p>
            <a:r>
              <a:rPr lang="pt-BR" sz="1200" b="1" dirty="0"/>
              <a:t>Sul Americana (SAD)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1E1F79-C27B-FB77-CA4B-B3D903F8E4C1}"/>
              </a:ext>
            </a:extLst>
          </p:cNvPr>
          <p:cNvSpPr txBox="1"/>
          <p:nvPr userDrawn="1"/>
        </p:nvSpPr>
        <p:spPr>
          <a:xfrm>
            <a:off x="4211960" y="5291915"/>
            <a:ext cx="2448272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Transeuropeia (TED) </a:t>
            </a:r>
          </a:p>
          <a:p>
            <a:r>
              <a:rPr lang="pt-BR" sz="1200" b="1" dirty="0"/>
              <a:t>Intereuropeia (EUD)</a:t>
            </a:r>
          </a:p>
          <a:p>
            <a:r>
              <a:rPr lang="pt-BR" sz="1200" b="1" dirty="0"/>
              <a:t>Oriente Médio/Norte África(MENA)</a:t>
            </a:r>
          </a:p>
          <a:p>
            <a:r>
              <a:rPr lang="pt-BR" sz="1200" b="1" dirty="0"/>
              <a:t>Campo de Israel (IF)</a:t>
            </a:r>
          </a:p>
          <a:p>
            <a:r>
              <a:rPr lang="pt-BR" sz="1200" b="1" dirty="0"/>
              <a:t>Centro Oeste Africana (WAD)</a:t>
            </a:r>
          </a:p>
          <a:p>
            <a:r>
              <a:rPr lang="pt-BR" sz="1200" b="1" dirty="0"/>
              <a:t>Centro Leste Africana (ECD)</a:t>
            </a:r>
          </a:p>
          <a:p>
            <a:r>
              <a:rPr lang="pt-BR" sz="1200" b="1" i="0" dirty="0"/>
              <a:t>Sul-Africana Oceano </a:t>
            </a:r>
            <a:r>
              <a:rPr lang="pt-BR" sz="1100" b="1" dirty="0"/>
              <a:t>Índico (SID)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55558B7-D1D9-E2B7-6A1C-54849A9631FA}"/>
              </a:ext>
            </a:extLst>
          </p:cNvPr>
          <p:cNvSpPr txBox="1"/>
          <p:nvPr userDrawn="1"/>
        </p:nvSpPr>
        <p:spPr>
          <a:xfrm>
            <a:off x="6866095" y="5278084"/>
            <a:ext cx="22322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b="1" dirty="0"/>
              <a:t>Euroasiática (ESD)</a:t>
            </a:r>
          </a:p>
          <a:p>
            <a:r>
              <a:rPr lang="pt-BR" sz="1200" b="1" dirty="0"/>
              <a:t>Pacífico Norte Asiático (NSD) Pacífico Sul Asiático (SSD) </a:t>
            </a:r>
          </a:p>
          <a:p>
            <a:r>
              <a:rPr lang="pt-BR" sz="1200" b="1" dirty="0"/>
              <a:t>Sul Asiático (SUD)</a:t>
            </a:r>
          </a:p>
          <a:p>
            <a:r>
              <a:rPr lang="pt-BR" sz="1200" b="1" dirty="0"/>
              <a:t>Sul do Pacífico (SPD)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86452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 </a:t>
            </a: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24418F8F-55AE-4F30-A4F5-B7D5BACE023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950" y="981075"/>
            <a:ext cx="903605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/>
              <a:t>As imagens que temos utilizado aqui são sempre imagens tiradas da internet. Procuramos não utilizar imagens que tenham alguma restrição quanto à direitos autorais.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2400" b="1" dirty="0">
                <a:latin typeface="Calibri" pitchFamily="34" charset="0"/>
              </a:rPr>
              <a:t>Neste trimestre contamos com a colaboração de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Eliane Batista </a:t>
            </a:r>
            <a:r>
              <a:rPr lang="pt-BR" altLang="pt-BR" sz="2400" b="1" dirty="0">
                <a:latin typeface="Calibri" pitchFamily="34" charset="0"/>
              </a:rPr>
              <a:t>para a pesquisa dos animais  </a:t>
            </a:r>
            <a:endParaRPr lang="pt-BR" altLang="pt-BR" sz="2400" b="1" dirty="0"/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/>
              <a:t>Se por acaso estivermos utilizando de maneira indevida alguma imagem, por favor me avise que retirarei imediatamente a imagem deste material.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1A7E6371-DDD0-428D-ADA7-00C93FFBF8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950" y="4751567"/>
            <a:ext cx="9036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br>
              <a:rPr lang="pt-BR" sz="2400" b="1" dirty="0"/>
            </a:b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20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56401C-DE18-48C8-8A43-D90D8C472295}"/>
              </a:ext>
            </a:extLst>
          </p:cNvPr>
          <p:cNvSpPr/>
          <p:nvPr userDrawn="1"/>
        </p:nvSpPr>
        <p:spPr>
          <a:xfrm>
            <a:off x="34925" y="0"/>
            <a:ext cx="910907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88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ral com desta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F3C1C5C-7732-42B8-AE90-B43EE781E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>
              <a:defRPr b="1">
                <a:solidFill>
                  <a:srgbClr val="FFFF00"/>
                </a:solidFill>
              </a:defRPr>
            </a:lvl2pPr>
            <a:lvl3pPr>
              <a:defRPr b="1">
                <a:solidFill>
                  <a:srgbClr val="FFFF00"/>
                </a:solidFill>
              </a:defRPr>
            </a:lvl3pPr>
            <a:lvl4pPr>
              <a:defRPr b="1">
                <a:solidFill>
                  <a:srgbClr val="FFFF00"/>
                </a:solidFill>
              </a:defRPr>
            </a:lvl4pPr>
            <a:lvl5pPr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3667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iosidades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7737" y="685695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Divisão Intereuropeia</a:t>
            </a:r>
          </a:p>
        </p:txBody>
      </p:sp>
    </p:spTree>
    <p:extLst>
      <p:ext uri="{BB962C8B-B14F-4D97-AF65-F5344CB8AC3E}">
        <p14:creationId xmlns:p14="http://schemas.microsoft.com/office/powerpoint/2010/main" val="219404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melho CAPA - 1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ADDD79A-D920-41C3-8B42-9C09D536E12A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CC99"/>
              </a:gs>
              <a:gs pos="35000">
                <a:srgbClr val="FFFFCC"/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C1FCAAA-BC94-45C3-A1C7-8AA7D59A2891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81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60E8798-3089-4654-B145-191D65A7559E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C00000"/>
              </a:gs>
              <a:gs pos="69000">
                <a:srgbClr val="FF0000"/>
              </a:gs>
              <a:gs pos="100000">
                <a:srgbClr val="FF66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65E3C04-3FA6-4154-B10B-44D0705381B6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rgbClr val="FF0000"/>
              </a:gs>
              <a:gs pos="69000">
                <a:srgbClr val="FF6600"/>
              </a:gs>
              <a:gs pos="100000">
                <a:srgbClr val="FF99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0001024-0A58-4D82-87CB-F596C2843D9A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0000"/>
              </a:gs>
              <a:gs pos="35000">
                <a:srgbClr val="FF6600"/>
              </a:gs>
              <a:gs pos="69000">
                <a:srgbClr val="FF9966"/>
              </a:gs>
              <a:gs pos="100000">
                <a:srgbClr val="FFCC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F903E1F-AC4D-418A-A81B-D801C0F54471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9966"/>
              </a:gs>
              <a:gs pos="69000">
                <a:srgbClr val="FFCC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6D2BD42-83ED-4F60-AE5F-0AA094B621B8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35000">
                <a:srgbClr val="FFCC99"/>
              </a:gs>
              <a:gs pos="69000">
                <a:srgbClr val="FFFFCC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/>
          </a:p>
        </p:txBody>
      </p:sp>
      <p:pic>
        <p:nvPicPr>
          <p:cNvPr id="46" name="Imagem 2">
            <a:extLst>
              <a:ext uri="{FF2B5EF4-FFF2-40B4-BE49-F238E27FC236}">
                <a16:creationId xmlns:a16="http://schemas.microsoft.com/office/drawing/2014/main" id="{01F08265-58D1-4C43-9E8C-AC72294D4C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aixaDeTexto 18">
            <a:extLst>
              <a:ext uri="{FF2B5EF4-FFF2-40B4-BE49-F238E27FC236}">
                <a16:creationId xmlns:a16="http://schemas.microsoft.com/office/drawing/2014/main" id="{AD7A2F3C-E450-4C0C-AFA6-6C1436B883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5294DCDC-BF99-42DD-B755-23507D8B9EC6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63A2022D-4ECE-4CD7-BD00-A5B36B255E13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2026</a:t>
            </a:r>
          </a:p>
        </p:txBody>
      </p:sp>
      <p:sp>
        <p:nvSpPr>
          <p:cNvPr id="54" name="Espaço Reservado para Texto 29">
            <a:extLst>
              <a:ext uri="{FF2B5EF4-FFF2-40B4-BE49-F238E27FC236}">
                <a16:creationId xmlns:a16="http://schemas.microsoft.com/office/drawing/2014/main" id="{06CE0D7E-B716-4BBC-9486-741B166395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399F7EC-F1BF-4D54-9F6B-4AA9FF9A2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521" t="40057" r="76962" b="30390"/>
          <a:stretch/>
        </p:blipFill>
        <p:spPr>
          <a:xfrm>
            <a:off x="75331" y="3684627"/>
            <a:ext cx="1144589" cy="151928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495359E-3BDE-46C3-8079-EA6416CA8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226" t="42997" r="48425" b="34592"/>
          <a:stretch/>
        </p:blipFill>
        <p:spPr>
          <a:xfrm>
            <a:off x="48140" y="5589240"/>
            <a:ext cx="1213489" cy="5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50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/>
              <a:t>Informativo   </a:t>
            </a:r>
            <a:r>
              <a:rPr lang="pt-BR" sz="2800" dirty="0"/>
              <a:t>Mundial das Missões </a:t>
            </a:r>
            <a:endParaRPr lang="pt-BR" sz="6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9A79CD-F44D-41E3-95D5-403F534FC2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2149561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>
            <a:spLocks/>
          </p:cNvSpPr>
          <p:nvPr userDrawn="1"/>
        </p:nvSpPr>
        <p:spPr>
          <a:xfrm>
            <a:off x="21600" y="31614"/>
            <a:ext cx="9110400" cy="584775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Intereuropeia</a:t>
            </a:r>
            <a:endParaRPr lang="pt-B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68233" y="1573110"/>
            <a:ext cx="7740352" cy="52527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imagem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732175-8E83-42F7-B365-D255D1178ADA}"/>
              </a:ext>
            </a:extLst>
          </p:cNvPr>
          <p:cNvSpPr txBox="1"/>
          <p:nvPr userDrawn="1"/>
        </p:nvSpPr>
        <p:spPr>
          <a:xfrm>
            <a:off x="6623639" y="66724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E44E63-61CA-4CC5-84C6-0337E5E151A5}"/>
              </a:ext>
            </a:extLst>
          </p:cNvPr>
          <p:cNvSpPr txBox="1"/>
          <p:nvPr userDrawn="1"/>
        </p:nvSpPr>
        <p:spPr>
          <a:xfrm>
            <a:off x="1332000" y="583110"/>
            <a:ext cx="7812000" cy="990000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dirty="0"/>
              <a:t>Informativo</a:t>
            </a:r>
            <a:r>
              <a:rPr lang="pt-BR" sz="2800" dirty="0"/>
              <a:t>   Mundial das Missões</a:t>
            </a:r>
            <a:r>
              <a:rPr lang="pt-BR" dirty="0"/>
              <a:t>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C937C961-D674-45A3-83C5-2E4A4DFCF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pt-BR" dirty="0"/>
              <a:t>3° </a:t>
            </a:r>
            <a:r>
              <a:rPr lang="pt-BR" dirty="0" err="1"/>
              <a:t>trim</a:t>
            </a:r>
            <a:r>
              <a:rPr lang="pt-BR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aixaDeTexto 70">
            <a:extLst>
              <a:ext uri="{FF2B5EF4-FFF2-40B4-BE49-F238E27FC236}">
                <a16:creationId xmlns:a16="http://schemas.microsoft.com/office/drawing/2014/main" id="{A3AF1E5C-7717-4B05-9AB9-67626B3E0F83}"/>
              </a:ext>
            </a:extLst>
          </p:cNvPr>
          <p:cNvSpPr txBox="1">
            <a:spLocks/>
          </p:cNvSpPr>
          <p:nvPr userDrawn="1"/>
        </p:nvSpPr>
        <p:spPr>
          <a:xfrm>
            <a:off x="21600" y="31614"/>
            <a:ext cx="9110400" cy="584775"/>
          </a:xfrm>
          <a:prstGeom prst="rect">
            <a:avLst/>
          </a:prstGeom>
          <a:gradFill flip="none" rotWithShape="1">
            <a:gsLst>
              <a:gs pos="54000">
                <a:srgbClr val="FF0C00"/>
              </a:gs>
              <a:gs pos="100000">
                <a:srgbClr val="FFD4A1"/>
              </a:gs>
              <a:gs pos="17000">
                <a:srgbClr val="593C25"/>
              </a:gs>
              <a:gs pos="0">
                <a:srgbClr val="050503"/>
              </a:gs>
              <a:gs pos="37000">
                <a:srgbClr val="C70000"/>
              </a:gs>
              <a:gs pos="72000">
                <a:srgbClr val="FF6D0F"/>
              </a:gs>
              <a:gs pos="100000">
                <a:schemeClr val="bg1"/>
              </a:gs>
            </a:gsLst>
            <a:lin ang="0" scaled="1"/>
            <a:tileRect/>
          </a:gradFill>
          <a:ln w="25400"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kern="1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C912A2C0-A225-4B1A-977D-FB7C01174AC3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B7E925AE-8B36-45F2-A038-A57AFF834FD0}"/>
              </a:ext>
            </a:extLst>
          </p:cNvPr>
          <p:cNvSpPr/>
          <p:nvPr userDrawn="1"/>
        </p:nvSpPr>
        <p:spPr>
          <a:xfrm>
            <a:off x="9248" y="692876"/>
            <a:ext cx="9109075" cy="6165124"/>
          </a:xfrm>
          <a:prstGeom prst="rect">
            <a:avLst/>
          </a:prstGeom>
          <a:solidFill>
            <a:srgbClr val="F4E2E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51" name="Espaço Reservado para Texto 8">
            <a:extLst>
              <a:ext uri="{FF2B5EF4-FFF2-40B4-BE49-F238E27FC236}">
                <a16:creationId xmlns:a16="http://schemas.microsoft.com/office/drawing/2014/main" id="{B6D2DC35-9328-46DD-9C57-FF0615CE47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9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52" name="Espaço Reservado para Texto 2">
            <a:extLst>
              <a:ext uri="{FF2B5EF4-FFF2-40B4-BE49-F238E27FC236}">
                <a16:creationId xmlns:a16="http://schemas.microsoft.com/office/drawing/2014/main" id="{0DAE8A47-40C1-48BA-A195-1C3C631DC7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53" name="Espaço Reservado para Imagem 17">
            <a:extLst>
              <a:ext uri="{FF2B5EF4-FFF2-40B4-BE49-F238E27FC236}">
                <a16:creationId xmlns:a16="http://schemas.microsoft.com/office/drawing/2014/main" id="{FC8189E3-7A85-4019-B1DE-662F38456D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2639" y="5771595"/>
            <a:ext cx="1866911" cy="1028965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54" name="Espaço Reservado para Imagem 19">
            <a:extLst>
              <a:ext uri="{FF2B5EF4-FFF2-40B4-BE49-F238E27FC236}">
                <a16:creationId xmlns:a16="http://schemas.microsoft.com/office/drawing/2014/main" id="{F504BE71-63B9-4022-8331-CBF336C8F5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09" y="1626095"/>
            <a:ext cx="3672903" cy="4119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55" name="Espaço Reservado para Texto 21">
            <a:extLst>
              <a:ext uri="{FF2B5EF4-FFF2-40B4-BE49-F238E27FC236}">
                <a16:creationId xmlns:a16="http://schemas.microsoft.com/office/drawing/2014/main" id="{AF1777BD-F9FF-4CAF-8313-F2723F6BAD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009" y="5764301"/>
            <a:ext cx="3444785" cy="3156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56" name="Espaço Reservado para Texto 23">
            <a:extLst>
              <a:ext uri="{FF2B5EF4-FFF2-40B4-BE49-F238E27FC236}">
                <a16:creationId xmlns:a16="http://schemas.microsoft.com/office/drawing/2014/main" id="{40C1736B-F4BA-4036-88B1-BAFD641D44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856" y="6203691"/>
            <a:ext cx="3216608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B9D99AC-8BC6-407C-97EF-13BA4C09852F}"/>
              </a:ext>
            </a:extLst>
          </p:cNvPr>
          <p:cNvSpPr txBox="1"/>
          <p:nvPr userDrawn="1"/>
        </p:nvSpPr>
        <p:spPr>
          <a:xfrm>
            <a:off x="5500052" y="169243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4° trimestre 2025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BF913E9D-D9FE-4A28-9815-54F8D06585C3}"/>
              </a:ext>
            </a:extLst>
          </p:cNvPr>
          <p:cNvSpPr/>
          <p:nvPr userDrawn="1"/>
        </p:nvSpPr>
        <p:spPr>
          <a:xfrm>
            <a:off x="3806900" y="1700387"/>
            <a:ext cx="1697968" cy="4016041"/>
          </a:xfrm>
          <a:prstGeom prst="rect">
            <a:avLst/>
          </a:prstGeom>
          <a:noFill/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Projetos Infantis em    toda a divisão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Moradias para funcionários do Hospital Adventista de </a:t>
            </a:r>
            <a:r>
              <a:rPr lang="pt-BR" sz="1200" b="1" dirty="0" err="1">
                <a:solidFill>
                  <a:schemeClr val="tx1"/>
                </a:solidFill>
              </a:rPr>
              <a:t>Yuka</a:t>
            </a:r>
            <a:r>
              <a:rPr lang="pt-BR" sz="1200" b="1" dirty="0">
                <a:solidFill>
                  <a:schemeClr val="tx1"/>
                </a:solidFill>
              </a:rPr>
              <a:t>, em Kalabo,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Novo colégio de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Ensino Médio no norte da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Barco Missionário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para atuar no lago Bangweulu,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Cozinha e lavanderia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 Hospital Adventista Chitanda Lumamba. Em Chibombo,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Centro de influência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em saúde e bem estar em Umhlanga, África do Sul</a:t>
            </a:r>
          </a:p>
        </p:txBody>
      </p:sp>
      <p:sp>
        <p:nvSpPr>
          <p:cNvPr id="59" name="Elipse 58">
            <a:extLst>
              <a:ext uri="{FF2B5EF4-FFF2-40B4-BE49-F238E27FC236}">
                <a16:creationId xmlns:a16="http://schemas.microsoft.com/office/drawing/2014/main" id="{62F422FE-7AA9-43D1-9AA2-D1FD5C9CF8FC}"/>
              </a:ext>
            </a:extLst>
          </p:cNvPr>
          <p:cNvSpPr/>
          <p:nvPr userDrawn="1"/>
        </p:nvSpPr>
        <p:spPr>
          <a:xfrm flipH="1">
            <a:off x="5287900" y="180731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EB0E4B3D-EC06-4C5C-8904-D1C98F2FDA2C}"/>
              </a:ext>
            </a:extLst>
          </p:cNvPr>
          <p:cNvSpPr/>
          <p:nvPr userDrawn="1"/>
        </p:nvSpPr>
        <p:spPr>
          <a:xfrm flipH="1">
            <a:off x="5287900" y="217075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FB73C4C5-94C9-42C0-BF04-3CB84214D768}"/>
              </a:ext>
            </a:extLst>
          </p:cNvPr>
          <p:cNvSpPr/>
          <p:nvPr userDrawn="1"/>
        </p:nvSpPr>
        <p:spPr>
          <a:xfrm flipH="1">
            <a:off x="5287900" y="310498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28AFD008-1947-4DFA-93C1-26D805F9BC86}"/>
              </a:ext>
            </a:extLst>
          </p:cNvPr>
          <p:cNvSpPr/>
          <p:nvPr userDrawn="1"/>
        </p:nvSpPr>
        <p:spPr>
          <a:xfrm flipH="1">
            <a:off x="5287900" y="366559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55F6BDEC-F3D2-4E22-94A6-30F2FCE9094E}"/>
              </a:ext>
            </a:extLst>
          </p:cNvPr>
          <p:cNvSpPr/>
          <p:nvPr userDrawn="1"/>
        </p:nvSpPr>
        <p:spPr>
          <a:xfrm flipH="1">
            <a:off x="5287900" y="421557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28CEEDAB-3BB5-467E-8DFF-FD75EB7802EB}"/>
              </a:ext>
            </a:extLst>
          </p:cNvPr>
          <p:cNvSpPr/>
          <p:nvPr userDrawn="1"/>
        </p:nvSpPr>
        <p:spPr>
          <a:xfrm flipH="1">
            <a:off x="5287900" y="492948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cxnSp>
        <p:nvCxnSpPr>
          <p:cNvPr id="65" name="Conector reto 64">
            <a:extLst>
              <a:ext uri="{FF2B5EF4-FFF2-40B4-BE49-F238E27FC236}">
                <a16:creationId xmlns:a16="http://schemas.microsoft.com/office/drawing/2014/main" id="{26241CC2-C2C7-48C2-9F31-5856E93003EC}"/>
              </a:ext>
            </a:extLst>
          </p:cNvPr>
          <p:cNvCxnSpPr>
            <a:cxnSpLocks/>
          </p:cNvCxnSpPr>
          <p:nvPr userDrawn="1"/>
        </p:nvCxnSpPr>
        <p:spPr>
          <a:xfrm>
            <a:off x="3814851" y="2146902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F4E477CF-9D66-4341-9825-76C585FA201C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07151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7A8AA774-246A-44D0-8333-944F06B8FF4B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626046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0F32FC8E-BB8B-473B-8C68-C8322E8ABD24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18376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7C88C35F-A7E6-44DA-821C-078DEA15ECF3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905184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7D36E0C6-09D5-4981-AFFC-1A8AEC6CADA8}"/>
              </a:ext>
            </a:extLst>
          </p:cNvPr>
          <p:cNvSpPr txBox="1"/>
          <p:nvPr userDrawn="1"/>
        </p:nvSpPr>
        <p:spPr>
          <a:xfrm>
            <a:off x="5500052" y="582367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Divisão Sul-Africana Oceano Índico</a:t>
            </a:r>
            <a:endParaRPr lang="pt-BR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47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483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zul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1FB3B23-3C25-4165-95CB-0B4FE913D773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BCCFE6"/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DD4ACB5-E193-49B7-8C93-C53FFEE930CC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41B336A-2323-4378-A580-467DE65BC031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18A28C7-9B69-4A4A-AD1B-5228D07EAC6E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6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85CBC48-20BC-47EE-A035-9C9922BB603F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C40F1AA-9D56-4F3D-A0F5-759B93AF0767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6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A97BF47-003A-4772-8F32-138EA3E6EDE5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/>
          </a:p>
        </p:txBody>
      </p:sp>
      <p:pic>
        <p:nvPicPr>
          <p:cNvPr id="23" name="Imagem 2">
            <a:extLst>
              <a:ext uri="{FF2B5EF4-FFF2-40B4-BE49-F238E27FC236}">
                <a16:creationId xmlns:a16="http://schemas.microsoft.com/office/drawing/2014/main" id="{C4D98BF0-7ADE-4242-A2C2-D297625D6E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ixaDeTexto 18">
            <a:extLst>
              <a:ext uri="{FF2B5EF4-FFF2-40B4-BE49-F238E27FC236}">
                <a16:creationId xmlns:a16="http://schemas.microsoft.com/office/drawing/2014/main" id="{CEE8022C-1C1E-4D70-A142-C9C55D7F7F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9D160F6-F16B-4338-B095-E8D7396C9AFC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A46036A-5AFD-48BC-8C23-39101F27E736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2026</a:t>
            </a:r>
          </a:p>
        </p:txBody>
      </p:sp>
      <p:sp>
        <p:nvSpPr>
          <p:cNvPr id="40" name="Espaço Reservado para Texto 29">
            <a:extLst>
              <a:ext uri="{FF2B5EF4-FFF2-40B4-BE49-F238E27FC236}">
                <a16:creationId xmlns:a16="http://schemas.microsoft.com/office/drawing/2014/main" id="{F6961A19-02C0-4934-ABE2-439FF1995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6D688E29-C3FC-4B26-96A7-D0CDD415D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521" t="40057" r="76962" b="30390"/>
          <a:stretch/>
        </p:blipFill>
        <p:spPr>
          <a:xfrm>
            <a:off x="75331" y="3684627"/>
            <a:ext cx="1144589" cy="1519287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BE15F6D9-3E41-4563-B7A1-33D45F7E5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226" t="42997" r="48425" b="34592"/>
          <a:stretch/>
        </p:blipFill>
        <p:spPr>
          <a:xfrm>
            <a:off x="48140" y="5589240"/>
            <a:ext cx="1213489" cy="5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49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16">
            <a:extLst>
              <a:ext uri="{FF2B5EF4-FFF2-40B4-BE49-F238E27FC236}">
                <a16:creationId xmlns:a16="http://schemas.microsoft.com/office/drawing/2014/main" id="{470CAC01-A3CD-400F-96CB-EF1492186F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14042C-CE94-4E81-8B79-49863EC957EC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6A8612F-C402-4485-B1DA-9324D8B3FBF6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0070C0"/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/>
              <a:t>Informativo   </a:t>
            </a:r>
            <a:r>
              <a:rPr lang="pt-BR" sz="2800" dirty="0"/>
              <a:t>Mundial das Missões </a:t>
            </a:r>
            <a:endParaRPr lang="pt-BR" sz="66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DDAFCD4-F5FE-4478-8647-038EC7B2B3E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1584113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E8B630B2-FF9D-4777-94CB-92BC3F8F2942}"/>
              </a:ext>
            </a:extLst>
          </p:cNvPr>
          <p:cNvSpPr txBox="1"/>
          <p:nvPr userDrawn="1"/>
        </p:nvSpPr>
        <p:spPr>
          <a:xfrm>
            <a:off x="14400" y="0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Intereuropeia</a:t>
            </a: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60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>
            <a:extLst>
              <a:ext uri="{FF2B5EF4-FFF2-40B4-BE49-F238E27FC236}">
                <a16:creationId xmlns:a16="http://schemas.microsoft.com/office/drawing/2014/main" id="{4880BC1A-04B6-434C-8A83-B110B3C115E7}"/>
              </a:ext>
            </a:extLst>
          </p:cNvPr>
          <p:cNvSpPr txBox="1"/>
          <p:nvPr userDrawn="1"/>
        </p:nvSpPr>
        <p:spPr>
          <a:xfrm>
            <a:off x="42177" y="-15914"/>
            <a:ext cx="9110400" cy="666900"/>
          </a:xfrm>
          <a:prstGeom prst="rect">
            <a:avLst/>
          </a:prstGeom>
          <a:gradFill flip="none" rotWithShape="1">
            <a:gsLst>
              <a:gs pos="87000">
                <a:srgbClr val="E6E6E6"/>
              </a:gs>
              <a:gs pos="72000">
                <a:srgbClr val="BDD0E6"/>
              </a:gs>
              <a:gs pos="54000">
                <a:srgbClr val="9BB7D9"/>
              </a:gs>
              <a:gs pos="37000">
                <a:srgbClr val="426A9A"/>
              </a:gs>
              <a:gs pos="17000">
                <a:srgbClr val="454431"/>
              </a:gs>
              <a:gs pos="0">
                <a:schemeClr val="accent1">
                  <a:lumMod val="20000"/>
                  <a:lumOff val="80000"/>
                </a:schemeClr>
              </a:gs>
              <a:gs pos="0">
                <a:srgbClr val="070704"/>
              </a:gs>
              <a:gs pos="100000">
                <a:schemeClr val="bg1"/>
              </a:gs>
              <a:gs pos="100000">
                <a:srgbClr val="E6E6E6"/>
              </a:gs>
            </a:gsLst>
            <a:lin ang="0" scaled="1"/>
            <a:tileRect/>
          </a:gradFill>
          <a:ln w="25400">
            <a:solidFill>
              <a:srgbClr val="0000FF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4966521-3188-4CB9-98FA-A350EF514195}"/>
              </a:ext>
            </a:extLst>
          </p:cNvPr>
          <p:cNvSpPr/>
          <p:nvPr userDrawn="1"/>
        </p:nvSpPr>
        <p:spPr>
          <a:xfrm>
            <a:off x="23812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096033A-5147-4B85-B025-E1B229813DF1}"/>
              </a:ext>
            </a:extLst>
          </p:cNvPr>
          <p:cNvSpPr/>
          <p:nvPr userDrawn="1"/>
        </p:nvSpPr>
        <p:spPr>
          <a:xfrm>
            <a:off x="23798" y="647432"/>
            <a:ext cx="9109075" cy="6165124"/>
          </a:xfrm>
          <a:prstGeom prst="rect">
            <a:avLst/>
          </a:prstGeom>
          <a:solidFill>
            <a:srgbClr val="CBDAE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20" name="Espaço Reservado para Texto 8">
            <a:extLst>
              <a:ext uri="{FF2B5EF4-FFF2-40B4-BE49-F238E27FC236}">
                <a16:creationId xmlns:a16="http://schemas.microsoft.com/office/drawing/2014/main" id="{7FC7321B-C9C7-46A8-88E0-D1379F9C3B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9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9CCEF742-C55A-4FF9-A4CE-4A619737B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5" name="Espaço Reservado para Imagem 17">
            <a:extLst>
              <a:ext uri="{FF2B5EF4-FFF2-40B4-BE49-F238E27FC236}">
                <a16:creationId xmlns:a16="http://schemas.microsoft.com/office/drawing/2014/main" id="{78D692A0-7BE9-43EE-B6B5-98D7B02BAE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2639" y="5771595"/>
            <a:ext cx="1866911" cy="1028965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9" name="Espaço Reservado para Imagem 19">
            <a:extLst>
              <a:ext uri="{FF2B5EF4-FFF2-40B4-BE49-F238E27FC236}">
                <a16:creationId xmlns:a16="http://schemas.microsoft.com/office/drawing/2014/main" id="{65153FFB-A466-42FC-96F6-7E240D7600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009" y="1626095"/>
            <a:ext cx="3672903" cy="4119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30" name="Espaço Reservado para Texto 21">
            <a:extLst>
              <a:ext uri="{FF2B5EF4-FFF2-40B4-BE49-F238E27FC236}">
                <a16:creationId xmlns:a16="http://schemas.microsoft.com/office/drawing/2014/main" id="{8C198C6B-088B-43DD-A441-52DB476024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009" y="5764301"/>
            <a:ext cx="3444785" cy="3156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31" name="Espaço Reservado para Texto 23">
            <a:extLst>
              <a:ext uri="{FF2B5EF4-FFF2-40B4-BE49-F238E27FC236}">
                <a16:creationId xmlns:a16="http://schemas.microsoft.com/office/drawing/2014/main" id="{A1C93616-52FF-444D-9691-7D73C84268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1856" y="6203691"/>
            <a:ext cx="3216608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D30216C-073B-411A-A18B-D6CC22B46C3F}"/>
              </a:ext>
            </a:extLst>
          </p:cNvPr>
          <p:cNvSpPr txBox="1"/>
          <p:nvPr userDrawn="1"/>
        </p:nvSpPr>
        <p:spPr>
          <a:xfrm>
            <a:off x="5500052" y="169243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4° trimestre 2025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5D12F32-72B5-4F66-97A5-1802F374AC13}"/>
              </a:ext>
            </a:extLst>
          </p:cNvPr>
          <p:cNvSpPr/>
          <p:nvPr userDrawn="1"/>
        </p:nvSpPr>
        <p:spPr>
          <a:xfrm>
            <a:off x="3806900" y="1700387"/>
            <a:ext cx="1697968" cy="4016041"/>
          </a:xfrm>
          <a:prstGeom prst="rect">
            <a:avLst/>
          </a:prstGeom>
          <a:noFill/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Projetos Infantis em    toda a divisão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Moradias para funcionários do Hospital Adventista de </a:t>
            </a:r>
            <a:r>
              <a:rPr lang="pt-BR" sz="1200" b="1" dirty="0" err="1">
                <a:solidFill>
                  <a:schemeClr val="tx1"/>
                </a:solidFill>
              </a:rPr>
              <a:t>Yuka</a:t>
            </a:r>
            <a:r>
              <a:rPr lang="pt-BR" sz="1200" b="1" dirty="0">
                <a:solidFill>
                  <a:schemeClr val="tx1"/>
                </a:solidFill>
              </a:rPr>
              <a:t>, em Kalabo,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Novo colégio de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Ensino Médio no norte da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Barco Missionário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para atuar no lago Bangweulu,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Cozinha e lavanderia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no Hospital Adventista Chitanda Lumamba. Em Chibombo, Zâmbia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Centro de influência </a:t>
            </a:r>
          </a:p>
          <a:p>
            <a:pPr marL="0" indent="0" algn="l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tx1"/>
                </a:solidFill>
              </a:rPr>
              <a:t>em saúde e bem estar em Umhlanga, África do Sul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D05B056-D698-4F8A-A19F-558115DF92D8}"/>
              </a:ext>
            </a:extLst>
          </p:cNvPr>
          <p:cNvSpPr/>
          <p:nvPr userDrawn="1"/>
        </p:nvSpPr>
        <p:spPr>
          <a:xfrm flipH="1">
            <a:off x="5287900" y="180731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F5C0BCA5-8617-4111-A398-7DCBDFEED36B}"/>
              </a:ext>
            </a:extLst>
          </p:cNvPr>
          <p:cNvSpPr/>
          <p:nvPr userDrawn="1"/>
        </p:nvSpPr>
        <p:spPr>
          <a:xfrm flipH="1">
            <a:off x="5287900" y="217075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5A5950A5-8041-41CC-8012-923465EACE93}"/>
              </a:ext>
            </a:extLst>
          </p:cNvPr>
          <p:cNvSpPr/>
          <p:nvPr userDrawn="1"/>
        </p:nvSpPr>
        <p:spPr>
          <a:xfrm flipH="1">
            <a:off x="5287900" y="310498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A545F04F-9780-4115-B694-881395DDDCD6}"/>
              </a:ext>
            </a:extLst>
          </p:cNvPr>
          <p:cNvSpPr/>
          <p:nvPr userDrawn="1"/>
        </p:nvSpPr>
        <p:spPr>
          <a:xfrm flipH="1">
            <a:off x="5287900" y="3665595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FD65D507-09F0-4249-9755-4182D2DCC921}"/>
              </a:ext>
            </a:extLst>
          </p:cNvPr>
          <p:cNvSpPr/>
          <p:nvPr userDrawn="1"/>
        </p:nvSpPr>
        <p:spPr>
          <a:xfrm flipH="1">
            <a:off x="5287900" y="421557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EEA2CDB3-5134-49CE-896B-24658B874D6D}"/>
              </a:ext>
            </a:extLst>
          </p:cNvPr>
          <p:cNvSpPr/>
          <p:nvPr userDrawn="1"/>
        </p:nvSpPr>
        <p:spPr>
          <a:xfrm flipH="1">
            <a:off x="5287900" y="492948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6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5584AE7B-57EC-4AE8-BB99-7AEAE49C9AE3}"/>
              </a:ext>
            </a:extLst>
          </p:cNvPr>
          <p:cNvCxnSpPr>
            <a:cxnSpLocks/>
          </p:cNvCxnSpPr>
          <p:nvPr userDrawn="1"/>
        </p:nvCxnSpPr>
        <p:spPr>
          <a:xfrm>
            <a:off x="3814851" y="2146902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DA863FF3-C5A5-45C3-8EE9-08757F6D2C38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07151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293DFC7E-6D7D-4F4A-BEC7-2ABFC2C363C1}"/>
              </a:ext>
            </a:extLst>
          </p:cNvPr>
          <p:cNvCxnSpPr>
            <a:cxnSpLocks/>
          </p:cNvCxnSpPr>
          <p:nvPr userDrawn="1"/>
        </p:nvCxnSpPr>
        <p:spPr>
          <a:xfrm>
            <a:off x="3814851" y="3626046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797C48C9-8723-41B9-89EF-ED6994EE3D07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183769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22FE7435-0F8F-4F65-8086-697C9DF387EF}"/>
              </a:ext>
            </a:extLst>
          </p:cNvPr>
          <p:cNvCxnSpPr>
            <a:cxnSpLocks/>
          </p:cNvCxnSpPr>
          <p:nvPr userDrawn="1"/>
        </p:nvCxnSpPr>
        <p:spPr>
          <a:xfrm>
            <a:off x="3814851" y="4905184"/>
            <a:ext cx="1717005" cy="0"/>
          </a:xfrm>
          <a:prstGeom prst="line">
            <a:avLst/>
          </a:prstGeom>
          <a:ln>
            <a:solidFill>
              <a:srgbClr val="FF69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315C188-D504-4B6B-AF84-FAA6AA791C00}"/>
              </a:ext>
            </a:extLst>
          </p:cNvPr>
          <p:cNvSpPr txBox="1"/>
          <p:nvPr userDrawn="1"/>
        </p:nvSpPr>
        <p:spPr>
          <a:xfrm>
            <a:off x="5500052" y="582367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Divisão Sul-Africana Oceano Índico</a:t>
            </a:r>
            <a:endParaRPr lang="pt-BR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0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104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arelo CAPA - 4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5C4FEF0-8A47-4AC6-A0E0-30CD42D95EE1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8C51B-5961-4332-9F95-1378C485AEC4}"/>
              </a:ext>
            </a:extLst>
          </p:cNvPr>
          <p:cNvSpPr/>
          <p:nvPr userDrawn="1"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5C15DF-A763-467D-B824-0CB19D24092D}"/>
              </a:ext>
            </a:extLst>
          </p:cNvPr>
          <p:cNvSpPr/>
          <p:nvPr userDrawn="1"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C83C081-DE6D-4125-B51B-BE5A43D08F53}"/>
              </a:ext>
            </a:extLst>
          </p:cNvPr>
          <p:cNvSpPr/>
          <p:nvPr userDrawn="1"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728AF6E-8F61-4B91-A810-08F10495D554}"/>
              </a:ext>
            </a:extLst>
          </p:cNvPr>
          <p:cNvSpPr/>
          <p:nvPr userDrawn="1"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90DB37D-F52C-4018-A150-43DF63D0D086}"/>
              </a:ext>
            </a:extLst>
          </p:cNvPr>
          <p:cNvSpPr/>
          <p:nvPr userDrawn="1"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4D6CC90-7387-499B-B3C5-1FA4E71D89A9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pic>
        <p:nvPicPr>
          <p:cNvPr id="38" name="Imagem 2">
            <a:extLst>
              <a:ext uri="{FF2B5EF4-FFF2-40B4-BE49-F238E27FC236}">
                <a16:creationId xmlns:a16="http://schemas.microsoft.com/office/drawing/2014/main" id="{0DE04C82-A48C-4CD3-9AF3-3B85066EE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aixaDeTexto 18">
            <a:extLst>
              <a:ext uri="{FF2B5EF4-FFF2-40B4-BE49-F238E27FC236}">
                <a16:creationId xmlns:a16="http://schemas.microsoft.com/office/drawing/2014/main" id="{0C7CA983-D7B9-4321-8DBE-F0E4CB7F0D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40D2AD60-E677-424D-B123-67E477DCC32C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tx1"/>
                </a:solidFill>
              </a:rPr>
              <a:t>OS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8FB6297-AECD-44EA-8FD4-DA3EE47FDEA6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2026</a:t>
            </a:r>
          </a:p>
        </p:txBody>
      </p:sp>
      <p:sp>
        <p:nvSpPr>
          <p:cNvPr id="46" name="Espaço Reservado para Texto 29">
            <a:extLst>
              <a:ext uri="{FF2B5EF4-FFF2-40B4-BE49-F238E27FC236}">
                <a16:creationId xmlns:a16="http://schemas.microsoft.com/office/drawing/2014/main" id="{9AA612ED-6240-4D9D-93C9-55496A15F8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6052" y="3789040"/>
            <a:ext cx="1131886" cy="7924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Tri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7EAE9E45-60DC-4E9F-B77E-22B965B06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521" t="40057" r="76962" b="30390"/>
          <a:stretch/>
        </p:blipFill>
        <p:spPr>
          <a:xfrm>
            <a:off x="75331" y="3684627"/>
            <a:ext cx="1144589" cy="151928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C658516-7D2F-4F27-9F2C-465DF726E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226" t="42997" r="48425" b="34592"/>
          <a:stretch/>
        </p:blipFill>
        <p:spPr>
          <a:xfrm>
            <a:off x="48140" y="5589240"/>
            <a:ext cx="1213489" cy="5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69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e Capa trimes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Imagem 16">
            <a:extLst>
              <a:ext uri="{FF2B5EF4-FFF2-40B4-BE49-F238E27FC236}">
                <a16:creationId xmlns:a16="http://schemas.microsoft.com/office/drawing/2014/main" id="{1BBE24D1-BA93-4BC0-BD11-66C2BC048E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68233" y="1713871"/>
            <a:ext cx="7740352" cy="511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A96DB1-1DCC-4BF7-A3A5-06162BFB64DF}"/>
              </a:ext>
            </a:extLst>
          </p:cNvPr>
          <p:cNvSpPr txBox="1"/>
          <p:nvPr userDrawn="1"/>
        </p:nvSpPr>
        <p:spPr>
          <a:xfrm>
            <a:off x="6623641" y="204510"/>
            <a:ext cx="252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Para Menores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423E87-8700-4B22-94DA-86A7C55E6461}"/>
              </a:ext>
            </a:extLst>
          </p:cNvPr>
          <p:cNvSpPr txBox="1"/>
          <p:nvPr userDrawn="1"/>
        </p:nvSpPr>
        <p:spPr>
          <a:xfrm>
            <a:off x="1332000" y="687600"/>
            <a:ext cx="7812000" cy="990000"/>
          </a:xfrm>
          <a:prstGeom prst="rect">
            <a:avLst/>
          </a:prstGeom>
          <a:solidFill>
            <a:srgbClr val="FFFF00"/>
          </a:solidFill>
        </p:spPr>
        <p:txBody>
          <a:bodyPr anchor="ctr" anchorCtr="0"/>
          <a:lstStyle>
            <a:lvl1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6600">
                <a:solidFill>
                  <a:schemeClr val="bg1"/>
                </a:solidFill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pt-BR" sz="6600" dirty="0">
                <a:solidFill>
                  <a:schemeClr val="tx1"/>
                </a:solidFill>
              </a:rPr>
              <a:t>Informativo   </a:t>
            </a:r>
            <a:r>
              <a:rPr lang="pt-BR" sz="2800" dirty="0">
                <a:solidFill>
                  <a:schemeClr val="tx1"/>
                </a:solidFill>
              </a:rPr>
              <a:t>Mundial das Missões </a:t>
            </a:r>
            <a:endParaRPr lang="pt-BR" sz="6600" dirty="0">
              <a:solidFill>
                <a:schemeClr val="tx1"/>
              </a:solidFill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F55B530F-7E10-4385-B619-04EF6EC502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63899" y="1674845"/>
            <a:ext cx="1944687" cy="988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Informe o trimestre</a:t>
            </a:r>
          </a:p>
        </p:txBody>
      </p:sp>
    </p:spTree>
    <p:extLst>
      <p:ext uri="{BB962C8B-B14F-4D97-AF65-F5344CB8AC3E}">
        <p14:creationId xmlns:p14="http://schemas.microsoft.com/office/powerpoint/2010/main" val="4088003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B6028767-51A7-4FC4-9A06-0E957A1A56F1}"/>
              </a:ext>
            </a:extLst>
          </p:cNvPr>
          <p:cNvSpPr/>
          <p:nvPr userDrawn="1"/>
        </p:nvSpPr>
        <p:spPr>
          <a:xfrm>
            <a:off x="0" y="901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4A452A"/>
              </a:gs>
              <a:gs pos="17000">
                <a:srgbClr val="5F5325"/>
              </a:gs>
              <a:gs pos="37000">
                <a:srgbClr val="FFC200"/>
              </a:gs>
              <a:gs pos="54000">
                <a:srgbClr val="FFD100"/>
              </a:gs>
              <a:gs pos="72000">
                <a:srgbClr val="FFFF0E"/>
              </a:gs>
              <a:gs pos="87000">
                <a:srgbClr val="FFFF69"/>
              </a:gs>
              <a:gs pos="100000">
                <a:srgbClr val="FFFF9C"/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2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Intereuropeia</a:t>
            </a:r>
            <a:endParaRPr lang="pt-BR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0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tino das Ofertas J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2B76BB3-332D-400D-8B33-4E90D55DC33C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5F7444-F420-489F-A196-6F8EAF5E3D0A}"/>
              </a:ext>
            </a:extLst>
          </p:cNvPr>
          <p:cNvSpPr txBox="1"/>
          <p:nvPr userDrawn="1"/>
        </p:nvSpPr>
        <p:spPr>
          <a:xfrm>
            <a:off x="5180" y="25192"/>
            <a:ext cx="907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DESTINO DAS OFERTAS </a:t>
            </a:r>
            <a:r>
              <a:rPr lang="pt-B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– 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Intereuropeia</a:t>
            </a:r>
            <a:endParaRPr lang="pt-BR" sz="2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CF9D5F-1860-D3DB-2593-5C034B4AD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75" y="670401"/>
            <a:ext cx="9075487" cy="616353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1453675-4C28-B53A-2142-F21552DF2C6F}"/>
              </a:ext>
            </a:extLst>
          </p:cNvPr>
          <p:cNvSpPr/>
          <p:nvPr userDrawn="1"/>
        </p:nvSpPr>
        <p:spPr>
          <a:xfrm>
            <a:off x="2339752" y="5611839"/>
            <a:ext cx="4760322" cy="1151520"/>
          </a:xfrm>
          <a:prstGeom prst="rect">
            <a:avLst/>
          </a:prstGeom>
          <a:solidFill>
            <a:schemeClr val="bg1"/>
          </a:solidFill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Centro para Jovens e Acampamento na 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Bélgica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Residencial estudantil, Villa Aurora, em Florença,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Itália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Escola Macea Speranta, na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Romênia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Jardim de Infância Tzvetna Nadezhda, em Sófia, 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Bulgária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Escola do Éden em Peretu, 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Romênia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E35625F-0E29-A98D-46C1-91107C9A3646}"/>
              </a:ext>
            </a:extLst>
          </p:cNvPr>
          <p:cNvSpPr/>
          <p:nvPr userDrawn="1"/>
        </p:nvSpPr>
        <p:spPr>
          <a:xfrm flipH="1">
            <a:off x="2386738" y="5656228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E2DB913-CAE0-71E1-C79E-2E8708389F8F}"/>
              </a:ext>
            </a:extLst>
          </p:cNvPr>
          <p:cNvSpPr/>
          <p:nvPr userDrawn="1"/>
        </p:nvSpPr>
        <p:spPr>
          <a:xfrm flipH="1">
            <a:off x="2386738" y="5876661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025ECB7-009B-97E2-BEEB-6411430E0722}"/>
              </a:ext>
            </a:extLst>
          </p:cNvPr>
          <p:cNvSpPr/>
          <p:nvPr userDrawn="1"/>
        </p:nvSpPr>
        <p:spPr>
          <a:xfrm flipH="1">
            <a:off x="2386738" y="609709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FC905E6-D02B-9028-0B9B-DBED73E6BDBB}"/>
              </a:ext>
            </a:extLst>
          </p:cNvPr>
          <p:cNvSpPr/>
          <p:nvPr userDrawn="1"/>
        </p:nvSpPr>
        <p:spPr>
          <a:xfrm flipH="1">
            <a:off x="2386738" y="6317527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3035CD8-35BC-2766-C3FA-7CB7E37CA74A}"/>
              </a:ext>
            </a:extLst>
          </p:cNvPr>
          <p:cNvSpPr/>
          <p:nvPr userDrawn="1"/>
        </p:nvSpPr>
        <p:spPr>
          <a:xfrm flipH="1">
            <a:off x="2386738" y="653796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C18AED2-119F-0ADF-83C3-2E5C52D52527}"/>
              </a:ext>
            </a:extLst>
          </p:cNvPr>
          <p:cNvSpPr/>
          <p:nvPr userDrawn="1"/>
        </p:nvSpPr>
        <p:spPr>
          <a:xfrm flipH="1">
            <a:off x="6870988" y="5636878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49F98C0-C63A-AE6B-EC9A-E822BDDD835D}"/>
              </a:ext>
            </a:extLst>
          </p:cNvPr>
          <p:cNvSpPr/>
          <p:nvPr userDrawn="1"/>
        </p:nvSpPr>
        <p:spPr>
          <a:xfrm flipH="1">
            <a:off x="6870988" y="5857311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A7979B2-6D82-CC12-B7E5-BCF1ACE85485}"/>
              </a:ext>
            </a:extLst>
          </p:cNvPr>
          <p:cNvSpPr/>
          <p:nvPr userDrawn="1"/>
        </p:nvSpPr>
        <p:spPr>
          <a:xfrm flipH="1">
            <a:off x="6870988" y="6077744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378B0EAA-9315-5CF3-A930-D16B2D52EF60}"/>
              </a:ext>
            </a:extLst>
          </p:cNvPr>
          <p:cNvSpPr/>
          <p:nvPr userDrawn="1"/>
        </p:nvSpPr>
        <p:spPr>
          <a:xfrm flipH="1">
            <a:off x="6870988" y="6298177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95F14F9-3169-AD38-D847-695A60B1C889}"/>
              </a:ext>
            </a:extLst>
          </p:cNvPr>
          <p:cNvSpPr/>
          <p:nvPr userDrawn="1"/>
        </p:nvSpPr>
        <p:spPr>
          <a:xfrm flipH="1">
            <a:off x="6870988" y="651861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B4CC3321-6554-8A45-D6AB-3DA5C93723D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58436" y="2432899"/>
            <a:ext cx="3228576" cy="3250296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70F42EF-AE5D-98B4-F870-B0E753BCE5C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272724" y="4477024"/>
            <a:ext cx="1618862" cy="1455101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DAD2D885-7DA0-1E77-A974-92622D078114}"/>
              </a:ext>
            </a:extLst>
          </p:cNvPr>
          <p:cNvCxnSpPr>
            <a:cxnSpLocks/>
          </p:cNvCxnSpPr>
          <p:nvPr userDrawn="1"/>
        </p:nvCxnSpPr>
        <p:spPr>
          <a:xfrm flipV="1">
            <a:off x="7064468" y="3706687"/>
            <a:ext cx="275418" cy="2461057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59D3F423-2BF8-BD5B-3141-672DCC79D246}"/>
              </a:ext>
            </a:extLst>
          </p:cNvPr>
          <p:cNvCxnSpPr>
            <a:cxnSpLocks/>
          </p:cNvCxnSpPr>
          <p:nvPr userDrawn="1"/>
        </p:nvCxnSpPr>
        <p:spPr>
          <a:xfrm flipV="1">
            <a:off x="7050988" y="4293096"/>
            <a:ext cx="761372" cy="2303884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15E449D6-95B9-9FF8-4C6F-4D77FF5EDA3B}"/>
              </a:ext>
            </a:extLst>
          </p:cNvPr>
          <p:cNvCxnSpPr>
            <a:cxnSpLocks/>
          </p:cNvCxnSpPr>
          <p:nvPr userDrawn="1"/>
        </p:nvCxnSpPr>
        <p:spPr>
          <a:xfrm flipV="1">
            <a:off x="7050988" y="4834403"/>
            <a:ext cx="563662" cy="1553774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988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70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383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C80D2776-4C41-401B-A7ED-1A0BC0EF6948}"/>
              </a:ext>
            </a:extLst>
          </p:cNvPr>
          <p:cNvSpPr/>
          <p:nvPr userDrawn="1"/>
        </p:nvSpPr>
        <p:spPr>
          <a:xfrm>
            <a:off x="9248" y="692876"/>
            <a:ext cx="9109075" cy="61651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AutoNum type="arabicPeriod"/>
            </a:pPr>
            <a:endParaRPr lang="pt-BR" sz="1200" b="1" dirty="0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9C02A9C-EC97-48F4-96BC-621B79453E1E}"/>
              </a:ext>
            </a:extLst>
          </p:cNvPr>
          <p:cNvSpPr/>
          <p:nvPr userDrawn="1"/>
        </p:nvSpPr>
        <p:spPr>
          <a:xfrm>
            <a:off x="64294" y="60931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B7D715-C879-4B8E-84D0-F847AD87DBFA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Espaço Reservado para Texto 8">
            <a:extLst>
              <a:ext uri="{FF2B5EF4-FFF2-40B4-BE49-F238E27FC236}">
                <a16:creationId xmlns:a16="http://schemas.microsoft.com/office/drawing/2014/main" id="{A2F1A39E-2A2D-4DFD-B384-4C8496CF93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S99 – Missões – 9 de </a:t>
            </a:r>
            <a:r>
              <a:rPr lang="pt-BR" dirty="0" err="1"/>
              <a:t>xxx</a:t>
            </a:r>
            <a:endParaRPr lang="pt-BR" dirty="0"/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C1F9B76E-4B1A-4EB0-A3FF-955595CF6B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i="1" kern="1200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20" name="Espaço Reservado para Imagem 17">
            <a:extLst>
              <a:ext uri="{FF2B5EF4-FFF2-40B4-BE49-F238E27FC236}">
                <a16:creationId xmlns:a16="http://schemas.microsoft.com/office/drawing/2014/main" id="{7D0CB816-BE66-401C-8064-957A5D52EA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57217" y="5771595"/>
            <a:ext cx="1866911" cy="1028965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2" name="Espaço Reservado para Imagem 19">
            <a:extLst>
              <a:ext uri="{FF2B5EF4-FFF2-40B4-BE49-F238E27FC236}">
                <a16:creationId xmlns:a16="http://schemas.microsoft.com/office/drawing/2014/main" id="{077DD9D9-5667-415D-9AE1-F800DE7A38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19577" y="1607595"/>
            <a:ext cx="3816919" cy="410883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3" name="Espaço Reservado para Texto 21">
            <a:extLst>
              <a:ext uri="{FF2B5EF4-FFF2-40B4-BE49-F238E27FC236}">
                <a16:creationId xmlns:a16="http://schemas.microsoft.com/office/drawing/2014/main" id="{E8EC2046-C85A-4C97-89CB-A052965A85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7735" y="5764301"/>
            <a:ext cx="3228761" cy="3156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89016258-7870-4C04-A223-9D6854435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912" y="6203691"/>
            <a:ext cx="3216608" cy="459601"/>
          </a:xfrm>
          <a:prstGeom prst="rect">
            <a:avLst/>
          </a:prstGeom>
        </p:spPr>
        <p:txBody>
          <a:bodyPr wrap="none" lIns="90000" anchor="ctr" anchorCtr="0">
            <a:noAutofit/>
          </a:bodyPr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pt-BR" dirty="0"/>
              <a:t>Editar País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8097B0B-7F45-4EBA-86ED-A4943FAF2761}"/>
              </a:ext>
            </a:extLst>
          </p:cNvPr>
          <p:cNvSpPr/>
          <p:nvPr userDrawn="1"/>
        </p:nvSpPr>
        <p:spPr>
          <a:xfrm>
            <a:off x="377428" y="4564908"/>
            <a:ext cx="4760322" cy="1151520"/>
          </a:xfrm>
          <a:prstGeom prst="rect">
            <a:avLst/>
          </a:prstGeom>
          <a:noFill/>
          <a:ln w="38100">
            <a:solidFill>
              <a:srgbClr val="FF69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Centro para Jovens e Acampamento na 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Bélgica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Residencial estudantil, Villa Aurora, em Florença,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Itália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Escola Macea Speranta, na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Romênia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Jardim de Infância Tzvetna Nadezhda, em Sófia, 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Bulgária</a:t>
            </a:r>
          </a:p>
          <a:p>
            <a:pPr marL="18000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pt-PT" sz="1400" b="1" kern="1200" dirty="0">
                <a:solidFill>
                  <a:sysClr val="windowText" lastClr="000000"/>
                </a:solidFill>
                <a:latin typeface="+mn-lt"/>
                <a:ea typeface="+mn-ea"/>
                <a:cs typeface="+mn-cs"/>
              </a:rPr>
              <a:t>Escola do Éden em Peretu, </a:t>
            </a:r>
            <a:r>
              <a:rPr lang="pt-PT" sz="1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Romênia</a:t>
            </a:r>
            <a:endParaRPr lang="pt-BR" sz="1400" b="1" dirty="0">
              <a:solidFill>
                <a:srgbClr val="FF0000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98B32C5-6AA3-43DE-8200-C9A3233886E6}"/>
              </a:ext>
            </a:extLst>
          </p:cNvPr>
          <p:cNvSpPr/>
          <p:nvPr userDrawn="1"/>
        </p:nvSpPr>
        <p:spPr>
          <a:xfrm flipH="1">
            <a:off x="424414" y="4609297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17ABDC9-B540-47C9-9FD5-8B65A1016BEE}"/>
              </a:ext>
            </a:extLst>
          </p:cNvPr>
          <p:cNvSpPr/>
          <p:nvPr userDrawn="1"/>
        </p:nvSpPr>
        <p:spPr>
          <a:xfrm flipH="1">
            <a:off x="424414" y="482973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0427E0A2-11B5-4627-9D90-6534049FD8DE}"/>
              </a:ext>
            </a:extLst>
          </p:cNvPr>
          <p:cNvSpPr/>
          <p:nvPr userDrawn="1"/>
        </p:nvSpPr>
        <p:spPr>
          <a:xfrm flipH="1">
            <a:off x="424414" y="505016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C601881-0619-41AD-97CD-D31B764CD0C1}"/>
              </a:ext>
            </a:extLst>
          </p:cNvPr>
          <p:cNvSpPr txBox="1"/>
          <p:nvPr userDrawn="1"/>
        </p:nvSpPr>
        <p:spPr>
          <a:xfrm>
            <a:off x="350442" y="1564956"/>
            <a:ext cx="4410596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1100" b="1" dirty="0">
                <a:solidFill>
                  <a:schemeClr val="tx1"/>
                </a:solidFill>
              </a:rPr>
              <a:t>3° trimestre 2026</a:t>
            </a:r>
            <a:endParaRPr lang="pt-BR" sz="1000" b="1" dirty="0">
              <a:solidFill>
                <a:schemeClr val="tx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04C0DE2F-605F-48D8-B01E-3FB135DD9E1B}"/>
              </a:ext>
            </a:extLst>
          </p:cNvPr>
          <p:cNvSpPr txBox="1"/>
          <p:nvPr userDrawn="1"/>
        </p:nvSpPr>
        <p:spPr>
          <a:xfrm>
            <a:off x="81342" y="5823676"/>
            <a:ext cx="3554554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ln w="38100">
            <a:solidFill>
              <a:srgbClr val="FF690E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kern="1200" dirty="0">
                <a:solidFill>
                  <a:schemeClr val="tx1"/>
                </a:solidFill>
                <a:latin typeface="Noto Serif Light"/>
                <a:ea typeface="+mn-ea"/>
                <a:cs typeface="+mn-cs"/>
              </a:rPr>
              <a:t>Divisão Intereuropeia</a:t>
            </a:r>
            <a:endParaRPr lang="pt-BR" sz="800" b="1" dirty="0">
              <a:solidFill>
                <a:schemeClr val="tx1"/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1CB6D2F-7414-4804-933E-4C94198006E6}"/>
              </a:ext>
            </a:extLst>
          </p:cNvPr>
          <p:cNvSpPr/>
          <p:nvPr userDrawn="1"/>
        </p:nvSpPr>
        <p:spPr>
          <a:xfrm flipH="1">
            <a:off x="424414" y="527059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3578247B-FCD7-8B76-F11A-C1CD8BDD725D}"/>
              </a:ext>
            </a:extLst>
          </p:cNvPr>
          <p:cNvSpPr/>
          <p:nvPr userDrawn="1"/>
        </p:nvSpPr>
        <p:spPr>
          <a:xfrm flipH="1">
            <a:off x="424414" y="5491029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C951DBA-8D83-AB2B-A905-B5A0F19A49BA}"/>
              </a:ext>
            </a:extLst>
          </p:cNvPr>
          <p:cNvSpPr/>
          <p:nvPr userDrawn="1"/>
        </p:nvSpPr>
        <p:spPr>
          <a:xfrm flipH="1">
            <a:off x="4908664" y="4589947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3A8E25CC-C658-A53B-19B8-62AA6CEDBA53}"/>
              </a:ext>
            </a:extLst>
          </p:cNvPr>
          <p:cNvSpPr/>
          <p:nvPr userDrawn="1"/>
        </p:nvSpPr>
        <p:spPr>
          <a:xfrm flipH="1">
            <a:off x="4908664" y="4810380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FAF8CD5-EE72-D3AF-0F2A-019E46FD3D0E}"/>
              </a:ext>
            </a:extLst>
          </p:cNvPr>
          <p:cNvSpPr/>
          <p:nvPr userDrawn="1"/>
        </p:nvSpPr>
        <p:spPr>
          <a:xfrm flipH="1">
            <a:off x="4908664" y="5030813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3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1C592DD2-60F2-AD20-AA2A-4F4CBF1A11F7}"/>
              </a:ext>
            </a:extLst>
          </p:cNvPr>
          <p:cNvSpPr/>
          <p:nvPr userDrawn="1"/>
        </p:nvSpPr>
        <p:spPr>
          <a:xfrm flipH="1">
            <a:off x="4908664" y="5251246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4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50286CA-8F13-F332-C0CE-08768394B321}"/>
              </a:ext>
            </a:extLst>
          </p:cNvPr>
          <p:cNvSpPr/>
          <p:nvPr userDrawn="1"/>
        </p:nvSpPr>
        <p:spPr>
          <a:xfrm flipH="1">
            <a:off x="4908664" y="5471679"/>
            <a:ext cx="180000" cy="180000"/>
          </a:xfrm>
          <a:prstGeom prst="ellipse">
            <a:avLst/>
          </a:prstGeom>
          <a:solidFill>
            <a:srgbClr val="FF69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/>
              <a:t>5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0353EB52-0F5D-FF23-981F-879E552DED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1" y="1820918"/>
            <a:ext cx="3114675" cy="2752725"/>
          </a:xfrm>
          <a:prstGeom prst="rect">
            <a:avLst/>
          </a:prstGeom>
        </p:spPr>
      </p:pic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FE676A1F-FAF2-9B50-B3B4-63EDC90C6E00}"/>
              </a:ext>
            </a:extLst>
          </p:cNvPr>
          <p:cNvCxnSpPr>
            <a:stCxn id="10" idx="7"/>
          </p:cNvCxnSpPr>
          <p:nvPr userDrawn="1"/>
        </p:nvCxnSpPr>
        <p:spPr>
          <a:xfrm flipH="1" flipV="1">
            <a:off x="2411760" y="2708920"/>
            <a:ext cx="2523264" cy="1907387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09751EA2-3669-4034-7B96-740154D7F84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812662" y="3455101"/>
            <a:ext cx="2109662" cy="1388659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C3096EBD-A013-BAF2-6390-AF093AF3CE1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4637" y="3109938"/>
            <a:ext cx="1294027" cy="200404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F9014D93-A6C3-BDC6-81B3-851B38FA603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91952" y="3405092"/>
            <a:ext cx="1216712" cy="2143864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7B499B7E-2C6A-1CB5-84AB-55AD7A54973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96464" y="3589340"/>
            <a:ext cx="1221348" cy="1738018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57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BD80D8-3761-4900-B3A7-1F0AC121B4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 ...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ADEA7F4-A15E-4148-A2A1-B288C4F38054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Curiosidades da 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Divisão Intereuropeia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0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 Missioná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EF2B7DC-FA4B-7206-5073-77430BE6ADF3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44CA2AC1-8848-95FA-36FF-94D94BBE1F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Curiosidade ...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4C5B68A-85B2-1E42-A0F9-C562ECE1B173}"/>
              </a:ext>
            </a:extLst>
          </p:cNvPr>
          <p:cNvSpPr/>
          <p:nvPr userDrawn="1"/>
        </p:nvSpPr>
        <p:spPr>
          <a:xfrm>
            <a:off x="755576" y="12828"/>
            <a:ext cx="8422485" cy="653922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- Curiosidade Missionária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Divisão Intereuropeia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Espaço Reservado para Texto 29">
            <a:extLst>
              <a:ext uri="{FF2B5EF4-FFF2-40B4-BE49-F238E27FC236}">
                <a16:creationId xmlns:a16="http://schemas.microsoft.com/office/drawing/2014/main" id="{BE92B618-DE9B-FA5D-BDDD-BA9B214E21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4" y="116631"/>
            <a:ext cx="864667" cy="491697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lang="pt-BR" sz="2800" b="1" kern="12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dirty="0"/>
              <a:t>S99</a:t>
            </a:r>
          </a:p>
        </p:txBody>
      </p:sp>
    </p:spTree>
    <p:extLst>
      <p:ext uri="{BB962C8B-B14F-4D97-AF65-F5344CB8AC3E}">
        <p14:creationId xmlns:p14="http://schemas.microsoft.com/office/powerpoint/2010/main" val="73021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 Anim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Curiosidades Animais - 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Divisão Intereuropeia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A15B693B-9305-49AD-BC5A-A438EE330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96" y="679578"/>
            <a:ext cx="2959200" cy="6120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latin typeface="+mn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/>
              <a:t>Texto sobre Animais</a:t>
            </a:r>
          </a:p>
        </p:txBody>
      </p:sp>
    </p:spTree>
    <p:extLst>
      <p:ext uri="{BB962C8B-B14F-4D97-AF65-F5344CB8AC3E}">
        <p14:creationId xmlns:p14="http://schemas.microsoft.com/office/powerpoint/2010/main" val="2258422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3690757-2233-41B7-B19F-57929FBC3A8B}"/>
              </a:ext>
            </a:extLst>
          </p:cNvPr>
          <p:cNvSpPr/>
          <p:nvPr userDrawn="1"/>
        </p:nvSpPr>
        <p:spPr>
          <a:xfrm>
            <a:off x="34061" y="12828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Intereuropeia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8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dad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63C5A78-36AC-4DC3-91E9-B1168153FE1C}"/>
              </a:ext>
            </a:extLst>
          </p:cNvPr>
          <p:cNvSpPr/>
          <p:nvPr userDrawn="1"/>
        </p:nvSpPr>
        <p:spPr>
          <a:xfrm>
            <a:off x="1984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6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3031C4F-6308-48D1-AE9D-A3E3CDBF91F7}"/>
              </a:ext>
            </a:extLst>
          </p:cNvPr>
          <p:cNvSpPr/>
          <p:nvPr userDrawn="1"/>
        </p:nvSpPr>
        <p:spPr>
          <a:xfrm>
            <a:off x="7924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Divisão</a:t>
            </a:r>
            <a:r>
              <a:rPr lang="pt-BR" sz="3600" b="1" kern="1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  <a:ea typeface="+mn-ea"/>
                <a:cs typeface="+mn-cs"/>
              </a:rPr>
              <a:t> Intereuropeia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085CBFE-8BE7-4920-9E91-6CBD7ED1B345}"/>
              </a:ext>
            </a:extLst>
          </p:cNvPr>
          <p:cNvSpPr/>
          <p:nvPr userDrawn="1"/>
        </p:nvSpPr>
        <p:spPr>
          <a:xfrm>
            <a:off x="111987" y="3068960"/>
            <a:ext cx="9068525" cy="432000"/>
          </a:xfrm>
          <a:prstGeom prst="rect">
            <a:avLst/>
          </a:prstGeom>
        </p:spPr>
        <p:txBody>
          <a:bodyPr/>
          <a:lstStyle/>
          <a:p>
            <a:pPr lvl="0" indent="0" algn="ctr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8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Alguns outros países da Divisão Intereuropeia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92C7C82-604E-4B12-B611-9483F2A687CC}"/>
              </a:ext>
            </a:extLst>
          </p:cNvPr>
          <p:cNvSpPr/>
          <p:nvPr userDrawn="1"/>
        </p:nvSpPr>
        <p:spPr>
          <a:xfrm>
            <a:off x="56211" y="764704"/>
            <a:ext cx="9050052" cy="432000"/>
          </a:xfrm>
          <a:prstGeom prst="rect">
            <a:avLst/>
          </a:prstGeom>
        </p:spPr>
        <p:txBody>
          <a:bodyPr/>
          <a:lstStyle/>
          <a:p>
            <a:pPr lvl="0" indent="0" algn="ctr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pt-BR" sz="2800" b="1" i="1" dirty="0">
                <a:ln w="1143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As ofertas deste 13° sábado vão para</a:t>
            </a:r>
          </a:p>
        </p:txBody>
      </p:sp>
      <p:sp>
        <p:nvSpPr>
          <p:cNvPr id="31" name="CaixaDeTexto 3">
            <a:extLst>
              <a:ext uri="{FF2B5EF4-FFF2-40B4-BE49-F238E27FC236}">
                <a16:creationId xmlns:a16="http://schemas.microsoft.com/office/drawing/2014/main" id="{D8F99FAC-14BF-43E5-9E44-75C4537BB9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33162" y="1331339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FF0000"/>
                </a:solidFill>
              </a:rPr>
              <a:t>Romênia</a:t>
            </a:r>
          </a:p>
        </p:txBody>
      </p:sp>
      <p:sp>
        <p:nvSpPr>
          <p:cNvPr id="32" name="CaixaDeTexto 3">
            <a:extLst>
              <a:ext uri="{FF2B5EF4-FFF2-40B4-BE49-F238E27FC236}">
                <a16:creationId xmlns:a16="http://schemas.microsoft.com/office/drawing/2014/main" id="{38458F17-F2A9-4564-82F5-057A2E96D73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776" y="1331339"/>
            <a:ext cx="2330324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FF0000"/>
                </a:solidFill>
              </a:rPr>
              <a:t>Bulgária</a:t>
            </a:r>
          </a:p>
        </p:txBody>
      </p:sp>
      <p:sp>
        <p:nvSpPr>
          <p:cNvPr id="17" name="CaixaDeTexto 3">
            <a:extLst>
              <a:ext uri="{FF2B5EF4-FFF2-40B4-BE49-F238E27FC236}">
                <a16:creationId xmlns:a16="http://schemas.microsoft.com/office/drawing/2014/main" id="{47A7EC58-5278-4E99-8C96-6AAB4459D9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839561" y="1331339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>
              <a:buNone/>
            </a:pPr>
            <a:r>
              <a:rPr lang="pt-BR" sz="2000" b="1" dirty="0">
                <a:solidFill>
                  <a:srgbClr val="FF0000"/>
                </a:solidFill>
              </a:rPr>
              <a:t>Bélgica</a:t>
            </a:r>
            <a:endParaRPr lang="pt-BR" altLang="pt-BR" sz="2000" b="1" dirty="0">
              <a:solidFill>
                <a:srgbClr val="FF0000"/>
              </a:solidFill>
            </a:endParaRPr>
          </a:p>
        </p:txBody>
      </p:sp>
      <p:sp>
        <p:nvSpPr>
          <p:cNvPr id="18" name="CaixaDeTexto 3">
            <a:extLst>
              <a:ext uri="{FF2B5EF4-FFF2-40B4-BE49-F238E27FC236}">
                <a16:creationId xmlns:a16="http://schemas.microsoft.com/office/drawing/2014/main" id="{45E81B19-C68D-4814-9CDE-641B2A75522D}"/>
              </a:ext>
            </a:extLst>
          </p:cNvPr>
          <p:cNvSpPr txBox="1">
            <a:spLocks noChangeAspect="1" noChangeArrowheads="1"/>
          </p:cNvSpPr>
          <p:nvPr userDrawn="1"/>
        </p:nvSpPr>
        <p:spPr bwMode="auto">
          <a:xfrm>
            <a:off x="4573699" y="1333863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algn="ctr" defTabSz="914400" rtl="0" eaLnBrk="1" latinLnBrk="0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20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Itália</a:t>
            </a:r>
          </a:p>
        </p:txBody>
      </p:sp>
      <p:sp>
        <p:nvSpPr>
          <p:cNvPr id="2" name="CaixaDeTexto 3">
            <a:extLst>
              <a:ext uri="{FF2B5EF4-FFF2-40B4-BE49-F238E27FC236}">
                <a16:creationId xmlns:a16="http://schemas.microsoft.com/office/drawing/2014/main" id="{9DF10E38-7A92-73E5-EE01-36E121E612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81638" y="3558790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FF0000"/>
                </a:solidFill>
              </a:rPr>
              <a:t>Espanha</a:t>
            </a:r>
          </a:p>
        </p:txBody>
      </p:sp>
      <p:sp>
        <p:nvSpPr>
          <p:cNvPr id="3" name="CaixaDeTexto 3">
            <a:extLst>
              <a:ext uri="{FF2B5EF4-FFF2-40B4-BE49-F238E27FC236}">
                <a16:creationId xmlns:a16="http://schemas.microsoft.com/office/drawing/2014/main" id="{87F974CD-1034-4EA7-31BD-A6A4922D664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776" y="3558790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FF0000"/>
                </a:solidFill>
              </a:rPr>
              <a:t>Áustria</a:t>
            </a:r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id="{11C8A9BA-526B-C5F2-D06A-9987842B45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88037" y="3558790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ctr">
              <a:buNone/>
            </a:pPr>
            <a:r>
              <a:rPr lang="pt-BR" sz="2000" b="1" dirty="0">
                <a:solidFill>
                  <a:srgbClr val="FF0000"/>
                </a:solidFill>
              </a:rPr>
              <a:t>França</a:t>
            </a:r>
            <a:endParaRPr lang="pt-BR" altLang="pt-BR" sz="2000" b="1" dirty="0">
              <a:solidFill>
                <a:srgbClr val="FF0000"/>
              </a:solidFill>
            </a:endParaRP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686B6936-A2B4-09B9-4B1B-371AB471B0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22175" y="3558790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FF0000"/>
                </a:solidFill>
              </a:rPr>
              <a:t>Portugal</a:t>
            </a:r>
          </a:p>
        </p:txBody>
      </p:sp>
      <p:sp>
        <p:nvSpPr>
          <p:cNvPr id="28" name="CaixaDeTexto 3">
            <a:extLst>
              <a:ext uri="{FF2B5EF4-FFF2-40B4-BE49-F238E27FC236}">
                <a16:creationId xmlns:a16="http://schemas.microsoft.com/office/drawing/2014/main" id="{806024FC-9DB0-9390-7DB3-B3D59A2A564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81638" y="5180956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 err="1">
                <a:solidFill>
                  <a:srgbClr val="FF0000"/>
                </a:solidFill>
              </a:rPr>
              <a:t>Suiça</a:t>
            </a:r>
            <a:endParaRPr lang="pt-BR" altLang="pt-BR" sz="2000" b="1" dirty="0">
              <a:solidFill>
                <a:srgbClr val="FF0000"/>
              </a:solidFill>
            </a:endParaRPr>
          </a:p>
        </p:txBody>
      </p:sp>
      <p:sp>
        <p:nvSpPr>
          <p:cNvPr id="33" name="CaixaDeTexto 3">
            <a:extLst>
              <a:ext uri="{FF2B5EF4-FFF2-40B4-BE49-F238E27FC236}">
                <a16:creationId xmlns:a16="http://schemas.microsoft.com/office/drawing/2014/main" id="{137415DA-B7CC-C0F0-5A77-90E2A27A8B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776" y="5180956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FF0000"/>
                </a:solidFill>
              </a:rPr>
              <a:t>Alemanha</a:t>
            </a:r>
          </a:p>
        </p:txBody>
      </p:sp>
      <p:sp>
        <p:nvSpPr>
          <p:cNvPr id="34" name="CaixaDeTexto 3">
            <a:extLst>
              <a:ext uri="{FF2B5EF4-FFF2-40B4-BE49-F238E27FC236}">
                <a16:creationId xmlns:a16="http://schemas.microsoft.com/office/drawing/2014/main" id="{6A6235CD-4E2E-55C9-7968-2983112CF5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88037" y="5180956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0" algn="ctr" defTabSz="914400" rtl="0" eaLnBrk="0" latinLnBrk="0" hangingPunct="0">
              <a:spcBef>
                <a:spcPct val="20000"/>
              </a:spcBef>
              <a:buFont typeface="Arial" charset="0"/>
              <a:buNone/>
            </a:pPr>
            <a:r>
              <a:rPr lang="pt-BR" sz="2000" b="1" kern="1200" dirty="0">
                <a:solidFill>
                  <a:srgbClr val="FF0000"/>
                </a:solidFill>
                <a:latin typeface="Calibri" pitchFamily="34" charset="0"/>
                <a:ea typeface="+mn-ea"/>
                <a:cs typeface="+mn-cs"/>
              </a:rPr>
              <a:t>Liechtenstein</a:t>
            </a:r>
            <a:endParaRPr lang="pt-BR" altLang="pt-BR" sz="2000" b="1" kern="1200" dirty="0">
              <a:solidFill>
                <a:srgbClr val="FF0000"/>
              </a:solidFill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6" name="CaixaDeTexto 3">
            <a:extLst>
              <a:ext uri="{FF2B5EF4-FFF2-40B4-BE49-F238E27FC236}">
                <a16:creationId xmlns:a16="http://schemas.microsoft.com/office/drawing/2014/main" id="{BA563437-2DB1-38CF-9972-7E1B4794DB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22175" y="5180956"/>
            <a:ext cx="2278800" cy="4001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000" b="1" dirty="0">
                <a:solidFill>
                  <a:srgbClr val="FF0000"/>
                </a:solidFill>
              </a:rPr>
              <a:t>São Marino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97B26AB-46E1-1FB1-8609-A2F8D9714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7" y="5649046"/>
            <a:ext cx="1451929" cy="1105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E97ECA9-A385-D31F-F346-4033F12F01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25" y="5649046"/>
            <a:ext cx="1105200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17AE434-A234-E605-2E02-2647EBF7AA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01" y="5649046"/>
            <a:ext cx="1469266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3DAF129-9100-B40E-88A4-9DC4FE422C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663" y="5649046"/>
            <a:ext cx="1451929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A83C05A-39F0-0593-3AB8-2118307BCC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7" y="4011626"/>
            <a:ext cx="1451929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E828BFBF-92D8-382A-3784-A34149801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7" y="1871697"/>
            <a:ext cx="1451929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A31F615C-6C61-FE42-A30B-655179C2220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44" y="4011626"/>
            <a:ext cx="1449762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E50B0C7B-E872-2AF1-FD8F-522B6DD077A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36" y="4011626"/>
            <a:ext cx="1452383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4A3EBFE0-118E-52E5-EE43-9B5CF75B099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61" y="1871697"/>
            <a:ext cx="1451929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D24B4CB9-A303-02B4-59CE-BC22C5378E5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23" y="1871697"/>
            <a:ext cx="1424622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7A8EB739-E582-E98E-D4DE-630A833499B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70" y="4011626"/>
            <a:ext cx="1451929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3898DAC7-720B-B4CE-CC14-9489D9B56A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80" y="1871697"/>
            <a:ext cx="1441094" cy="1105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01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1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7" grpId="0" animBg="1"/>
      <p:bldP spid="18" grpId="0" animBg="1"/>
      <p:bldP spid="2" grpId="0" animBg="1"/>
      <p:bldP spid="3" grpId="0" animBg="1"/>
      <p:bldP spid="5" grpId="0" animBg="1"/>
      <p:bldP spid="10" grpId="0" animBg="1"/>
      <p:bldP spid="28" grpId="0" animBg="1"/>
      <p:bldP spid="33" grpId="0" animBg="1"/>
      <p:bldP spid="34" grpId="0" animBg="1"/>
      <p:bldP spid="3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550118"/>
            <a:ext cx="7799387" cy="62632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1E10C5C-6F48-4AC8-8EE5-BCB166235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10521" t="40057" r="76962" b="30390"/>
          <a:stretch/>
        </p:blipFill>
        <p:spPr>
          <a:xfrm>
            <a:off x="75331" y="3684627"/>
            <a:ext cx="1144589" cy="151928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D9C7838-B973-41C1-8238-92FBCD27E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23226" t="42997" r="48425" b="34592"/>
          <a:stretch/>
        </p:blipFill>
        <p:spPr>
          <a:xfrm>
            <a:off x="48140" y="5589240"/>
            <a:ext cx="1213489" cy="5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734" r:id="rId3"/>
    <p:sldLayoutId id="2147483697" r:id="rId4"/>
    <p:sldLayoutId id="2147483705" r:id="rId5"/>
    <p:sldLayoutId id="2147483739" r:id="rId6"/>
    <p:sldLayoutId id="2147483707" r:id="rId7"/>
    <p:sldLayoutId id="2147483737" r:id="rId8"/>
    <p:sldLayoutId id="2147483687" r:id="rId9"/>
    <p:sldLayoutId id="2147483685" r:id="rId10"/>
    <p:sldLayoutId id="2147483703" r:id="rId11"/>
    <p:sldLayoutId id="2147483689" r:id="rId12"/>
    <p:sldLayoutId id="2147483691" r:id="rId13"/>
    <p:sldLayoutId id="2147483674" r:id="rId14"/>
    <p:sldLayoutId id="2147483735" r:id="rId15"/>
    <p:sldLayoutId id="214748373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24B87A5-3DAF-4277-B480-480D5446E788}"/>
              </a:ext>
            </a:extLst>
          </p:cNvPr>
          <p:cNvSpPr/>
          <p:nvPr/>
        </p:nvSpPr>
        <p:spPr>
          <a:xfrm>
            <a:off x="7824789" y="0"/>
            <a:ext cx="1319212" cy="6858000"/>
          </a:xfrm>
          <a:prstGeom prst="rect">
            <a:avLst/>
          </a:prstGeom>
          <a:gradFill>
            <a:gsLst>
              <a:gs pos="0">
                <a:srgbClr val="FFD4A1"/>
              </a:gs>
              <a:gs pos="35000">
                <a:srgbClr val="FFFFCC"/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51CDAE-0541-41A8-A2D0-AD1597095D4F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rgbClr val="C0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181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26DB88B-0E87-4FB4-9C56-82B8FF124EFB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C00000"/>
              </a:gs>
              <a:gs pos="69000">
                <a:srgbClr val="FF0000"/>
              </a:gs>
              <a:gs pos="100000">
                <a:srgbClr val="FF66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91E4B8C-E39F-403F-A3BA-9E0045B125DC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C00000"/>
              </a:gs>
              <a:gs pos="35000">
                <a:srgbClr val="FF0000"/>
              </a:gs>
              <a:gs pos="69000">
                <a:srgbClr val="FF6600"/>
              </a:gs>
              <a:gs pos="100000">
                <a:srgbClr val="FF99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84BB08C-198A-42C3-B3D4-B2C8FD40221F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0000"/>
              </a:gs>
              <a:gs pos="35000">
                <a:srgbClr val="FF6600"/>
              </a:gs>
              <a:gs pos="69000">
                <a:srgbClr val="FF9966"/>
              </a:gs>
              <a:gs pos="100000">
                <a:srgbClr val="FFCC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1EE96A5-E06B-49C3-A351-1DE4EE1789FF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6600"/>
              </a:gs>
              <a:gs pos="35000">
                <a:srgbClr val="FF9966"/>
              </a:gs>
              <a:gs pos="69000">
                <a:srgbClr val="FFCC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1BFBAA4-DFD7-4D83-B2A8-1F66FA4ACD99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9966"/>
              </a:gs>
              <a:gs pos="35000">
                <a:srgbClr val="FFCC99"/>
              </a:gs>
              <a:gs pos="69000">
                <a:srgbClr val="FFFFCC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A26F6E2-CD21-4DFB-BAF0-257E26BF3835}"/>
              </a:ext>
            </a:extLst>
          </p:cNvPr>
          <p:cNvSpPr/>
          <p:nvPr/>
        </p:nvSpPr>
        <p:spPr>
          <a:xfrm>
            <a:off x="1322389" y="666751"/>
            <a:ext cx="7796212" cy="6175375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0">
                <a:srgbClr val="F3DFDE"/>
              </a:gs>
              <a:gs pos="10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BE8378D-E79A-4106-A4EA-D53D93EDB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0521" t="40057" r="76962" b="30390"/>
          <a:stretch/>
        </p:blipFill>
        <p:spPr>
          <a:xfrm>
            <a:off x="75331" y="3684627"/>
            <a:ext cx="1144589" cy="151928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4658988-AEEC-4121-9EF5-C8D104216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226" t="42997" r="48425" b="34592"/>
          <a:stretch/>
        </p:blipFill>
        <p:spPr>
          <a:xfrm>
            <a:off x="48140" y="5589240"/>
            <a:ext cx="1213489" cy="5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0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EBD79E-F4FE-473F-BB45-DBED94ADD610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C621DF1-3157-4213-B603-0BF109A27570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4724E76-C396-4FF1-8CBC-AAC91E98EFEC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1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FD3C457-7D70-41A6-9B85-0A06717DE4A8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35000">
                <a:schemeClr val="accent1">
                  <a:lumMod val="75000"/>
                </a:schemeClr>
              </a:gs>
              <a:gs pos="6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B2C22C2-522A-4265-AAA3-88E51F8821CF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69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B8D449F-4F0D-4711-A17F-B4EC66E4495A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  <a:gs pos="69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5F4F29C-140E-4775-84C8-75344BA10EE6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35000">
                <a:schemeClr val="accent1">
                  <a:lumMod val="20000"/>
                  <a:lumOff val="80000"/>
                </a:schemeClr>
              </a:gs>
              <a:gs pos="69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09CEFD2-F181-4E59-A088-9E2F93E24ABF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3565396-C53E-442C-B6B5-4BDB86350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0521" t="40057" r="76962" b="30390"/>
          <a:stretch/>
        </p:blipFill>
        <p:spPr>
          <a:xfrm>
            <a:off x="75331" y="3684627"/>
            <a:ext cx="1144589" cy="151928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7247077-E397-483B-BD15-4247FD161F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226" t="42997" r="48425" b="34592"/>
          <a:stretch/>
        </p:blipFill>
        <p:spPr>
          <a:xfrm>
            <a:off x="48140" y="5589240"/>
            <a:ext cx="1213489" cy="5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bg1"/>
          </a:solidFill>
          <a:latin typeface="Calibri" pitchFamily="34" charset="0"/>
        </a:defRPr>
      </a:lvl5pPr>
      <a:lvl6pPr marL="25717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eaLnBrk="1" fontAlgn="base" hangingPunct="1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C49D792-FF50-46C3-B99E-1FFD7A62B0D2}"/>
              </a:ext>
            </a:extLst>
          </p:cNvPr>
          <p:cNvSpPr/>
          <p:nvPr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rgbClr val="FFFF99"/>
              </a:gs>
              <a:gs pos="35000">
                <a:srgbClr val="FFFFCC"/>
              </a:gs>
              <a:gs pos="6900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4091148-46CF-4C2F-9893-4FD90646583D}"/>
              </a:ext>
            </a:extLst>
          </p:cNvPr>
          <p:cNvSpPr/>
          <p:nvPr/>
        </p:nvSpPr>
        <p:spPr>
          <a:xfrm>
            <a:off x="1" y="0"/>
            <a:ext cx="1306513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bg2">
                  <a:lumMod val="25000"/>
                </a:schemeClr>
              </a:gs>
              <a:gs pos="69000">
                <a:srgbClr val="D6A3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  <a:p>
            <a:pPr algn="ctr" eaLnBrk="1" hangingPunct="1">
              <a:defRPr/>
            </a:pPr>
            <a:endParaRPr lang="pt-BR" sz="1013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F878A8-CB32-416C-99F4-CB44CED0AFA5}"/>
              </a:ext>
            </a:extLst>
          </p:cNvPr>
          <p:cNvSpPr/>
          <p:nvPr/>
        </p:nvSpPr>
        <p:spPr>
          <a:xfrm>
            <a:off x="1303339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rgbClr val="FFC000"/>
              </a:gs>
              <a:gs pos="69000">
                <a:srgbClr val="FFCC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  <a:p>
            <a:pPr algn="ctr">
              <a:defRPr/>
            </a:pPr>
            <a:endParaRPr lang="pt-BR" sz="1013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7E0E060-FE17-4AF4-8BD3-CCC7D0CE15CA}"/>
              </a:ext>
            </a:extLst>
          </p:cNvPr>
          <p:cNvSpPr/>
          <p:nvPr/>
        </p:nvSpPr>
        <p:spPr>
          <a:xfrm>
            <a:off x="2606677" y="0"/>
            <a:ext cx="1306513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35000">
                <a:srgbClr val="FFCC00"/>
              </a:gs>
              <a:gs pos="69000">
                <a:srgbClr val="FFFF00"/>
              </a:gs>
              <a:gs pos="100000">
                <a:srgbClr val="FFFF66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0BFC46-6C8D-420C-B296-B612BE901CBE}"/>
              </a:ext>
            </a:extLst>
          </p:cNvPr>
          <p:cNvSpPr/>
          <p:nvPr/>
        </p:nvSpPr>
        <p:spPr>
          <a:xfrm>
            <a:off x="3911601" y="0"/>
            <a:ext cx="1308100" cy="6858000"/>
          </a:xfrm>
          <a:prstGeom prst="rect">
            <a:avLst/>
          </a:prstGeom>
          <a:gradFill>
            <a:gsLst>
              <a:gs pos="0">
                <a:srgbClr val="FFCC00"/>
              </a:gs>
              <a:gs pos="35000">
                <a:srgbClr val="FFFF00"/>
              </a:gs>
              <a:gs pos="69000">
                <a:srgbClr val="FFFF99"/>
              </a:gs>
              <a:gs pos="100000">
                <a:srgbClr val="FFFF99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A734109-F311-400B-AEA9-3DFCB54B5F1C}"/>
              </a:ext>
            </a:extLst>
          </p:cNvPr>
          <p:cNvSpPr/>
          <p:nvPr/>
        </p:nvSpPr>
        <p:spPr>
          <a:xfrm>
            <a:off x="5216526" y="0"/>
            <a:ext cx="1306513" cy="6858000"/>
          </a:xfrm>
          <a:prstGeom prst="rect">
            <a:avLst/>
          </a:prstGeom>
          <a:gradFill>
            <a:gsLst>
              <a:gs pos="0">
                <a:srgbClr val="FFFF00"/>
              </a:gs>
              <a:gs pos="35000">
                <a:srgbClr val="FFFF66"/>
              </a:gs>
              <a:gs pos="69000">
                <a:srgbClr val="FFFF99"/>
              </a:gs>
              <a:gs pos="100000">
                <a:srgbClr val="FFFFCC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1AF1CCD-5DFF-474E-A2EF-A008A3A3E47C}"/>
              </a:ext>
            </a:extLst>
          </p:cNvPr>
          <p:cNvSpPr/>
          <p:nvPr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FFFF66"/>
              </a:gs>
              <a:gs pos="35000">
                <a:srgbClr val="FFFF99"/>
              </a:gs>
              <a:gs pos="69000">
                <a:srgbClr val="FFFFCC"/>
              </a:gs>
              <a:gs pos="100000">
                <a:srgbClr val="FFFFFF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76" tIns="19289" rIns="38576" bIns="19289" anchor="ctr"/>
          <a:lstStyle/>
          <a:p>
            <a:pPr algn="ctr">
              <a:defRPr/>
            </a:pPr>
            <a:endParaRPr lang="pt-BR" sz="1013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20536C1-1B3F-4960-A032-63CAD1C8BA98}"/>
              </a:ext>
            </a:extLst>
          </p:cNvPr>
          <p:cNvSpPr>
            <a:spLocks noChangeAspect="1"/>
          </p:cNvSpPr>
          <p:nvPr/>
        </p:nvSpPr>
        <p:spPr>
          <a:xfrm>
            <a:off x="1320800" y="666750"/>
            <a:ext cx="7797800" cy="6173788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FF99"/>
              </a:gs>
              <a:gs pos="100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13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6071FF2-5DBE-459C-8D1B-0A1758E9A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0521" t="40057" r="76962" b="30390"/>
          <a:stretch/>
        </p:blipFill>
        <p:spPr>
          <a:xfrm>
            <a:off x="75331" y="3684627"/>
            <a:ext cx="1144589" cy="151928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F0E1E37-8693-4E08-9A22-99D12CB46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226" t="42997" r="48425" b="34592"/>
          <a:stretch/>
        </p:blipFill>
        <p:spPr>
          <a:xfrm>
            <a:off x="48140" y="5589240"/>
            <a:ext cx="1213489" cy="5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eg"/><Relationship Id="rId7" Type="http://schemas.openxmlformats.org/officeDocument/2006/relationships/image" Target="../media/image1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7" Type="http://schemas.openxmlformats.org/officeDocument/2006/relationships/image" Target="../media/image137.jpe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4.jpg"/><Relationship Id="rId7" Type="http://schemas.openxmlformats.org/officeDocument/2006/relationships/image" Target="../media/image166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jpeg"/><Relationship Id="rId5" Type="http://schemas.openxmlformats.org/officeDocument/2006/relationships/image" Target="../media/image165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3" Type="http://schemas.openxmlformats.org/officeDocument/2006/relationships/hyperlink" Target="https://manhadealemanha.files.wordpress.com/2015/05/img_4711.jpg" TargetMode="External"/><Relationship Id="rId7" Type="http://schemas.openxmlformats.org/officeDocument/2006/relationships/image" Target="../media/image17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98.jpg"/><Relationship Id="rId7" Type="http://schemas.openxmlformats.org/officeDocument/2006/relationships/image" Target="../media/image20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3.jpeg"/><Relationship Id="rId4" Type="http://schemas.openxmlformats.org/officeDocument/2006/relationships/image" Target="../media/image21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51.xml"/><Relationship Id="rId3" Type="http://schemas.openxmlformats.org/officeDocument/2006/relationships/slide" Target="slide11.xml"/><Relationship Id="rId7" Type="http://schemas.openxmlformats.org/officeDocument/2006/relationships/slide" Target="slide27.xml"/><Relationship Id="rId12" Type="http://schemas.openxmlformats.org/officeDocument/2006/relationships/slide" Target="slide4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23.xml"/><Relationship Id="rId11" Type="http://schemas.openxmlformats.org/officeDocument/2006/relationships/slide" Target="slide43.xml"/><Relationship Id="rId5" Type="http://schemas.openxmlformats.org/officeDocument/2006/relationships/slide" Target="slide19.xml"/><Relationship Id="rId10" Type="http://schemas.openxmlformats.org/officeDocument/2006/relationships/slide" Target="slide39.xml"/><Relationship Id="rId4" Type="http://schemas.openxmlformats.org/officeDocument/2006/relationships/slide" Target="slide15.xml"/><Relationship Id="rId9" Type="http://schemas.openxmlformats.org/officeDocument/2006/relationships/slide" Target="slide35.xml"/><Relationship Id="rId14" Type="http://schemas.openxmlformats.org/officeDocument/2006/relationships/slide" Target="slide5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sz="6000" b="1" dirty="0"/>
              <a:t>3°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9DF4360-9580-48E8-8F48-CF35C4F24A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640" y="895602"/>
            <a:ext cx="2959200" cy="4405606"/>
          </a:xfrm>
        </p:spPr>
        <p:txBody>
          <a:bodyPr/>
          <a:lstStyle/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Gamo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O </a:t>
            </a:r>
            <a:r>
              <a:rPr lang="pt-BR" sz="1300" b="1" dirty="0">
                <a:latin typeface="Comic Sans MS" panose="030F0702030302020204" pitchFamily="66" charset="0"/>
              </a:rPr>
              <a:t>gamo</a:t>
            </a:r>
            <a:r>
              <a:rPr lang="pt-BR" sz="1300" dirty="0">
                <a:latin typeface="Comic Sans MS" panose="030F0702030302020204" pitchFamily="66" charset="0"/>
              </a:rPr>
              <a:t> é um mamífero comum em várias partes da Europa, inclusive na Bulgária;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 Possui um pescoço comprido e fino, com o focinho longo, orelhas grandes e compridas e grandes chifres </a:t>
            </a:r>
            <a:r>
              <a:rPr lang="en-US" sz="1300" dirty="0" err="1">
                <a:latin typeface="Comic Sans MS" panose="030F0702030302020204" pitchFamily="66" charset="0"/>
              </a:rPr>
              <a:t>achatados</a:t>
            </a:r>
            <a:r>
              <a:rPr lang="en-US" sz="1300" dirty="0">
                <a:latin typeface="Comic Sans MS" panose="030F0702030302020204" pitchFamily="66" charset="0"/>
              </a:rPr>
              <a:t> e </a:t>
            </a:r>
            <a:r>
              <a:rPr lang="en-US" sz="1300" dirty="0" err="1">
                <a:latin typeface="Comic Sans MS" panose="030F0702030302020204" pitchFamily="66" charset="0"/>
              </a:rPr>
              <a:t>palmados</a:t>
            </a:r>
            <a:r>
              <a:rPr lang="pt-BR" sz="1300" dirty="0">
                <a:latin typeface="Comic Sans MS" panose="030F0702030302020204" pitchFamily="66" charset="0"/>
              </a:rPr>
              <a:t>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300" dirty="0">
                <a:latin typeface="Comic Sans MS" panose="030F0702030302020204" pitchFamily="66" charset="0"/>
              </a:rPr>
              <a:t>Seus chifres caem na primavera, mas logo começam a crescer de novo e a cada ano crescem maiores;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Ele se alimenta no verão de arbustos, frutos e hortícolas e no inverno essencialmente de raízes e cereais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300" dirty="0">
                <a:latin typeface="Comic Sans MS" panose="030F0702030302020204" pitchFamily="66" charset="0"/>
              </a:rPr>
              <a:t>Os gamos vivem em grupos.</a:t>
            </a:r>
            <a:endParaRPr lang="pt-BR" sz="13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pic>
        <p:nvPicPr>
          <p:cNvPr id="12" name="Picture 4" descr="http://www.apaginadomonteiro.net/gamomacho.jpg">
            <a:extLst>
              <a:ext uri="{FF2B5EF4-FFF2-40B4-BE49-F238E27FC236}">
                <a16:creationId xmlns:a16="http://schemas.microsoft.com/office/drawing/2014/main" id="{BB94E545-245E-4E59-B275-8EF5E5C2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68" y="641331"/>
            <a:ext cx="4086225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apaginadomonteiro.net/evogamo.jpg">
            <a:extLst>
              <a:ext uri="{FF2B5EF4-FFF2-40B4-BE49-F238E27FC236}">
                <a16:creationId xmlns:a16="http://schemas.microsoft.com/office/drawing/2014/main" id="{62B2BEFD-1F2E-4566-979D-1C15E550B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44213"/>
            <a:ext cx="5655000" cy="104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2DD1718-A4FB-432A-8352-BA9CAFE9D085}"/>
              </a:ext>
            </a:extLst>
          </p:cNvPr>
          <p:cNvSpPr/>
          <p:nvPr/>
        </p:nvSpPr>
        <p:spPr>
          <a:xfrm>
            <a:off x="2441037" y="6309320"/>
            <a:ext cx="67181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LEGENDA</a:t>
            </a:r>
          </a:p>
          <a:p>
            <a:pPr algn="ctr"/>
            <a:r>
              <a:rPr lang="pt-BR" sz="1200" dirty="0"/>
              <a:t>   </a:t>
            </a:r>
            <a:r>
              <a:rPr lang="pt-BR" sz="1100" dirty="0"/>
              <a:t> </a:t>
            </a:r>
            <a:r>
              <a:rPr lang="pt-BR" sz="1100" b="1" dirty="0"/>
              <a:t> a)</a:t>
            </a:r>
            <a:r>
              <a:rPr lang="pt-BR" sz="1100" dirty="0"/>
              <a:t>Primeira cabeça ou VARETO.   </a:t>
            </a:r>
            <a:r>
              <a:rPr lang="pt-BR" sz="1100" b="1" dirty="0"/>
              <a:t>b)</a:t>
            </a:r>
            <a:r>
              <a:rPr lang="pt-BR" sz="1100" dirty="0"/>
              <a:t>Segunda/terceira cabeça    </a:t>
            </a:r>
            <a:r>
              <a:rPr lang="pt-BR" sz="1100" b="1" dirty="0"/>
              <a:t>c)</a:t>
            </a:r>
            <a:r>
              <a:rPr lang="pt-BR" sz="1100" dirty="0"/>
              <a:t>Quarta/quinta cabeça   </a:t>
            </a:r>
          </a:p>
          <a:p>
            <a:pPr algn="ctr"/>
            <a:r>
              <a:rPr lang="pt-BR" sz="1100" b="1" dirty="0"/>
              <a:t>d)</a:t>
            </a:r>
            <a:r>
              <a:rPr lang="pt-BR" sz="1100" dirty="0"/>
              <a:t>Sexta cabeça </a:t>
            </a:r>
            <a:r>
              <a:rPr lang="pt-BR" sz="1100" b="1" dirty="0"/>
              <a:t>  e)</a:t>
            </a:r>
            <a:r>
              <a:rPr lang="pt-BR" sz="1100" dirty="0"/>
              <a:t>8 - 9 anos  </a:t>
            </a:r>
            <a:r>
              <a:rPr lang="pt-BR" sz="1100" b="1" dirty="0"/>
              <a:t>f)</a:t>
            </a:r>
            <a:r>
              <a:rPr lang="pt-BR" sz="1100" dirty="0"/>
              <a:t>   10 e mais anos.</a:t>
            </a:r>
          </a:p>
        </p:txBody>
      </p:sp>
      <p:pic>
        <p:nvPicPr>
          <p:cNvPr id="15" name="Picture 10" descr="hugging-wildness:&#10;“ Deer | Djurre-boukes ”">
            <a:extLst>
              <a:ext uri="{FF2B5EF4-FFF2-40B4-BE49-F238E27FC236}">
                <a16:creationId xmlns:a16="http://schemas.microsoft.com/office/drawing/2014/main" id="{C1C24EDC-53B2-49FF-945E-8F359E3F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86" y="764705"/>
            <a:ext cx="206422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The look of a young male fallow deer ( Dama dama ): ">
            <a:extLst>
              <a:ext uri="{FF2B5EF4-FFF2-40B4-BE49-F238E27FC236}">
                <a16:creationId xmlns:a16="http://schemas.microsoft.com/office/drawing/2014/main" id="{59A4795B-042F-4F5B-B7CE-5C22C24C2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49" y="2564904"/>
            <a:ext cx="1874243" cy="292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Un dama dama, o gamo europeo, en Calke Abbey Park, Derbyshire, Inglaterra.: ">
            <a:extLst>
              <a:ext uri="{FF2B5EF4-FFF2-40B4-BE49-F238E27FC236}">
                <a16:creationId xmlns:a16="http://schemas.microsoft.com/office/drawing/2014/main" id="{3DF001DA-5905-449B-890F-B87DAED5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77977"/>
            <a:ext cx="2962092" cy="19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65F86CF-2315-14C3-9D05-C9F235629835}"/>
              </a:ext>
            </a:extLst>
          </p:cNvPr>
          <p:cNvSpPr txBox="1"/>
          <p:nvPr/>
        </p:nvSpPr>
        <p:spPr>
          <a:xfrm>
            <a:off x="1833588" y="5964264"/>
            <a:ext cx="9193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Bulgária</a:t>
            </a:r>
          </a:p>
          <a:p>
            <a:pPr algn="ctr"/>
            <a:endParaRPr lang="pt-BR" sz="11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E3C4A4D-7CF5-11F2-44E1-A22D9C16DD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2" y="5499617"/>
            <a:ext cx="1582696" cy="12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71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S02 – Missões – 11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Detalhes</a:t>
            </a:r>
            <a:endParaRPr lang="pt-BR" sz="4000" i="0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1FB7E625-95B3-24A8-D37B-A60DDFC65B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6327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Professora Maria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Bulgária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3B2F365F-9AEA-2110-74E3-7221F95FE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47" y="5794290"/>
            <a:ext cx="1252538" cy="9534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841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D1594ED-3DEC-0371-0458-07DF725834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862506"/>
          </a:xfrm>
          <a:prstGeom prst="rect">
            <a:avLst/>
          </a:prstGeom>
        </p:spPr>
        <p:txBody>
          <a:bodyPr/>
          <a:lstStyle/>
          <a:p>
            <a:r>
              <a:rPr lang="pt-BR" dirty="0">
                <a:latin typeface="inherit"/>
              </a:rPr>
              <a:t>Nas regiões italiana e francesa da Suíça, as pessoas conhecem a Deus principalmente por meio de estudos bíblicos ou</a:t>
            </a:r>
          </a:p>
          <a:p>
            <a:r>
              <a:rPr lang="pt-BR" dirty="0">
                <a:latin typeface="inherit"/>
              </a:rPr>
              <a:t>pequenos grupos, amigos, eventos de saúde e encontros temáticos. Muitos suíços gostam de realizar atividades ao ar livre,</a:t>
            </a:r>
          </a:p>
          <a:p>
            <a:r>
              <a:rPr lang="pt-BR" dirty="0">
                <a:latin typeface="inherit"/>
              </a:rPr>
              <a:t>como trilhas, mountain bike, rafting e esqui. As crianças convidam amigos para participar de atividades assim promovidas</a:t>
            </a:r>
          </a:p>
          <a:p>
            <a:r>
              <a:rPr lang="pt-BR" dirty="0">
                <a:latin typeface="inherit"/>
              </a:rPr>
              <a:t>pela igreja e, depois, para ir à Escola Sabatina ou a outros programas realizados na congregação.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AFC9A0-8BD5-AB71-0A9D-4A52542243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S02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6708598-09C3-312F-3278-CD091F777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640328"/>
            <a:ext cx="1076188" cy="10761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2782EA81-B878-ADAB-6EE1-C2A9466C6CF9}"/>
              </a:ext>
            </a:extLst>
          </p:cNvPr>
          <p:cNvSpPr/>
          <p:nvPr/>
        </p:nvSpPr>
        <p:spPr>
          <a:xfrm>
            <a:off x="323528" y="5805264"/>
            <a:ext cx="129614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</a:t>
            </a:r>
            <a:r>
              <a:rPr lang="pt-BR" b="1" dirty="0" err="1">
                <a:solidFill>
                  <a:sysClr val="windowText" lastClr="000000"/>
                </a:solidFill>
              </a:rPr>
              <a:t>Suiça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m 2" descr="Celebrate the year of the bike in Switzerland: a selection of cycling loops">
            <a:extLst>
              <a:ext uri="{FF2B5EF4-FFF2-40B4-BE49-F238E27FC236}">
                <a16:creationId xmlns:a16="http://schemas.microsoft.com/office/drawing/2014/main" id="{E9D62BF2-5538-9025-5DD2-27BBC03F8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36" y="836713"/>
            <a:ext cx="2592288" cy="172954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E9F912F-A4A8-F19F-2FB8-11AEF449DBA2}"/>
              </a:ext>
            </a:extLst>
          </p:cNvPr>
          <p:cNvSpPr txBox="1"/>
          <p:nvPr/>
        </p:nvSpPr>
        <p:spPr>
          <a:xfrm>
            <a:off x="3097336" y="2191518"/>
            <a:ext cx="2592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inherit"/>
              </a:rPr>
              <a:t>mountain bike</a:t>
            </a:r>
            <a:endParaRPr lang="pt-BR" b="1" dirty="0"/>
          </a:p>
        </p:txBody>
      </p:sp>
      <p:pic>
        <p:nvPicPr>
          <p:cNvPr id="6" name="Imagem 5" descr="Rafting Simme with participants in yellow vests in the white water">
            <a:extLst>
              <a:ext uri="{FF2B5EF4-FFF2-40B4-BE49-F238E27FC236}">
                <a16:creationId xmlns:a16="http://schemas.microsoft.com/office/drawing/2014/main" id="{74CD3B71-5173-9598-EB2A-3032C3F9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412776"/>
            <a:ext cx="3131840" cy="234888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2811777-991F-751A-9F0F-9A4F9F1A60C0}"/>
              </a:ext>
            </a:extLst>
          </p:cNvPr>
          <p:cNvSpPr txBox="1"/>
          <p:nvPr/>
        </p:nvSpPr>
        <p:spPr>
          <a:xfrm>
            <a:off x="5796136" y="3396402"/>
            <a:ext cx="3131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inherit"/>
              </a:rPr>
              <a:t>rafting</a:t>
            </a:r>
            <a:endParaRPr lang="pt-BR" b="1" dirty="0"/>
          </a:p>
        </p:txBody>
      </p:sp>
      <p:pic>
        <p:nvPicPr>
          <p:cNvPr id="8" name="Imagem 7" descr="The 10 highest ski areas in Switzerland - snow guarantee">
            <a:extLst>
              <a:ext uri="{FF2B5EF4-FFF2-40B4-BE49-F238E27FC236}">
                <a16:creationId xmlns:a16="http://schemas.microsoft.com/office/drawing/2014/main" id="{90FAA2A1-557B-8C77-E5AC-639BEFBD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77" y="3153764"/>
            <a:ext cx="2745371" cy="183024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921AA93-4E72-981C-FC3D-A12FC223BEC8}"/>
              </a:ext>
            </a:extLst>
          </p:cNvPr>
          <p:cNvSpPr txBox="1"/>
          <p:nvPr/>
        </p:nvSpPr>
        <p:spPr>
          <a:xfrm>
            <a:off x="3178702" y="4622114"/>
            <a:ext cx="2745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inherit"/>
              </a:rPr>
              <a:t>esqui</a:t>
            </a:r>
            <a:endParaRPr lang="pt-BR" b="1" dirty="0"/>
          </a:p>
        </p:txBody>
      </p:sp>
      <p:pic>
        <p:nvPicPr>
          <p:cNvPr id="10" name="Imagem 9" descr="5 Reasons To Go Hiking In Switzerland | From Hiking Experts">
            <a:extLst>
              <a:ext uri="{FF2B5EF4-FFF2-40B4-BE49-F238E27FC236}">
                <a16:creationId xmlns:a16="http://schemas.microsoft.com/office/drawing/2014/main" id="{3E54857F-3329-3BE6-2C18-936E7838F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767" y="4965775"/>
            <a:ext cx="3163844" cy="177966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F9D8443-DC70-D918-C079-22BFF5D710D6}"/>
              </a:ext>
            </a:extLst>
          </p:cNvPr>
          <p:cNvSpPr txBox="1"/>
          <p:nvPr/>
        </p:nvSpPr>
        <p:spPr>
          <a:xfrm>
            <a:off x="5795766" y="6389288"/>
            <a:ext cx="3163843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latin typeface="inherit"/>
              </a:rPr>
              <a:t>trilha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5557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" y="738849"/>
            <a:ext cx="3142063" cy="52824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Bulgária</a:t>
            </a:r>
          </a:p>
          <a:p>
            <a:r>
              <a:rPr lang="pt-BR" b="1" dirty="0"/>
              <a:t>• </a:t>
            </a:r>
            <a:r>
              <a:rPr lang="pt-BR" b="1" dirty="0" err="1"/>
              <a:t>Kozunak</a:t>
            </a:r>
            <a:r>
              <a:rPr lang="pt-BR" b="1" dirty="0"/>
              <a:t> é um tradicional pão doce trançado. É muito popular entre os búlgaros, especialmente durante a Páscoa.</a:t>
            </a:r>
          </a:p>
          <a:p>
            <a:r>
              <a:rPr lang="pt-BR" b="1" dirty="0"/>
              <a:t>• As Montanhas </a:t>
            </a:r>
            <a:r>
              <a:rPr lang="pt-BR" b="1" dirty="0" err="1"/>
              <a:t>Rila</a:t>
            </a:r>
            <a:r>
              <a:rPr lang="pt-BR" b="1" dirty="0"/>
              <a:t>, no sudoeste da Bulgária, são a maior cadeia de montanhas dos Balcãs. Seu pico mais alto é o </a:t>
            </a:r>
            <a:r>
              <a:rPr lang="pt-BR" b="1" dirty="0" err="1"/>
              <a:t>Musala</a:t>
            </a:r>
            <a:r>
              <a:rPr lang="pt-BR" b="1" dirty="0"/>
              <a:t>, com 2.925 metros de altitude.</a:t>
            </a:r>
          </a:p>
          <a:p>
            <a:r>
              <a:rPr lang="pt-BR" b="1" dirty="0"/>
              <a:t>• As igrejas rochosas de </a:t>
            </a:r>
            <a:r>
              <a:rPr lang="pt-BR" b="1" dirty="0" err="1"/>
              <a:t>Ivanovo</a:t>
            </a:r>
            <a:r>
              <a:rPr lang="pt-BR" b="1" dirty="0"/>
              <a:t> são um grupo de igrejas, capelas e mosteiros esculpidos em rocha sólida. As cavernas da região eram habitadas por monges dos séculos XIII a XVII, que esculpiam igrejas e capelas em rocha sólida.</a:t>
            </a:r>
            <a:endParaRPr lang="es-ES" b="1" dirty="0"/>
          </a:p>
        </p:txBody>
      </p:sp>
      <p:pic>
        <p:nvPicPr>
          <p:cNvPr id="6146" name="Picture 2" descr="Resultado de imagem para kozunak">
            <a:extLst>
              <a:ext uri="{FF2B5EF4-FFF2-40B4-BE49-F238E27FC236}">
                <a16:creationId xmlns:a16="http://schemas.microsoft.com/office/drawing/2014/main" id="{26199697-19E9-4D07-8A3E-FE6474FF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71276"/>
            <a:ext cx="5295206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29A50B-DAEA-4BA6-A400-3964A447317A}"/>
              </a:ext>
            </a:extLst>
          </p:cNvPr>
          <p:cNvSpPr/>
          <p:nvPr/>
        </p:nvSpPr>
        <p:spPr>
          <a:xfrm>
            <a:off x="3473123" y="852304"/>
            <a:ext cx="13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/>
              <a:t>kozunak</a:t>
            </a:r>
            <a:r>
              <a:rPr lang="es-ES" sz="2400" b="1" dirty="0"/>
              <a:t> </a:t>
            </a:r>
            <a:endParaRPr lang="pt-BR" sz="2400" dirty="0"/>
          </a:p>
        </p:txBody>
      </p:sp>
      <p:pic>
        <p:nvPicPr>
          <p:cNvPr id="6148" name="Picture 4" descr="Resultado de imagem para Montañas Rila  Musala">
            <a:extLst>
              <a:ext uri="{FF2B5EF4-FFF2-40B4-BE49-F238E27FC236}">
                <a16:creationId xmlns:a16="http://schemas.microsoft.com/office/drawing/2014/main" id="{B8C2E5A5-0078-4EBA-A7A0-B28059F7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3" y="3304951"/>
            <a:ext cx="3312646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F9D8269-84BE-4AEB-B022-0301CA9F83D9}"/>
              </a:ext>
            </a:extLst>
          </p:cNvPr>
          <p:cNvSpPr/>
          <p:nvPr/>
        </p:nvSpPr>
        <p:spPr>
          <a:xfrm>
            <a:off x="8189940" y="3680952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Musala</a:t>
            </a:r>
            <a:endParaRPr lang="pt-BR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FA1DE0F-F218-4E0D-81AF-0DB4DDBE3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48" y="3496286"/>
            <a:ext cx="2451320" cy="32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53E3C8E-4D71-4A1D-8CF9-6FEAAB5157C8}"/>
              </a:ext>
            </a:extLst>
          </p:cNvPr>
          <p:cNvSpPr/>
          <p:nvPr/>
        </p:nvSpPr>
        <p:spPr>
          <a:xfrm>
            <a:off x="3210944" y="3496286"/>
            <a:ext cx="1994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Capela em Ivanovo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Espaço Reservado para Imagem 15">
            <a:extLst>
              <a:ext uri="{FF2B5EF4-FFF2-40B4-BE49-F238E27FC236}">
                <a16:creationId xmlns:a16="http://schemas.microsoft.com/office/drawing/2014/main" id="{BD4324E7-3E1E-4A65-430B-BF748052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7178"/>
          <a:stretch>
            <a:fillRect/>
          </a:stretch>
        </p:blipFill>
        <p:spPr>
          <a:xfrm>
            <a:off x="7544306" y="5895789"/>
            <a:ext cx="1279764" cy="834293"/>
          </a:xfrm>
          <a:prstGeom prst="rect">
            <a:avLst/>
          </a:prstGeom>
          <a:ln w="25400">
            <a:solidFill>
              <a:prstClr val="black"/>
            </a:solidFill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26C69E43-84FB-20D0-1E4E-B19B1E8EC1AF}"/>
              </a:ext>
            </a:extLst>
          </p:cNvPr>
          <p:cNvSpPr/>
          <p:nvPr/>
        </p:nvSpPr>
        <p:spPr>
          <a:xfrm>
            <a:off x="6214437" y="6073830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Bulgária</a:t>
            </a:r>
          </a:p>
        </p:txBody>
      </p:sp>
    </p:spTree>
    <p:extLst>
      <p:ext uri="{BB962C8B-B14F-4D97-AF65-F5344CB8AC3E}">
        <p14:creationId xmlns:p14="http://schemas.microsoft.com/office/powerpoint/2010/main" val="3695225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B0E2CAA3-2434-4753-A9E7-AFA22D66B0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pt-PT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Texugo</a:t>
            </a:r>
          </a:p>
          <a:p>
            <a:pPr algn="ctr">
              <a:defRPr/>
            </a:pPr>
            <a:endParaRPr lang="pt-BR" sz="18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 texugo é um mamífero conhecido pela enorme capacidade de escavar;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Vivem em tocas, e é comum em várias partes da Europa, inclusive na </a:t>
            </a:r>
            <a:r>
              <a:rPr lang="pt-BR" sz="1400" b="1" dirty="0">
                <a:latin typeface="Comic Sans MS" panose="030F0702030302020204" pitchFamily="66" charset="0"/>
              </a:rPr>
              <a:t>França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É um animal robusto, com patas curtas, tem o </a:t>
            </a:r>
            <a:r>
              <a:rPr lang="pt-BR" sz="1400" dirty="0" err="1">
                <a:latin typeface="Comic Sans MS" panose="030F0702030302020204" pitchFamily="66" charset="0"/>
              </a:rPr>
              <a:t>pêlo</a:t>
            </a:r>
            <a:r>
              <a:rPr lang="pt-BR" sz="1400" dirty="0">
                <a:latin typeface="Comic Sans MS" panose="030F0702030302020204" pitchFamily="66" charset="0"/>
              </a:rPr>
              <a:t> cinza ou marrom, e várias espécies têm marcas brancas e pretas na cara e nas costas;</a:t>
            </a: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Caça geralmente animais como esquilos, camundongos e coelhos. Também comem insetos, lagartos, pássaros e plantas. O texugo se alimenta principalmente à noite;</a:t>
            </a:r>
            <a:endParaRPr lang="pt-PT" sz="1400" dirty="0">
              <a:latin typeface="Comic Sans MS" panose="030F0702030302020204" pitchFamily="66" charset="0"/>
            </a:endParaRPr>
          </a:p>
          <a:p>
            <a:pPr algn="just">
              <a:defRPr/>
            </a:pPr>
            <a:endParaRPr lang="pt-PT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Os texugos parecem inofensivos, mas </a:t>
            </a:r>
            <a:r>
              <a:rPr lang="pt-BR" sz="1400" dirty="0"/>
              <a:t>são fortes para o seu tamanho e podem lutar ferozmente quando ameaçados.</a:t>
            </a:r>
            <a:endParaRPr lang="pt-BR" sz="14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pic>
        <p:nvPicPr>
          <p:cNvPr id="10" name="Picture 8" descr="http://3.bp.blogspot.com/-NoV3zwC-xrk/ULW6N-BMzfI/AAAAAAAADeA/id8p0hmJ5sI/s640/texugo+europeu.jpg">
            <a:extLst>
              <a:ext uri="{FF2B5EF4-FFF2-40B4-BE49-F238E27FC236}">
                <a16:creationId xmlns:a16="http://schemas.microsoft.com/office/drawing/2014/main" id="{6D293732-BB40-4862-BEC0-B98B21048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32" y="731731"/>
            <a:ext cx="3733102" cy="224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CC27A5-1EF8-485F-8FD8-3314D19DA4C8}"/>
              </a:ext>
            </a:extLst>
          </p:cNvPr>
          <p:cNvSpPr txBox="1"/>
          <p:nvPr/>
        </p:nvSpPr>
        <p:spPr>
          <a:xfrm>
            <a:off x="7448411" y="5910825"/>
            <a:ext cx="13216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França</a:t>
            </a:r>
          </a:p>
          <a:p>
            <a:pPr algn="ctr"/>
            <a:endParaRPr lang="pt-BR" sz="1100" b="1" dirty="0"/>
          </a:p>
        </p:txBody>
      </p:sp>
      <p:pic>
        <p:nvPicPr>
          <p:cNvPr id="13" name="Picture 2" descr="Filhote de TEXUGO.: ">
            <a:extLst>
              <a:ext uri="{FF2B5EF4-FFF2-40B4-BE49-F238E27FC236}">
                <a16:creationId xmlns:a16="http://schemas.microsoft.com/office/drawing/2014/main" id="{C61EFE7D-3E26-4261-AE86-31D450B65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14" y="731731"/>
            <a:ext cx="2176499" cy="32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upload.wikimedia.org/wikipedia/commons/thumb/f/f1/Meles_meles_borz.jpg/300px-Meles_meles_borz.jpg">
            <a:extLst>
              <a:ext uri="{FF2B5EF4-FFF2-40B4-BE49-F238E27FC236}">
                <a16:creationId xmlns:a16="http://schemas.microsoft.com/office/drawing/2014/main" id="{27ACD701-CF73-4544-B371-DD2506BCA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14" y="4685823"/>
            <a:ext cx="2578799" cy="185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m para texugo caracteristica">
            <a:extLst>
              <a:ext uri="{FF2B5EF4-FFF2-40B4-BE49-F238E27FC236}">
                <a16:creationId xmlns:a16="http://schemas.microsoft.com/office/drawing/2014/main" id="{DBCA475E-623E-468A-9BE5-F164A6C4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58988"/>
            <a:ext cx="3406145" cy="202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 descr="D:\Users\walmir.batista\Downloads\7.França.jpg">
            <a:extLst>
              <a:ext uri="{FF2B5EF4-FFF2-40B4-BE49-F238E27FC236}">
                <a16:creationId xmlns:a16="http://schemas.microsoft.com/office/drawing/2014/main" id="{987E365B-12F3-4115-A63B-F25E29403BC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776384"/>
            <a:ext cx="1050290" cy="699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89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S03 – Missões – 18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Louvor Especial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054D641-EE6A-037F-DCBE-5A253FE6D6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" b="3022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Mr Borislav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Bulgária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9EB2905-8667-B175-CEA6-6AF1D458E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47" y="5794290"/>
            <a:ext cx="1252538" cy="9534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8564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84352AE-A1BF-B4B9-7DF7-EC66D01A78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5" y="679578"/>
            <a:ext cx="3419885" cy="5482369"/>
          </a:xfrm>
          <a:prstGeom prst="rect">
            <a:avLst/>
          </a:prstGeom>
        </p:spPr>
        <p:txBody>
          <a:bodyPr/>
          <a:lstStyle/>
          <a:p>
            <a:pPr indent="360000"/>
            <a:r>
              <a:rPr lang="pt-BR" dirty="0">
                <a:latin typeface="inherit"/>
              </a:rPr>
              <a:t>Na Áustria, trajes típicos, como o </a:t>
            </a:r>
            <a:r>
              <a:rPr lang="pt-BR" dirty="0" err="1">
                <a:latin typeface="inherit"/>
              </a:rPr>
              <a:t>Dirndl</a:t>
            </a:r>
            <a:r>
              <a:rPr lang="pt-BR" dirty="0">
                <a:latin typeface="inherit"/>
              </a:rPr>
              <a:t> e o </a:t>
            </a:r>
            <a:r>
              <a:rPr lang="pt-BR" dirty="0" err="1">
                <a:latin typeface="inherit"/>
              </a:rPr>
              <a:t>Lederhosen</a:t>
            </a:r>
            <a:r>
              <a:rPr lang="pt-BR" dirty="0">
                <a:latin typeface="inherit"/>
              </a:rPr>
              <a:t>, são usados durante festivais – e, às vezes, até em dias comuns.</a:t>
            </a:r>
          </a:p>
          <a:p>
            <a:pPr indent="360000"/>
            <a:r>
              <a:rPr lang="pt-BR" dirty="0">
                <a:latin typeface="inherit"/>
              </a:rPr>
              <a:t>O país se destaca mundialmente em áreas como música, medicina, meio ambiente e tecnologia. Viena, a capital do país, é frequentemente chamada de “capital da música”. Grandes compositores de música clássica, como Mozart, Haydn, Schubert e Beethoven, viveram e trabalharam lá. Ainda hoje, a cidade sedia anualmente mais de 15 mil concertos. Mais de 60% do território da Áustria é  montanhoso, mas as cidades são extremamente organizadas. Você pode esquiar pela manhã e, no mesmo dia, assistir a um concerto ou visitar um museu.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95B8893-2082-B731-6CB8-49C5C11C74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S03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09B9391-AFF4-2399-5BEE-190E9456D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708025"/>
            <a:ext cx="1390675" cy="10585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331A3A2-B35C-2875-D474-21183234907E}"/>
              </a:ext>
            </a:extLst>
          </p:cNvPr>
          <p:cNvSpPr/>
          <p:nvPr/>
        </p:nvSpPr>
        <p:spPr>
          <a:xfrm>
            <a:off x="2411760" y="6161947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Áustria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3F6B12-C7D1-DD2E-276C-373C9C15F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764704"/>
            <a:ext cx="1669535" cy="213985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18CC809-6BCF-4464-77FE-15466D1F784C}"/>
              </a:ext>
            </a:extLst>
          </p:cNvPr>
          <p:cNvSpPr txBox="1"/>
          <p:nvPr/>
        </p:nvSpPr>
        <p:spPr>
          <a:xfrm>
            <a:off x="3635896" y="2556940"/>
            <a:ext cx="1669534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Mozart</a:t>
            </a:r>
            <a:endParaRPr lang="pt-BR" b="1" dirty="0"/>
          </a:p>
        </p:txBody>
      </p:sp>
      <p:pic>
        <p:nvPicPr>
          <p:cNvPr id="5" name="Imagem 4" descr="Cidades mais lindas da Áustria e da Suíça: veja uma sugestão de roteiro">
            <a:extLst>
              <a:ext uri="{FF2B5EF4-FFF2-40B4-BE49-F238E27FC236}">
                <a16:creationId xmlns:a16="http://schemas.microsoft.com/office/drawing/2014/main" id="{62520167-598F-2043-6738-49783F8DF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26" y="4658399"/>
            <a:ext cx="3148878" cy="209925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047BA4B-6862-8BEA-2EAB-A4125CD83D02}"/>
              </a:ext>
            </a:extLst>
          </p:cNvPr>
          <p:cNvSpPr txBox="1"/>
          <p:nvPr/>
        </p:nvSpPr>
        <p:spPr>
          <a:xfrm>
            <a:off x="5923126" y="6381288"/>
            <a:ext cx="3148878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2250"/>
              </a:spcBef>
              <a:spcAft>
                <a:spcPts val="2250"/>
              </a:spcAft>
              <a:buNone/>
            </a:pPr>
            <a:r>
              <a:rPr lang="pt-BR" b="1" i="0" dirty="0">
                <a:solidFill>
                  <a:srgbClr val="444444"/>
                </a:solidFill>
                <a:effectLst/>
                <a:latin typeface="Oswald" panose="00000500000000000000" pitchFamily="2" charset="0"/>
              </a:rPr>
              <a:t>Innsbruck</a:t>
            </a:r>
            <a:endParaRPr lang="pt-BR" b="0" i="0" dirty="0">
              <a:solidFill>
                <a:srgbClr val="444444"/>
              </a:solidFill>
              <a:effectLst/>
              <a:latin typeface="Oswald" panose="00000500000000000000" pitchFamily="2" charset="0"/>
            </a:endParaRPr>
          </a:p>
        </p:txBody>
      </p:sp>
      <p:pic>
        <p:nvPicPr>
          <p:cNvPr id="9" name="Imagem 8" descr="Viena: uma das dez cidades mais lindas da Áustria e da Suíça">
            <a:extLst>
              <a:ext uri="{FF2B5EF4-FFF2-40B4-BE49-F238E27FC236}">
                <a16:creationId xmlns:a16="http://schemas.microsoft.com/office/drawing/2014/main" id="{B7B1E1DC-4B77-D09A-4E31-F0EEEE61C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446" y="764704"/>
            <a:ext cx="3458115" cy="259358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F3FD0F6-ECCC-6E9D-2488-EA07715C635C}"/>
              </a:ext>
            </a:extLst>
          </p:cNvPr>
          <p:cNvSpPr txBox="1"/>
          <p:nvPr/>
        </p:nvSpPr>
        <p:spPr>
          <a:xfrm>
            <a:off x="5449446" y="2988959"/>
            <a:ext cx="3458114" cy="36933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2250"/>
              </a:spcBef>
              <a:spcAft>
                <a:spcPts val="2250"/>
              </a:spcAft>
              <a:buNone/>
            </a:pPr>
            <a:r>
              <a:rPr lang="pt-BR" b="1" i="0" dirty="0">
                <a:solidFill>
                  <a:srgbClr val="444444"/>
                </a:solidFill>
                <a:effectLst/>
                <a:latin typeface="Oswald" panose="00000500000000000000" pitchFamily="2" charset="0"/>
              </a:rPr>
              <a:t>Viena</a:t>
            </a:r>
            <a:endParaRPr lang="pt-BR" b="0" i="0" dirty="0">
              <a:solidFill>
                <a:srgbClr val="444444"/>
              </a:solidFill>
              <a:effectLst/>
              <a:latin typeface="Oswald" panose="00000500000000000000" pitchFamily="2" charset="0"/>
            </a:endParaRPr>
          </a:p>
        </p:txBody>
      </p:sp>
      <p:pic>
        <p:nvPicPr>
          <p:cNvPr id="16" name="Imagem 15" descr="join our group: https://www.facebook.com/groups/germanoutlook The Spirit of  the Alps: The Beauty of the Traditional Dirndl ❤🥰">
            <a:extLst>
              <a:ext uri="{FF2B5EF4-FFF2-40B4-BE49-F238E27FC236}">
                <a16:creationId xmlns:a16="http://schemas.microsoft.com/office/drawing/2014/main" id="{9D7E516D-5BCE-BA4F-FBFF-9397728D4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34" y="2985751"/>
            <a:ext cx="1752600" cy="261937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1A66F46-BFD6-2B54-3A72-2FF26E831AC0}"/>
              </a:ext>
            </a:extLst>
          </p:cNvPr>
          <p:cNvSpPr txBox="1"/>
          <p:nvPr/>
        </p:nvSpPr>
        <p:spPr>
          <a:xfrm>
            <a:off x="5348434" y="3695981"/>
            <a:ext cx="1887862" cy="43088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/>
            </a:lvl1pPr>
          </a:lstStyle>
          <a:p>
            <a:pPr algn="l"/>
            <a:r>
              <a:rPr lang="pt-BR" sz="1100" dirty="0" err="1"/>
              <a:t>Dirndl</a:t>
            </a:r>
            <a:r>
              <a:rPr lang="pt-BR" sz="1100" dirty="0"/>
              <a:t> (traje feminino)</a:t>
            </a:r>
          </a:p>
          <a:p>
            <a:pPr algn="l"/>
            <a:r>
              <a:rPr lang="pt-BR" sz="1100" dirty="0" err="1"/>
              <a:t>Lederhosen</a:t>
            </a:r>
            <a:r>
              <a:rPr lang="pt-BR" sz="1100" dirty="0"/>
              <a:t> (traje masculino)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8536AD-F869-026B-5B3A-8E8870B06E64}"/>
              </a:ext>
            </a:extLst>
          </p:cNvPr>
          <p:cNvSpPr txBox="1"/>
          <p:nvPr/>
        </p:nvSpPr>
        <p:spPr>
          <a:xfrm>
            <a:off x="3477053" y="3022328"/>
            <a:ext cx="1987220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b="1"/>
            </a:lvl1pPr>
          </a:lstStyle>
          <a:p>
            <a:r>
              <a:rPr lang="pt-BR" dirty="0" err="1"/>
              <a:t>Dirndl</a:t>
            </a:r>
            <a:r>
              <a:rPr lang="pt-BR" dirty="0"/>
              <a:t> </a:t>
            </a:r>
            <a:r>
              <a:rPr lang="pt-BR" dirty="0" err="1"/>
              <a:t>Lederhosen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76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7"/>
            <a:ext cx="3495005" cy="616319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Bulgária</a:t>
            </a:r>
          </a:p>
          <a:p>
            <a:r>
              <a:rPr lang="pt-BR" b="1" dirty="0"/>
              <a:t>• Todo 1º de março, durante o Dia de Baba Marta ("Avó de março"), búlgaros trocam </a:t>
            </a:r>
            <a:r>
              <a:rPr lang="pt-BR" b="1" dirty="0" err="1"/>
              <a:t>martenitsas</a:t>
            </a:r>
            <a:r>
              <a:rPr lang="pt-BR" b="1" dirty="0"/>
              <a:t>,</a:t>
            </a:r>
          </a:p>
          <a:p>
            <a:r>
              <a:rPr lang="pt-BR" b="1" dirty="0"/>
              <a:t>ornamentos pequenos feitos da lã branca e vermelho, geralmente na forma de duas bonecas, um homem e uma mulher. As </a:t>
            </a:r>
            <a:r>
              <a:rPr lang="pt-BR" b="1" dirty="0" err="1"/>
              <a:t>martenitsas</a:t>
            </a:r>
            <a:r>
              <a:rPr lang="pt-BR" b="1" dirty="0"/>
              <a:t> são utilizados desde o dia de Baba Marta até ver pela primeira vez uma cegonha ou uma árvore florescendo e simboliza o fim do inverno.</a:t>
            </a:r>
          </a:p>
          <a:p>
            <a:r>
              <a:rPr lang="pt-BR" b="1" dirty="0"/>
              <a:t>• Búlgaros movem a cabeça de um lado para o outro para dizer "sim" e de frente para trás para dizer "não", exato o contrário que fazemos.</a:t>
            </a:r>
          </a:p>
          <a:p>
            <a:r>
              <a:rPr lang="pt-BR" b="1" dirty="0"/>
              <a:t>• </a:t>
            </a:r>
            <a:r>
              <a:rPr lang="pt-PT" b="1" dirty="0">
                <a:latin typeface="inherit"/>
              </a:rPr>
              <a:t>A música folclórica búlgara tem um som característico e utiliza instrumentos tradicionais, como a gadulka, a gaida, o kaval e o tupan. A gaida é uma gaita de foles e é o instrumento nacional da Bulgária.</a:t>
            </a:r>
            <a:endParaRPr lang="pt-BR" b="1" dirty="0">
              <a:latin typeface="inherit"/>
            </a:endParaRPr>
          </a:p>
        </p:txBody>
      </p:sp>
      <p:pic>
        <p:nvPicPr>
          <p:cNvPr id="3" name="Imagem 2" descr="Uma imagem contendo pessoa, grama, ao ar livre, segurando&#10;&#10;Descrição gerada automaticamente">
            <a:extLst>
              <a:ext uri="{FF2B5EF4-FFF2-40B4-BE49-F238E27FC236}">
                <a16:creationId xmlns:a16="http://schemas.microsoft.com/office/drawing/2014/main" id="{198EE7A5-403B-4F7C-9206-EDD08CCEB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71" y="827084"/>
            <a:ext cx="2222500" cy="3314700"/>
          </a:xfrm>
          <a:prstGeom prst="rect">
            <a:avLst/>
          </a:prstGeom>
        </p:spPr>
      </p:pic>
      <p:pic>
        <p:nvPicPr>
          <p:cNvPr id="6" name="Imagem 5" descr="Uma imagem contendo vermelho, branco, velho, mesa&#10;&#10;Descrição gerada automaticamente">
            <a:extLst>
              <a:ext uri="{FF2B5EF4-FFF2-40B4-BE49-F238E27FC236}">
                <a16:creationId xmlns:a16="http://schemas.microsoft.com/office/drawing/2014/main" id="{066A1923-A1F7-443D-9EF5-9139018871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3F8"/>
              </a:clrFrom>
              <a:clrTo>
                <a:srgbClr val="F4F3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24" y="908720"/>
            <a:ext cx="2952750" cy="269557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65653FB-46BC-4AE1-A485-C28FC9AA5007}"/>
              </a:ext>
            </a:extLst>
          </p:cNvPr>
          <p:cNvSpPr/>
          <p:nvPr/>
        </p:nvSpPr>
        <p:spPr>
          <a:xfrm>
            <a:off x="5256940" y="1268760"/>
            <a:ext cx="13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martenitsas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9C26EE0-BE60-46D3-983D-AE0F74146ABF}"/>
              </a:ext>
            </a:extLst>
          </p:cNvPr>
          <p:cNvSpPr/>
          <p:nvPr/>
        </p:nvSpPr>
        <p:spPr>
          <a:xfrm>
            <a:off x="6948264" y="3697243"/>
            <a:ext cx="696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gaida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6" name="Picture 6" descr="Resultado de imagem para alfabeto cirílico bulgaria">
            <a:extLst>
              <a:ext uri="{FF2B5EF4-FFF2-40B4-BE49-F238E27FC236}">
                <a16:creationId xmlns:a16="http://schemas.microsoft.com/office/drawing/2014/main" id="{47DE459C-9E65-4E1E-B439-7AC92C5F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4293096"/>
            <a:ext cx="4104456" cy="227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A306919-7ADD-4E14-9F5E-433ABA35C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93" y="4869160"/>
            <a:ext cx="1075144" cy="81839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1277341-1764-882C-AE9A-68FB1D70C8CE}"/>
              </a:ext>
            </a:extLst>
          </p:cNvPr>
          <p:cNvSpPr/>
          <p:nvPr/>
        </p:nvSpPr>
        <p:spPr>
          <a:xfrm>
            <a:off x="3592424" y="5771280"/>
            <a:ext cx="1275074" cy="500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Bulgária</a:t>
            </a:r>
          </a:p>
        </p:txBody>
      </p:sp>
    </p:spTree>
    <p:extLst>
      <p:ext uri="{BB962C8B-B14F-4D97-AF65-F5344CB8AC3E}">
        <p14:creationId xmlns:p14="http://schemas.microsoft.com/office/powerpoint/2010/main" val="1544794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23CC8D3D-6BC2-4A9E-8286-3C443118DD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pt-PT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Javali</a:t>
            </a:r>
          </a:p>
          <a:p>
            <a:pPr algn="ctr">
              <a:defRPr/>
            </a:pPr>
            <a:endParaRPr lang="pt-BR" sz="18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 javali é um mamífero de médio porte e corpo robusto. É a mais conhecida e a principal das espécies de porcos selvagens;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É muito comum em várias partes da Europa, inclusive em </a:t>
            </a:r>
            <a:r>
              <a:rPr lang="pt-BR" sz="1400" b="1" dirty="0">
                <a:latin typeface="Comic Sans MS" panose="030F0702030302020204" pitchFamily="66" charset="0"/>
              </a:rPr>
              <a:t>Luxemburgo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Os machos chegam a pesar 250 kg. Gostam de tomar banho de lama, o que os ajuda a se refrescarem;</a:t>
            </a: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/>
              <a:t>As fêmeas são conhecidas como </a:t>
            </a:r>
            <a:r>
              <a:rPr lang="pt-BR" sz="1400" b="1" dirty="0"/>
              <a:t>javalina</a:t>
            </a:r>
            <a:r>
              <a:rPr lang="pt-BR" sz="1400" dirty="0"/>
              <a:t> e </a:t>
            </a:r>
            <a:r>
              <a:rPr lang="pt-BR" sz="1400" b="1" dirty="0"/>
              <a:t>gironda</a:t>
            </a:r>
            <a:r>
              <a:rPr lang="pt-BR" sz="1400" dirty="0"/>
              <a:t>;</a:t>
            </a:r>
            <a:endParaRPr lang="pt-BR" sz="1400" dirty="0">
              <a:latin typeface="Comic Sans MS" panose="030F0702030302020204" pitchFamily="66" charset="0"/>
            </a:endParaRP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 javali passa grande parte do dia fuçando a terra em busca de comida. É onívoro, pois come raízes, frutos, bolotas, castanhas e sementes, mas também comem caracóis, minhocas, insetos, ovos de aves e até pequenos mamíferos.</a:t>
            </a:r>
            <a:endParaRPr lang="pt-PT" sz="14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pic>
        <p:nvPicPr>
          <p:cNvPr id="10" name="Picture 10" descr="https://upload.wikimedia.org/wikipedia/commons/thumb/c/ca/Sus_scrofa_1_-_Otter%2C_Owl%2C_and_Wildlife_Park.jpg/1920px-Sus_scrofa_1_-_Otter%2C_Owl%2C_and_Wildlife_Park.jpg">
            <a:extLst>
              <a:ext uri="{FF2B5EF4-FFF2-40B4-BE49-F238E27FC236}">
                <a16:creationId xmlns:a16="http://schemas.microsoft.com/office/drawing/2014/main" id="{7B5AD02E-422F-484C-B9EA-01FFD8AA3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65" y="4405571"/>
            <a:ext cx="3512834" cy="24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nimais.culturamix.com/blog/wp-content/gallery/o-javali-europeu-2/O-Javali-Europeu-5.jpg">
            <a:extLst>
              <a:ext uri="{FF2B5EF4-FFF2-40B4-BE49-F238E27FC236}">
                <a16:creationId xmlns:a16="http://schemas.microsoft.com/office/drawing/2014/main" id="{A3F63DEB-9842-4868-B0F0-9E33651F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36" y="3338016"/>
            <a:ext cx="2807508" cy="210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7785FE-1D12-44D4-AA5C-821538438F11}"/>
              </a:ext>
            </a:extLst>
          </p:cNvPr>
          <p:cNvSpPr txBox="1"/>
          <p:nvPr/>
        </p:nvSpPr>
        <p:spPr>
          <a:xfrm>
            <a:off x="4492089" y="5891945"/>
            <a:ext cx="9943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de Luxemburgo</a:t>
            </a:r>
          </a:p>
          <a:p>
            <a:pPr algn="ctr"/>
            <a:endParaRPr lang="pt-BR" sz="1100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17F60E5-D61C-4538-A225-6F6B90DF7704}"/>
              </a:ext>
            </a:extLst>
          </p:cNvPr>
          <p:cNvSpPr txBox="1"/>
          <p:nvPr/>
        </p:nvSpPr>
        <p:spPr>
          <a:xfrm>
            <a:off x="6104995" y="4025275"/>
            <a:ext cx="3039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Fêmea (javalina) </a:t>
            </a:r>
          </a:p>
          <a:p>
            <a:pPr algn="ctr"/>
            <a:r>
              <a:rPr lang="pt-BR" sz="1100" b="1" dirty="0"/>
              <a:t>com crias</a:t>
            </a:r>
          </a:p>
        </p:txBody>
      </p:sp>
      <p:pic>
        <p:nvPicPr>
          <p:cNvPr id="15" name="Picture 2" descr="https://upload.wikimedia.org/wikipedia/commons/f/f0/Wild_Boar_Habbitat_3.jpg">
            <a:extLst>
              <a:ext uri="{FF2B5EF4-FFF2-40B4-BE49-F238E27FC236}">
                <a16:creationId xmlns:a16="http://schemas.microsoft.com/office/drawing/2014/main" id="{CD9D7637-5091-4E81-B15C-9723F0A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77" y="1760396"/>
            <a:ext cx="3158646" cy="204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angliers.jpg">
            <a:extLst>
              <a:ext uri="{FF2B5EF4-FFF2-40B4-BE49-F238E27FC236}">
                <a16:creationId xmlns:a16="http://schemas.microsoft.com/office/drawing/2014/main" id="{0D9AF44B-05CC-48CD-AFFB-F61765472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06" y="715417"/>
            <a:ext cx="2804872" cy="186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44982F-2DF0-DDC0-73B3-FF538A14B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15" y="5596484"/>
            <a:ext cx="1390675" cy="10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39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S04 – Missões – 25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Convite para o barbeiro</a:t>
            </a:r>
            <a:endParaRPr lang="pt-BR" sz="4000" i="0" dirty="0"/>
          </a:p>
        </p:txBody>
      </p:sp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A6220416-08EE-E154-985C-ED60011E37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r="4606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Mauricio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Espanha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5C287B70-6AE0-CF56-A9A0-4A60D4F33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0" y="5779927"/>
            <a:ext cx="1396057" cy="9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2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3E440CC0-0F8C-6DA1-0A4B-DE7C01D67B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9" b="238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270B88-31CB-4062-949D-FB10E577525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r>
              <a:rPr lang="pt-BR" dirty="0"/>
              <a:t>3° </a:t>
            </a:r>
            <a:r>
              <a:rPr lang="pt-BR" dirty="0" err="1"/>
              <a:t>Trim</a:t>
            </a:r>
            <a:r>
              <a:rPr lang="pt-BR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31221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419A019-7115-9A41-0558-496B0DE9E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64" y="836712"/>
            <a:ext cx="2984500" cy="5295900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9B942E6-C7A2-5BD0-AC65-3234A51B4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381578" cy="3973558"/>
          </a:xfrm>
          <a:prstGeom prst="rect">
            <a:avLst/>
          </a:prstGeom>
        </p:spPr>
        <p:txBody>
          <a:bodyPr/>
          <a:lstStyle/>
          <a:p>
            <a:r>
              <a:rPr lang="pt-BR" dirty="0">
                <a:solidFill>
                  <a:srgbClr val="1F1F1F"/>
                </a:solidFill>
                <a:latin typeface="inherit"/>
              </a:rPr>
              <a:t>Na França e na Bélgica, cerca de metade das Igrejas Adventistas do Sétimo Dia tem templo próprio. A outra metade é composta de espaços alugados, que podem ser utilizados por outras pessoas durante a semana para diferentes finalidades.</a:t>
            </a:r>
          </a:p>
          <a:p>
            <a:r>
              <a:rPr lang="pt-BR" dirty="0">
                <a:solidFill>
                  <a:srgbClr val="1F1F1F"/>
                </a:solidFill>
                <a:latin typeface="inherit"/>
              </a:rPr>
              <a:t>Nesses locais alugados, as salas destinadas às crianças geralmente são pequenas.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4B75A1-17E1-3485-AF21-1FA552C3B9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S04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230977C-86E9-6230-D259-E3F4414E6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31" y="5916341"/>
            <a:ext cx="925405" cy="7044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D5F2777-8054-5579-3AF6-933FED120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03" y="5965272"/>
            <a:ext cx="924484" cy="7034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CC2133C0-F825-3423-BE52-24207E9C420C}"/>
              </a:ext>
            </a:extLst>
          </p:cNvPr>
          <p:cNvSpPr/>
          <p:nvPr/>
        </p:nvSpPr>
        <p:spPr>
          <a:xfrm>
            <a:off x="0" y="5913294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Bélgica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EF2D8F2-FAC1-A63E-D446-5AD4A948A153}"/>
              </a:ext>
            </a:extLst>
          </p:cNvPr>
          <p:cNvSpPr/>
          <p:nvPr/>
        </p:nvSpPr>
        <p:spPr>
          <a:xfrm>
            <a:off x="2098294" y="5992982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França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41BC4E7-6E4B-0381-50C5-1579AC118FD0}"/>
              </a:ext>
            </a:extLst>
          </p:cNvPr>
          <p:cNvSpPr/>
          <p:nvPr/>
        </p:nvSpPr>
        <p:spPr>
          <a:xfrm>
            <a:off x="5766307" y="5409220"/>
            <a:ext cx="298322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bg1"/>
                </a:solidFill>
              </a:rPr>
              <a:t>Igreja Adventista na França</a:t>
            </a:r>
          </a:p>
        </p:txBody>
      </p:sp>
      <p:pic>
        <p:nvPicPr>
          <p:cNvPr id="9" name="Imagem 8" descr="Here is the beautiful city of Brussels, the capital of Belgium and the  heart of the European Union. With a metropolitan population of about 2.2  million (and roughly 185,000 residents in the">
            <a:extLst>
              <a:ext uri="{FF2B5EF4-FFF2-40B4-BE49-F238E27FC236}">
                <a16:creationId xmlns:a16="http://schemas.microsoft.com/office/drawing/2014/main" id="{8202BB81-CE5C-87A5-504D-3141848F7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738" y="1412776"/>
            <a:ext cx="2882921" cy="3600066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936C563-5F6A-2DA4-3109-9A1A8644A475}"/>
              </a:ext>
            </a:extLst>
          </p:cNvPr>
          <p:cNvSpPr/>
          <p:nvPr/>
        </p:nvSpPr>
        <p:spPr>
          <a:xfrm>
            <a:off x="2470583" y="4293096"/>
            <a:ext cx="2983229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chemeClr val="tx1"/>
                </a:solidFill>
              </a:rPr>
              <a:t>Igreja Adventista na Bélgica</a:t>
            </a:r>
          </a:p>
        </p:txBody>
      </p:sp>
    </p:spTree>
    <p:extLst>
      <p:ext uri="{BB962C8B-B14F-4D97-AF65-F5344CB8AC3E}">
        <p14:creationId xmlns:p14="http://schemas.microsoft.com/office/powerpoint/2010/main" val="1863685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567014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Espanha</a:t>
            </a:r>
          </a:p>
          <a:p>
            <a:r>
              <a:rPr lang="pt-BR" b="1" dirty="0"/>
              <a:t>• O espanhol é a segunda língua mais falada do mundo, depois do chinês. Estima-se que existam 437 milhões de falantes nativos de espanhol. </a:t>
            </a:r>
          </a:p>
          <a:p>
            <a:r>
              <a:rPr lang="pt-BR" b="1" dirty="0"/>
              <a:t>• Madrid, a capital da Espanha, está localizada no centro do país e tem uma população de mais de três milhões de habitantes. </a:t>
            </a:r>
          </a:p>
          <a:p>
            <a:r>
              <a:rPr lang="pt-BR" b="1" dirty="0"/>
              <a:t>• O autor espanhol Cervantes escreveu Don Quixote, considerado uma obra de literatura universal. Este trabalho, escrito em 1605, é considerado o primeiro romance moderno e foi traduzido para mais de 140 idiomas. É, depois da Bíblia, o livro mais traduzido do mundo.</a:t>
            </a:r>
          </a:p>
          <a:p>
            <a:r>
              <a:rPr lang="pt-BR" b="1" dirty="0"/>
              <a:t>• O primeiro grampeador conhecido foi feito no século XVIII na região basca da Espanha para o rei francês Luís XV, e cada grampo havia gravado o emblema real.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9E5BEA9-8125-4951-934F-2358C9D5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73" y="4578995"/>
            <a:ext cx="2622741" cy="21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D61A9B8-31B6-428A-AA6B-781A22E33258}"/>
              </a:ext>
            </a:extLst>
          </p:cNvPr>
          <p:cNvSpPr/>
          <p:nvPr/>
        </p:nvSpPr>
        <p:spPr>
          <a:xfrm>
            <a:off x="4954795" y="4482759"/>
            <a:ext cx="1352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grampeador</a:t>
            </a:r>
            <a:endParaRPr lang="pt-BR" dirty="0"/>
          </a:p>
        </p:txBody>
      </p:sp>
      <p:pic>
        <p:nvPicPr>
          <p:cNvPr id="10246" name="Picture 6" descr="Resultado de imagem para Don Quixote">
            <a:extLst>
              <a:ext uri="{FF2B5EF4-FFF2-40B4-BE49-F238E27FC236}">
                <a16:creationId xmlns:a16="http://schemas.microsoft.com/office/drawing/2014/main" id="{47D97DE8-4DFC-40BA-8954-3FBA4C8C5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73" y="740345"/>
            <a:ext cx="2409217" cy="361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ultado de imagem para Estátua do Don Quijote e Sancho Panza">
            <a:extLst>
              <a:ext uri="{FF2B5EF4-FFF2-40B4-BE49-F238E27FC236}">
                <a16:creationId xmlns:a16="http://schemas.microsoft.com/office/drawing/2014/main" id="{4B8CBB2D-F243-4E01-B6F1-FFA09522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39" y="1916832"/>
            <a:ext cx="2791268" cy="240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6030FBA-7E85-420F-AEC8-8E362F8E5747}"/>
              </a:ext>
            </a:extLst>
          </p:cNvPr>
          <p:cNvSpPr/>
          <p:nvPr/>
        </p:nvSpPr>
        <p:spPr>
          <a:xfrm>
            <a:off x="6234239" y="921594"/>
            <a:ext cx="27912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Estátua de Don Quixote e Sancho Pança em uma praça de Madrid</a:t>
            </a:r>
            <a:endParaRPr lang="pt-BR" dirty="0"/>
          </a:p>
        </p:txBody>
      </p:sp>
      <p:pic>
        <p:nvPicPr>
          <p:cNvPr id="10250" name="Picture 10" descr="Resultado de imagem para madrid">
            <a:extLst>
              <a:ext uri="{FF2B5EF4-FFF2-40B4-BE49-F238E27FC236}">
                <a16:creationId xmlns:a16="http://schemas.microsoft.com/office/drawing/2014/main" id="{63D12ED1-9BEC-471D-A8EF-E803523E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62" y="4357583"/>
            <a:ext cx="2707304" cy="209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5B255EA-0BEE-4BF3-A49D-6354432CBB3A}"/>
              </a:ext>
            </a:extLst>
          </p:cNvPr>
          <p:cNvSpPr/>
          <p:nvPr/>
        </p:nvSpPr>
        <p:spPr>
          <a:xfrm>
            <a:off x="6345220" y="6393192"/>
            <a:ext cx="2761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Plaza Mayor em Madrid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2374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97B91149-B6A3-494D-8F00-00C9579D46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765646"/>
          </a:xfrm>
        </p:spPr>
        <p:txBody>
          <a:bodyPr/>
          <a:lstStyle/>
          <a:p>
            <a:pPr algn="ctr">
              <a:defRPr/>
            </a:pPr>
            <a:r>
              <a:rPr lang="pt-BR" altLang="pt-BR" sz="14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Cabra Montesa</a:t>
            </a:r>
          </a:p>
          <a:p>
            <a:pPr>
              <a:defRPr/>
            </a:pPr>
            <a:endParaRPr lang="pt-BR" sz="14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É uma cabra selvagem, de chifres estriados e curvados para trás. A cabra macho tem os chifres bem maiores que o da cabra fêmea; </a:t>
            </a:r>
            <a:endParaRPr lang="es-ES" sz="14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A cabra montesa é encontrada principalmente na Espanha;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Vivem no alto das montanhas, mesmo as cobertas de neve. Andam, escalam e saltam sobre rochas e pedras soltas com muita facilidade, pois tem almofadinhas nos cascos, para não escorregar;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Alimentam-se de plantas no verão e no inverno comem musgos.</a:t>
            </a:r>
            <a:endParaRPr lang="es-ES" sz="1200" dirty="0">
              <a:latin typeface="Comic Sans MS" panose="030F0702030302020204" pitchFamily="66" charset="0"/>
              <a:cs typeface="Arial" charset="0"/>
            </a:endParaRPr>
          </a:p>
          <a:p>
            <a:endParaRPr lang="pt-BR" dirty="0"/>
          </a:p>
        </p:txBody>
      </p:sp>
      <p:pic>
        <p:nvPicPr>
          <p:cNvPr id="11" name="Imagem 10" descr="http://3.bp.blogspot.com/_lM4CUAFQ2sU/SUE1R93EIII/AAAAAAAAAeM/T58_mkFXPr8/s400/Gredos_0025.jpg">
            <a:extLst>
              <a:ext uri="{FF2B5EF4-FFF2-40B4-BE49-F238E27FC236}">
                <a16:creationId xmlns:a16="http://schemas.microsoft.com/office/drawing/2014/main" id="{D93ADCE3-7B07-4185-8F9D-4084C59F0C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22" y="3809459"/>
            <a:ext cx="2959200" cy="208000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910782C-A00A-46DD-9032-CCCC90004B4F}"/>
              </a:ext>
            </a:extLst>
          </p:cNvPr>
          <p:cNvSpPr txBox="1"/>
          <p:nvPr/>
        </p:nvSpPr>
        <p:spPr>
          <a:xfrm>
            <a:off x="627764" y="6531799"/>
            <a:ext cx="1475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Espanha</a:t>
            </a:r>
          </a:p>
        </p:txBody>
      </p:sp>
      <p:pic>
        <p:nvPicPr>
          <p:cNvPr id="15" name="Imagem 14" descr="Alpine Ibex ~ Capra ibex">
            <a:extLst>
              <a:ext uri="{FF2B5EF4-FFF2-40B4-BE49-F238E27FC236}">
                <a16:creationId xmlns:a16="http://schemas.microsoft.com/office/drawing/2014/main" id="{9D962349-7751-48EE-A257-146F58D6EB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94" y="4758720"/>
            <a:ext cx="2988497" cy="208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 descr="http://4.bp.blogspot.com/-nWF5zHKSkkQ/ULu3QrfwJMI/AAAAAAAADDc/NlQkJOPJeGY/s640/Cabra-monte%CC%81s-(Capra-pyrenaica)---IMG_3870-Blog.jpg">
            <a:extLst>
              <a:ext uri="{FF2B5EF4-FFF2-40B4-BE49-F238E27FC236}">
                <a16:creationId xmlns:a16="http://schemas.microsoft.com/office/drawing/2014/main" id="{580BD2F5-79EC-4E26-AE32-069B52F00A1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32" y="968534"/>
            <a:ext cx="2040823" cy="26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DA7DBB9-4ACF-4DC2-B385-3303A8601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59" y="759974"/>
            <a:ext cx="1873810" cy="2814736"/>
          </a:xfrm>
          <a:prstGeom prst="rect">
            <a:avLst/>
          </a:prstGeom>
        </p:spPr>
      </p:pic>
      <p:pic>
        <p:nvPicPr>
          <p:cNvPr id="19" name="Imagem 18" descr="http://1.bp.blogspot.com/-BHR4xp4-xak/ULu4lBfSiWI/AAAAAAAADEk/7sZbidTTb9M/s640/Cabra-monte%CC%81s-(Capra-pyrenaica)---IMG_5245-Blog.jpg">
            <a:extLst>
              <a:ext uri="{FF2B5EF4-FFF2-40B4-BE49-F238E27FC236}">
                <a16:creationId xmlns:a16="http://schemas.microsoft.com/office/drawing/2014/main" id="{210D7616-B596-48A2-B389-85506791565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26898"/>
            <a:ext cx="2040823" cy="1440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m 19" descr="http://2.bp.blogspot.com/-Xc8uWoq8zM4/T3TjbqR_URI/AAAAAAAAGfE/9RjAm-_ET9Y/s320/33+ibex.jpg">
            <a:extLst>
              <a:ext uri="{FF2B5EF4-FFF2-40B4-BE49-F238E27FC236}">
                <a16:creationId xmlns:a16="http://schemas.microsoft.com/office/drawing/2014/main" id="{D03A5928-0F2C-4F12-859B-6CEEE3213030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 b="9305"/>
          <a:stretch/>
        </p:blipFill>
        <p:spPr bwMode="auto">
          <a:xfrm>
            <a:off x="6571594" y="3428999"/>
            <a:ext cx="2552312" cy="126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3A3635-9A3F-EB50-F164-5375DE05D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8" y="5771910"/>
            <a:ext cx="1130092" cy="7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1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S05 – Missões – 01 de agosto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Alegria para alguém</a:t>
            </a:r>
            <a:endParaRPr lang="pt-BR" sz="4000" i="0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CE5424C-FF5B-67A6-38B6-A1D0651769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3403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Anna, mãe e </a:t>
            </a:r>
            <a:r>
              <a:rPr lang="pt-BR" dirty="0" err="1"/>
              <a:t>Pere</a:t>
            </a:r>
            <a:endParaRPr lang="pt-BR" dirty="0"/>
          </a:p>
        </p:txBody>
      </p:sp>
      <p:sp>
        <p:nvSpPr>
          <p:cNvPr id="13" name="Espaço Reservado para Texto 11">
            <a:extLst>
              <a:ext uri="{FF2B5EF4-FFF2-40B4-BE49-F238E27FC236}">
                <a16:creationId xmlns:a16="http://schemas.microsoft.com/office/drawing/2014/main" id="{CCBC99D3-84D8-6D9D-FBB9-2505C83280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912" y="6203691"/>
            <a:ext cx="3216608" cy="459601"/>
          </a:xfrm>
        </p:spPr>
        <p:txBody>
          <a:bodyPr/>
          <a:lstStyle/>
          <a:p>
            <a:r>
              <a:rPr lang="pt-BR" dirty="0"/>
              <a:t>Espanha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D83D647-0F56-791C-39A0-13B912445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0" y="5779927"/>
            <a:ext cx="1396057" cy="9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24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7DCC62CF-0F71-06DD-F144-4A3B1A160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77" y="743484"/>
            <a:ext cx="6010275" cy="2162175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3406662-0282-341E-2F1E-F599767DA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 dirty="0">
                <a:solidFill>
                  <a:srgbClr val="1F1F1F"/>
                </a:solidFill>
                <a:latin typeface="inherit"/>
              </a:rPr>
              <a:t>A Romênia possui muitas paisagens naturais belíssimas: montanhas, florestas densas, colinas, prados floridos, áreas úmidas e litoral. Os esportes populares incluem natação, ginástica e futebol. As crianças brincam de variações da brincadeira</a:t>
            </a:r>
          </a:p>
          <a:p>
            <a:r>
              <a:rPr lang="pt-BR" dirty="0">
                <a:solidFill>
                  <a:srgbClr val="1F1F1F"/>
                </a:solidFill>
                <a:latin typeface="inherit"/>
              </a:rPr>
              <a:t>de pega-pega e de um jogo tradicional chamado Castelo [Castel], que envolve duas equipes. A primeira equipe tenta construir um castelo de pedras, enquanto a outra se esforça para derrubá-lo com uma bola e, em seguida, impedir que seja</a:t>
            </a:r>
          </a:p>
          <a:p>
            <a:r>
              <a:rPr lang="pt-BR" dirty="0">
                <a:solidFill>
                  <a:srgbClr val="1F1F1F"/>
                </a:solidFill>
                <a:latin typeface="inherit"/>
              </a:rPr>
              <a:t>reconstruído. Para isso, os jogadores tentam atingir os componentes da equipe adversária com a bola (como em um jogo de queimada).</a:t>
            </a:r>
          </a:p>
          <a:p>
            <a:pPr>
              <a:lnSpc>
                <a:spcPct val="100000"/>
              </a:lnSpc>
            </a:pP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6883DBB-8FE8-EC10-BD81-B98E6490BF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S05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2B5252-D523-93DC-8A9F-917E03090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12844" y="5916980"/>
            <a:ext cx="1150839" cy="8825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5BF1D8A-DC58-73A8-70DC-DB3448BC5A18}"/>
              </a:ext>
            </a:extLst>
          </p:cNvPr>
          <p:cNvSpPr/>
          <p:nvPr/>
        </p:nvSpPr>
        <p:spPr>
          <a:xfrm>
            <a:off x="2968776" y="6151506"/>
            <a:ext cx="14064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Romênia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9CEA1D7-53A7-548F-4A42-7DCE30CDDA03}"/>
              </a:ext>
            </a:extLst>
          </p:cNvPr>
          <p:cNvSpPr txBox="1"/>
          <p:nvPr/>
        </p:nvSpPr>
        <p:spPr>
          <a:xfrm>
            <a:off x="3059844" y="2501166"/>
            <a:ext cx="6012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1F1F1F"/>
                </a:solidFill>
                <a:latin typeface="inherit"/>
              </a:rPr>
              <a:t>Castelo</a:t>
            </a:r>
            <a:endParaRPr lang="pt-BR" b="1" dirty="0"/>
          </a:p>
        </p:txBody>
      </p:sp>
      <p:pic>
        <p:nvPicPr>
          <p:cNvPr id="9" name="Imagem 8" descr="Discover Romania's Jaw-Dropping Natural Parks!">
            <a:extLst>
              <a:ext uri="{FF2B5EF4-FFF2-40B4-BE49-F238E27FC236}">
                <a16:creationId xmlns:a16="http://schemas.microsoft.com/office/drawing/2014/main" id="{D58B2531-2622-0163-14F1-E3DEF5EA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916" y="3105024"/>
            <a:ext cx="4964016" cy="259783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2528A5-F6B9-FD09-BAB7-5DE5FA20738E}"/>
              </a:ext>
            </a:extLst>
          </p:cNvPr>
          <p:cNvSpPr txBox="1"/>
          <p:nvPr/>
        </p:nvSpPr>
        <p:spPr>
          <a:xfrm>
            <a:off x="3595638" y="5318273"/>
            <a:ext cx="495229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1F1F1F"/>
                </a:solidFill>
                <a:latin typeface="inherit"/>
              </a:rPr>
              <a:t>paisagem da Romênia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3991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A46724-6DDA-7D1F-0312-7690A235AF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2029342"/>
          </a:xfrm>
        </p:spPr>
        <p:txBody>
          <a:bodyPr/>
          <a:lstStyle/>
          <a:p>
            <a:pPr indent="360000">
              <a:lnSpc>
                <a:spcPct val="100000"/>
              </a:lnSpc>
            </a:pPr>
            <a:r>
              <a:rPr lang="pt-PT" dirty="0"/>
              <a:t>A vida selvagem no Parque Nacional de Doñana inclui o texugo europeu (na foto), o mangusto egípcio, a águia imperial espanhola e o lince ibérico.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2999CA-B769-0476-A68A-BFA9A091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836712"/>
            <a:ext cx="2659487" cy="22243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73D6BA-03A5-842B-5FF0-50011F5DF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805264"/>
            <a:ext cx="1396057" cy="941636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82856D7-60CE-CFFD-DFE2-51DCE592D14F}"/>
              </a:ext>
            </a:extLst>
          </p:cNvPr>
          <p:cNvSpPr/>
          <p:nvPr/>
        </p:nvSpPr>
        <p:spPr>
          <a:xfrm>
            <a:off x="-7811" y="5952046"/>
            <a:ext cx="1267443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Espanha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4AB0652-B819-BAE8-3A24-3714DB1EC420}"/>
              </a:ext>
            </a:extLst>
          </p:cNvPr>
          <p:cNvSpPr txBox="1"/>
          <p:nvPr/>
        </p:nvSpPr>
        <p:spPr>
          <a:xfrm>
            <a:off x="2242039" y="3253126"/>
            <a:ext cx="4624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179D01A-3328-2BCA-B6D6-64FC7BE66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75433"/>
            <a:ext cx="5652120" cy="317146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9DCA34B-FA97-0643-A25D-9B62AF41D22E}"/>
              </a:ext>
            </a:extLst>
          </p:cNvPr>
          <p:cNvSpPr txBox="1"/>
          <p:nvPr/>
        </p:nvSpPr>
        <p:spPr>
          <a:xfrm>
            <a:off x="3347864" y="3587259"/>
            <a:ext cx="5652120" cy="40011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sz="2000" b="1" dirty="0"/>
              <a:t>Parque Nacional de Doñana </a:t>
            </a:r>
            <a:endParaRPr lang="pt-BR" sz="2000" b="1" dirty="0"/>
          </a:p>
        </p:txBody>
      </p:sp>
      <p:pic>
        <p:nvPicPr>
          <p:cNvPr id="17" name="Imagem 16" descr="Mundo animal: Mangusto">
            <a:extLst>
              <a:ext uri="{FF2B5EF4-FFF2-40B4-BE49-F238E27FC236}">
                <a16:creationId xmlns:a16="http://schemas.microsoft.com/office/drawing/2014/main" id="{DFC23AA6-9FB6-1B65-D0BF-42AE045DE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6" y="3128877"/>
            <a:ext cx="2901583" cy="192773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9C00A00-0702-EF68-C786-B66E9EC67F37}"/>
              </a:ext>
            </a:extLst>
          </p:cNvPr>
          <p:cNvSpPr txBox="1"/>
          <p:nvPr/>
        </p:nvSpPr>
        <p:spPr>
          <a:xfrm>
            <a:off x="129615" y="4685074"/>
            <a:ext cx="2901582" cy="40011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000" b="1"/>
            </a:lvl1pPr>
          </a:lstStyle>
          <a:p>
            <a:r>
              <a:rPr lang="pt-PT" dirty="0"/>
              <a:t>mangusto egípcio</a:t>
            </a:r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C768C61-E2F3-ADEF-BD47-60490D141D44}"/>
              </a:ext>
            </a:extLst>
          </p:cNvPr>
          <p:cNvSpPr txBox="1"/>
          <p:nvPr/>
        </p:nvSpPr>
        <p:spPr>
          <a:xfrm>
            <a:off x="3605458" y="2883794"/>
            <a:ext cx="1897913" cy="369332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000" b="1"/>
            </a:lvl1pPr>
          </a:lstStyle>
          <a:p>
            <a:r>
              <a:rPr lang="pt-PT" dirty="0"/>
              <a:t>texugo europeu </a:t>
            </a:r>
            <a:endParaRPr lang="pt-BR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44CA6FB-171B-3538-0AAD-961D0D7BD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504" y="845285"/>
            <a:ext cx="3242310" cy="2538622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FA3B0AAC-C71B-1328-1061-D7B708B506AB}"/>
              </a:ext>
            </a:extLst>
          </p:cNvPr>
          <p:cNvSpPr txBox="1"/>
          <p:nvPr/>
        </p:nvSpPr>
        <p:spPr>
          <a:xfrm>
            <a:off x="5688958" y="2971166"/>
            <a:ext cx="3275856" cy="40011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defRPr sz="2000" b="1"/>
            </a:lvl1pPr>
          </a:lstStyle>
          <a:p>
            <a:r>
              <a:rPr lang="pt-PT" dirty="0"/>
              <a:t>águia imperial espanhola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733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423A13-FFF0-1B47-F581-365E7AB76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78" y="739773"/>
            <a:ext cx="3086100" cy="2057400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1DE740F2-7625-4148-9CC5-EE87BDFCBC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574" y="867468"/>
            <a:ext cx="2959200" cy="4837654"/>
          </a:xfrm>
        </p:spPr>
        <p:txBody>
          <a:bodyPr/>
          <a:lstStyle/>
          <a:p>
            <a:pPr algn="ctr">
              <a:defRPr/>
            </a:pPr>
            <a:r>
              <a:rPr lang="pt-PT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Lince-ibérico</a:t>
            </a:r>
          </a:p>
          <a:p>
            <a:pPr algn="ctr">
              <a:defRPr/>
            </a:pPr>
            <a:endParaRPr lang="pt-BR" sz="14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 lince-ibérico é um mamífero carnívoro, encontrado principalmente em Portugal, e está em perigo de extinção; </a:t>
            </a:r>
            <a:endParaRPr lang="es-ES" sz="14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00" dirty="0">
                <a:latin typeface="Comic Sans MS" panose="030F0702030302020204" pitchFamily="66" charset="0"/>
              </a:rPr>
              <a:t>Tem orelhas peludas, pernas longas, cauda curta e um colar de pelo que se assemelha a uma barba;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PT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00" dirty="0">
                <a:latin typeface="Comic Sans MS" panose="030F0702030302020204" pitchFamily="66" charset="0"/>
              </a:rPr>
              <a:t>É especialista em caçar coelhos, sendo sua principal fonte de alimento. Um macho come um coelho por dia, já uma fêmea grávida come três coelhos diariamente; </a:t>
            </a:r>
          </a:p>
          <a:p>
            <a:pPr algn="just">
              <a:defRPr/>
            </a:pPr>
            <a:endParaRPr lang="pt-PT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00" dirty="0">
                <a:latin typeface="Comic Sans MS" panose="030F0702030302020204" pitchFamily="66" charset="0"/>
              </a:rPr>
              <a:t>A gestação dura cerca de dois meses, nascendo dois a três filhotes por vez;</a:t>
            </a:r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6A1E039-03B4-455E-8615-75464E5940C4}"/>
              </a:ext>
            </a:extLst>
          </p:cNvPr>
          <p:cNvSpPr txBox="1"/>
          <p:nvPr/>
        </p:nvSpPr>
        <p:spPr>
          <a:xfrm>
            <a:off x="1686568" y="6479758"/>
            <a:ext cx="1475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de Portugal</a:t>
            </a:r>
          </a:p>
        </p:txBody>
      </p:sp>
      <p:pic>
        <p:nvPicPr>
          <p:cNvPr id="11" name="Imagem 10" descr="https://upload.wikimedia.org/wikipedia/commons/f/f5/Linces10.jpg">
            <a:extLst>
              <a:ext uri="{FF2B5EF4-FFF2-40B4-BE49-F238E27FC236}">
                <a16:creationId xmlns:a16="http://schemas.microsoft.com/office/drawing/2014/main" id="{617EBD2F-26B6-4CBE-8953-608B4F2108A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00" y="717343"/>
            <a:ext cx="1639301" cy="248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21F8E2B-E3F7-4429-A804-BA277E2A4D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04" y="2686549"/>
            <a:ext cx="2185574" cy="199160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6858F36-C9D0-458B-B01A-E0349AAB4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16" y="2408195"/>
            <a:ext cx="2231953" cy="2497290"/>
          </a:xfrm>
          <a:prstGeom prst="rect">
            <a:avLst/>
          </a:prstGeom>
        </p:spPr>
      </p:pic>
      <p:pic>
        <p:nvPicPr>
          <p:cNvPr id="17" name="Imagem 16" descr="C:\Users\eliane.batista\Documents\Eliane\Escola Sabatina\Primários\2016\4 º trimestre\Bandeiras 4 trime\10.Portugal.jpg">
            <a:extLst>
              <a:ext uri="{FF2B5EF4-FFF2-40B4-BE49-F238E27FC236}">
                <a16:creationId xmlns:a16="http://schemas.microsoft.com/office/drawing/2014/main" id="{6600D779-6912-4B04-A5AE-C9D0B5B22D7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4" y="5955715"/>
            <a:ext cx="1213213" cy="78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E9BEE26-5AF9-4258-AE4A-A3C2C427AA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00" y="4856761"/>
            <a:ext cx="2945946" cy="196396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F4B45CB-A139-4F57-B6C0-C488C3781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15" y="4655259"/>
            <a:ext cx="3152650" cy="21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76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S06 – Missões – 08 de agosto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Deus sempre responde</a:t>
            </a:r>
            <a:endParaRPr lang="pt-BR" sz="4000" i="0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186DD90-13FF-4F2D-985B-43FFAB5176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b="3711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Nacho</a:t>
            </a:r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Espanha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841D25F-110F-2060-FD0F-33B94D708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0" y="5779927"/>
            <a:ext cx="1396057" cy="9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8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7D79218-5989-8AE8-E927-E6AF1479F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3936890"/>
          </a:xfrm>
          <a:prstGeom prst="rect">
            <a:avLst/>
          </a:prstGeom>
        </p:spPr>
        <p:txBody>
          <a:bodyPr/>
          <a:lstStyle/>
          <a:p>
            <a:pPr indent="360000"/>
            <a:r>
              <a:rPr lang="pt-BR" dirty="0">
                <a:solidFill>
                  <a:srgbClr val="1F1F1F"/>
                </a:solidFill>
                <a:latin typeface="inherit"/>
              </a:rPr>
              <a:t>Na Itália, o custo de vida é muito alto, e um único salário quase nunca é suficiente para sustentar uma família. Há cada vez mais pessoas com dificuldades para arcar com suas necessidades básicas. </a:t>
            </a:r>
          </a:p>
          <a:p>
            <a:pPr indent="360000"/>
            <a:r>
              <a:rPr lang="pt-BR" dirty="0">
                <a:solidFill>
                  <a:srgbClr val="1F1F1F"/>
                </a:solidFill>
                <a:latin typeface="inherit"/>
              </a:rPr>
              <a:t>Pode ser difícil encontrar trabalho, e muitos jovens, principalmente no Sul da Itália, deixam o país em busca de emprego. Isso resulta no aumento da população idosa no país.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C0A0575C-F8CF-F512-276A-3873ABE9B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S06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79A8145-90EF-94B5-C7C4-E1236D4A1940}"/>
              </a:ext>
            </a:extLst>
          </p:cNvPr>
          <p:cNvSpPr/>
          <p:nvPr/>
        </p:nvSpPr>
        <p:spPr>
          <a:xfrm>
            <a:off x="71996" y="5952046"/>
            <a:ext cx="118763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Itália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72D09AF-774D-2649-C239-C0E061B4F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7" y="4846950"/>
            <a:ext cx="1241897" cy="9634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Imagem 2" descr="Vistas deslumbrantes nas Ilhas Eólias da Sicília.">
            <a:extLst>
              <a:ext uri="{FF2B5EF4-FFF2-40B4-BE49-F238E27FC236}">
                <a16:creationId xmlns:a16="http://schemas.microsoft.com/office/drawing/2014/main" id="{B3263515-A41E-15DF-FFB4-D9C9B452C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53" y="836712"/>
            <a:ext cx="3439551" cy="229303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27D5FA9-F5EA-11A6-CD04-C97FFCC21669}"/>
              </a:ext>
            </a:extLst>
          </p:cNvPr>
          <p:cNvSpPr/>
          <p:nvPr/>
        </p:nvSpPr>
        <p:spPr>
          <a:xfrm>
            <a:off x="3031195" y="836712"/>
            <a:ext cx="2601257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Paisagens da Itália</a:t>
            </a:r>
          </a:p>
        </p:txBody>
      </p:sp>
      <p:pic>
        <p:nvPicPr>
          <p:cNvPr id="5" name="Imagem 4" descr="Toscana">
            <a:extLst>
              <a:ext uri="{FF2B5EF4-FFF2-40B4-BE49-F238E27FC236}">
                <a16:creationId xmlns:a16="http://schemas.microsoft.com/office/drawing/2014/main" id="{5100B731-2770-2C64-2C70-ACF2197FB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9078" y="1304334"/>
            <a:ext cx="2245490" cy="336823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7FD5FE8-D414-BF82-5754-128C67ECC112}"/>
              </a:ext>
            </a:extLst>
          </p:cNvPr>
          <p:cNvSpPr/>
          <p:nvPr/>
        </p:nvSpPr>
        <p:spPr>
          <a:xfrm>
            <a:off x="5632450" y="2760822"/>
            <a:ext cx="3439554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Sicília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153E9F7-5F84-42BC-8AD3-3797866C82B4}"/>
              </a:ext>
            </a:extLst>
          </p:cNvPr>
          <p:cNvSpPr/>
          <p:nvPr/>
        </p:nvSpPr>
        <p:spPr>
          <a:xfrm>
            <a:off x="3209078" y="4312529"/>
            <a:ext cx="2245490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Toscana</a:t>
            </a:r>
          </a:p>
        </p:txBody>
      </p:sp>
      <p:pic>
        <p:nvPicPr>
          <p:cNvPr id="9" name="Imagem 8" descr="Vulcão Stromboli entra em erupção na Sicília">
            <a:extLst>
              <a:ext uri="{FF2B5EF4-FFF2-40B4-BE49-F238E27FC236}">
                <a16:creationId xmlns:a16="http://schemas.microsoft.com/office/drawing/2014/main" id="{D26C6E60-9F17-3D75-B531-858B8DFB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758" y="3728252"/>
            <a:ext cx="3439554" cy="229303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1DFD046-D246-ADE9-6478-C48E8B4E4100}"/>
              </a:ext>
            </a:extLst>
          </p:cNvPr>
          <p:cNvSpPr/>
          <p:nvPr/>
        </p:nvSpPr>
        <p:spPr>
          <a:xfrm>
            <a:off x="5600758" y="5645506"/>
            <a:ext cx="3439554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Vulcão </a:t>
            </a:r>
            <a:r>
              <a:rPr lang="pt-BR" b="1" dirty="0" err="1">
                <a:solidFill>
                  <a:sysClr val="windowText" lastClr="000000"/>
                </a:solidFill>
              </a:rPr>
              <a:t>Stromboli</a:t>
            </a:r>
            <a:r>
              <a:rPr lang="pt-BR" b="1" dirty="0">
                <a:solidFill>
                  <a:sysClr val="windowText" lastClr="000000"/>
                </a:solidFill>
              </a:rPr>
              <a:t> na Sicília</a:t>
            </a:r>
          </a:p>
        </p:txBody>
      </p:sp>
      <p:pic>
        <p:nvPicPr>
          <p:cNvPr id="12" name="Imagem 11" descr="Cortina d'Ampezzo nas Dolomitas, Itália">
            <a:extLst>
              <a:ext uri="{FF2B5EF4-FFF2-40B4-BE49-F238E27FC236}">
                <a16:creationId xmlns:a16="http://schemas.microsoft.com/office/drawing/2014/main" id="{22D4B88D-9FCB-DDF9-2ACB-08495706F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190" y="4758119"/>
            <a:ext cx="4013857" cy="200300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54552EF8-59F3-71BD-5DEC-ED60FC5404F0}"/>
              </a:ext>
            </a:extLst>
          </p:cNvPr>
          <p:cNvSpPr/>
          <p:nvPr/>
        </p:nvSpPr>
        <p:spPr>
          <a:xfrm>
            <a:off x="1467189" y="6401088"/>
            <a:ext cx="4013857" cy="360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As Dolomitas </a:t>
            </a:r>
          </a:p>
        </p:txBody>
      </p:sp>
    </p:spTree>
    <p:extLst>
      <p:ext uri="{BB962C8B-B14F-4D97-AF65-F5344CB8AC3E}">
        <p14:creationId xmlns:p14="http://schemas.microsoft.com/office/powerpoint/2010/main" val="1397694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82" y="701158"/>
            <a:ext cx="3589482" cy="58961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Espanha</a:t>
            </a:r>
          </a:p>
          <a:p>
            <a:r>
              <a:rPr lang="pt-BR" b="1" dirty="0"/>
              <a:t>•A Espanha produz mais da metade do azeite do mundo, mais de um milhão e meio de toneladas, quase todas provenientes da Comunidade Autônoma da Andaluzia, no sul do país.</a:t>
            </a:r>
          </a:p>
          <a:p>
            <a:r>
              <a:rPr lang="pt-BR" b="1" dirty="0"/>
              <a:t>• Embora existam outros restaurantes que afirmam ser mais velhos, o título do restaurante mais antigo do mundo premiado pelo Guinness Book </a:t>
            </a:r>
            <a:r>
              <a:rPr lang="pt-BR" b="1" dirty="0" err="1"/>
              <a:t>of</a:t>
            </a:r>
            <a:r>
              <a:rPr lang="pt-BR" b="1" dirty="0"/>
              <a:t> Records é realizada pelo Restaurante </a:t>
            </a:r>
            <a:r>
              <a:rPr lang="pt-BR" b="1" dirty="0" err="1"/>
              <a:t>Botín</a:t>
            </a:r>
            <a:r>
              <a:rPr lang="pt-BR" b="1" dirty="0"/>
              <a:t>, em Madrid, que está aberto desde 1725.</a:t>
            </a:r>
          </a:p>
          <a:p>
            <a:r>
              <a:rPr lang="pt-BR" b="1" dirty="0"/>
              <a:t>• A Espanha tem uma grande tradição gastronômica, entre as quais destacam pratos como paella, omelete de batata e tapas.</a:t>
            </a:r>
          </a:p>
          <a:p>
            <a:r>
              <a:rPr lang="pt-BR" b="1" dirty="0"/>
              <a:t>• Os Jogos Olímpicos de 1992 foram realizados em Barcelona, a segunda maior cidade da Espanha.</a:t>
            </a:r>
          </a:p>
        </p:txBody>
      </p:sp>
      <p:pic>
        <p:nvPicPr>
          <p:cNvPr id="11268" name="Picture 4" descr="Resultado de imagem para azeite espanhol">
            <a:extLst>
              <a:ext uri="{FF2B5EF4-FFF2-40B4-BE49-F238E27FC236}">
                <a16:creationId xmlns:a16="http://schemas.microsoft.com/office/drawing/2014/main" id="{222DD60D-9868-4467-9CEF-1D9A6C6DD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r="15336"/>
          <a:stretch/>
        </p:blipFill>
        <p:spPr bwMode="auto">
          <a:xfrm>
            <a:off x="6732758" y="751958"/>
            <a:ext cx="2304260" cy="33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B34CED0-2E6C-42DC-BB35-0A4FB8A1D5B7}"/>
              </a:ext>
            </a:extLst>
          </p:cNvPr>
          <p:cNvSpPr/>
          <p:nvPr/>
        </p:nvSpPr>
        <p:spPr>
          <a:xfrm>
            <a:off x="4361056" y="2943824"/>
            <a:ext cx="228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Azeite  espanhol</a:t>
            </a:r>
            <a:endParaRPr lang="pt-BR" dirty="0"/>
          </a:p>
        </p:txBody>
      </p:sp>
      <p:pic>
        <p:nvPicPr>
          <p:cNvPr id="11270" name="Picture 6" descr="Resultado de imagem para Botín madrid">
            <a:extLst>
              <a:ext uri="{FF2B5EF4-FFF2-40B4-BE49-F238E27FC236}">
                <a16:creationId xmlns:a16="http://schemas.microsoft.com/office/drawing/2014/main" id="{85E268A1-A9D7-4373-8EA1-864C4457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28" y="4365104"/>
            <a:ext cx="3773689" cy="246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E37E34C-64D6-41EA-86C5-7A804A36B3C0}"/>
              </a:ext>
            </a:extLst>
          </p:cNvPr>
          <p:cNvSpPr/>
          <p:nvPr/>
        </p:nvSpPr>
        <p:spPr>
          <a:xfrm>
            <a:off x="5220072" y="6464260"/>
            <a:ext cx="750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Botín</a:t>
            </a:r>
            <a:r>
              <a:rPr lang="pt-BR" b="1" dirty="0"/>
              <a:t> 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977A4C-5179-D10E-B560-128463332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772" y="5273484"/>
            <a:ext cx="1396057" cy="94163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8D87303-E0EF-AE9F-1879-84AFE789D91E}"/>
              </a:ext>
            </a:extLst>
          </p:cNvPr>
          <p:cNvSpPr/>
          <p:nvPr/>
        </p:nvSpPr>
        <p:spPr>
          <a:xfrm>
            <a:off x="3825078" y="6185520"/>
            <a:ext cx="1267443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Espanha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25C8A0-8C5A-A1CA-A3E2-9A01F0948A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48" y="876988"/>
            <a:ext cx="2062763" cy="20140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6AE27EF-1402-481C-EDF1-11849050F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88" y="3380946"/>
            <a:ext cx="1503471" cy="14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2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58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77829F9-0591-4650-B1FB-31404DB477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pt-PT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São Bernardo</a:t>
            </a:r>
          </a:p>
          <a:p>
            <a:pPr algn="ctr">
              <a:defRPr/>
            </a:pPr>
            <a:endParaRPr lang="pt-BR" sz="18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dirty="0">
                <a:latin typeface="Comic Sans MS" panose="030F0702030302020204" pitchFamily="66" charset="0"/>
              </a:rPr>
              <a:t>São </a:t>
            </a:r>
            <a:r>
              <a:rPr lang="pt-BR" sz="1400" b="1" dirty="0" err="1">
                <a:latin typeface="Comic Sans MS" panose="030F0702030302020204" pitchFamily="66" charset="0"/>
              </a:rPr>
              <a:t>bernardo</a:t>
            </a:r>
            <a:r>
              <a:rPr lang="pt-BR" sz="1400" b="1" dirty="0">
                <a:latin typeface="Comic Sans MS" panose="030F0702030302020204" pitchFamily="66" charset="0"/>
              </a:rPr>
              <a:t> </a:t>
            </a:r>
            <a:r>
              <a:rPr lang="pt-BR" sz="1400" dirty="0">
                <a:latin typeface="Comic Sans MS" panose="030F0702030302020204" pitchFamily="66" charset="0"/>
              </a:rPr>
              <a:t>é uma raça canina natural dos </a:t>
            </a:r>
            <a:r>
              <a:rPr lang="pt-BR" sz="1400" b="1" dirty="0">
                <a:latin typeface="Comic Sans MS" panose="030F0702030302020204" pitchFamily="66" charset="0"/>
              </a:rPr>
              <a:t>Alpes Suíços, </a:t>
            </a:r>
            <a:r>
              <a:rPr lang="pt-BR" sz="1400" dirty="0">
                <a:latin typeface="Comic Sans MS" panose="030F0702030302020204" pitchFamily="66" charset="0"/>
              </a:rPr>
              <a:t>que faz parte </a:t>
            </a:r>
            <a:r>
              <a:rPr lang="pt-BR" sz="1400" b="1" dirty="0">
                <a:latin typeface="Comic Sans MS" panose="030F0702030302020204" pitchFamily="66" charset="0"/>
              </a:rPr>
              <a:t>do grupo de cães de guarda, trabalho e utilidade</a:t>
            </a:r>
            <a:r>
              <a:rPr lang="pt-BR" sz="1400" dirty="0">
                <a:latin typeface="Comic Sans MS" panose="030F0702030302020204" pitchFamily="66" charset="0"/>
              </a:rPr>
              <a:t>, e é considerado um </a:t>
            </a:r>
            <a:r>
              <a:rPr lang="pt-BR" sz="1400" b="1" dirty="0">
                <a:latin typeface="Comic Sans MS" panose="030F0702030302020204" pitchFamily="66" charset="0"/>
              </a:rPr>
              <a:t>cão de guarda e de salvamento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 São Bernardo é um cachorro forte, de peito bem arqueado e ombros largos. É um excelente companheiro, que adora brincar com as crianças e respeita seu dono;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É um cão fiel e devotado à sua família, é muito tranquilo e gosta de companhia;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 São Bernardo faz novos amigos com facilidade, mas na ausência de seu dono, os exemplares da raça tendem a defender seu território, procurando afastar qualquer pessoa estranha à casa.</a:t>
            </a:r>
          </a:p>
          <a:p>
            <a:endParaRPr lang="pt-BR" dirty="0"/>
          </a:p>
        </p:txBody>
      </p:sp>
      <p:sp>
        <p:nvSpPr>
          <p:cNvPr id="7" name="CaixaDeTexto 18">
            <a:extLst>
              <a:ext uri="{FF2B5EF4-FFF2-40B4-BE49-F238E27FC236}">
                <a16:creationId xmlns:a16="http://schemas.microsoft.com/office/drawing/2014/main" id="{5DC3BD9F-5005-4104-971D-26CC971BD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946150"/>
            <a:ext cx="2901950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37A587-53D6-4253-A862-6BDCE78EC343}"/>
              </a:ext>
            </a:extLst>
          </p:cNvPr>
          <p:cNvSpPr txBox="1"/>
          <p:nvPr/>
        </p:nvSpPr>
        <p:spPr>
          <a:xfrm>
            <a:off x="2990696" y="6040298"/>
            <a:ext cx="981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</a:t>
            </a:r>
            <a:r>
              <a:rPr lang="pt-BR" sz="1100" b="1" dirty="0" err="1"/>
              <a:t>Suiça</a:t>
            </a:r>
            <a:endParaRPr lang="pt-BR" sz="1100" b="1" dirty="0"/>
          </a:p>
        </p:txBody>
      </p:sp>
      <p:pic>
        <p:nvPicPr>
          <p:cNvPr id="10" name="Picture 18" descr="Resultado de imagem para sao bernardo cachorro">
            <a:extLst>
              <a:ext uri="{FF2B5EF4-FFF2-40B4-BE49-F238E27FC236}">
                <a16:creationId xmlns:a16="http://schemas.microsoft.com/office/drawing/2014/main" id="{BD755522-0B60-41BC-A186-DBDB1F745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98" y="706349"/>
            <a:ext cx="4096559" cy="220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Resultado de imagem para filhotes beethoven">
            <a:extLst>
              <a:ext uri="{FF2B5EF4-FFF2-40B4-BE49-F238E27FC236}">
                <a16:creationId xmlns:a16="http://schemas.microsoft.com/office/drawing/2014/main" id="{06D7D2CD-F674-4BFB-931E-38767FCB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11" y="4785501"/>
            <a:ext cx="3778593" cy="203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Resultado de imagem para sao bernardo cachorro">
            <a:extLst>
              <a:ext uri="{FF2B5EF4-FFF2-40B4-BE49-F238E27FC236}">
                <a16:creationId xmlns:a16="http://schemas.microsoft.com/office/drawing/2014/main" id="{A85F0702-E195-45F7-A46A-DC0BD350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1" y="3028797"/>
            <a:ext cx="2224661" cy="248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Resultado de imagem para sao bernardo cachorro">
            <a:extLst>
              <a:ext uri="{FF2B5EF4-FFF2-40B4-BE49-F238E27FC236}">
                <a16:creationId xmlns:a16="http://schemas.microsoft.com/office/drawing/2014/main" id="{F728B2AE-E204-4D6C-921C-E74E0FCF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10" y="2937169"/>
            <a:ext cx="2719434" cy="181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E6CC99D-329C-BBDE-9909-C245000102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50" y="5596580"/>
            <a:ext cx="1154361" cy="11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97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S07 – Missões – 15 de agosto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Anjo amarelo</a:t>
            </a:r>
            <a:endParaRPr lang="pt-BR" sz="4000" i="0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6E0A7383-3996-EBFA-ADAE-D16EA9A2DC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r="3483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Tamia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000" dirty="0"/>
              <a:t>Áustria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A1051AE-067E-F2EC-2DFE-BA0A4E0F2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0" y="5811942"/>
            <a:ext cx="1252536" cy="9534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6174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0B78EEE-EC3D-D36E-7675-7486A192F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405606"/>
          </a:xfrm>
          <a:prstGeom prst="rect">
            <a:avLst/>
          </a:prstGeom>
        </p:spPr>
        <p:txBody>
          <a:bodyPr/>
          <a:lstStyle/>
          <a:p>
            <a:pPr indent="360000"/>
            <a:r>
              <a:rPr lang="pt-BR" dirty="0">
                <a:solidFill>
                  <a:srgbClr val="1F1F1F"/>
                </a:solidFill>
                <a:latin typeface="inherit"/>
              </a:rPr>
              <a:t>Na Espanha, o futebol é muito popular. As cidades são cheias de casa coloridas, praças e fontes onde as crianças brincam juntas. Os espanhóis são amigáveis, gostam de conversar e rir, e apreciam passar tempo com a família. Assim como em muitos países da Divisão Intereuropeia, na Espanha é muito fácil ter acesso à Bíblia. As pessoas podem comprá-la a preços acessíveis em livrarias ou lê-la gratuitamente em aplicativos ou on-line.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1DCF5-9BCE-4754-2267-CC8CD73A4A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S07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A93E3BF-39C1-596F-014C-13E2C384F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805264"/>
            <a:ext cx="1396057" cy="94163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41F08B3-D177-F56B-F396-ECA9EEA7CED9}"/>
              </a:ext>
            </a:extLst>
          </p:cNvPr>
          <p:cNvSpPr/>
          <p:nvPr/>
        </p:nvSpPr>
        <p:spPr>
          <a:xfrm>
            <a:off x="-7811" y="5952046"/>
            <a:ext cx="1267443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Espanha</a:t>
            </a:r>
          </a:p>
        </p:txBody>
      </p:sp>
      <p:pic>
        <p:nvPicPr>
          <p:cNvPr id="3" name="Imagem 2" descr="Bíblia Espanhol com Ref. &amp; Mapas (Reina Valera) - Luxo Preta | Amazon.com.br">
            <a:extLst>
              <a:ext uri="{FF2B5EF4-FFF2-40B4-BE49-F238E27FC236}">
                <a16:creationId xmlns:a16="http://schemas.microsoft.com/office/drawing/2014/main" id="{05318744-55EA-47CA-3579-AEF487B6C3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3848" y="764704"/>
            <a:ext cx="1816808" cy="2825518"/>
          </a:xfrm>
          <a:prstGeom prst="rect">
            <a:avLst/>
          </a:prstGeom>
        </p:spPr>
      </p:pic>
      <p:pic>
        <p:nvPicPr>
          <p:cNvPr id="7" name="Imagem 6" descr="‘Obrigada a ficar em 1º’: O que seu grupo revela sobre a Espanha na Copa do Mundo 2026">
            <a:extLst>
              <a:ext uri="{FF2B5EF4-FFF2-40B4-BE49-F238E27FC236}">
                <a16:creationId xmlns:a16="http://schemas.microsoft.com/office/drawing/2014/main" id="{118CF5C8-D5E7-F4B7-D94A-AF34AA4C3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242" y="4077072"/>
            <a:ext cx="4041134" cy="269540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8AA8BED-0811-D15C-6AD4-5F47B63AE445}"/>
              </a:ext>
            </a:extLst>
          </p:cNvPr>
          <p:cNvSpPr/>
          <p:nvPr/>
        </p:nvSpPr>
        <p:spPr>
          <a:xfrm>
            <a:off x="3915241" y="6381327"/>
            <a:ext cx="4041134" cy="36595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Seleção espanhola de Futebol</a:t>
            </a:r>
          </a:p>
        </p:txBody>
      </p:sp>
      <p:pic>
        <p:nvPicPr>
          <p:cNvPr id="10" name="Imagem 9" descr="Inauguración Iglesia Adventista de Sevilla - Revista Adventista de España">
            <a:extLst>
              <a:ext uri="{FF2B5EF4-FFF2-40B4-BE49-F238E27FC236}">
                <a16:creationId xmlns:a16="http://schemas.microsoft.com/office/drawing/2014/main" id="{059D4E62-536B-5ADA-20E9-ECC26332E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308" y="1109636"/>
            <a:ext cx="3878633" cy="272401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48F7C13-5D5D-EC68-AFDF-AFC9DB89DDDE}"/>
              </a:ext>
            </a:extLst>
          </p:cNvPr>
          <p:cNvSpPr/>
          <p:nvPr/>
        </p:nvSpPr>
        <p:spPr>
          <a:xfrm>
            <a:off x="5189504" y="1109636"/>
            <a:ext cx="3878633" cy="51916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Inauguração igreja em Sevilha (Espanha)</a:t>
            </a:r>
          </a:p>
        </p:txBody>
      </p:sp>
    </p:spTree>
    <p:extLst>
      <p:ext uri="{BB962C8B-B14F-4D97-AF65-F5344CB8AC3E}">
        <p14:creationId xmlns:p14="http://schemas.microsoft.com/office/powerpoint/2010/main" val="1612626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3A098DC6-AA12-1796-F0E1-69885156E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419884" cy="6120000"/>
          </a:xfrm>
        </p:spPr>
        <p:txBody>
          <a:bodyPr/>
          <a:lstStyle/>
          <a:p>
            <a:pPr indent="360000"/>
            <a:r>
              <a:rPr lang="pt-PT" dirty="0"/>
              <a:t>Em 1895, o missionário L. R. Conradi realizou o primeiro batismo adventista na Áustria-Hungria, em Klausenburg (atual Romênia).</a:t>
            </a:r>
          </a:p>
          <a:p>
            <a:pPr indent="360000"/>
            <a:r>
              <a:rPr lang="pt-PT" dirty="0"/>
              <a:t>A primeira igreja adventista foi fundada em Ratzersdorf, Áustria, em 1903, por L. Mathe, um pastor germano-americano.</a:t>
            </a:r>
          </a:p>
          <a:p>
            <a:pPr indent="360000"/>
            <a:r>
              <a:rPr lang="pt-PT" dirty="0"/>
              <a:t>A vida de Mathe foi ameaçada em diversas ocasiões por cristãos locais, então ele se mudou para a vizinha Viena, onde realizou o primeiro batismo adventista na Áustria em 1º de julho de 1903.</a:t>
            </a:r>
          </a:p>
          <a:p>
            <a:pPr indent="360000"/>
            <a:r>
              <a:rPr lang="pt-PT" dirty="0"/>
              <a:t>Em 1909, o primeiro pastor adventista austríaco nativo, Franz Gruber, foi ordenado em Viena. A igreja se empenhou em treinar missionários locais, pois pastores estrangeiros corriam o risco constante de serem deportados por "perturbar a paz".</a:t>
            </a:r>
            <a:endParaRPr lang="pt-BR" dirty="0"/>
          </a:p>
          <a:p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30A19A6-9FBE-5D88-96C8-E274CC414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106" y="1484784"/>
            <a:ext cx="1390675" cy="10585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70BFFC15-1EBC-3229-CC3E-657141308DFD}"/>
              </a:ext>
            </a:extLst>
          </p:cNvPr>
          <p:cNvSpPr/>
          <p:nvPr/>
        </p:nvSpPr>
        <p:spPr>
          <a:xfrm>
            <a:off x="6367848" y="1925199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Áustria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0032D6E-36A5-0E2C-CFA6-68F079612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40" y="750789"/>
            <a:ext cx="2608593" cy="292873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E6F1614-71FE-A4F6-A2EF-256874CB4A24}"/>
              </a:ext>
            </a:extLst>
          </p:cNvPr>
          <p:cNvSpPr txBox="1"/>
          <p:nvPr/>
        </p:nvSpPr>
        <p:spPr>
          <a:xfrm>
            <a:off x="3655149" y="3284984"/>
            <a:ext cx="2603784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L. R. Conradi</a:t>
            </a:r>
            <a:endParaRPr lang="pt-BR" b="1" dirty="0"/>
          </a:p>
        </p:txBody>
      </p:sp>
      <p:pic>
        <p:nvPicPr>
          <p:cNvPr id="9" name="Imagem 8" descr="Regenradar für Ratzersdorf an der Traisen - Bis zu 2 Stunden Vorhersage für  Ratzersdorf an der Traisen und Umgebung">
            <a:extLst>
              <a:ext uri="{FF2B5EF4-FFF2-40B4-BE49-F238E27FC236}">
                <a16:creationId xmlns:a16="http://schemas.microsoft.com/office/drawing/2014/main" id="{8FBFCEDD-E807-3666-026C-0A725D276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4057334"/>
            <a:ext cx="5223869" cy="261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A076-4D50-3F5E-06D3-05B7583BB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DB16D36-C557-53FD-AD8D-E606778588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062" y="1111626"/>
            <a:ext cx="2959200" cy="4333598"/>
          </a:xfrm>
        </p:spPr>
        <p:txBody>
          <a:bodyPr/>
          <a:lstStyle/>
          <a:p>
            <a:pPr algn="ctr">
              <a:defRPr/>
            </a:pPr>
            <a:r>
              <a:rPr lang="pt-PT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Marmota</a:t>
            </a:r>
          </a:p>
          <a:p>
            <a:pPr algn="ctr">
              <a:defRPr/>
            </a:pPr>
            <a:endParaRPr lang="pt-BR" sz="14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A </a:t>
            </a:r>
            <a:r>
              <a:rPr lang="pt-BR" sz="1200" b="1" dirty="0">
                <a:latin typeface="Comic Sans MS" panose="030F0702030302020204" pitchFamily="66" charset="0"/>
              </a:rPr>
              <a:t>marmota</a:t>
            </a:r>
            <a:r>
              <a:rPr lang="pt-BR" sz="1200" dirty="0">
                <a:latin typeface="Comic Sans MS" panose="030F0702030302020204" pitchFamily="66" charset="0"/>
              </a:rPr>
              <a:t> é o maior animal da família dos esquilos e, como eles, é um roedor.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Vivem em várias partes da Europa, inclusive na </a:t>
            </a:r>
            <a:r>
              <a:rPr lang="pt-BR" sz="1200" b="1" dirty="0">
                <a:latin typeface="Comic Sans MS" panose="030F0702030302020204" pitchFamily="66" charset="0"/>
              </a:rPr>
              <a:t>Áustria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 A marmota tem corpo volumoso, pelo grosso, orelhas pequenas e caudas curtas. Mede normalmente de 30 a 60 centímetros de comprimento. Pesa entre 3 e 7 quilos;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Ela cava a terra para fazer sua toca, que é cheia de túneis. O pelo das marmotas pode ser amarelado, avermelhado ou marrom;</a:t>
            </a:r>
          </a:p>
          <a:p>
            <a:pPr algn="just">
              <a:defRPr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200" dirty="0">
                <a:latin typeface="Comic Sans MS" panose="030F0702030302020204" pitchFamily="66" charset="0"/>
              </a:rPr>
              <a:t>A marmota se alimenta de grama e de outros vegetais, como frutas e grãos. </a:t>
            </a:r>
            <a:endParaRPr lang="pt-PT" sz="12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66F5CD-C324-7B0C-A1D7-A2957E7FC27E}"/>
              </a:ext>
            </a:extLst>
          </p:cNvPr>
          <p:cNvSpPr txBox="1"/>
          <p:nvPr/>
        </p:nvSpPr>
        <p:spPr>
          <a:xfrm>
            <a:off x="703182" y="6293127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Áustria</a:t>
            </a:r>
          </a:p>
          <a:p>
            <a:pPr algn="ctr"/>
            <a:endParaRPr lang="pt-BR" sz="1100" b="1" dirty="0"/>
          </a:p>
        </p:txBody>
      </p:sp>
      <p:pic>
        <p:nvPicPr>
          <p:cNvPr id="14" name="Picture 16" descr="Resultado de imagem para marmota">
            <a:extLst>
              <a:ext uri="{FF2B5EF4-FFF2-40B4-BE49-F238E27FC236}">
                <a16:creationId xmlns:a16="http://schemas.microsoft.com/office/drawing/2014/main" id="{864EA5E4-5284-7336-EB0D-5A399DD7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88" y="1111626"/>
            <a:ext cx="2758732" cy="230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7B13E12-37D2-A0FD-FE69-C4A2B71C820C}"/>
              </a:ext>
            </a:extLst>
          </p:cNvPr>
          <p:cNvSpPr txBox="1"/>
          <p:nvPr/>
        </p:nvSpPr>
        <p:spPr>
          <a:xfrm>
            <a:off x="3474212" y="6293126"/>
            <a:ext cx="2466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 err="1"/>
              <a:t>Matteo</a:t>
            </a:r>
            <a:r>
              <a:rPr lang="pt-BR" sz="1100" b="1" dirty="0"/>
              <a:t> com suas amigas marmotas, </a:t>
            </a:r>
          </a:p>
          <a:p>
            <a:pPr algn="ctr"/>
            <a:r>
              <a:rPr lang="pt-BR" sz="1100" b="1" dirty="0"/>
              <a:t>nos Alpes da Áustria</a:t>
            </a:r>
          </a:p>
        </p:txBody>
      </p:sp>
      <p:pic>
        <p:nvPicPr>
          <p:cNvPr id="18" name="Picture 24" descr="Resultado de imagem para marmota">
            <a:extLst>
              <a:ext uri="{FF2B5EF4-FFF2-40B4-BE49-F238E27FC236}">
                <a16:creationId xmlns:a16="http://schemas.microsoft.com/office/drawing/2014/main" id="{1F99E3AC-2766-34E2-6EC8-FB8376C98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34" y="4748326"/>
            <a:ext cx="3120233" cy="206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Resultado de imagem para marmota na toca">
            <a:extLst>
              <a:ext uri="{FF2B5EF4-FFF2-40B4-BE49-F238E27FC236}">
                <a16:creationId xmlns:a16="http://schemas.microsoft.com/office/drawing/2014/main" id="{ABF01C2A-741A-25E8-FBA0-610A05A20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4"/>
          <a:stretch/>
        </p:blipFill>
        <p:spPr bwMode="auto">
          <a:xfrm>
            <a:off x="3173867" y="3817667"/>
            <a:ext cx="3067099" cy="22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Resultado de imagem para marmota">
            <a:extLst>
              <a:ext uri="{FF2B5EF4-FFF2-40B4-BE49-F238E27FC236}">
                <a16:creationId xmlns:a16="http://schemas.microsoft.com/office/drawing/2014/main" id="{62040E0E-6710-36B1-C19A-69F2A6585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34" y="899887"/>
            <a:ext cx="256404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3963B79-2229-0C06-F799-409318B2E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37" y="5693051"/>
            <a:ext cx="990600" cy="6000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DBA6FBB-4862-C3F8-203C-A792C854C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16" y="2578023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52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E04BFD9C-35C8-4776-81F9-BADD6BE181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S08 – Missões – 22 de agosto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0E5906B0-DBB5-414B-9A6F-B0D8EBF044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 poder da oração </a:t>
            </a:r>
            <a:endParaRPr lang="pt-BR" sz="4000" i="0" dirty="0"/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B92EBCD9-A9BC-9A75-BA70-BFC16567F7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r="3563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1" name="Espaço Reservado para Texto 21">
            <a:extLst>
              <a:ext uri="{FF2B5EF4-FFF2-40B4-BE49-F238E27FC236}">
                <a16:creationId xmlns:a16="http://schemas.microsoft.com/office/drawing/2014/main" id="{D49A67D3-5E25-484F-9583-4EE359E707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Nandor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EB7E2A6-9DE1-3018-3E74-F3E01B4EC1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Áustria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0020CDC-E570-CBA0-944E-8680B430A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0" y="5811942"/>
            <a:ext cx="1252536" cy="9534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9053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4725776-A79D-1838-07C0-F0CCB9E95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549622"/>
          </a:xfrm>
          <a:prstGeom prst="rect">
            <a:avLst/>
          </a:prstGeom>
        </p:spPr>
        <p:txBody>
          <a:bodyPr/>
          <a:lstStyle/>
          <a:p>
            <a:pPr indent="360000">
              <a:lnSpc>
                <a:spcPct val="100000"/>
              </a:lnSpc>
            </a:pPr>
            <a:r>
              <a:rPr lang="pt-BR" dirty="0">
                <a:solidFill>
                  <a:srgbClr val="1F1F1F"/>
                </a:solidFill>
                <a:latin typeface="inherit"/>
              </a:rPr>
              <a:t>Nas florestas densas da Alemanha, vive um felino selvagem chamado lince. Ele tem pelagem marrom-avermelhada com manchas pretas, cauda curta, orelhas pontudas com pontas pretas e tufos de pelo em cada lado do queixo. Deus lhe deu pernas poderosas, que o ajudam a subir em árvores e a pular de até 3 metros de altura! Os linces têm visão e audição melhores que as dos humanos, o que os torna bons caçadores.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0DCFA13-3D11-A4ED-FA06-58B4EE94C1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S08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B77C302-2103-A778-6F37-4129360137C5}"/>
              </a:ext>
            </a:extLst>
          </p:cNvPr>
          <p:cNvSpPr/>
          <p:nvPr/>
        </p:nvSpPr>
        <p:spPr>
          <a:xfrm>
            <a:off x="71996" y="6021288"/>
            <a:ext cx="147566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Alemanha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B7FB6F2-486B-32B1-AF0E-20899F4DA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5925661"/>
            <a:ext cx="1102643" cy="8393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Imagem 2" descr="Lynx is sitting on a rock">
            <a:extLst>
              <a:ext uri="{FF2B5EF4-FFF2-40B4-BE49-F238E27FC236}">
                <a16:creationId xmlns:a16="http://schemas.microsoft.com/office/drawing/2014/main" id="{1A28A492-02DD-D428-9D54-9FB8FE0FE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548" y="4028682"/>
            <a:ext cx="4104456" cy="2736304"/>
          </a:xfrm>
          <a:prstGeom prst="rect">
            <a:avLst/>
          </a:prstGeom>
        </p:spPr>
      </p:pic>
      <p:pic>
        <p:nvPicPr>
          <p:cNvPr id="4" name="Imagem 3" descr="Lynx in portrait">
            <a:extLst>
              <a:ext uri="{FF2B5EF4-FFF2-40B4-BE49-F238E27FC236}">
                <a16:creationId xmlns:a16="http://schemas.microsoft.com/office/drawing/2014/main" id="{D7253DAB-D9B2-5889-0DAA-7EAE7E346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774390"/>
            <a:ext cx="4518747" cy="30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0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D2D8662-2B0D-D789-950F-367A466C4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087958" cy="4804241"/>
          </a:xfrm>
        </p:spPr>
        <p:txBody>
          <a:bodyPr/>
          <a:lstStyle/>
          <a:p>
            <a:pPr indent="360000"/>
            <a:r>
              <a:rPr lang="pt-PT" dirty="0"/>
              <a:t>Hallstatt, na Áustria, é conhecida pelas suas minas de sal, e existem vestígios de mineração que remontam a 2000 a.C.</a:t>
            </a:r>
          </a:p>
          <a:p>
            <a:pPr indent="360000"/>
            <a:r>
              <a:rPr lang="pt-PT" dirty="0"/>
              <a:t>Grande parte da Áustria está localizada nos Alpes, uma cordilheira que se estende por 1.200 km (750 milhas) através dos países europeus da Áustria, França, Alemanha, Itália, Liechtenstein, Mônaco, Eslovênia e Suíça.</a:t>
            </a:r>
          </a:p>
          <a:p>
            <a:pPr indent="360000"/>
            <a:r>
              <a:rPr lang="pt-PT" dirty="0"/>
              <a:t>Entre os pratos populares da culinária austríaca, incluem-se a Sachertorte (um bolo de chocolate rico) e o </a:t>
            </a:r>
            <a:r>
              <a:rPr lang="pt-PT" dirty="0">
                <a:highlight>
                  <a:srgbClr val="FFFF00"/>
                </a:highlight>
              </a:rPr>
              <a:t>Apfelstrudel</a:t>
            </a:r>
            <a:r>
              <a:rPr lang="pt-PT" dirty="0"/>
              <a:t> (uma massa folhada recheada com maçãs).</a:t>
            </a:r>
            <a:endParaRPr lang="pt-BR" dirty="0"/>
          </a:p>
          <a:p>
            <a:pPr indent="360000"/>
            <a:endParaRPr lang="pt-BR" dirty="0"/>
          </a:p>
          <a:p>
            <a:endParaRPr lang="pt-BR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51C37B6-F8BD-1681-5C81-14D6BFDAB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836712"/>
            <a:ext cx="3097369" cy="24837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AC194A5-7014-6BC7-9A09-8B602D6ABF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4042" y="3204365"/>
            <a:ext cx="2636256" cy="19381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1D836E5-7143-5432-5759-A16AEC4B0858}"/>
              </a:ext>
            </a:extLst>
          </p:cNvPr>
          <p:cNvSpPr txBox="1"/>
          <p:nvPr/>
        </p:nvSpPr>
        <p:spPr>
          <a:xfrm>
            <a:off x="3837368" y="4738365"/>
            <a:ext cx="1261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Sachertorte</a:t>
            </a:r>
            <a:endParaRPr lang="pt-BR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E25C3AA-EEF3-4A8B-FC4C-B78FBD5EB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62" y="5721532"/>
            <a:ext cx="1390675" cy="10585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AFEBEF9-5212-6E12-5ED8-959828F8E7C5}"/>
              </a:ext>
            </a:extLst>
          </p:cNvPr>
          <p:cNvSpPr/>
          <p:nvPr/>
        </p:nvSpPr>
        <p:spPr>
          <a:xfrm>
            <a:off x="107504" y="6161947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Áustria</a:t>
            </a:r>
          </a:p>
        </p:txBody>
      </p:sp>
      <p:pic>
        <p:nvPicPr>
          <p:cNvPr id="11" name="Imagem 10" descr="Apfelstrudel">
            <a:extLst>
              <a:ext uri="{FF2B5EF4-FFF2-40B4-BE49-F238E27FC236}">
                <a16:creationId xmlns:a16="http://schemas.microsoft.com/office/drawing/2014/main" id="{24C18698-3D07-CB96-1349-BA333FEB7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668" y="5174419"/>
            <a:ext cx="2426905" cy="162214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A6B6AB9-D5D0-4D27-69ED-1EDCFDD2DA09}"/>
              </a:ext>
            </a:extLst>
          </p:cNvPr>
          <p:cNvSpPr txBox="1"/>
          <p:nvPr/>
        </p:nvSpPr>
        <p:spPr>
          <a:xfrm>
            <a:off x="4933342" y="6410774"/>
            <a:ext cx="1493912" cy="369332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/>
            </a:lvl1pPr>
          </a:lstStyle>
          <a:p>
            <a:r>
              <a:rPr lang="pt-PT" dirty="0"/>
              <a:t>Apfelstrudel</a:t>
            </a:r>
            <a:endParaRPr lang="pt-BR" dirty="0"/>
          </a:p>
        </p:txBody>
      </p:sp>
      <p:pic>
        <p:nvPicPr>
          <p:cNvPr id="17" name="Imagem 16" descr="Alpes – Wikipédia, a enciclopédia livre">
            <a:extLst>
              <a:ext uri="{FF2B5EF4-FFF2-40B4-BE49-F238E27FC236}">
                <a16:creationId xmlns:a16="http://schemas.microsoft.com/office/drawing/2014/main" id="{2593C81F-83EB-938C-F66C-D07F6CB74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127" y="836712"/>
            <a:ext cx="2592288" cy="194421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47E3A48-E6A4-C610-69BB-DBF4FBB5E4A5}"/>
              </a:ext>
            </a:extLst>
          </p:cNvPr>
          <p:cNvSpPr txBox="1"/>
          <p:nvPr/>
        </p:nvSpPr>
        <p:spPr>
          <a:xfrm>
            <a:off x="6696097" y="2975599"/>
            <a:ext cx="1956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1"/>
            </a:lvl1pPr>
          </a:lstStyle>
          <a:p>
            <a:r>
              <a:rPr lang="pt-PT" dirty="0"/>
              <a:t>Alpes Austríacos</a:t>
            </a:r>
            <a:endParaRPr lang="pt-BR" dirty="0"/>
          </a:p>
        </p:txBody>
      </p:sp>
      <p:pic>
        <p:nvPicPr>
          <p:cNvPr id="20" name="Imagem 19" descr="Cidades da Áustria para incluir no roteiro de viagem - Vontade de Viajar">
            <a:extLst>
              <a:ext uri="{FF2B5EF4-FFF2-40B4-BE49-F238E27FC236}">
                <a16:creationId xmlns:a16="http://schemas.microsoft.com/office/drawing/2014/main" id="{7001FAE3-F0AF-0022-DE48-9DE127BA7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730" y="3539603"/>
            <a:ext cx="291814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08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604358E-359F-4C93-8245-56078809D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32" y="826742"/>
            <a:ext cx="2959200" cy="5557734"/>
          </a:xfrm>
        </p:spPr>
        <p:txBody>
          <a:bodyPr/>
          <a:lstStyle/>
          <a:p>
            <a:pPr algn="ctr">
              <a:defRPr/>
            </a:pPr>
            <a:r>
              <a:rPr lang="pt-PT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Muflão</a:t>
            </a:r>
          </a:p>
          <a:p>
            <a:pPr algn="ctr">
              <a:defRPr/>
            </a:pPr>
            <a:endParaRPr lang="pt-BR" sz="18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O </a:t>
            </a:r>
            <a:r>
              <a:rPr lang="pt-BR" sz="1400" dirty="0" err="1">
                <a:latin typeface="Comic Sans MS" panose="030F0702030302020204" pitchFamily="66" charset="0"/>
              </a:rPr>
              <a:t>muflão</a:t>
            </a:r>
            <a:r>
              <a:rPr lang="pt-BR" sz="1400" dirty="0">
                <a:latin typeface="Comic Sans MS" panose="030F0702030302020204" pitchFamily="66" charset="0"/>
              </a:rPr>
              <a:t> é um espécie de carneiro selvagem;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/>
              <a:t>Os machos possuem chifres e as fêmeas os possuem ou não. Caracteriza-se pelos grandes chifres recurvados, que pesam cerca de 50 kg;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/>
              <a:t>Os chifres do </a:t>
            </a:r>
            <a:r>
              <a:rPr lang="pt-BR" sz="1400" dirty="0" err="1"/>
              <a:t>muflão</a:t>
            </a:r>
            <a:r>
              <a:rPr lang="pt-BR" sz="1400" dirty="0"/>
              <a:t> vão crescendo cada ano, e de acordo com o tamanho dos chifres pode-se saber a idade do animal;</a:t>
            </a: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>
                <a:latin typeface="Comic Sans MS" panose="030F0702030302020204" pitchFamily="66" charset="0"/>
              </a:rPr>
              <a:t>É considerado um animal raro e é encontrado em algumas partes da Europa, inclusive na </a:t>
            </a:r>
            <a:r>
              <a:rPr lang="pt-BR" sz="1400" b="1" dirty="0">
                <a:latin typeface="Comic Sans MS" panose="030F0702030302020204" pitchFamily="66" charset="0"/>
              </a:rPr>
              <a:t>República Tcheca</a:t>
            </a:r>
            <a:r>
              <a:rPr lang="pt-BR" sz="1400" dirty="0">
                <a:latin typeface="Comic Sans MS" panose="030F0702030302020204" pitchFamily="66" charset="0"/>
              </a:rPr>
              <a:t>;</a:t>
            </a:r>
          </a:p>
          <a:p>
            <a:pPr algn="just">
              <a:defRPr/>
            </a:pPr>
            <a:endParaRPr lang="pt-BR" sz="14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dirty="0"/>
              <a:t>O </a:t>
            </a:r>
            <a:r>
              <a:rPr lang="pt-BR" sz="1400" dirty="0" err="1"/>
              <a:t>muflão</a:t>
            </a:r>
            <a:r>
              <a:rPr lang="pt-BR" sz="1400" dirty="0"/>
              <a:t> é um animal que se alimenta de arbustos, ervas e ainda de líquenes que ele raspa das rochas</a:t>
            </a:r>
            <a:r>
              <a:rPr lang="pt-BR" sz="1400" dirty="0">
                <a:latin typeface="Comic Sans MS" panose="030F0702030302020204" pitchFamily="66" charset="0"/>
              </a:rPr>
              <a:t>.</a:t>
            </a:r>
            <a:endParaRPr lang="pt-PT" sz="14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pic>
        <p:nvPicPr>
          <p:cNvPr id="8" name="Picture 10" descr="http://animais.culturamix.com/blog/wp-content/gallery/fotos-muflao-4/Fotos-Muflao-11.jpg">
            <a:extLst>
              <a:ext uri="{FF2B5EF4-FFF2-40B4-BE49-F238E27FC236}">
                <a16:creationId xmlns:a16="http://schemas.microsoft.com/office/drawing/2014/main" id="{6BB898F0-B902-4AB6-99C5-076494381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3555" r="2914" b="4124"/>
          <a:stretch/>
        </p:blipFill>
        <p:spPr bwMode="auto">
          <a:xfrm>
            <a:off x="6138716" y="3251296"/>
            <a:ext cx="2870829" cy="21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78DB26-9B22-4322-B3C6-CBE7D9A85F52}"/>
              </a:ext>
            </a:extLst>
          </p:cNvPr>
          <p:cNvSpPr txBox="1"/>
          <p:nvPr/>
        </p:nvSpPr>
        <p:spPr>
          <a:xfrm>
            <a:off x="4168346" y="3730255"/>
            <a:ext cx="1437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República Tcheca</a:t>
            </a:r>
          </a:p>
        </p:txBody>
      </p:sp>
      <p:pic>
        <p:nvPicPr>
          <p:cNvPr id="12" name="Imagem 11" descr="D:\Users\walmir.batista\Downloads\republica tcheca.jpg">
            <a:extLst>
              <a:ext uri="{FF2B5EF4-FFF2-40B4-BE49-F238E27FC236}">
                <a16:creationId xmlns:a16="http://schemas.microsoft.com/office/drawing/2014/main" id="{0D764CB7-9C4E-43BF-B8D5-E70B8CF5C31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64" y="3544488"/>
            <a:ext cx="948405" cy="73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 descr="http://animais.culturamix.com/blog/wp-content/gallery/fotos-muflao-2/Fotos-Muflao-4.jpg">
            <a:extLst>
              <a:ext uri="{FF2B5EF4-FFF2-40B4-BE49-F238E27FC236}">
                <a16:creationId xmlns:a16="http://schemas.microsoft.com/office/drawing/2014/main" id="{68B2EDF4-6205-4B25-ADB5-070A975C2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28" y="4762964"/>
            <a:ext cx="2870829" cy="19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animais.culturamix.com/blog/wp-content/gallery/fotos-muflao-5/Fotos-Muflao-15.jpg">
            <a:extLst>
              <a:ext uri="{FF2B5EF4-FFF2-40B4-BE49-F238E27FC236}">
                <a16:creationId xmlns:a16="http://schemas.microsoft.com/office/drawing/2014/main" id="{5B57296D-D99C-43B1-BB92-F8EB7DF41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43" y="820117"/>
            <a:ext cx="3155025" cy="21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ufflon-03.jpg">
            <a:extLst>
              <a:ext uri="{FF2B5EF4-FFF2-40B4-BE49-F238E27FC236}">
                <a16:creationId xmlns:a16="http://schemas.microsoft.com/office/drawing/2014/main" id="{A6CDF823-4D7E-47B7-801B-C15F597F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91" y="1337033"/>
            <a:ext cx="2551848" cy="19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66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60555060-62DB-4837-BE4F-E0C0AEF0C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S09 – Missões – 29 de agosto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B91185CC-1326-426C-BAEF-8A0BF58D56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Tapete de vaca </a:t>
            </a:r>
            <a:endParaRPr lang="pt-BR" sz="4000" i="0" dirty="0"/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9192F03C-9BEA-E014-8699-079409C57F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4300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8A099926-1752-46DD-848B-D8C168BF9D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Lilli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1AE45B64-D591-D239-D1C2-3EDC101B26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Áustria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95B1DD3-C944-F484-76CB-2B7878041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0" y="5811942"/>
            <a:ext cx="1252536" cy="9534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3987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B8A5181-4813-4F79-A806-5F691CE53986}"/>
              </a:ext>
            </a:extLst>
          </p:cNvPr>
          <p:cNvSpPr txBox="1"/>
          <p:nvPr/>
        </p:nvSpPr>
        <p:spPr>
          <a:xfrm>
            <a:off x="99053" y="692696"/>
            <a:ext cx="42623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0000"/>
            <a:r>
              <a:rPr lang="pt-PT" b="1" dirty="0">
                <a:latin typeface="inherit"/>
              </a:rPr>
              <a:t>Neste trimestre, destacamos a </a:t>
            </a:r>
            <a:r>
              <a:rPr lang="pt-PT" b="1" dirty="0">
                <a:solidFill>
                  <a:srgbClr val="FF0000"/>
                </a:solidFill>
                <a:latin typeface="inherit"/>
              </a:rPr>
              <a:t>Divisão Intereuropeia</a:t>
            </a:r>
            <a:r>
              <a:rPr lang="pt-PT" b="1" dirty="0">
                <a:latin typeface="inherit"/>
              </a:rPr>
              <a:t>, que supervisiona o trabalho da Igreja Adventista do Sétimo Dia em 20 países e territórios: Andorra, Áustria, Bélgica, Bulgária, República Tcheca, França, Alemanha, Gibraltar, Itália, Liechtenstein, Luxemburgo, Malta, Mônaco, Portugal, Romênia, San Marino, Eslováquia, Espanha, Suíça e Cidade do Vaticano. A região abriga 343 milhões de pessoas, incluindo 182.411 adventistas. Isso representa uma proporção de um adventista para cada 1.880 pessoas.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EB83226-2B5E-4A08-8C40-92B505ACD593}"/>
              </a:ext>
            </a:extLst>
          </p:cNvPr>
          <p:cNvSpPr txBox="1"/>
          <p:nvPr/>
        </p:nvSpPr>
        <p:spPr>
          <a:xfrm>
            <a:off x="104715" y="4494019"/>
            <a:ext cx="89402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b="1" dirty="0">
                <a:latin typeface="inherit"/>
              </a:rPr>
              <a:t>Os fundos arrecadados pela </a:t>
            </a:r>
            <a:r>
              <a:rPr lang="pt-PT" b="1" dirty="0">
                <a:solidFill>
                  <a:srgbClr val="FF0000"/>
                </a:solidFill>
                <a:latin typeface="inherit"/>
              </a:rPr>
              <a:t>oferta do  Décimo Terceiro Sábado </a:t>
            </a:r>
            <a:r>
              <a:rPr lang="pt-PT" b="1" dirty="0">
                <a:latin typeface="inherit"/>
              </a:rPr>
              <a:t>deste trimestre, também conhecida como Oferta Trimestral para Projetos Missionários, apoiarão cinco projetos em quatro países da </a:t>
            </a:r>
            <a:r>
              <a:rPr lang="pt-PT" b="1" dirty="0">
                <a:solidFill>
                  <a:srgbClr val="FF0000"/>
                </a:solidFill>
                <a:latin typeface="inherit"/>
              </a:rPr>
              <a:t>Divisão Intereuropeia</a:t>
            </a:r>
            <a:r>
              <a:rPr lang="pt-PT" b="1" dirty="0">
                <a:latin typeface="inherit"/>
              </a:rPr>
              <a:t>: Bélgica, Bulgária, Itália e Romênia. </a:t>
            </a:r>
            <a:endParaRPr lang="pt-BR" altLang="pt-BR" b="1" dirty="0"/>
          </a:p>
          <a:p>
            <a:pPr indent="-285750">
              <a:buFont typeface="Wingdings" panose="05000000000000000000" pitchFamily="2" charset="2"/>
              <a:buChar char="q"/>
            </a:pPr>
            <a:r>
              <a:rPr lang="pt-PT" b="1" dirty="0"/>
              <a:t>Jardim de Infância, Sófia, Bulgária</a:t>
            </a:r>
          </a:p>
          <a:p>
            <a:pPr indent="-285750">
              <a:buFont typeface="Wingdings" panose="05000000000000000000" pitchFamily="2" charset="2"/>
              <a:buChar char="q"/>
            </a:pPr>
            <a:r>
              <a:rPr lang="pt-PT" b="1" dirty="0"/>
              <a:t>Local para acampamento juvenil, acampamento religioso e centro de treinamento, </a:t>
            </a:r>
            <a:r>
              <a:rPr lang="pt-PT" sz="1600" b="1" dirty="0"/>
              <a:t>Bélgica</a:t>
            </a:r>
          </a:p>
          <a:p>
            <a:pPr indent="-285750">
              <a:buFont typeface="Wingdings" panose="05000000000000000000" pitchFamily="2" charset="2"/>
              <a:buChar char="q"/>
            </a:pPr>
            <a:r>
              <a:rPr lang="pt-PT" b="1" dirty="0"/>
              <a:t>Residência estudantil, Villa Aurora da Universidade Adventista Italiana, Florença, Itália</a:t>
            </a:r>
          </a:p>
          <a:p>
            <a:pPr indent="-285750">
              <a:buFont typeface="Wingdings" panose="05000000000000000000" pitchFamily="2" charset="2"/>
              <a:buChar char="q"/>
            </a:pPr>
            <a:r>
              <a:rPr lang="pt-PT" b="1" dirty="0"/>
              <a:t>Escolas em Macea e Peretu, Romênia </a:t>
            </a:r>
            <a:endParaRPr kumimoji="0" lang="pt-PT" altLang="pt-B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9434F42-8A50-43C6-9FE8-508EF12E3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6"/>
          <a:stretch/>
        </p:blipFill>
        <p:spPr>
          <a:xfrm>
            <a:off x="4361431" y="855268"/>
            <a:ext cx="4752526" cy="3024335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11246558-E196-454E-8C3A-B0F6E1FFF974}"/>
              </a:ext>
            </a:extLst>
          </p:cNvPr>
          <p:cNvSpPr/>
          <p:nvPr/>
        </p:nvSpPr>
        <p:spPr>
          <a:xfrm>
            <a:off x="5677520" y="3585716"/>
            <a:ext cx="331236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B7A34DE-9645-40D3-AD4C-05FC986903CF}"/>
              </a:ext>
            </a:extLst>
          </p:cNvPr>
          <p:cNvSpPr/>
          <p:nvPr/>
        </p:nvSpPr>
        <p:spPr>
          <a:xfrm>
            <a:off x="6254062" y="1844824"/>
            <a:ext cx="648072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443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0BBB80B9-A55D-17A1-5FDC-02ACA0187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90" y="4717876"/>
            <a:ext cx="3371850" cy="2095500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2190811-B960-E3E4-8847-EBA8830D95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5341710"/>
          </a:xfrm>
          <a:prstGeom prst="rect">
            <a:avLst/>
          </a:prstGeom>
        </p:spPr>
        <p:txBody>
          <a:bodyPr/>
          <a:lstStyle/>
          <a:p>
            <a:pPr indent="360000">
              <a:lnSpc>
                <a:spcPct val="100000"/>
              </a:lnSpc>
            </a:pPr>
            <a:r>
              <a:rPr lang="pt-BR" dirty="0">
                <a:solidFill>
                  <a:srgbClr val="1F1F1F"/>
                </a:solidFill>
                <a:latin typeface="inherit"/>
              </a:rPr>
              <a:t>Dois alimentos famosos produzidos na Suíça são o chocolate e o queijo. Muitas regiões têm seu próprio tipo de queijo, diferenciado pelas gramíneas e flores locais que as vacas comem enquanto pastam nas montanhas, nos vales e nos prados.</a:t>
            </a:r>
          </a:p>
          <a:p>
            <a:pPr indent="360000">
              <a:lnSpc>
                <a:spcPct val="100000"/>
              </a:lnSpc>
            </a:pPr>
            <a:r>
              <a:rPr lang="pt-BR" dirty="0">
                <a:solidFill>
                  <a:srgbClr val="1F1F1F"/>
                </a:solidFill>
                <a:latin typeface="inherit"/>
              </a:rPr>
              <a:t>O fondue é um prato especial de queijo derretido, no qual se mergulha pão ou vegetais. Batatas também são cultivadas em larga escala, e uma receita especialmente popular é o </a:t>
            </a:r>
            <a:r>
              <a:rPr lang="pt-BR" dirty="0" err="1">
                <a:solidFill>
                  <a:srgbClr val="1F1F1F"/>
                </a:solidFill>
                <a:latin typeface="inherit"/>
              </a:rPr>
              <a:t>rösti</a:t>
            </a:r>
            <a:r>
              <a:rPr lang="pt-BR" dirty="0">
                <a:solidFill>
                  <a:srgbClr val="1F1F1F"/>
                </a:solidFill>
                <a:latin typeface="inherit"/>
              </a:rPr>
              <a:t>, uma espécie de panqueca de batata ralada e cebola.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C0AAA6D-3B8C-E7DB-57B0-BFDA6E5849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9EEE93-D442-48DF-8B01-F38262F94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200684"/>
            <a:ext cx="1076188" cy="10761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874FD46-1563-1F68-240D-AD85CEBB7CC3}"/>
              </a:ext>
            </a:extLst>
          </p:cNvPr>
          <p:cNvSpPr/>
          <p:nvPr/>
        </p:nvSpPr>
        <p:spPr>
          <a:xfrm>
            <a:off x="6444208" y="1365620"/>
            <a:ext cx="129614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</a:t>
            </a:r>
            <a:r>
              <a:rPr lang="pt-BR" b="1" dirty="0" err="1">
                <a:solidFill>
                  <a:sysClr val="windowText" lastClr="000000"/>
                </a:solidFill>
              </a:rPr>
              <a:t>Suiça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m 2" descr="Rösti">
            <a:extLst>
              <a:ext uri="{FF2B5EF4-FFF2-40B4-BE49-F238E27FC236}">
                <a16:creationId xmlns:a16="http://schemas.microsoft.com/office/drawing/2014/main" id="{C4617870-B092-8A4E-2FB1-0F8F77D81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768" y="799828"/>
            <a:ext cx="2959200" cy="196921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C146B8B-CEAE-792C-AF1E-0A4CC6B9266F}"/>
              </a:ext>
            </a:extLst>
          </p:cNvPr>
          <p:cNvSpPr txBox="1"/>
          <p:nvPr/>
        </p:nvSpPr>
        <p:spPr>
          <a:xfrm>
            <a:off x="4760368" y="2060848"/>
            <a:ext cx="998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  <a:latin typeface="inherit"/>
              </a:rPr>
              <a:t>rösti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8" name="Imagem 7" descr="Traditional Swiss Fondue - Adams Fairacre Farms">
            <a:extLst>
              <a:ext uri="{FF2B5EF4-FFF2-40B4-BE49-F238E27FC236}">
                <a16:creationId xmlns:a16="http://schemas.microsoft.com/office/drawing/2014/main" id="{4FC3BB43-7A2C-D3CA-6D08-4458F6BF5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437" y="2933976"/>
            <a:ext cx="3538821" cy="157514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A4E46A6-674B-5BE3-7386-463283E99220}"/>
              </a:ext>
            </a:extLst>
          </p:cNvPr>
          <p:cNvSpPr txBox="1"/>
          <p:nvPr/>
        </p:nvSpPr>
        <p:spPr>
          <a:xfrm>
            <a:off x="5302437" y="2972575"/>
            <a:ext cx="1425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inherit"/>
              </a:rPr>
              <a:t>fondue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8259CD6-4AA4-E96C-F85A-ED8C430BB78F}"/>
              </a:ext>
            </a:extLst>
          </p:cNvPr>
          <p:cNvSpPr txBox="1"/>
          <p:nvPr/>
        </p:nvSpPr>
        <p:spPr>
          <a:xfrm>
            <a:off x="5682848" y="5373216"/>
            <a:ext cx="1114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inherit"/>
              </a:rPr>
              <a:t>chocolate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24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09" y="719860"/>
            <a:ext cx="3334470" cy="5805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Eslováquia</a:t>
            </a:r>
          </a:p>
          <a:p>
            <a:r>
              <a:rPr lang="pt-BR" sz="1600" b="1" dirty="0"/>
              <a:t>• A pitoresca aldeia de </a:t>
            </a:r>
            <a:r>
              <a:rPr lang="pt-BR" sz="1600" b="1" dirty="0" err="1"/>
              <a:t>Iiamany</a:t>
            </a:r>
            <a:r>
              <a:rPr lang="pt-BR" sz="1600" b="1" dirty="0"/>
              <a:t>, no norte da Eslováquia, é conhecida por suas belas casas madeira tradicional, decorada com projetos geométricos brancos, que também pode ser encontrados nos trajes típicos da região.</a:t>
            </a:r>
          </a:p>
          <a:p>
            <a:r>
              <a:rPr lang="pt-BR" sz="1600" b="1" dirty="0"/>
              <a:t>• Na Eslováquia, existem cerca de 50 igrejas madeira bem preservada, das quais, várias fazem parte do património cultural da UNESCO.</a:t>
            </a:r>
          </a:p>
          <a:p>
            <a:r>
              <a:rPr lang="pt-BR" sz="1600" b="1" dirty="0"/>
              <a:t>A mais antiga e mais bem preservada delas é igreja de São Francisco de Assis em </a:t>
            </a:r>
            <a:r>
              <a:rPr lang="pt-BR" sz="1600" b="1" dirty="0" err="1"/>
              <a:t>Hervartov</a:t>
            </a:r>
            <a:r>
              <a:rPr lang="pt-BR" sz="1600" b="1" dirty="0"/>
              <a:t>, construído no século XVI.</a:t>
            </a:r>
          </a:p>
          <a:p>
            <a:r>
              <a:rPr lang="pt-BR" sz="1600" b="1" dirty="0"/>
              <a:t>• Cavernas na Eslováquia são tão incomuns que A UNESCO nomeou um grande número deles como Patrimônio Mundial. Aqui você pode ver as formações mais estranhas, que se assemelham flores, chamadas formações de aragonita.</a:t>
            </a:r>
          </a:p>
        </p:txBody>
      </p:sp>
      <p:pic>
        <p:nvPicPr>
          <p:cNvPr id="2050" name="Picture 2" descr="Resultado de imagem para čičmany">
            <a:extLst>
              <a:ext uri="{FF2B5EF4-FFF2-40B4-BE49-F238E27FC236}">
                <a16:creationId xmlns:a16="http://schemas.microsoft.com/office/drawing/2014/main" id="{DBBAEC0B-8E64-44E8-99A6-26459D0F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79" y="720080"/>
            <a:ext cx="3386777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čičmany trajes típicos">
            <a:extLst>
              <a:ext uri="{FF2B5EF4-FFF2-40B4-BE49-F238E27FC236}">
                <a16:creationId xmlns:a16="http://schemas.microsoft.com/office/drawing/2014/main" id="{CA33C2EB-DA5F-454F-8419-A116F0F84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34" y="715079"/>
            <a:ext cx="2333687" cy="35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igreja de São Francisco de Assis em Hervartov">
            <a:extLst>
              <a:ext uri="{FF2B5EF4-FFF2-40B4-BE49-F238E27FC236}">
                <a16:creationId xmlns:a16="http://schemas.microsoft.com/office/drawing/2014/main" id="{9FCEA3E6-96F6-4BF8-BAA9-693B3822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79" y="3429000"/>
            <a:ext cx="2807593" cy="187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m relacionada">
            <a:extLst>
              <a:ext uri="{FF2B5EF4-FFF2-40B4-BE49-F238E27FC236}">
                <a16:creationId xmlns:a16="http://schemas.microsoft.com/office/drawing/2014/main" id="{E2F9B51A-3070-49C9-9423-44F918DA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19" y="4004469"/>
            <a:ext cx="2096980" cy="28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E05EED7-4408-4B41-902E-2364DBBC80E8}"/>
              </a:ext>
            </a:extLst>
          </p:cNvPr>
          <p:cNvSpPr/>
          <p:nvPr/>
        </p:nvSpPr>
        <p:spPr>
          <a:xfrm>
            <a:off x="7025838" y="6387818"/>
            <a:ext cx="109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aragonita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B1BC0C-BB6B-4C56-94E5-0D6E24162EF7}"/>
              </a:ext>
            </a:extLst>
          </p:cNvPr>
          <p:cNvSpPr/>
          <p:nvPr/>
        </p:nvSpPr>
        <p:spPr>
          <a:xfrm>
            <a:off x="3412598" y="4934276"/>
            <a:ext cx="2807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 igreja de São Francisco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058" name="Picture 10" descr="Resultado de imagem para caverna aragonita">
            <a:extLst>
              <a:ext uri="{FF2B5EF4-FFF2-40B4-BE49-F238E27FC236}">
                <a16:creationId xmlns:a16="http://schemas.microsoft.com/office/drawing/2014/main" id="{765FA430-9567-4CA7-B757-78B2DD82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59" y="5291082"/>
            <a:ext cx="2333687" cy="154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A889446-018F-4BDC-8611-B062EDC2F930}"/>
              </a:ext>
            </a:extLst>
          </p:cNvPr>
          <p:cNvSpPr/>
          <p:nvPr/>
        </p:nvSpPr>
        <p:spPr>
          <a:xfrm>
            <a:off x="5109267" y="6503935"/>
            <a:ext cx="1090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aragonita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F399AC-A28F-7CDE-2E75-8A26DB5B97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69" y="5481340"/>
            <a:ext cx="1010829" cy="76792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0DD6C49-0D93-7190-6312-7CFE119E8DE6}"/>
              </a:ext>
            </a:extLst>
          </p:cNvPr>
          <p:cNvSpPr/>
          <p:nvPr/>
        </p:nvSpPr>
        <p:spPr>
          <a:xfrm>
            <a:off x="3326212" y="6248448"/>
            <a:ext cx="138980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Eslováquia</a:t>
            </a:r>
          </a:p>
        </p:txBody>
      </p:sp>
    </p:spTree>
    <p:extLst>
      <p:ext uri="{BB962C8B-B14F-4D97-AF65-F5344CB8AC3E}">
        <p14:creationId xmlns:p14="http://schemas.microsoft.com/office/powerpoint/2010/main" val="2589003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2669F69-5E6D-4872-AB3F-E3D0FA417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640" y="967610"/>
            <a:ext cx="2959200" cy="5341710"/>
          </a:xfrm>
        </p:spPr>
        <p:txBody>
          <a:bodyPr/>
          <a:lstStyle/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Marta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Marta é um pequeno animal carnívoro, que vive na Europa, inclusive na Bélgica;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Eram muito mais comuns, mas foram tão caçadas por causa de sua pele para fazer casacos e pincéis, que estão se tornando raras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Capturar uma marta não é muito difícil. Este animalzinho é curioso demais. Se um objeto brilhante for colocado perto da armadilha, adeus! Ela não resiste à intenção de chegar perto para dar uma olhada e cai na rede;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 marta é um animal solitário que vive em lugares rochosos e arborizados;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Alimenta-se de esquilos, coelhos, camundongos e aves pequenas. </a:t>
            </a:r>
            <a:endParaRPr lang="pt-PT" sz="13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943BFB4-922B-4C02-B5CE-A57A3146F357}"/>
              </a:ext>
            </a:extLst>
          </p:cNvPr>
          <p:cNvSpPr txBox="1"/>
          <p:nvPr/>
        </p:nvSpPr>
        <p:spPr>
          <a:xfrm>
            <a:off x="5654793" y="6363079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Bélgica</a:t>
            </a:r>
          </a:p>
          <a:p>
            <a:pPr algn="ctr"/>
            <a:endParaRPr lang="pt-BR" sz="1100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AB40026-B351-47EE-B6D2-7A46A9319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86" y="946150"/>
            <a:ext cx="2364873" cy="239383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F1D458F-BB93-4840-AE6C-4BCC48BE5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01" y="738366"/>
            <a:ext cx="3250599" cy="216706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B8B9542-ACFC-47D7-AE27-50BAF1E4D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384" r="26247" b="27894"/>
          <a:stretch/>
        </p:blipFill>
        <p:spPr>
          <a:xfrm>
            <a:off x="7173416" y="3944659"/>
            <a:ext cx="1979637" cy="291334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D68F01C-3A49-4041-AE5D-0E97DED74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86" y="4221090"/>
            <a:ext cx="2524902" cy="204125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386A7E7-8BDD-400E-8941-5D24C88941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82" y="2708920"/>
            <a:ext cx="2880880" cy="20171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32B8158-F290-7793-F5F7-9E11AB9BB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54" y="5480619"/>
            <a:ext cx="1075187" cy="81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83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D3DE8714-4124-479B-B4BF-C191C5096A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S10 – Missões – 05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D107E23A-3FA5-437A-9517-45B297FA9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Oração à noite</a:t>
            </a:r>
            <a:endParaRPr lang="pt-BR" sz="4000" i="0" dirty="0"/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FE530E42-4E58-29F0-48B2-1F3C075050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4248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9B1EC093-D30D-BDEA-6B24-0D37851EB0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Amelie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3BD8425-D2BF-FB81-3BF1-34ADAFEFA1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Áustria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955C5-F714-5688-A957-0A809B2A75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520" y="5811942"/>
            <a:ext cx="1252536" cy="9534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7421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0B8B9B7-C3C3-FDEA-E09E-BE5793804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4261590"/>
          </a:xfrm>
          <a:prstGeom prst="rect">
            <a:avLst/>
          </a:prstGeom>
        </p:spPr>
        <p:txBody>
          <a:bodyPr/>
          <a:lstStyle/>
          <a:p>
            <a:pPr indent="360000">
              <a:lnSpc>
                <a:spcPct val="100000"/>
              </a:lnSpc>
            </a:pPr>
            <a:r>
              <a:rPr lang="pt-BR" dirty="0">
                <a:solidFill>
                  <a:srgbClr val="1F1F1F"/>
                </a:solidFill>
                <a:latin typeface="inherit"/>
              </a:rPr>
              <a:t>Na Alemanha, a maioria das crianças adventistas do sétimo dia estuda em escolas públicas. Uma das maneiras que elas têm de compartilhar Jesus com seus amigos é convidando-os para participar do Clube de Desbravadores. Outras atividades para as quais elas podem convidar amigos são o coral infantil, a semana bíblica infantil e os acampamentos para adolescentes.</a:t>
            </a:r>
          </a:p>
          <a:p>
            <a:pPr indent="360000">
              <a:lnSpc>
                <a:spcPct val="100000"/>
              </a:lnSpc>
            </a:pPr>
            <a:r>
              <a:rPr lang="pt-BR" dirty="0">
                <a:solidFill>
                  <a:srgbClr val="1F1F1F"/>
                </a:solidFill>
                <a:latin typeface="inherit"/>
              </a:rPr>
              <a:t> 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86DF75-E545-A1D1-9FB3-F6347CC5E1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S10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0FAEBA0-5DAF-30DA-051E-5BA7B2D53AE1}"/>
              </a:ext>
            </a:extLst>
          </p:cNvPr>
          <p:cNvSpPr/>
          <p:nvPr/>
        </p:nvSpPr>
        <p:spPr>
          <a:xfrm>
            <a:off x="699916" y="5729899"/>
            <a:ext cx="13681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Alemanha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E0B3F69-CF49-87E5-E24F-90BAE142B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91" y="5517232"/>
            <a:ext cx="1089925" cy="8296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Imagem 3" descr="Durch den Advent mit den MDR-Ensembles – festliche Klänge in ganz  Mitteldeutschland | Presseportal">
            <a:extLst>
              <a:ext uri="{FF2B5EF4-FFF2-40B4-BE49-F238E27FC236}">
                <a16:creationId xmlns:a16="http://schemas.microsoft.com/office/drawing/2014/main" id="{7EA19385-7F1B-7D4C-8161-B04AD74A3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764704"/>
            <a:ext cx="3787306" cy="252028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2AF4378-1FB5-097C-B7AD-5FFC17DBF0BC}"/>
              </a:ext>
            </a:extLst>
          </p:cNvPr>
          <p:cNvSpPr txBox="1"/>
          <p:nvPr/>
        </p:nvSpPr>
        <p:spPr>
          <a:xfrm>
            <a:off x="3923928" y="3348626"/>
            <a:ext cx="3473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1F1F1F"/>
                </a:solidFill>
                <a:latin typeface="inherit"/>
              </a:rPr>
              <a:t>coral infantil</a:t>
            </a:r>
            <a:endParaRPr lang="pt-BR" dirty="0"/>
          </a:p>
        </p:txBody>
      </p:sp>
      <p:pic>
        <p:nvPicPr>
          <p:cNvPr id="9" name="Imagem 8" descr="Kinderchor">
            <a:extLst>
              <a:ext uri="{FF2B5EF4-FFF2-40B4-BE49-F238E27FC236}">
                <a16:creationId xmlns:a16="http://schemas.microsoft.com/office/drawing/2014/main" id="{B115B273-FE6E-AC14-1C45-E8564B42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129" y="3781600"/>
            <a:ext cx="4390559" cy="292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25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O que fazer em Viena. Melhores dicas para 2026 | Expedia Turismo">
            <a:extLst>
              <a:ext uri="{FF2B5EF4-FFF2-40B4-BE49-F238E27FC236}">
                <a16:creationId xmlns:a16="http://schemas.microsoft.com/office/drawing/2014/main" id="{5C7C07C5-307A-8800-9335-9F416DD4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339" y="4437112"/>
            <a:ext cx="3634279" cy="2332314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5DB2A54-340D-F051-524D-D12A7C7E4A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1758704"/>
          </a:xfrm>
        </p:spPr>
        <p:txBody>
          <a:bodyPr/>
          <a:lstStyle/>
          <a:p>
            <a:pPr indent="360000">
              <a:lnSpc>
                <a:spcPct val="100000"/>
              </a:lnSpc>
            </a:pPr>
            <a:r>
              <a:rPr lang="pt-PT" dirty="0"/>
              <a:t>A Áustria é chamada de berço da música clássica e foi o lar de Beethoven, Haydn, Mozart e Schubert.</a:t>
            </a:r>
          </a:p>
          <a:p>
            <a:pPr indent="360000">
              <a:lnSpc>
                <a:spcPct val="100000"/>
              </a:lnSpc>
            </a:pPr>
            <a:r>
              <a:rPr lang="pt-PT" dirty="0"/>
              <a:t>Todos estes músicos faleceram em Viena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9DBE63-65A7-27EA-32A4-C53F5C7BE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1" y="914571"/>
            <a:ext cx="2283727" cy="27246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E976DF-75F4-D6C5-3AD3-2028B3BC2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62" y="5721532"/>
            <a:ext cx="1390675" cy="10585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DFE2AC2-4343-98A0-FE39-E27F01759CEC}"/>
              </a:ext>
            </a:extLst>
          </p:cNvPr>
          <p:cNvSpPr/>
          <p:nvPr/>
        </p:nvSpPr>
        <p:spPr>
          <a:xfrm>
            <a:off x="107504" y="6161947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Áustria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AF5211-E488-C4E9-D302-CD5BD929FCAE}"/>
              </a:ext>
            </a:extLst>
          </p:cNvPr>
          <p:cNvSpPr txBox="1"/>
          <p:nvPr/>
        </p:nvSpPr>
        <p:spPr>
          <a:xfrm>
            <a:off x="6372201" y="3264859"/>
            <a:ext cx="2296865" cy="374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Beethoven</a:t>
            </a:r>
            <a:endParaRPr lang="pt-BR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C7BC84F-53B6-5883-61E2-50178504C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977" y="692662"/>
            <a:ext cx="2177060" cy="275131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13AB856-B024-08A9-0A86-2751969CFF4F}"/>
              </a:ext>
            </a:extLst>
          </p:cNvPr>
          <p:cNvSpPr txBox="1"/>
          <p:nvPr/>
        </p:nvSpPr>
        <p:spPr>
          <a:xfrm>
            <a:off x="3988977" y="3076687"/>
            <a:ext cx="2177060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Joseph Haydn</a:t>
            </a:r>
            <a:endParaRPr lang="pt-BR"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5A2B50D-07E2-FBEA-74AB-23D18ED88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55" y="2499018"/>
            <a:ext cx="2466846" cy="3161778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4B2522-3F26-51F0-2F5C-E2DBA41827B5}"/>
              </a:ext>
            </a:extLst>
          </p:cNvPr>
          <p:cNvSpPr txBox="1"/>
          <p:nvPr/>
        </p:nvSpPr>
        <p:spPr>
          <a:xfrm>
            <a:off x="304955" y="5291464"/>
            <a:ext cx="2466846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Mozart</a:t>
            </a:r>
            <a:endParaRPr lang="pt-BR" b="1" dirty="0"/>
          </a:p>
        </p:txBody>
      </p:sp>
      <p:pic>
        <p:nvPicPr>
          <p:cNvPr id="13" name="Imagem 12" descr="Franz Schubert – Wikipédia, a enciclopédia livre">
            <a:extLst>
              <a:ext uri="{FF2B5EF4-FFF2-40B4-BE49-F238E27FC236}">
                <a16:creationId xmlns:a16="http://schemas.microsoft.com/office/drawing/2014/main" id="{99CD1B46-1731-609F-E819-18B4EFF32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196" y="3812707"/>
            <a:ext cx="2283727" cy="278121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F82DD4C-2D0F-CF21-46D6-6B4C371AC91C}"/>
              </a:ext>
            </a:extLst>
          </p:cNvPr>
          <p:cNvSpPr txBox="1"/>
          <p:nvPr/>
        </p:nvSpPr>
        <p:spPr>
          <a:xfrm>
            <a:off x="3002832" y="6224586"/>
            <a:ext cx="2283726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Franz Shubert</a:t>
            </a:r>
            <a:endParaRPr lang="pt-BR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348202-1C5E-AE02-C06A-4904A480CB80}"/>
              </a:ext>
            </a:extLst>
          </p:cNvPr>
          <p:cNvSpPr txBox="1"/>
          <p:nvPr/>
        </p:nvSpPr>
        <p:spPr>
          <a:xfrm>
            <a:off x="5410339" y="6402047"/>
            <a:ext cx="3704697" cy="36933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PT" b="1" dirty="0"/>
              <a:t>Viena – Áustria</a:t>
            </a:r>
            <a:endParaRPr lang="pt-BR" b="1" dirty="0"/>
          </a:p>
        </p:txBody>
      </p:sp>
      <p:pic>
        <p:nvPicPr>
          <p:cNvPr id="18" name="Imagem 17" descr="Pauta musical Imagens – Download Grátis no Freepik">
            <a:extLst>
              <a:ext uri="{FF2B5EF4-FFF2-40B4-BE49-F238E27FC236}">
                <a16:creationId xmlns:a16="http://schemas.microsoft.com/office/drawing/2014/main" id="{E819DF95-B79D-CA6C-61E9-60F746F550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489" b="11489"/>
          <a:stretch>
            <a:fillRect/>
          </a:stretch>
        </p:blipFill>
        <p:spPr>
          <a:xfrm>
            <a:off x="1990207" y="1820268"/>
            <a:ext cx="3013095" cy="123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77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18E3EC3-9D47-4550-9C02-F7D167D06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574" y="1042832"/>
            <a:ext cx="2959200" cy="5341710"/>
          </a:xfrm>
        </p:spPr>
        <p:txBody>
          <a:bodyPr/>
          <a:lstStyle/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Esquilo europeu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O esquilo europeu, possui pelagem avermelhada, cauda longa e tem </a:t>
            </a:r>
            <a:r>
              <a:rPr lang="pt-BR" sz="1300" dirty="0" err="1">
                <a:latin typeface="Comic Sans MS" panose="030F0702030302020204" pitchFamily="66" charset="0"/>
              </a:rPr>
              <a:t>pêlos</a:t>
            </a:r>
            <a:r>
              <a:rPr lang="pt-BR" sz="1300" dirty="0">
                <a:latin typeface="Comic Sans MS" panose="030F0702030302020204" pitchFamily="66" charset="0"/>
              </a:rPr>
              <a:t> compridos nas orelhas;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300" dirty="0">
                <a:latin typeface="Comic Sans MS" panose="030F0702030302020204" pitchFamily="66" charset="0"/>
              </a:rPr>
              <a:t>É comum encontrar esquilos em bosques e parques na Alemanha;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No inverno passa diversos dias dormindo na toca, mas acorda com frequência e com fome; </a:t>
            </a:r>
          </a:p>
          <a:p>
            <a:pPr algn="just"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 Assim, passa o outono armazenando avelãs, bolotas e castanhas, que ele esconde em geral embaixo de árvores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Vive em árvores altas e constrói o ninho o mais alto possível, num buraco ou no vão de uma forquilha de galhos. É muito ágil nas árvores;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Seu pior inimigo é a marta, quase tão ágil quanto ele. </a:t>
            </a:r>
            <a:endParaRPr lang="pt-PT" sz="13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0894592-B03D-456F-AA08-7EF89F667F4F}"/>
              </a:ext>
            </a:extLst>
          </p:cNvPr>
          <p:cNvSpPr txBox="1"/>
          <p:nvPr/>
        </p:nvSpPr>
        <p:spPr>
          <a:xfrm>
            <a:off x="7155101" y="5831462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Alemanha</a:t>
            </a:r>
          </a:p>
          <a:p>
            <a:pPr algn="ctr"/>
            <a:endParaRPr lang="pt-BR" sz="1100" b="1" dirty="0"/>
          </a:p>
        </p:txBody>
      </p:sp>
      <p:pic>
        <p:nvPicPr>
          <p:cNvPr id="9" name="Picture 2" descr="IMG_4711">
            <a:hlinkClick r:id="rId3"/>
            <a:extLst>
              <a:ext uri="{FF2B5EF4-FFF2-40B4-BE49-F238E27FC236}">
                <a16:creationId xmlns:a16="http://schemas.microsoft.com/office/drawing/2014/main" id="{A688CA7E-C2AD-497A-B947-1D611B79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760" y="4071706"/>
            <a:ext cx="2777666" cy="20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C:\Users\eliane.batista\Documents\Eliane\Escola Sabatina\Primários\2016\4 º trimestre\Bandeiras 4 trime\2.Alemanha.png (1).jpg">
            <a:extLst>
              <a:ext uri="{FF2B5EF4-FFF2-40B4-BE49-F238E27FC236}">
                <a16:creationId xmlns:a16="http://schemas.microsoft.com/office/drawing/2014/main" id="{C4C9482F-2C7B-4E95-9994-D60FF458A4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08" y="6184203"/>
            <a:ext cx="99123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2B5E0A6-4E0D-415E-9791-D5D1D3394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28" y="4931124"/>
            <a:ext cx="2709480" cy="180067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71331A-F81F-4C59-9D60-B2A5C37B0480}"/>
              </a:ext>
            </a:extLst>
          </p:cNvPr>
          <p:cNvSpPr txBox="1"/>
          <p:nvPr/>
        </p:nvSpPr>
        <p:spPr>
          <a:xfrm>
            <a:off x="5610970" y="3069741"/>
            <a:ext cx="10665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Foto tiradas em um bosque, </a:t>
            </a:r>
          </a:p>
          <a:p>
            <a:pPr algn="ctr"/>
            <a:r>
              <a:rPr lang="pt-BR" sz="1100" b="1" dirty="0"/>
              <a:t>em Berlim, Alemanha.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19AEEB4-9274-4C7D-A49C-B59A0C369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71" y="846366"/>
            <a:ext cx="3034270" cy="20149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F414F74-1CB3-44C7-B37E-8590A4B5F9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41" y="846366"/>
            <a:ext cx="2365102" cy="295637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497F973-3FE5-4F17-9C35-00A0F5E2D2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71" y="3037074"/>
            <a:ext cx="2438400" cy="165506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C1926C7-4F70-DED3-ED49-E91EFF76F9CE}"/>
              </a:ext>
            </a:extLst>
          </p:cNvPr>
          <p:cNvSpPr txBox="1"/>
          <p:nvPr/>
        </p:nvSpPr>
        <p:spPr>
          <a:xfrm>
            <a:off x="7047745" y="6291596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Alemanha</a:t>
            </a:r>
          </a:p>
        </p:txBody>
      </p:sp>
    </p:spTree>
    <p:extLst>
      <p:ext uri="{BB962C8B-B14F-4D97-AF65-F5344CB8AC3E}">
        <p14:creationId xmlns:p14="http://schemas.microsoft.com/office/powerpoint/2010/main" val="1503501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89621A2B-56FC-4751-A5B8-47AAC9D308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S11 – Missões – 12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98711BDE-08E6-4BEC-AAC7-3D33DA6BF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O sonho de Luca</a:t>
            </a:r>
            <a:endParaRPr lang="pt-BR" sz="4000" i="0" dirty="0"/>
          </a:p>
        </p:txBody>
      </p:sp>
      <p:pic>
        <p:nvPicPr>
          <p:cNvPr id="16" name="Espaço Reservado para Imagem 15">
            <a:extLst>
              <a:ext uri="{FF2B5EF4-FFF2-40B4-BE49-F238E27FC236}">
                <a16:creationId xmlns:a16="http://schemas.microsoft.com/office/drawing/2014/main" id="{559629E1-D952-030B-D959-0D0007592D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4311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AEBAED84-7212-639D-5855-EA62BB2556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Luca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C1874D3-07A6-1ED0-CB10-9747DCD337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Romênia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A103B24-8A53-23A6-6CAD-C76F33A1E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69" y="5810744"/>
            <a:ext cx="1219079" cy="9349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7636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5DE863F-EDD8-1CFC-8438-55566A274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122172" cy="3253478"/>
          </a:xfrm>
          <a:prstGeom prst="rect">
            <a:avLst/>
          </a:prstGeom>
        </p:spPr>
        <p:txBody>
          <a:bodyPr/>
          <a:lstStyle/>
          <a:p>
            <a:pPr indent="360000">
              <a:lnSpc>
                <a:spcPct val="100000"/>
              </a:lnSpc>
            </a:pPr>
            <a:r>
              <a:rPr lang="pt-BR" dirty="0">
                <a:solidFill>
                  <a:srgbClr val="1F1F1F"/>
                </a:solidFill>
                <a:latin typeface="inherit"/>
              </a:rPr>
              <a:t>Nos últimos anos, enchentes e transbordamentos de rios afetaram gravemente algumas regiões da Itália. A ajuda tem vindo não apenas do governo, mas também da população. Jovens de muitas igrejas têm demonstrado o amor de Deus ao se envolverem diretamente no auxílio aos necessitados.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0AF1BE75-3927-0AB3-6F49-E1716674EB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S11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929D78-7C26-1795-D072-5ED548574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429000"/>
            <a:ext cx="1144082" cy="88756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DF8125A-A7B3-752F-493A-79D510855E7D}"/>
              </a:ext>
            </a:extLst>
          </p:cNvPr>
          <p:cNvSpPr/>
          <p:nvPr/>
        </p:nvSpPr>
        <p:spPr>
          <a:xfrm>
            <a:off x="6444208" y="3713675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Itália</a:t>
            </a:r>
          </a:p>
        </p:txBody>
      </p:sp>
      <p:pic>
        <p:nvPicPr>
          <p:cNvPr id="3" name="Imagem 2" descr="ADRA HONDURAS | LinkedIn">
            <a:extLst>
              <a:ext uri="{FF2B5EF4-FFF2-40B4-BE49-F238E27FC236}">
                <a16:creationId xmlns:a16="http://schemas.microsoft.com/office/drawing/2014/main" id="{82C64BDC-2D84-39AB-6B88-54523ED06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836712"/>
            <a:ext cx="1905000" cy="1905000"/>
          </a:xfrm>
          <a:prstGeom prst="rect">
            <a:avLst/>
          </a:prstGeom>
        </p:spPr>
      </p:pic>
      <p:pic>
        <p:nvPicPr>
          <p:cNvPr id="4" name="Imagem 3" descr="ALLUVIONE (in Emilia Romagna): sempre le stesse tragiche cose – per la  SICUREZZA IDRICA: i LIMITI di casse di espansione, argini, dighe… rimedi  che non bastano alla salvaguardia del territorio: sono necessarie">
            <a:extLst>
              <a:ext uri="{FF2B5EF4-FFF2-40B4-BE49-F238E27FC236}">
                <a16:creationId xmlns:a16="http://schemas.microsoft.com/office/drawing/2014/main" id="{669E2115-D240-7B53-D059-257EE692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496" y="4521796"/>
            <a:ext cx="3931911" cy="2211700"/>
          </a:xfrm>
          <a:prstGeom prst="rect">
            <a:avLst/>
          </a:prstGeom>
        </p:spPr>
      </p:pic>
      <p:pic>
        <p:nvPicPr>
          <p:cNvPr id="5" name="Imagem 4" descr="assistenza ai senzatetto Archives » ADRA Italia">
            <a:extLst>
              <a:ext uri="{FF2B5EF4-FFF2-40B4-BE49-F238E27FC236}">
                <a16:creationId xmlns:a16="http://schemas.microsoft.com/office/drawing/2014/main" id="{90B8A918-89F8-E7EE-9C84-74A059B14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54" y="826269"/>
            <a:ext cx="3735139" cy="2801355"/>
          </a:xfrm>
          <a:prstGeom prst="rect">
            <a:avLst/>
          </a:prstGeom>
        </p:spPr>
      </p:pic>
      <p:pic>
        <p:nvPicPr>
          <p:cNvPr id="7" name="Imagem 6" descr="Maltempo, cosa sono le casse di espansione: barriere per arginare i fiumi  in caso di alluvione - Il Sole 24 ORE">
            <a:extLst>
              <a:ext uri="{FF2B5EF4-FFF2-40B4-BE49-F238E27FC236}">
                <a16:creationId xmlns:a16="http://schemas.microsoft.com/office/drawing/2014/main" id="{98143229-0F36-8F06-9BC0-90AC817B4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93" y="4221088"/>
            <a:ext cx="4832941" cy="252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7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2780786" cy="61631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Romênia</a:t>
            </a:r>
          </a:p>
          <a:p>
            <a:r>
              <a:rPr lang="pt-BR" b="1" dirty="0"/>
              <a:t>• As doutrinas adventistas foram pregadas pela primeira vez na Romênia por </a:t>
            </a:r>
            <a:r>
              <a:rPr lang="pt-BR" b="1" dirty="0" err="1"/>
              <a:t>Michal</a:t>
            </a:r>
            <a:r>
              <a:rPr lang="pt-BR" b="1" dirty="0"/>
              <a:t> </a:t>
            </a:r>
            <a:r>
              <a:rPr lang="pt-BR" b="1" dirty="0" err="1"/>
              <a:t>Czechowski</a:t>
            </a:r>
            <a:r>
              <a:rPr lang="pt-BR" b="1" dirty="0"/>
              <a:t>. No inverno de </a:t>
            </a:r>
            <a:r>
              <a:rPr lang="es-ES" b="1" dirty="0"/>
              <a:t>1868–1869 e</a:t>
            </a:r>
            <a:r>
              <a:rPr lang="pt-BR" b="1" dirty="0" err="1"/>
              <a:t>le</a:t>
            </a:r>
            <a:r>
              <a:rPr lang="pt-BR" b="1" dirty="0"/>
              <a:t> pregou em Pitesti, onde doze pessoas aceitaram sua mensagem.</a:t>
            </a:r>
          </a:p>
          <a:p>
            <a:r>
              <a:rPr lang="pt-BR" b="1" dirty="0"/>
              <a:t>• O Castelo de </a:t>
            </a:r>
            <a:r>
              <a:rPr lang="es-ES" b="1" dirty="0" err="1"/>
              <a:t>Valea</a:t>
            </a:r>
            <a:r>
              <a:rPr lang="es-ES" b="1" dirty="0"/>
              <a:t> </a:t>
            </a:r>
            <a:r>
              <a:rPr lang="es-ES" b="1" dirty="0" err="1"/>
              <a:t>Peleș</a:t>
            </a:r>
            <a:r>
              <a:rPr lang="es-ES" b="1" dirty="0"/>
              <a:t> </a:t>
            </a:r>
            <a:r>
              <a:rPr lang="pt-BR" b="1" dirty="0"/>
              <a:t>em </a:t>
            </a:r>
            <a:r>
              <a:rPr lang="pt-BR" b="1" dirty="0" err="1"/>
              <a:t>Sinaia</a:t>
            </a:r>
            <a:r>
              <a:rPr lang="pt-BR" b="1" dirty="0"/>
              <a:t> foi o primeiro</a:t>
            </a:r>
          </a:p>
          <a:p>
            <a:r>
              <a:rPr lang="pt-BR" b="1" dirty="0"/>
              <a:t>Castelo europeu iluminado pela eletricidade gerada no próprio castelo.</a:t>
            </a:r>
          </a:p>
          <a:p>
            <a:r>
              <a:rPr lang="pt-BR" b="1" dirty="0"/>
              <a:t>• A primeira classificação "dez" na ginástica em</a:t>
            </a:r>
          </a:p>
          <a:p>
            <a:r>
              <a:rPr lang="pt-BR" b="1" dirty="0"/>
              <a:t>Jogos Olímpicos foi para a romena </a:t>
            </a:r>
            <a:r>
              <a:rPr lang="pt-BR" b="1" dirty="0" err="1"/>
              <a:t>Nadia</a:t>
            </a:r>
            <a:r>
              <a:rPr lang="pt-BR" b="1" dirty="0"/>
              <a:t> Comaneci, por seu desempenho na competição de barras assimétricas em Montreal, Canadá, em 1976.</a:t>
            </a:r>
          </a:p>
        </p:txBody>
      </p:sp>
      <p:pic>
        <p:nvPicPr>
          <p:cNvPr id="3074" name="Picture 2" descr="Resultado de imagem para Castillo de Valea Peleș">
            <a:extLst>
              <a:ext uri="{FF2B5EF4-FFF2-40B4-BE49-F238E27FC236}">
                <a16:creationId xmlns:a16="http://schemas.microsoft.com/office/drawing/2014/main" id="{F29F1BC5-3412-42D5-97FD-AD1FF8A4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729188"/>
            <a:ext cx="4528163" cy="27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8769694-BDBC-4777-8B1A-55BC037358DC}"/>
              </a:ext>
            </a:extLst>
          </p:cNvPr>
          <p:cNvSpPr/>
          <p:nvPr/>
        </p:nvSpPr>
        <p:spPr>
          <a:xfrm>
            <a:off x="6769802" y="729188"/>
            <a:ext cx="2411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Castello de </a:t>
            </a:r>
            <a:r>
              <a:rPr lang="es-ES" b="1" dirty="0" err="1"/>
              <a:t>Valea</a:t>
            </a:r>
            <a:r>
              <a:rPr lang="es-ES" b="1" dirty="0"/>
              <a:t> </a:t>
            </a:r>
            <a:r>
              <a:rPr lang="es-ES" b="1" dirty="0" err="1"/>
              <a:t>Peleș</a:t>
            </a:r>
            <a:endParaRPr lang="pt-BR" dirty="0"/>
          </a:p>
        </p:txBody>
      </p:sp>
      <p:pic>
        <p:nvPicPr>
          <p:cNvPr id="4" name="Imagem 3" descr="Foto em preto e branco de homem&#10;&#10;Descrição gerada automaticamente">
            <a:extLst>
              <a:ext uri="{FF2B5EF4-FFF2-40B4-BE49-F238E27FC236}">
                <a16:creationId xmlns:a16="http://schemas.microsoft.com/office/drawing/2014/main" id="{0C038D67-8EBF-4AB9-8550-2B23A806A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39" y="694808"/>
            <a:ext cx="1700160" cy="280724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19C4121-3B75-4B34-A1BA-E341558C5CFA}"/>
              </a:ext>
            </a:extLst>
          </p:cNvPr>
          <p:cNvSpPr/>
          <p:nvPr/>
        </p:nvSpPr>
        <p:spPr>
          <a:xfrm>
            <a:off x="2826802" y="3332771"/>
            <a:ext cx="1790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 err="1"/>
              <a:t>Michał</a:t>
            </a:r>
            <a:r>
              <a:rPr lang="es-ES" sz="1600" b="1" dirty="0"/>
              <a:t> Czechowski</a:t>
            </a:r>
            <a:endParaRPr lang="pt-BR" sz="1600" dirty="0"/>
          </a:p>
        </p:txBody>
      </p:sp>
      <p:pic>
        <p:nvPicPr>
          <p:cNvPr id="3078" name="Picture 6" descr="Resultado de imagem para Nadia Comaneci">
            <a:extLst>
              <a:ext uri="{FF2B5EF4-FFF2-40B4-BE49-F238E27FC236}">
                <a16:creationId xmlns:a16="http://schemas.microsoft.com/office/drawing/2014/main" id="{182EECC1-48E4-46FB-958A-EFA7FAEB5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4"/>
          <a:stretch/>
        </p:blipFill>
        <p:spPr bwMode="auto">
          <a:xfrm>
            <a:off x="4655464" y="3642601"/>
            <a:ext cx="4406270" cy="31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2D341C2-0B4B-4DE7-94FE-7281A15C1FED}"/>
              </a:ext>
            </a:extLst>
          </p:cNvPr>
          <p:cNvSpPr/>
          <p:nvPr/>
        </p:nvSpPr>
        <p:spPr>
          <a:xfrm>
            <a:off x="6769802" y="5949280"/>
            <a:ext cx="1164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Nadia</a:t>
            </a:r>
          </a:p>
          <a:p>
            <a:r>
              <a:rPr lang="es-ES" b="1" dirty="0" err="1">
                <a:solidFill>
                  <a:schemeClr val="bg1"/>
                </a:solidFill>
              </a:rPr>
              <a:t>Comaneci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4C634EF-8A01-D165-B9BC-C7020666218B}"/>
              </a:ext>
            </a:extLst>
          </p:cNvPr>
          <p:cNvSpPr/>
          <p:nvPr/>
        </p:nvSpPr>
        <p:spPr>
          <a:xfrm>
            <a:off x="3100920" y="6166074"/>
            <a:ext cx="13681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Romênia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8EF9D65-6E23-4324-CCD2-A296FA114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51" y="5366774"/>
            <a:ext cx="1078831" cy="8273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9510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716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641CD69-CB9C-4C1C-A4F2-264E2ABAE3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574" y="955150"/>
            <a:ext cx="2959200" cy="5413718"/>
          </a:xfrm>
        </p:spPr>
        <p:txBody>
          <a:bodyPr/>
          <a:lstStyle/>
          <a:p>
            <a:pPr algn="ctr">
              <a:defRPr/>
            </a:pPr>
            <a:r>
              <a:rPr lang="pt-PT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Raposa Vermelha</a:t>
            </a:r>
          </a:p>
          <a:p>
            <a:pPr algn="ctr">
              <a:defRPr/>
            </a:pPr>
            <a:endParaRPr lang="pt-BR" sz="16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 </a:t>
            </a:r>
            <a:r>
              <a:rPr lang="pt-BR" sz="1300" b="1" dirty="0">
                <a:latin typeface="Comic Sans MS" panose="030F0702030302020204" pitchFamily="66" charset="0"/>
              </a:rPr>
              <a:t>raposa-vermelha</a:t>
            </a:r>
            <a:r>
              <a:rPr lang="pt-BR" sz="1300" dirty="0">
                <a:latin typeface="Comic Sans MS" panose="030F0702030302020204" pitchFamily="66" charset="0"/>
              </a:rPr>
              <a:t> é um mamífero de médio porte, com os pelos geralmente castanho-avermelhados, encontrada em várias partes da Europa, inclusive na </a:t>
            </a:r>
            <a:r>
              <a:rPr lang="pt-BR" sz="1300" b="1" dirty="0">
                <a:latin typeface="Comic Sans MS" panose="030F0702030302020204" pitchFamily="66" charset="0"/>
              </a:rPr>
              <a:t>Eslováquia</a:t>
            </a:r>
            <a:r>
              <a:rPr lang="pt-BR" sz="1300" dirty="0">
                <a:latin typeface="Comic Sans MS" panose="030F0702030302020204" pitchFamily="66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 Após uma gestação de 53 dias, nascem entre 4 e 5 filhotes. Macho e fêmea cuidam dos filhotes; </a:t>
            </a:r>
            <a:endParaRPr lang="es-ES" sz="1300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Caça geralmente animais pequenos como coelhos, lebres, aves, mas também come insetos, peixes, ovos, e frutos</a:t>
            </a:r>
            <a:r>
              <a:rPr lang="pt-PT" sz="1300" dirty="0">
                <a:latin typeface="Comic Sans MS" panose="030F0702030302020204" pitchFamily="66" charset="0"/>
              </a:rPr>
              <a:t>; </a:t>
            </a:r>
          </a:p>
          <a:p>
            <a:pPr algn="just">
              <a:defRPr/>
            </a:pPr>
            <a:endParaRPr lang="pt-PT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300" dirty="0">
                <a:latin typeface="Comic Sans MS" panose="030F0702030302020204" pitchFamily="66" charset="0"/>
              </a:rPr>
              <a:t>A raposa-vermelha vive em grupos formados em sua maioria por um macho adulto e várias fêmeas. Vivem em tocas protegidas pela vegetação escavadas por elas mesmas, ou em antigas tocas de coelhos ou texugos abandonadas</a:t>
            </a:r>
            <a:r>
              <a:rPr lang="pt-PT" sz="1300" dirty="0">
                <a:latin typeface="Comic Sans MS" panose="030F0702030302020204" pitchFamily="66" charset="0"/>
              </a:rPr>
              <a:t>.</a:t>
            </a:r>
            <a:endParaRPr lang="pt-BR" sz="1300" dirty="0">
              <a:latin typeface="Comic Sans MS" panose="030F0702030302020204" pitchFamily="66" charset="0"/>
            </a:endParaRP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0F8013-D646-4737-972D-0EBCDC8C7BBC}"/>
              </a:ext>
            </a:extLst>
          </p:cNvPr>
          <p:cNvSpPr txBox="1"/>
          <p:nvPr/>
        </p:nvSpPr>
        <p:spPr>
          <a:xfrm>
            <a:off x="3206521" y="5914590"/>
            <a:ext cx="1653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Eslováquia</a:t>
            </a:r>
          </a:p>
          <a:p>
            <a:pPr algn="ctr"/>
            <a:endParaRPr lang="pt-BR" sz="1100" b="1" dirty="0"/>
          </a:p>
        </p:txBody>
      </p:sp>
      <p:pic>
        <p:nvPicPr>
          <p:cNvPr id="10" name="Picture 2" descr="Vulpes vulpes">
            <a:extLst>
              <a:ext uri="{FF2B5EF4-FFF2-40B4-BE49-F238E27FC236}">
                <a16:creationId xmlns:a16="http://schemas.microsoft.com/office/drawing/2014/main" id="{7B52DFDC-116A-4627-B999-41269D3C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74" y="778821"/>
            <a:ext cx="2502071" cy="37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s3-eu-west-1.amazonaws.com/rankia/images/valoraciones/0021/2992/549381__red-fox_p.jpg?1444110088">
            <a:extLst>
              <a:ext uri="{FF2B5EF4-FFF2-40B4-BE49-F238E27FC236}">
                <a16:creationId xmlns:a16="http://schemas.microsoft.com/office/drawing/2014/main" id="{2A37B7A1-895A-44AE-A073-9001D339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505" y="692696"/>
            <a:ext cx="2604594" cy="195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Resultado de imagem para raposa vermelha caracteristicas">
            <a:extLst>
              <a:ext uri="{FF2B5EF4-FFF2-40B4-BE49-F238E27FC236}">
                <a16:creationId xmlns:a16="http://schemas.microsoft.com/office/drawing/2014/main" id="{6CD5AAC1-872B-4BF4-A94A-1B3E20B05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08" y="2651025"/>
            <a:ext cx="2518518" cy="188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Resultado de imagem para raposa vermelha caracteristicas">
            <a:extLst>
              <a:ext uri="{FF2B5EF4-FFF2-40B4-BE49-F238E27FC236}">
                <a16:creationId xmlns:a16="http://schemas.microsoft.com/office/drawing/2014/main" id="{1607971B-26D7-448A-B54B-F15270FE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544796"/>
            <a:ext cx="3466710" cy="232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A30C73-499D-1A6F-2895-26B10F0AC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07" y="5044259"/>
            <a:ext cx="1145622" cy="8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41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428B7405-6D05-4C3D-B765-917D24378C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S12 – Missões – 19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B4051485-E587-4F68-8608-A26CA83B1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Verdadeira Páscoa</a:t>
            </a:r>
            <a:endParaRPr lang="pt-BR" sz="4000" i="0" dirty="0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645BC11C-807F-0D2B-8FC0-46C32AA9E3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r="5639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12A3D027-CCDB-4F97-97E4-5DD7B88085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David</a:t>
            </a:r>
          </a:p>
        </p:txBody>
      </p:sp>
      <p:sp>
        <p:nvSpPr>
          <p:cNvPr id="10" name="Espaço Reservado para Texto 13">
            <a:extLst>
              <a:ext uri="{FF2B5EF4-FFF2-40B4-BE49-F238E27FC236}">
                <a16:creationId xmlns:a16="http://schemas.microsoft.com/office/drawing/2014/main" id="{D602C2D1-98A4-14C0-4FD8-74348C4596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912" y="6203691"/>
            <a:ext cx="3216608" cy="459601"/>
          </a:xfrm>
        </p:spPr>
        <p:txBody>
          <a:bodyPr/>
          <a:lstStyle/>
          <a:p>
            <a:r>
              <a:rPr lang="pt-BR" dirty="0"/>
              <a:t>Romênia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AD6817A-4412-3D12-057B-3DAB488758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69" y="5810744"/>
            <a:ext cx="1219079" cy="9349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7062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greja Adventista do Sétimo Dia">
            <a:extLst>
              <a:ext uri="{FF2B5EF4-FFF2-40B4-BE49-F238E27FC236}">
                <a16:creationId xmlns:a16="http://schemas.microsoft.com/office/drawing/2014/main" id="{B2B3DA63-1F70-C651-A1BF-2486D435E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410" y="4466527"/>
            <a:ext cx="4057650" cy="2286000"/>
          </a:xfrm>
          <a:prstGeom prst="rect">
            <a:avLst/>
          </a:prstGeom>
        </p:spPr>
      </p:pic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29DD0A9-2755-51A0-ED62-010CFEEC3B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3131852" cy="4909662"/>
          </a:xfrm>
          <a:prstGeom prst="rect">
            <a:avLst/>
          </a:prstGeom>
        </p:spPr>
        <p:txBody>
          <a:bodyPr/>
          <a:lstStyle/>
          <a:p>
            <a:pPr indent="360000"/>
            <a:r>
              <a:rPr lang="pt-BR" dirty="0">
                <a:solidFill>
                  <a:srgbClr val="1F1F1F"/>
                </a:solidFill>
                <a:latin typeface="inherit"/>
              </a:rPr>
              <a:t>Na Alemanha, os pastores podem pregar livremente sobre Jesus. No entanto, falar sobre Deus fora da igreja pode ser difícil, pois a sociedade é bastante não cristã. Ainda assim, pesquisas mostram que os jovens estão abertos à espiritualidade e buscam um significado mais profundo para a vida. Os pastores proclamam as boas-novas por meio da amizade, de projetos criativos que atendem às necessidades das pessoas, formatos atrativos de culto, podcasts, devocionais curtos publicados em redes sociais, Clubes de Desbravadores, etc.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E9D0921-2595-C5EC-94D5-BB99DC3681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S12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99B8371-5D6A-AC4D-1B2A-97B5AFA91510}"/>
              </a:ext>
            </a:extLst>
          </p:cNvPr>
          <p:cNvSpPr/>
          <p:nvPr/>
        </p:nvSpPr>
        <p:spPr>
          <a:xfrm>
            <a:off x="107504" y="6161947"/>
            <a:ext cx="13681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Alemanha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7913759-8218-F59E-3275-C15EC83DC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79" y="5949280"/>
            <a:ext cx="1089925" cy="8296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2DBCC99-7A72-9B8A-3A97-646F9A1F9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147914"/>
            <a:ext cx="3033359" cy="22810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A81934A-7B61-69F0-A478-016544688015}"/>
              </a:ext>
            </a:extLst>
          </p:cNvPr>
          <p:cNvSpPr txBox="1"/>
          <p:nvPr/>
        </p:nvSpPr>
        <p:spPr>
          <a:xfrm>
            <a:off x="3347864" y="3358733"/>
            <a:ext cx="3033359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1F1F1F"/>
                </a:solidFill>
                <a:latin typeface="inherit"/>
              </a:rPr>
              <a:t>Sede da igreja Adventista na Alemanha em Hanover</a:t>
            </a:r>
            <a:endParaRPr lang="pt-BR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9D567FF-F83E-7CA5-A360-D7B72160686D}"/>
              </a:ext>
            </a:extLst>
          </p:cNvPr>
          <p:cNvSpPr txBox="1"/>
          <p:nvPr/>
        </p:nvSpPr>
        <p:spPr>
          <a:xfrm>
            <a:off x="3610410" y="4125720"/>
            <a:ext cx="4057650" cy="369332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b="1" i="0" dirty="0">
                <a:effectLst/>
                <a:latin typeface="Arial" panose="020B0604020202020204" pitchFamily="34" charset="0"/>
              </a:rPr>
              <a:t>Igreja Adventista em Hildesheim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E8D108F-8C3A-722F-C31F-E98DB0250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103441"/>
            <a:ext cx="2412155" cy="180911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ABB694C-CEAE-2B6F-CBDA-8FEF9541CBEB}"/>
              </a:ext>
            </a:extLst>
          </p:cNvPr>
          <p:cNvSpPr txBox="1"/>
          <p:nvPr/>
        </p:nvSpPr>
        <p:spPr>
          <a:xfrm>
            <a:off x="6588224" y="1484784"/>
            <a:ext cx="2412155" cy="64633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b="1" i="0" dirty="0">
                <a:effectLst/>
                <a:latin typeface="Arial" panose="020B0604020202020204" pitchFamily="34" charset="0"/>
              </a:rPr>
              <a:t>Igreja Adventista </a:t>
            </a:r>
          </a:p>
          <a:p>
            <a:pPr algn="ctr">
              <a:buNone/>
            </a:pPr>
            <a:r>
              <a:rPr lang="pt-BR" b="1" dirty="0">
                <a:latin typeface="Arial" panose="020B0604020202020204" pitchFamily="34" charset="0"/>
              </a:rPr>
              <a:t>Na Alemanha</a:t>
            </a:r>
            <a:endParaRPr lang="pt-BR" b="1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59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121323E-9390-047E-2027-A208B30F7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3" y="694808"/>
            <a:ext cx="2918941" cy="8619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indent="360000"/>
            <a:r>
              <a:rPr lang="pt-PT" b="1" dirty="0"/>
              <a:t>A Romênia é um dos maiores produtores de ameixa do mundo.</a:t>
            </a:r>
            <a:endParaRPr lang="pt-BR" b="1" dirty="0"/>
          </a:p>
          <a:p>
            <a:pPr indent="360000"/>
            <a:endParaRPr lang="pt-BR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35A962D-4606-08C5-28C1-EAB3D0B349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172" y="694808"/>
            <a:ext cx="3237655" cy="2244894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D2C6049-B23D-7A90-75F3-29AD50BD50CE}"/>
              </a:ext>
            </a:extLst>
          </p:cNvPr>
          <p:cNvSpPr/>
          <p:nvPr/>
        </p:nvSpPr>
        <p:spPr>
          <a:xfrm>
            <a:off x="107504" y="6161947"/>
            <a:ext cx="13681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Romênia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35E3096-EBAD-D1FB-FE78-ED254B01B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10" y="5982645"/>
            <a:ext cx="1078831" cy="8273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997B36B-CC66-96A4-6EF2-0657825AF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303" y="836712"/>
            <a:ext cx="2879686" cy="3960440"/>
          </a:xfrm>
          <a:prstGeom prst="rect">
            <a:avLst/>
          </a:prstGeom>
        </p:spPr>
      </p:pic>
      <p:pic>
        <p:nvPicPr>
          <p:cNvPr id="3" name="Imagem 2" descr="Ameixeira é a árvore frutífera ideal para dar sombra sem danificar o piso">
            <a:extLst>
              <a:ext uri="{FF2B5EF4-FFF2-40B4-BE49-F238E27FC236}">
                <a16:creationId xmlns:a16="http://schemas.microsoft.com/office/drawing/2014/main" id="{E2153FEE-2929-1AD4-035F-93945357C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07" y="2916002"/>
            <a:ext cx="5161478" cy="2903331"/>
          </a:xfrm>
          <a:prstGeom prst="rect">
            <a:avLst/>
          </a:prstGeom>
        </p:spPr>
      </p:pic>
      <p:pic>
        <p:nvPicPr>
          <p:cNvPr id="7" name="Imagem 6" descr="Ameixa Sem Caroço">
            <a:extLst>
              <a:ext uri="{FF2B5EF4-FFF2-40B4-BE49-F238E27FC236}">
                <a16:creationId xmlns:a16="http://schemas.microsoft.com/office/drawing/2014/main" id="{C4ABB2D8-356F-B7FE-3260-69B50A8456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8144" y="4667205"/>
            <a:ext cx="2304256" cy="230425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9121723-A89B-AE1D-74E0-98D014721746}"/>
              </a:ext>
            </a:extLst>
          </p:cNvPr>
          <p:cNvSpPr txBox="1"/>
          <p:nvPr/>
        </p:nvSpPr>
        <p:spPr>
          <a:xfrm>
            <a:off x="7775848" y="6301317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/>
              <a:t>Ameixa seca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4439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05ED3881-B512-4BE1-BD8E-50D32A9FF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20" y="4569151"/>
            <a:ext cx="3118591" cy="220486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33CFF09-B63B-4ADD-B986-42DF6BB47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59" y="4077072"/>
            <a:ext cx="2703334" cy="191127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A4D4C05-DBA9-4706-82DA-8E0CED24C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20" y="2655312"/>
            <a:ext cx="2447925" cy="18669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9EF2BE7-EAEC-4F78-8DA7-3CCE9F8EA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52" y="725638"/>
            <a:ext cx="2351086" cy="315045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6E33FA5-F4BB-472C-A35E-5B35242B3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18" y="725638"/>
            <a:ext cx="2763027" cy="1880934"/>
          </a:xfrm>
          <a:prstGeom prst="rect">
            <a:avLst/>
          </a:prstGeom>
        </p:spPr>
      </p:pic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15D888EE-E950-4202-ACFB-255CF33B16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040" y="761921"/>
            <a:ext cx="2959200" cy="4909662"/>
          </a:xfrm>
        </p:spPr>
        <p:txBody>
          <a:bodyPr/>
          <a:lstStyle/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Cão – </a:t>
            </a:r>
            <a:r>
              <a:rPr lang="pt-BR" altLang="pt-BR" sz="1600" b="1" dirty="0" err="1">
                <a:solidFill>
                  <a:srgbClr val="FF0000"/>
                </a:solidFill>
              </a:rPr>
              <a:t>Volpino</a:t>
            </a:r>
            <a:r>
              <a:rPr lang="pt-BR" altLang="pt-BR" sz="1600" b="1" dirty="0">
                <a:solidFill>
                  <a:srgbClr val="FF0000"/>
                </a:solidFill>
              </a:rPr>
              <a:t> Italiano</a:t>
            </a:r>
          </a:p>
          <a:p>
            <a:endParaRPr lang="pt-BR" sz="1600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b="1" dirty="0">
                <a:latin typeface="Comic Sans MS" panose="030F0702030302020204" pitchFamily="66" charset="0"/>
              </a:rPr>
              <a:t>O </a:t>
            </a:r>
            <a:r>
              <a:rPr lang="es-ES" sz="1300" b="1" dirty="0" err="1">
                <a:latin typeface="Comic Sans MS" panose="030F0702030302020204" pitchFamily="66" charset="0"/>
              </a:rPr>
              <a:t>volpino</a:t>
            </a:r>
            <a:r>
              <a:rPr lang="es-ES" sz="1300" b="1" dirty="0">
                <a:latin typeface="Comic Sans MS" panose="030F0702030302020204" pitchFamily="66" charset="0"/>
              </a:rPr>
              <a:t> italiano</a:t>
            </a:r>
            <a:r>
              <a:rPr lang="es-ES" sz="1300" dirty="0">
                <a:latin typeface="Comic Sans MS" panose="030F0702030302020204" pitchFamily="66" charset="0"/>
              </a:rPr>
              <a:t> é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cão</a:t>
            </a:r>
            <a:r>
              <a:rPr lang="es-ES" sz="1300" dirty="0">
                <a:latin typeface="Comic Sans MS" panose="030F0702030302020204" pitchFamily="66" charset="0"/>
              </a:rPr>
              <a:t> de </a:t>
            </a:r>
            <a:r>
              <a:rPr lang="es-ES" sz="1300" dirty="0" err="1">
                <a:latin typeface="Comic Sans MS" panose="030F0702030302020204" pitchFamily="66" charset="0"/>
              </a:rPr>
              <a:t>raça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pequena</a:t>
            </a:r>
            <a:r>
              <a:rPr lang="es-ES" sz="1300" dirty="0">
                <a:latin typeface="Comic Sans MS" panose="030F0702030302020204" pitchFamily="66" charset="0"/>
              </a:rPr>
              <a:t>. Como </a:t>
            </a:r>
            <a:r>
              <a:rPr lang="es-ES" sz="1300" dirty="0" err="1">
                <a:latin typeface="Comic Sans MS" panose="030F0702030302020204" pitchFamily="66" charset="0"/>
              </a:rPr>
              <a:t>seu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nome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sugere</a:t>
            </a:r>
            <a:r>
              <a:rPr lang="es-ES" sz="1300" dirty="0">
                <a:latin typeface="Comic Sans MS" panose="030F0702030302020204" pitchFamily="66" charset="0"/>
              </a:rPr>
              <a:t>, é </a:t>
            </a:r>
            <a:r>
              <a:rPr lang="es-ES" sz="1300" dirty="0" err="1">
                <a:latin typeface="Comic Sans MS" panose="030F0702030302020204" pitchFamily="66" charset="0"/>
              </a:rPr>
              <a:t>originário</a:t>
            </a:r>
            <a:r>
              <a:rPr lang="es-ES" sz="1300" dirty="0">
                <a:latin typeface="Comic Sans MS" panose="030F0702030302020204" pitchFamily="66" charset="0"/>
              </a:rPr>
              <a:t> da </a:t>
            </a:r>
            <a:r>
              <a:rPr lang="es-ES" sz="1300" dirty="0" err="1">
                <a:latin typeface="Comic Sans MS" panose="030F0702030302020204" pitchFamily="66" charset="0"/>
              </a:rPr>
              <a:t>Itália</a:t>
            </a:r>
            <a:r>
              <a:rPr lang="es-ES" sz="1300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 err="1">
                <a:latin typeface="Comic Sans MS" panose="030F0702030302020204" pitchFamily="66" charset="0"/>
              </a:rPr>
              <a:t>Na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antiguidade</a:t>
            </a:r>
            <a:r>
              <a:rPr lang="es-ES" sz="1300" dirty="0">
                <a:latin typeface="Comic Sans MS" panose="030F0702030302020204" pitchFamily="66" charset="0"/>
              </a:rPr>
              <a:t> era utilizado como </a:t>
            </a:r>
            <a:r>
              <a:rPr lang="es-ES" sz="1300" dirty="0" err="1">
                <a:latin typeface="Comic Sans MS" panose="030F0702030302020204" pitchFamily="66" charset="0"/>
              </a:rPr>
              <a:t>cão</a:t>
            </a:r>
            <a:r>
              <a:rPr lang="es-ES" sz="1300" dirty="0">
                <a:latin typeface="Comic Sans MS" panose="030F0702030302020204" pitchFamily="66" charset="0"/>
              </a:rPr>
              <a:t> de </a:t>
            </a:r>
            <a:r>
              <a:rPr lang="es-ES" sz="1300" dirty="0" err="1">
                <a:latin typeface="Comic Sans MS" panose="030F0702030302020204" pitchFamily="66" charset="0"/>
              </a:rPr>
              <a:t>companhia</a:t>
            </a:r>
            <a:r>
              <a:rPr lang="es-ES" sz="1300" dirty="0">
                <a:latin typeface="Comic Sans MS" panose="030F0702030302020204" pitchFamily="66" charset="0"/>
              </a:rPr>
              <a:t>. </a:t>
            </a:r>
            <a:r>
              <a:rPr lang="es-ES" sz="1300" dirty="0" err="1">
                <a:latin typeface="Comic Sans MS" panose="030F0702030302020204" pitchFamily="66" charset="0"/>
              </a:rPr>
              <a:t>Hoje</a:t>
            </a:r>
            <a:r>
              <a:rPr lang="es-ES" sz="1300" dirty="0">
                <a:latin typeface="Comic Sans MS" panose="030F0702030302020204" pitchFamily="66" charset="0"/>
              </a:rPr>
              <a:t> em </a:t>
            </a:r>
            <a:r>
              <a:rPr lang="es-ES" sz="1300" dirty="0" err="1">
                <a:latin typeface="Comic Sans MS" panose="030F0702030302020204" pitchFamily="66" charset="0"/>
              </a:rPr>
              <a:t>dia</a:t>
            </a:r>
            <a:r>
              <a:rPr lang="es-ES" sz="1300" dirty="0">
                <a:latin typeface="Comic Sans MS" panose="030F0702030302020204" pitchFamily="66" charset="0"/>
              </a:rPr>
              <a:t> continua </a:t>
            </a:r>
            <a:r>
              <a:rPr lang="es-ES" sz="1300" dirty="0" err="1">
                <a:latin typeface="Comic Sans MS" panose="030F0702030302020204" pitchFamily="66" charset="0"/>
              </a:rPr>
              <a:t>cumprindo</a:t>
            </a:r>
            <a:r>
              <a:rPr lang="es-ES" sz="1300" dirty="0">
                <a:latin typeface="Comic Sans MS" panose="030F0702030302020204" pitchFamily="66" charset="0"/>
              </a:rPr>
              <a:t> esta </a:t>
            </a:r>
            <a:r>
              <a:rPr lang="es-ES" sz="1300" dirty="0" err="1">
                <a:latin typeface="Comic Sans MS" panose="030F0702030302020204" pitchFamily="66" charset="0"/>
              </a:rPr>
              <a:t>função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perfeitamente</a:t>
            </a:r>
            <a:r>
              <a:rPr lang="es-ES" sz="1300" dirty="0">
                <a:latin typeface="Comic Sans MS" panose="030F0702030302020204" pitchFamily="66" charset="0"/>
              </a:rPr>
              <a:t>. Se trata de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raça</a:t>
            </a:r>
            <a:r>
              <a:rPr lang="es-ES" sz="1300" dirty="0">
                <a:latin typeface="Comic Sans MS" panose="030F0702030302020204" pitchFamily="66" charset="0"/>
              </a:rPr>
              <a:t> alegre e </a:t>
            </a:r>
            <a:r>
              <a:rPr lang="es-ES" sz="1300" dirty="0" err="1">
                <a:latin typeface="Comic Sans MS" panose="030F0702030302020204" pitchFamily="66" charset="0"/>
              </a:rPr>
              <a:t>muito</a:t>
            </a:r>
            <a:r>
              <a:rPr lang="es-ES" sz="1300" dirty="0">
                <a:latin typeface="Comic Sans MS" panose="030F0702030302020204" pitchFamily="66" charset="0"/>
              </a:rPr>
              <a:t> apegada a </a:t>
            </a:r>
            <a:r>
              <a:rPr lang="es-ES" sz="1300" dirty="0" err="1">
                <a:latin typeface="Comic Sans MS" panose="030F0702030302020204" pitchFamily="66" charset="0"/>
              </a:rPr>
              <a:t>seus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donos</a:t>
            </a:r>
            <a:r>
              <a:rPr lang="es-ES" sz="1300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peso </a:t>
            </a:r>
            <a:r>
              <a:rPr lang="es-ES" sz="1300" dirty="0" err="1">
                <a:latin typeface="Comic Sans MS" panose="030F0702030302020204" pitchFamily="66" charset="0"/>
              </a:rPr>
              <a:t>padrão</a:t>
            </a:r>
            <a:r>
              <a:rPr lang="es-ES" sz="1300" dirty="0">
                <a:latin typeface="Comic Sans MS" panose="030F0702030302020204" pitchFamily="66" charset="0"/>
              </a:rPr>
              <a:t> dos machos é de </a:t>
            </a:r>
            <a:r>
              <a:rPr lang="es-ES" sz="1300" dirty="0" err="1">
                <a:latin typeface="Comic Sans MS" panose="030F0702030302020204" pitchFamily="66" charset="0"/>
              </a:rPr>
              <a:t>três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quilogramas</a:t>
            </a:r>
            <a:r>
              <a:rPr lang="es-ES" sz="1300" dirty="0">
                <a:latin typeface="Comic Sans MS" panose="030F0702030302020204" pitchFamily="66" charset="0"/>
              </a:rPr>
              <a:t> e a altura </a:t>
            </a:r>
            <a:r>
              <a:rPr lang="es-ES" sz="1300" dirty="0" err="1">
                <a:latin typeface="Comic Sans MS" panose="030F0702030302020204" pitchFamily="66" charset="0"/>
              </a:rPr>
              <a:t>não</a:t>
            </a:r>
            <a:r>
              <a:rPr lang="es-ES" sz="1300" dirty="0">
                <a:latin typeface="Comic Sans MS" panose="030F0702030302020204" pitchFamily="66" charset="0"/>
              </a:rPr>
              <a:t> supera os 30 centímetros.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 err="1">
                <a:latin typeface="Comic Sans MS" panose="030F0702030302020204" pitchFamily="66" charset="0"/>
              </a:rPr>
              <a:t>Sua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cabeça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tem</a:t>
            </a:r>
            <a:r>
              <a:rPr lang="es-ES" sz="1300" dirty="0">
                <a:latin typeface="Comic Sans MS" panose="030F0702030302020204" pitchFamily="66" charset="0"/>
              </a:rPr>
              <a:t> formato triangular e </a:t>
            </a:r>
            <a:r>
              <a:rPr lang="es-ES" sz="1300" dirty="0" err="1">
                <a:latin typeface="Comic Sans MS" panose="030F0702030302020204" pitchFamily="66" charset="0"/>
              </a:rPr>
              <a:t>possui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ossinho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pontiagudo</a:t>
            </a:r>
            <a:r>
              <a:rPr lang="es-ES" sz="1300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1300" dirty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A característica </a:t>
            </a:r>
            <a:r>
              <a:rPr lang="es-ES" sz="1300" dirty="0" err="1">
                <a:latin typeface="Comic Sans MS" panose="030F0702030302020204" pitchFamily="66" charset="0"/>
              </a:rPr>
              <a:t>mais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chamativa</a:t>
            </a:r>
            <a:r>
              <a:rPr lang="es-ES" sz="1300" dirty="0">
                <a:latin typeface="Comic Sans MS" panose="030F0702030302020204" pitchFamily="66" charset="0"/>
              </a:rPr>
              <a:t> é </a:t>
            </a:r>
            <a:r>
              <a:rPr lang="es-ES" sz="1300" dirty="0" err="1">
                <a:latin typeface="Comic Sans MS" panose="030F0702030302020204" pitchFamily="66" charset="0"/>
              </a:rPr>
              <a:t>sua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pelagem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volumosa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com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um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branco</a:t>
            </a:r>
            <a:r>
              <a:rPr lang="es-ES" sz="1300" dirty="0">
                <a:latin typeface="Comic Sans MS" panose="030F0702030302020204" pitchFamily="66" charset="0"/>
              </a:rPr>
              <a:t> uniforme</a:t>
            </a:r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4A8993-15B4-08A6-5344-D3E17EEA63F5}"/>
              </a:ext>
            </a:extLst>
          </p:cNvPr>
          <p:cNvSpPr txBox="1"/>
          <p:nvPr/>
        </p:nvSpPr>
        <p:spPr>
          <a:xfrm>
            <a:off x="703182" y="6399624"/>
            <a:ext cx="1653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Itália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B9B5D77-6CFA-489A-5D80-1C88B854A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66" y="5805263"/>
            <a:ext cx="766142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69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ço Reservado para Texto 16">
            <a:extLst>
              <a:ext uri="{FF2B5EF4-FFF2-40B4-BE49-F238E27FC236}">
                <a16:creationId xmlns:a16="http://schemas.microsoft.com/office/drawing/2014/main" id="{74ABF954-E1A1-4613-BCE7-E192776D42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S13 – Missões – 26 de setembro</a:t>
            </a:r>
          </a:p>
        </p:txBody>
      </p:sp>
      <p:sp>
        <p:nvSpPr>
          <p:cNvPr id="20" name="Espaço Reservado para Texto 17">
            <a:extLst>
              <a:ext uri="{FF2B5EF4-FFF2-40B4-BE49-F238E27FC236}">
                <a16:creationId xmlns:a16="http://schemas.microsoft.com/office/drawing/2014/main" id="{732F0BFC-2487-4E38-AF3E-56C4A8D5DC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i="0" dirty="0"/>
              <a:t>Vovó feliz</a:t>
            </a:r>
            <a:endParaRPr lang="pt-BR" sz="4000" i="0" dirty="0"/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5CA5E75-1149-87C2-7662-E0CE265DD38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5867"/>
          <a:stretch>
            <a:fillRect/>
          </a:stretch>
        </p:blipFill>
        <p:spPr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4" name="Espaço Reservado para Texto 21">
            <a:extLst>
              <a:ext uri="{FF2B5EF4-FFF2-40B4-BE49-F238E27FC236}">
                <a16:creationId xmlns:a16="http://schemas.microsoft.com/office/drawing/2014/main" id="{2FF017A9-F462-4BDA-99C5-243E225AF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9577" y="5764301"/>
            <a:ext cx="3816919" cy="315619"/>
          </a:xfrm>
        </p:spPr>
        <p:txBody>
          <a:bodyPr/>
          <a:lstStyle/>
          <a:p>
            <a:r>
              <a:rPr lang="pt-BR" dirty="0"/>
              <a:t>Ana, Bisavó Chirca e Simona</a:t>
            </a:r>
          </a:p>
        </p:txBody>
      </p:sp>
      <p:sp>
        <p:nvSpPr>
          <p:cNvPr id="12" name="Espaço Reservado para Texto 13">
            <a:extLst>
              <a:ext uri="{FF2B5EF4-FFF2-40B4-BE49-F238E27FC236}">
                <a16:creationId xmlns:a16="http://schemas.microsoft.com/office/drawing/2014/main" id="{7DB1F045-3C40-F451-93D3-71281103E7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6912" y="6203691"/>
            <a:ext cx="3216608" cy="459601"/>
          </a:xfrm>
        </p:spPr>
        <p:txBody>
          <a:bodyPr/>
          <a:lstStyle/>
          <a:p>
            <a:r>
              <a:rPr lang="pt-BR" dirty="0"/>
              <a:t>Romênia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EE8D838-9CB3-2417-B486-3152E1D13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69" y="5810744"/>
            <a:ext cx="1219079" cy="9349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9162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CE0614-0A97-5B79-B512-5FE5A06D1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59200" cy="2893438"/>
          </a:xfrm>
          <a:prstGeom prst="rect">
            <a:avLst/>
          </a:prstGeom>
        </p:spPr>
        <p:txBody>
          <a:bodyPr/>
          <a:lstStyle/>
          <a:p>
            <a:pPr indent="360000"/>
            <a:r>
              <a:rPr lang="pt-BR" dirty="0"/>
              <a:t>Na França, há poucas escolas adventistas do sétimo dia. A maioria das crianças frequenta escolas públicas ou outras escolas particulares. No entanto, a partir do 6° ano, muitas vezes há aulas aos sábados na rede pública, tornando a situação desafiadora para as crianças adventistas.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DBDFE27-2B95-5FBC-D4D0-C3725242D2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S13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7949C1F-6924-2FBA-DC69-0FAA08458A45}"/>
              </a:ext>
            </a:extLst>
          </p:cNvPr>
          <p:cNvSpPr/>
          <p:nvPr/>
        </p:nvSpPr>
        <p:spPr>
          <a:xfrm>
            <a:off x="3082033" y="1042926"/>
            <a:ext cx="136815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França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B8637B9-1BF9-BA44-AC98-EE63E818E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68" y="1723144"/>
            <a:ext cx="1087282" cy="82737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F041891-E8B9-A56E-8DF4-96E1AB636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73" y="3741185"/>
            <a:ext cx="3914172" cy="302940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A7B0742-8ACD-7F69-7204-FFF4161452A2}"/>
              </a:ext>
            </a:extLst>
          </p:cNvPr>
          <p:cNvSpPr/>
          <p:nvPr/>
        </p:nvSpPr>
        <p:spPr>
          <a:xfrm>
            <a:off x="4070828" y="6122519"/>
            <a:ext cx="257366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Campus do Colégio Adventista de </a:t>
            </a:r>
            <a:r>
              <a:rPr lang="pt-BR" b="1" dirty="0" err="1">
                <a:solidFill>
                  <a:sysClr val="windowText" lastClr="000000"/>
                </a:solidFill>
              </a:rPr>
              <a:t>Saléve</a:t>
            </a:r>
            <a:endParaRPr lang="pt-BR" b="1" dirty="0">
              <a:solidFill>
                <a:sysClr val="windowText" lastClr="000000"/>
              </a:solidFill>
            </a:endParaRPr>
          </a:p>
        </p:txBody>
      </p:sp>
      <p:pic>
        <p:nvPicPr>
          <p:cNvPr id="8" name="Imagem 7" descr="Best hidden gems in Europe - Calanques de Piana COpyright  beboy - European Best Destinations">
            <a:extLst>
              <a:ext uri="{FF2B5EF4-FFF2-40B4-BE49-F238E27FC236}">
                <a16:creationId xmlns:a16="http://schemas.microsoft.com/office/drawing/2014/main" id="{521F6525-C7BF-A5B5-0DDE-F71D24C8C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876593"/>
            <a:ext cx="3764931" cy="2499408"/>
          </a:xfrm>
          <a:prstGeom prst="rect">
            <a:avLst/>
          </a:prstGeom>
        </p:spPr>
      </p:pic>
      <p:pic>
        <p:nvPicPr>
          <p:cNvPr id="9" name="Imagem 8" descr="Best nature wonders in France - Orgue de Ille sur Tet copyright  Gennady Stetsenko  - European Best Destinations">
            <a:extLst>
              <a:ext uri="{FF2B5EF4-FFF2-40B4-BE49-F238E27FC236}">
                <a16:creationId xmlns:a16="http://schemas.microsoft.com/office/drawing/2014/main" id="{8D72A154-2893-4FF7-8429-06B7BCF38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742" y="3623111"/>
            <a:ext cx="3764931" cy="249940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CFD57F9-6A03-1E8A-AF36-EB2BD9DD70E7}"/>
              </a:ext>
            </a:extLst>
          </p:cNvPr>
          <p:cNvSpPr/>
          <p:nvPr/>
        </p:nvSpPr>
        <p:spPr>
          <a:xfrm>
            <a:off x="5004047" y="3157964"/>
            <a:ext cx="3273626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Paisagens naturais na França</a:t>
            </a:r>
          </a:p>
        </p:txBody>
      </p:sp>
    </p:spTree>
    <p:extLst>
      <p:ext uri="{BB962C8B-B14F-4D97-AF65-F5344CB8AC3E}">
        <p14:creationId xmlns:p14="http://schemas.microsoft.com/office/powerpoint/2010/main" val="9764714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2" y="694808"/>
            <a:ext cx="3278982" cy="56865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Itália</a:t>
            </a:r>
          </a:p>
          <a:p>
            <a:r>
              <a:rPr lang="pt-BR" b="1" dirty="0"/>
              <a:t>• Sicília tem uma fauna muito variada, incluindo a raposa, doninha, marta, veados, javali, porco-espinho de crista, ouriço, cobra </a:t>
            </a:r>
            <a:r>
              <a:rPr lang="pt-BR" b="1" dirty="0" err="1"/>
              <a:t>aspida</a:t>
            </a:r>
            <a:r>
              <a:rPr lang="pt-BR" b="1" dirty="0"/>
              <a:t>, águia dourada, falcão peregrino, abelha e cegonha comum.</a:t>
            </a:r>
          </a:p>
          <a:p>
            <a:r>
              <a:rPr lang="pt-BR" b="1" dirty="0"/>
              <a:t>• A Sicília é bem conhecida pela sua cozinha variada e deliciosa, da qual o </a:t>
            </a:r>
            <a:r>
              <a:rPr lang="pt-BR" b="1" dirty="0" err="1"/>
              <a:t>cannoli</a:t>
            </a:r>
            <a:r>
              <a:rPr lang="pt-BR" b="1" dirty="0"/>
              <a:t> é provavelmente o mais famoso: uma massa de massa frita na forma de um tubo com um recheio doce que geralmente contém queijo ricota.</a:t>
            </a:r>
          </a:p>
          <a:p>
            <a:r>
              <a:rPr lang="pt-BR" b="1" dirty="0"/>
              <a:t>• O </a:t>
            </a:r>
            <a:r>
              <a:rPr lang="pt-BR" b="1" dirty="0" err="1"/>
              <a:t>coppola</a:t>
            </a:r>
            <a:r>
              <a:rPr lang="pt-BR" b="1" dirty="0"/>
              <a:t> siciliano é um tipo de boné tradicional (geralmente feito de lã) que os homens costumam usar. Agora é considerado um símbolo da herança siciliana.</a:t>
            </a:r>
            <a:endParaRPr lang="es-ES" b="1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FF0B0F8-4E13-4AE6-ABC5-734930CF9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m 3" descr="Uma imagem contendo comida, mesa, prato, pedaço&#10;&#10;Descrição gerada automaticamente">
            <a:extLst>
              <a:ext uri="{FF2B5EF4-FFF2-40B4-BE49-F238E27FC236}">
                <a16:creationId xmlns:a16="http://schemas.microsoft.com/office/drawing/2014/main" id="{A2210953-A7F3-4453-B5F4-2769CCA1B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68" y="729388"/>
            <a:ext cx="4857750" cy="242887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CA21C25-42D9-44EC-93CF-D990A54E0040}"/>
              </a:ext>
            </a:extLst>
          </p:cNvPr>
          <p:cNvSpPr/>
          <p:nvPr/>
        </p:nvSpPr>
        <p:spPr>
          <a:xfrm>
            <a:off x="7965712" y="685160"/>
            <a:ext cx="1109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err="1"/>
              <a:t>cannoli</a:t>
            </a:r>
            <a:endParaRPr lang="pt-BR" sz="2400" dirty="0"/>
          </a:p>
        </p:txBody>
      </p:sp>
      <p:pic>
        <p:nvPicPr>
          <p:cNvPr id="8196" name="Picture 4" descr="Resultado de imagem para coppola siciliano">
            <a:extLst>
              <a:ext uri="{FF2B5EF4-FFF2-40B4-BE49-F238E27FC236}">
                <a16:creationId xmlns:a16="http://schemas.microsoft.com/office/drawing/2014/main" id="{EA5AFB3E-8478-4EEE-A516-4876DC9A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57454"/>
            <a:ext cx="2942456" cy="311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6C57C40-B826-4DDE-80D5-0EFA5F6E0D9B}"/>
              </a:ext>
            </a:extLst>
          </p:cNvPr>
          <p:cNvSpPr/>
          <p:nvPr/>
        </p:nvSpPr>
        <p:spPr>
          <a:xfrm>
            <a:off x="4456146" y="6011996"/>
            <a:ext cx="1821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coppola</a:t>
            </a:r>
            <a:r>
              <a:rPr lang="pt-BR" b="1" dirty="0">
                <a:solidFill>
                  <a:schemeClr val="bg1"/>
                </a:solidFill>
              </a:rPr>
              <a:t> siciliano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198" name="Picture 6" descr="Resultado de imagem para raposa">
            <a:extLst>
              <a:ext uri="{FF2B5EF4-FFF2-40B4-BE49-F238E27FC236}">
                <a16:creationId xmlns:a16="http://schemas.microsoft.com/office/drawing/2014/main" id="{D2AA8685-FBC7-4B29-A460-FE5E2B96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93" y="3919374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1980106-C900-4335-B109-002ECAE56F4C}"/>
              </a:ext>
            </a:extLst>
          </p:cNvPr>
          <p:cNvSpPr/>
          <p:nvPr/>
        </p:nvSpPr>
        <p:spPr>
          <a:xfrm>
            <a:off x="8247904" y="4369192"/>
            <a:ext cx="827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raposa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FFCF23-D752-B9FA-617C-9706548FA5D4}"/>
              </a:ext>
            </a:extLst>
          </p:cNvPr>
          <p:cNvSpPr txBox="1"/>
          <p:nvPr/>
        </p:nvSpPr>
        <p:spPr>
          <a:xfrm>
            <a:off x="6942525" y="6425792"/>
            <a:ext cx="1653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Itália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69BF980-F8FC-CC4C-A757-E4BD3FD700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09" y="5831431"/>
            <a:ext cx="766142" cy="5943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9519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9287E4-C6B3-4EBA-89EF-624D43714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pt-PT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Urso-pardo</a:t>
            </a:r>
          </a:p>
          <a:p>
            <a:pPr algn="ctr">
              <a:defRPr/>
            </a:pPr>
            <a:endParaRPr lang="pt-BR" sz="1800" b="1" dirty="0">
              <a:solidFill>
                <a:srgbClr val="FF0000"/>
              </a:solidFill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00" b="1" dirty="0">
                <a:latin typeface="Comic Sans MS" panose="030F0702030302020204" pitchFamily="66" charset="0"/>
              </a:rPr>
              <a:t>O urso-pardo é um animal  solitário, que durante o inverno, procura cavernas para hibernar (dormem por até sete meses seguidos, não acordam nem para comer)</a:t>
            </a:r>
            <a:r>
              <a:rPr lang="pt-BR" sz="1400" b="1" dirty="0">
                <a:latin typeface="Comic Sans MS" panose="030F0702030302020204" pitchFamily="66" charset="0"/>
              </a:rPr>
              <a:t>; </a:t>
            </a:r>
            <a:endParaRPr lang="es-ES" sz="1400" b="1" dirty="0">
              <a:latin typeface="Comic Sans MS" panose="030F0702030302020204" pitchFamily="66" charset="0"/>
              <a:cs typeface="Arial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00" b="1" dirty="0">
                <a:latin typeface="Comic Sans MS" panose="030F0702030302020204" pitchFamily="66" charset="0"/>
              </a:rPr>
              <a:t>A maior população de ursos-pardos vive na Romênia; </a:t>
            </a:r>
          </a:p>
          <a:p>
            <a:pPr algn="just">
              <a:defRPr/>
            </a:pPr>
            <a:endParaRPr lang="pt-PT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dirty="0">
                <a:latin typeface="Comic Sans MS" panose="030F0702030302020204" pitchFamily="66" charset="0"/>
              </a:rPr>
              <a:t>No inverno passa diversos dias dormindo na toca, mas acorda com frequência e com fome; </a:t>
            </a:r>
          </a:p>
          <a:p>
            <a:pPr algn="just">
              <a:defRPr/>
            </a:pPr>
            <a:endParaRPr lang="pt-BR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BR" sz="1400" b="1" dirty="0">
                <a:latin typeface="Comic Sans MS" panose="030F0702030302020204" pitchFamily="66" charset="0"/>
              </a:rPr>
              <a:t> Sua alimentação é variada, </a:t>
            </a:r>
            <a:r>
              <a:rPr lang="pt-PT" sz="1400" b="1" dirty="0">
                <a:latin typeface="Comic Sans MS" panose="030F0702030302020204" pitchFamily="66" charset="0"/>
              </a:rPr>
              <a:t>incluindo larvas, frutas silvestres, mel, peixes, pequenos roedores e grandes animais como cervos e alces; </a:t>
            </a:r>
          </a:p>
          <a:p>
            <a:pPr algn="just">
              <a:defRPr/>
            </a:pPr>
            <a:endParaRPr lang="pt-PT" sz="14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pt-PT" sz="1400" b="1" dirty="0">
                <a:latin typeface="Comic Sans MS" panose="030F0702030302020204" pitchFamily="66" charset="0"/>
              </a:rPr>
              <a:t>O urso-pardo vive de 25 a 30 anos e medem de 1,70 m a 2,50 metros de altura, e cerca de 3 metros em pé</a:t>
            </a:r>
            <a:r>
              <a:rPr lang="pt-BR" sz="1400" b="1" dirty="0">
                <a:latin typeface="Comic Sans MS" panose="030F0702030302020204" pitchFamily="66" charset="0"/>
              </a:rPr>
              <a:t>;</a:t>
            </a:r>
          </a:p>
          <a:p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83AF299-6A99-4C98-9574-D50D095D8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61" y="733531"/>
            <a:ext cx="3470770" cy="47969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3F68D5-E18B-484C-BB89-0BA2C3AF2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2" y="3576391"/>
            <a:ext cx="2399642" cy="3197818"/>
          </a:xfrm>
          <a:prstGeom prst="rect">
            <a:avLst/>
          </a:prstGeom>
        </p:spPr>
      </p:pic>
      <p:pic>
        <p:nvPicPr>
          <p:cNvPr id="12" name="Imagem 11" descr="http://3.bp.blogspot.com/-6CW7-SZI5Gg/Tc6ifWizOkI/AAAAAAAAAE8/rsp64k47QJs/s1600/urso.jpg">
            <a:extLst>
              <a:ext uri="{FF2B5EF4-FFF2-40B4-BE49-F238E27FC236}">
                <a16:creationId xmlns:a16="http://schemas.microsoft.com/office/drawing/2014/main" id="{B9E28052-214F-4741-A189-A205F5E4DF1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54" y="733531"/>
            <a:ext cx="3125072" cy="22634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4C47389-BB7F-3112-459C-448FE1CB7FEB}"/>
              </a:ext>
            </a:extLst>
          </p:cNvPr>
          <p:cNvSpPr txBox="1"/>
          <p:nvPr/>
        </p:nvSpPr>
        <p:spPr>
          <a:xfrm>
            <a:off x="3745244" y="6558765"/>
            <a:ext cx="16535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/>
              <a:t>Bandeira da Romênia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B5A802-1267-E90A-9C74-E0DA63E77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88" y="5622298"/>
            <a:ext cx="1101421" cy="8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827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479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810C807-7969-429B-9840-D53054E9F8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ÍNDICE</a:t>
            </a:r>
          </a:p>
        </p:txBody>
      </p:sp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C04593B4-8D55-4057-B327-E5DB6EE5E648}"/>
              </a:ext>
            </a:extLst>
          </p:cNvPr>
          <p:cNvSpPr txBox="1">
            <a:spLocks/>
          </p:cNvSpPr>
          <p:nvPr/>
        </p:nvSpPr>
        <p:spPr>
          <a:xfrm>
            <a:off x="34925" y="690563"/>
            <a:ext cx="9109075" cy="523875"/>
          </a:xfrm>
          <a:prstGeom prst="rect">
            <a:avLst/>
          </a:prstGeom>
        </p:spPr>
        <p:txBody>
          <a:bodyPr anchor="ctr" anchorCtr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71C8AA-154D-4EBD-B30F-1D2C751993AE}"/>
              </a:ext>
            </a:extLst>
          </p:cNvPr>
          <p:cNvSpPr txBox="1"/>
          <p:nvPr/>
        </p:nvSpPr>
        <p:spPr>
          <a:xfrm>
            <a:off x="2051720" y="1581014"/>
            <a:ext cx="70573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2" action="ppaction://hlinksldjump"/>
              </a:rPr>
              <a:t>04 de julho – O pequeno pregador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3" action="ppaction://hlinksldjump"/>
              </a:rPr>
              <a:t>11 de julho – Detalhes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4" action="ppaction://hlinksldjump"/>
              </a:rPr>
              <a:t>18 de julho – Louvor Especial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5" action="ppaction://hlinksldjump"/>
              </a:rPr>
              <a:t>25 de julho – Convite para o barbeiro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6" action="ppaction://hlinksldjump"/>
              </a:rPr>
              <a:t>01 de agosto – Alegria para alguém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7" action="ppaction://hlinksldjump"/>
              </a:rPr>
              <a:t>08 de agosto – Deus sempre responde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8" action="ppaction://hlinksldjump"/>
              </a:rPr>
              <a:t>15 de agosto – Anjo amarelo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9" action="ppaction://hlinksldjump"/>
              </a:rPr>
              <a:t>22 de agosto – O poder da oração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10" action="ppaction://hlinksldjump"/>
              </a:rPr>
              <a:t>29 de agosto – Tapete de vaca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11" action="ppaction://hlinksldjump"/>
              </a:rPr>
              <a:t>05 de setembro – </a:t>
            </a:r>
            <a:r>
              <a:rPr lang="pt-BR" sz="2400" b="1" dirty="0" err="1">
                <a:solidFill>
                  <a:srgbClr val="FF0000"/>
                </a:solidFill>
                <a:hlinkClick r:id="rId11" action="ppaction://hlinksldjump"/>
              </a:rPr>
              <a:t>Oraçãoà</a:t>
            </a:r>
            <a:r>
              <a:rPr lang="pt-BR" sz="2400" b="1" dirty="0">
                <a:solidFill>
                  <a:srgbClr val="FF0000"/>
                </a:solidFill>
                <a:hlinkClick r:id="rId11" action="ppaction://hlinksldjump"/>
              </a:rPr>
              <a:t> noite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12" action="ppaction://hlinksldjump"/>
              </a:rPr>
              <a:t>12 de setembro – O sonho de Luca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13" action="ppaction://hlinksldjump"/>
              </a:rPr>
              <a:t>19 de setembro – Verdadeira Páscoa</a:t>
            </a:r>
            <a:endParaRPr lang="pt-BR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sz="2400" b="1" dirty="0">
                <a:solidFill>
                  <a:srgbClr val="FF0000"/>
                </a:solidFill>
                <a:hlinkClick r:id="rId14" action="ppaction://hlinksldjump"/>
              </a:rPr>
              <a:t>26 de setembro – Vovó feliz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02A30ED-FBC5-42B9-8FE5-4E4D8DE1A415}"/>
              </a:ext>
            </a:extLst>
          </p:cNvPr>
          <p:cNvSpPr/>
          <p:nvPr/>
        </p:nvSpPr>
        <p:spPr>
          <a:xfrm>
            <a:off x="34925" y="1581014"/>
            <a:ext cx="201679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b="1" dirty="0"/>
              <a:t> Bulgária</a:t>
            </a:r>
          </a:p>
          <a:p>
            <a:pPr algn="r"/>
            <a:r>
              <a:rPr lang="pt-BR" sz="2400" b="1" dirty="0"/>
              <a:t> </a:t>
            </a:r>
          </a:p>
          <a:p>
            <a:pPr algn="r"/>
            <a:r>
              <a:rPr lang="pt-BR" sz="2400" b="1" dirty="0"/>
              <a:t> </a:t>
            </a:r>
          </a:p>
          <a:p>
            <a:pPr algn="r"/>
            <a:r>
              <a:rPr lang="pt-BR" sz="2400" b="1" dirty="0"/>
              <a:t>Espanha</a:t>
            </a:r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r>
              <a:rPr lang="pt-BR" sz="2400" b="1" dirty="0"/>
              <a:t>Áustria</a:t>
            </a:r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  <a:p>
            <a:pPr algn="r"/>
            <a:r>
              <a:rPr lang="pt-BR" sz="2400" b="1" dirty="0"/>
              <a:t>Romênia</a:t>
            </a:r>
          </a:p>
          <a:p>
            <a:pPr algn="r"/>
            <a:endParaRPr lang="pt-BR" sz="2400" b="1" dirty="0"/>
          </a:p>
          <a:p>
            <a:pPr algn="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98284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pt-BR" dirty="0"/>
              <a:t>Projetos para o 4º trimestre de 2026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3" y="699603"/>
            <a:ext cx="9089479" cy="569157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/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No próximo trimestre a oferta do décimo terceiro sábado </a:t>
            </a:r>
          </a:p>
          <a:p>
            <a:pPr algn="ctr" fontAlgn="base"/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Apoiará projetos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pt-PT" altLang="pt-BR" sz="2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na</a:t>
            </a:r>
            <a:endParaRPr lang="pt-PT" altLang="pt-BR" sz="2400" dirty="0">
              <a:solidFill>
                <a:srgbClr val="212121"/>
              </a:solidFill>
              <a:latin typeface="inheri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54522" y="1261941"/>
            <a:ext cx="908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pt-BR" sz="3600" b="1" dirty="0">
                <a:solidFill>
                  <a:srgbClr val="AF4B10"/>
                </a:solidFill>
                <a:latin typeface="Noto Serif Light"/>
              </a:rPr>
              <a:t>Divisão Transeuropeia</a:t>
            </a:r>
            <a:endParaRPr lang="pt-BR" sz="2000" b="1" dirty="0">
              <a:solidFill>
                <a:srgbClr val="AF4B10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0B1EC8D-A34F-4DB6-9FE5-6F0440EED0C3}"/>
              </a:ext>
            </a:extLst>
          </p:cNvPr>
          <p:cNvSpPr/>
          <p:nvPr/>
        </p:nvSpPr>
        <p:spPr>
          <a:xfrm>
            <a:off x="14246" y="3717032"/>
            <a:ext cx="4307613" cy="3140968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/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inherit"/>
              </a:rPr>
              <a:t>Países da </a:t>
            </a:r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nherit"/>
              </a:rPr>
              <a:t>Divisão Transeuropeia</a:t>
            </a:r>
            <a:endParaRPr lang="pt-PT" altLang="pt-BR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nherit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Albânia		 Chipre 	Croácia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Bósnia e Herzegovina	Dinamarca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Eslovênia	Estônia 	Finlândia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Grécia		Hungria	Ilhas Faroé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Groenlândia 	Lituânia	Letônia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Irlanda		Islândia	Montenegro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Países Baixos	Noruega	Polônia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Sérvia		Suécia	Macedônia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Reino Unido (</a:t>
            </a:r>
            <a:r>
              <a:rPr lang="pt-BR" altLang="pt-BR" sz="1400" dirty="0">
                <a:solidFill>
                  <a:srgbClr val="1F1F1F"/>
                </a:solidFill>
                <a:latin typeface="inherit"/>
              </a:rPr>
              <a:t>Inglaterra, Escócia, País de Gales</a:t>
            </a:r>
            <a:r>
              <a:rPr lang="pt-BR" altLang="pt-BR" dirty="0">
                <a:solidFill>
                  <a:srgbClr val="1F1F1F"/>
                </a:solidFill>
                <a:latin typeface="inherit"/>
              </a:rPr>
              <a:t>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altLang="pt-BR" dirty="0">
                <a:solidFill>
                  <a:srgbClr val="1F1F1F"/>
                </a:solidFill>
                <a:latin typeface="inherit"/>
              </a:rPr>
              <a:t>Irlanda do Norte	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C18C99D-A558-4955-A4C8-0B9D63DCFB4B}"/>
              </a:ext>
            </a:extLst>
          </p:cNvPr>
          <p:cNvSpPr txBox="1"/>
          <p:nvPr/>
        </p:nvSpPr>
        <p:spPr>
          <a:xfrm>
            <a:off x="3514841" y="1750823"/>
            <a:ext cx="53819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PROJETOS ESPECIAIS INCLUEM: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dirty="0"/>
              <a:t>Centros de influência em todas as escolas adventistas, União Britânica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dirty="0"/>
              <a:t>Nova igreja, Zagreb, Croácia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dirty="0"/>
              <a:t>Centro de missões familiares, Vantaa, Finlândia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dirty="0"/>
              <a:t>Primeira escola adventista, Polônia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A2A6B7A-710D-481A-B218-DC8D395B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728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1AAF60-670E-B912-7D58-CBDE48F13649}"/>
              </a:ext>
            </a:extLst>
          </p:cNvPr>
          <p:cNvSpPr txBox="1"/>
          <p:nvPr/>
        </p:nvSpPr>
        <p:spPr>
          <a:xfrm>
            <a:off x="4294862" y="3468452"/>
            <a:ext cx="48563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pt-BR" b="0" i="0" dirty="0">
                <a:solidFill>
                  <a:srgbClr val="C00000"/>
                </a:solidFill>
                <a:effectLst/>
                <a:latin typeface="inherit"/>
              </a:rPr>
              <a:t>A </a:t>
            </a:r>
            <a:r>
              <a:rPr lang="pt-BR" b="1" i="0" dirty="0">
                <a:solidFill>
                  <a:srgbClr val="C00000"/>
                </a:solidFill>
                <a:effectLst/>
                <a:latin typeface="inherit"/>
              </a:rPr>
              <a:t>Divisão Transeuropeia</a:t>
            </a:r>
            <a:r>
              <a:rPr lang="pt-BR" b="0" i="0" dirty="0">
                <a:solidFill>
                  <a:srgbClr val="C00000"/>
                </a:solidFill>
                <a:effectLst/>
                <a:latin typeface="inherit"/>
              </a:rPr>
              <a:t>, </a:t>
            </a:r>
          </a:p>
          <a:p>
            <a:r>
              <a:rPr lang="pt-BR" dirty="0">
                <a:latin typeface="inherit"/>
              </a:rPr>
              <a:t>Com sede em Londres (Inglaterra). </a:t>
            </a:r>
          </a:p>
          <a:p>
            <a:r>
              <a:rPr lang="pt-BR" dirty="0"/>
              <a:t>Das montanhas glaciais da Groenlândia às águas mornas do Mediterrâneo que circundam Chipre, a Divisão Transeuropeia é composta por 22 países, que variam de altamente seculares a predominantemente ortodoxos, católicos ou muçulmanos. Os adventistas do sétimo dia compartilham uma mensagem de esperança com os diversos grupos étnicos em todos esses países, formando discípulos e preparando as pessoas para a bendita esperança da volta de Cristo.</a:t>
            </a:r>
            <a:endParaRPr lang="pt-BR" dirty="0">
              <a:latin typeface="inherit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951DE342-9C55-A9A9-EA9B-10B5497D0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76" y="1856136"/>
            <a:ext cx="2118152" cy="18237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5" name="Losango 24">
            <a:extLst>
              <a:ext uri="{FF2B5EF4-FFF2-40B4-BE49-F238E27FC236}">
                <a16:creationId xmlns:a16="http://schemas.microsoft.com/office/drawing/2014/main" id="{BC379B0B-52EF-972E-1FDF-0698EDA6EFDA}"/>
              </a:ext>
            </a:extLst>
          </p:cNvPr>
          <p:cNvSpPr/>
          <p:nvPr/>
        </p:nvSpPr>
        <p:spPr>
          <a:xfrm>
            <a:off x="2031818" y="1389845"/>
            <a:ext cx="353020" cy="353020"/>
          </a:xfrm>
          <a:prstGeom prst="diamond">
            <a:avLst/>
          </a:prstGeom>
          <a:solidFill>
            <a:srgbClr val="FFE9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26" name="Losango 25">
            <a:extLst>
              <a:ext uri="{FF2B5EF4-FFF2-40B4-BE49-F238E27FC236}">
                <a16:creationId xmlns:a16="http://schemas.microsoft.com/office/drawing/2014/main" id="{C349BCBC-F01E-32A9-8E12-2A3F5F572C6E}"/>
              </a:ext>
            </a:extLst>
          </p:cNvPr>
          <p:cNvSpPr/>
          <p:nvPr/>
        </p:nvSpPr>
        <p:spPr>
          <a:xfrm>
            <a:off x="6876256" y="1389845"/>
            <a:ext cx="353020" cy="353020"/>
          </a:xfrm>
          <a:prstGeom prst="diamond">
            <a:avLst/>
          </a:prstGeom>
          <a:solidFill>
            <a:srgbClr val="FFE9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24D0E0-D590-480E-A044-9A3781F7A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F28EBE6-342F-4B4D-B0F7-B3D35461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293096"/>
            <a:ext cx="90360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/>
              <a:t>Qualquer observação sobre este material entre em contato comigo pelo e-mail:</a:t>
            </a: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</a:rPr>
              <a:t> )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/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16">
            <a:extLst>
              <a:ext uri="{FF2B5EF4-FFF2-40B4-BE49-F238E27FC236}">
                <a16:creationId xmlns:a16="http://schemas.microsoft.com/office/drawing/2014/main" id="{9AB87D91-CBCF-4A6E-8E39-A9AD426A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S01 – Missões – 04 de julho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9189800D-1085-4BE9-B3C9-C0033BCD1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pequeno pregador 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E69A9B81-00DB-7594-E157-5FF877E124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r="6715"/>
          <a:stretch>
            <a:fillRect/>
          </a:stretch>
        </p:blipFill>
        <p:spPr>
          <a:xfrm>
            <a:off x="5245862" y="1626730"/>
            <a:ext cx="3816919" cy="4108833"/>
          </a:xfrm>
          <a:prstGeom prst="rect">
            <a:avLst/>
          </a:prstGeom>
          <a:ln w="12700">
            <a:solidFill>
              <a:prstClr val="black"/>
            </a:solidFill>
          </a:ln>
        </p:spPr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9C1CA8FA-10EC-41CD-86AD-13E4F82A6E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Teo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92E9C2FC-E690-402D-BB45-7040DE3A3C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Bulgária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A07981A-4FC0-D4A3-226F-4B7FC4A1D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47" y="5794290"/>
            <a:ext cx="1252538" cy="9534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881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6016D31-9596-32EC-17D0-2D5399790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674202" cy="3613518"/>
          </a:xfrm>
          <a:prstGeom prst="rect">
            <a:avLst/>
          </a:prstGeom>
        </p:spPr>
        <p:txBody>
          <a:bodyPr/>
          <a:lstStyle/>
          <a:p>
            <a:r>
              <a:rPr lang="pt-BR" dirty="0">
                <a:solidFill>
                  <a:srgbClr val="1F1F1F"/>
                </a:solidFill>
                <a:latin typeface="inherit"/>
              </a:rPr>
              <a:t>As ofertas deste trimestre serão destinadas à </a:t>
            </a:r>
            <a:r>
              <a:rPr lang="pt-BR" dirty="0">
                <a:solidFill>
                  <a:srgbClr val="FF0000"/>
                </a:solidFill>
                <a:latin typeface="inherit"/>
              </a:rPr>
              <a:t>Divisão Intereuropeia</a:t>
            </a:r>
            <a:r>
              <a:rPr lang="pt-BR" dirty="0">
                <a:solidFill>
                  <a:srgbClr val="1F1F1F"/>
                </a:solidFill>
                <a:latin typeface="inherit"/>
              </a:rPr>
              <a:t>, formada por belos países europeus e seus habitantes:</a:t>
            </a:r>
          </a:p>
          <a:p>
            <a:r>
              <a:rPr lang="pt-BR" dirty="0">
                <a:solidFill>
                  <a:srgbClr val="1F1F1F"/>
                </a:solidFill>
                <a:latin typeface="inherit"/>
              </a:rPr>
              <a:t>Portugal, Espanha, Andorra, França, Bélgica, Luxemburgo, Mônaco, Alemanha, Suíça, Liechtenstein, Áustria, Itália, Romênia,</a:t>
            </a:r>
          </a:p>
          <a:p>
            <a:r>
              <a:rPr lang="pt-BR" dirty="0">
                <a:solidFill>
                  <a:srgbClr val="1F1F1F"/>
                </a:solidFill>
                <a:latin typeface="inherit"/>
              </a:rPr>
              <a:t>Bulgária, República Tcheca e Eslováquia.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8D0195-B141-FE6F-071A-2B08CC1381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S01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196932B-581E-8FB2-6912-EC2BF6FD9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48510"/>
            <a:ext cx="2891018" cy="193241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8E52393-5E39-1C6B-AF23-D445F49BB629}"/>
              </a:ext>
            </a:extLst>
          </p:cNvPr>
          <p:cNvSpPr txBox="1"/>
          <p:nvPr/>
        </p:nvSpPr>
        <p:spPr>
          <a:xfrm>
            <a:off x="2847168" y="2464525"/>
            <a:ext cx="2891018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1F1F1F"/>
                </a:solidFill>
                <a:latin typeface="inherit"/>
              </a:rPr>
              <a:t>Portugal</a:t>
            </a:r>
            <a:endParaRPr lang="pt-BR" sz="1400" b="1" dirty="0"/>
          </a:p>
        </p:txBody>
      </p:sp>
      <p:pic>
        <p:nvPicPr>
          <p:cNvPr id="12" name="Imagem 11" descr="Monaco">
            <a:extLst>
              <a:ext uri="{FF2B5EF4-FFF2-40B4-BE49-F238E27FC236}">
                <a16:creationId xmlns:a16="http://schemas.microsoft.com/office/drawing/2014/main" id="{19A3BE9A-BC4B-920E-4545-BAD764B2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119"/>
          <a:stretch>
            <a:fillRect/>
          </a:stretch>
        </p:blipFill>
        <p:spPr>
          <a:xfrm>
            <a:off x="6660232" y="814790"/>
            <a:ext cx="2322776" cy="164973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AE57A52-161C-E32B-9706-6023989670A8}"/>
              </a:ext>
            </a:extLst>
          </p:cNvPr>
          <p:cNvSpPr txBox="1"/>
          <p:nvPr/>
        </p:nvSpPr>
        <p:spPr>
          <a:xfrm>
            <a:off x="6660232" y="2156748"/>
            <a:ext cx="2322776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1F1F1F"/>
                </a:solidFill>
                <a:latin typeface="inherit"/>
              </a:rPr>
              <a:t>Mônaco</a:t>
            </a:r>
            <a:endParaRPr lang="pt-BR" sz="1400" b="1" dirty="0"/>
          </a:p>
        </p:txBody>
      </p:sp>
      <p:pic>
        <p:nvPicPr>
          <p:cNvPr id="14" name="Imagem 13" descr="Por que conhecer a Itália? - Blog Instaviagem">
            <a:extLst>
              <a:ext uri="{FF2B5EF4-FFF2-40B4-BE49-F238E27FC236}">
                <a16:creationId xmlns:a16="http://schemas.microsoft.com/office/drawing/2014/main" id="{1A3795DE-BFDB-64D8-EF0E-D729C35FB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647063"/>
            <a:ext cx="2695378" cy="179648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217E69-88CC-EC54-1BB4-C5045F183084}"/>
              </a:ext>
            </a:extLst>
          </p:cNvPr>
          <p:cNvSpPr txBox="1"/>
          <p:nvPr/>
        </p:nvSpPr>
        <p:spPr>
          <a:xfrm>
            <a:off x="6012160" y="4135766"/>
            <a:ext cx="2695378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1F1F1F"/>
                </a:solidFill>
                <a:latin typeface="inherit"/>
              </a:rPr>
              <a:t>Veneza - Itália</a:t>
            </a:r>
            <a:endParaRPr lang="pt-BR" sz="1400" b="1" dirty="0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D685F01-4BD0-8659-3A41-308266E52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09120"/>
            <a:ext cx="3321684" cy="199301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1B9F363-A52C-93A8-4097-61CB336C0909}"/>
              </a:ext>
            </a:extLst>
          </p:cNvPr>
          <p:cNvSpPr txBox="1"/>
          <p:nvPr/>
        </p:nvSpPr>
        <p:spPr>
          <a:xfrm>
            <a:off x="203936" y="6194354"/>
            <a:ext cx="3321683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 err="1">
                <a:solidFill>
                  <a:srgbClr val="1F1F1F"/>
                </a:solidFill>
                <a:latin typeface="inherit"/>
              </a:rPr>
              <a:t>Suiça</a:t>
            </a:r>
            <a:endParaRPr lang="pt-BR" sz="1400" b="1" dirty="0"/>
          </a:p>
        </p:txBody>
      </p:sp>
      <p:pic>
        <p:nvPicPr>
          <p:cNvPr id="23" name="Imagem 22" descr="Morar na França: guia completo com dicas e custos e mais!">
            <a:extLst>
              <a:ext uri="{FF2B5EF4-FFF2-40B4-BE49-F238E27FC236}">
                <a16:creationId xmlns:a16="http://schemas.microsoft.com/office/drawing/2014/main" id="{8BD0811F-E4A9-4779-6F61-8B140C67B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2883960"/>
            <a:ext cx="2682468" cy="1504357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7983DB6E-AB7D-BECA-656B-10ADBC4DB85F}"/>
              </a:ext>
            </a:extLst>
          </p:cNvPr>
          <p:cNvSpPr txBox="1"/>
          <p:nvPr/>
        </p:nvSpPr>
        <p:spPr>
          <a:xfrm>
            <a:off x="2770621" y="4091901"/>
            <a:ext cx="2682468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1F1F1F"/>
                </a:solidFill>
                <a:latin typeface="inherit"/>
              </a:rPr>
              <a:t>França</a:t>
            </a:r>
            <a:endParaRPr lang="pt-BR" sz="1400" b="1" dirty="0"/>
          </a:p>
        </p:txBody>
      </p:sp>
      <p:pic>
        <p:nvPicPr>
          <p:cNvPr id="25" name="Imagem 24" descr="Viajar para Alemanha: tudo que você precisa saber! | Blog da Maxmilhas">
            <a:extLst>
              <a:ext uri="{FF2B5EF4-FFF2-40B4-BE49-F238E27FC236}">
                <a16:creationId xmlns:a16="http://schemas.microsoft.com/office/drawing/2014/main" id="{CA643938-63D1-0B49-9160-4CB1E6551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007" y="4557280"/>
            <a:ext cx="3321684" cy="221553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3AC9AEB9-662D-B5B1-3497-7102E3942EFC}"/>
              </a:ext>
            </a:extLst>
          </p:cNvPr>
          <p:cNvSpPr txBox="1"/>
          <p:nvPr/>
        </p:nvSpPr>
        <p:spPr>
          <a:xfrm>
            <a:off x="4900721" y="6450320"/>
            <a:ext cx="3321683" cy="307777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rgbClr val="1F1F1F"/>
                </a:solidFill>
                <a:latin typeface="inherit"/>
              </a:rPr>
              <a:t>Alemanha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108970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F5EE7AFA-23BA-F86D-374B-79D0C16DC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96" y="679578"/>
            <a:ext cx="2987838" cy="5845766"/>
          </a:xfrm>
        </p:spPr>
        <p:txBody>
          <a:bodyPr/>
          <a:lstStyle/>
          <a:p>
            <a:r>
              <a:rPr lang="es-ES" dirty="0"/>
              <a:t>• </a:t>
            </a:r>
            <a:r>
              <a:rPr lang="pt-PT" dirty="0"/>
              <a:t>Em 1899, o livro "Caminho a Cristo", de Ellen G. White, foi o primeiro livro adventista traduzido para o búlgaro e publicado na Bulgária.</a:t>
            </a:r>
          </a:p>
          <a:p>
            <a:r>
              <a:rPr lang="pt-PT" dirty="0"/>
              <a:t>• O Mosteiro de Rila, na Bulgária, abriga uma cruz de madeira com cenas microscópicas da Bíblia.</a:t>
            </a:r>
          </a:p>
          <a:p>
            <a:r>
              <a:rPr lang="pt-PT" dirty="0"/>
              <a:t>A maior das 1.500 figuras é menor que um grão de arroz.</a:t>
            </a:r>
          </a:p>
          <a:p>
            <a:r>
              <a:rPr lang="pt-PT" dirty="0"/>
              <a:t>• Plovdiv, a segunda maior cidade da Bulgária depois da capital, Sófia, é uma cidade com uma história que abrange milhares de anos, ainda mais antiga que Atenas ou Roma.</a:t>
            </a:r>
          </a:p>
          <a:p>
            <a:r>
              <a:rPr lang="pt-PT" dirty="0"/>
              <a:t>• Os famosos óleos de rosas e lavanda búlgaro são usados para fazer alguns dos perfumes mais renomados do mundo.</a:t>
            </a:r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BF12D2-A521-B35D-114B-A27B243379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7897">
            <a:off x="3015850" y="695137"/>
            <a:ext cx="2508598" cy="1719422"/>
          </a:xfrm>
          <a:prstGeom prst="rect">
            <a:avLst/>
          </a:prstGeom>
        </p:spPr>
      </p:pic>
      <p:pic>
        <p:nvPicPr>
          <p:cNvPr id="4" name="Espaço Reservado para Imagem 15">
            <a:extLst>
              <a:ext uri="{FF2B5EF4-FFF2-40B4-BE49-F238E27FC236}">
                <a16:creationId xmlns:a16="http://schemas.microsoft.com/office/drawing/2014/main" id="{CE9B5DF9-63C9-B22C-CBA5-052CE1E37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" b="7178"/>
          <a:stretch>
            <a:fillRect/>
          </a:stretch>
        </p:blipFill>
        <p:spPr>
          <a:xfrm>
            <a:off x="4147395" y="6004432"/>
            <a:ext cx="1230891" cy="802432"/>
          </a:xfrm>
          <a:prstGeom prst="rect">
            <a:avLst/>
          </a:prstGeom>
          <a:ln w="25400">
            <a:solidFill>
              <a:prstClr val="black"/>
            </a:solidFill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5AA81F0-860A-5FB7-9115-737BCB573DC6}"/>
              </a:ext>
            </a:extLst>
          </p:cNvPr>
          <p:cNvSpPr/>
          <p:nvPr/>
        </p:nvSpPr>
        <p:spPr>
          <a:xfrm>
            <a:off x="2881840" y="6158792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Bandeira  da Bulgária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FE97D43-CDA8-11D3-541B-4108B43CAC5E}"/>
              </a:ext>
            </a:extLst>
          </p:cNvPr>
          <p:cNvSpPr/>
          <p:nvPr/>
        </p:nvSpPr>
        <p:spPr>
          <a:xfrm>
            <a:off x="2870353" y="679578"/>
            <a:ext cx="1279764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ysClr val="windowText" lastClr="000000"/>
                </a:solidFill>
              </a:rPr>
              <a:t>Flor de Lavanda</a:t>
            </a:r>
          </a:p>
        </p:txBody>
      </p:sp>
      <p:pic>
        <p:nvPicPr>
          <p:cNvPr id="4100" name="Picture 4" descr="Resultado de imagem para Azeite de rosas bulgária">
            <a:extLst>
              <a:ext uri="{FF2B5EF4-FFF2-40B4-BE49-F238E27FC236}">
                <a16:creationId xmlns:a16="http://schemas.microsoft.com/office/drawing/2014/main" id="{2CF31DB4-D948-4EAD-A1E5-6FEB6FE2C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56996"/>
            <a:ext cx="2513856" cy="16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94CEB1C-F925-4F03-9810-0E6C4B03DD06}"/>
              </a:ext>
            </a:extLst>
          </p:cNvPr>
          <p:cNvSpPr/>
          <p:nvPr/>
        </p:nvSpPr>
        <p:spPr>
          <a:xfrm>
            <a:off x="6894425" y="647476"/>
            <a:ext cx="140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óleo de rosa </a:t>
            </a:r>
            <a:endParaRPr lang="pt-BR" dirty="0"/>
          </a:p>
        </p:txBody>
      </p:sp>
      <p:pic>
        <p:nvPicPr>
          <p:cNvPr id="4102" name="Picture 6" descr="Resultado de imagem para monasterio de rila bulgaria">
            <a:extLst>
              <a:ext uri="{FF2B5EF4-FFF2-40B4-BE49-F238E27FC236}">
                <a16:creationId xmlns:a16="http://schemas.microsoft.com/office/drawing/2014/main" id="{9D75A2FF-CF22-4A61-8CEE-EE28CC36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79" y="2482200"/>
            <a:ext cx="3203921" cy="213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7E01A3A-5E51-4300-997C-3AF9B37A0A68}"/>
              </a:ext>
            </a:extLst>
          </p:cNvPr>
          <p:cNvSpPr/>
          <p:nvPr/>
        </p:nvSpPr>
        <p:spPr>
          <a:xfrm>
            <a:off x="4388553" y="2404825"/>
            <a:ext cx="1736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/>
              <a:t>mosteiro</a:t>
            </a:r>
            <a:r>
              <a:rPr lang="es-ES" b="1" dirty="0"/>
              <a:t> de Rila</a:t>
            </a:r>
            <a:endParaRPr lang="pt-BR" dirty="0"/>
          </a:p>
        </p:txBody>
      </p:sp>
      <p:pic>
        <p:nvPicPr>
          <p:cNvPr id="4104" name="Picture 8" descr="Resultado de imagem para Plovdiv">
            <a:extLst>
              <a:ext uri="{FF2B5EF4-FFF2-40B4-BE49-F238E27FC236}">
                <a16:creationId xmlns:a16="http://schemas.microsoft.com/office/drawing/2014/main" id="{366C79D8-EF18-436A-8DB0-4C4AD070C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28" y="4840903"/>
            <a:ext cx="3192016" cy="199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9C2827C-FC1E-4F2F-B947-FA4D4ECE2382}"/>
              </a:ext>
            </a:extLst>
          </p:cNvPr>
          <p:cNvSpPr/>
          <p:nvPr/>
        </p:nvSpPr>
        <p:spPr>
          <a:xfrm>
            <a:off x="8261771" y="4810188"/>
            <a:ext cx="882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Plovdiv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2" name="Imagem 11" descr="Grupo de pessoas pousando para foto&#10;&#10;Descrição gerada automaticamente">
            <a:extLst>
              <a:ext uri="{FF2B5EF4-FFF2-40B4-BE49-F238E27FC236}">
                <a16:creationId xmlns:a16="http://schemas.microsoft.com/office/drawing/2014/main" id="{05389D02-35BA-BADF-58F8-DF7BA3A4A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197" y="2926161"/>
            <a:ext cx="2212306" cy="161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99639"/>
      </p:ext>
    </p:extLst>
  </p:cSld>
  <p:clrMapOvr>
    <a:masterClrMapping/>
  </p:clrMapOvr>
</p:sld>
</file>

<file path=ppt/theme/theme1.xml><?xml version="1.0" encoding="utf-8"?>
<a:theme xmlns:a="http://schemas.openxmlformats.org/drawingml/2006/main" name="Missõe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ermelho GRAÇA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zul COMUNIDAD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Amarelo ADORAÇ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42697</TotalTime>
  <Words>4671</Words>
  <Application>Microsoft Office PowerPoint</Application>
  <PresentationFormat>Apresentação na tela (4:3)</PresentationFormat>
  <Paragraphs>484</Paragraphs>
  <Slides>62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62</vt:i4>
      </vt:variant>
    </vt:vector>
  </HeadingPairs>
  <TitlesOfParts>
    <vt:vector size="73" baseType="lpstr">
      <vt:lpstr>Arial</vt:lpstr>
      <vt:lpstr>Calibri</vt:lpstr>
      <vt:lpstr>Comic Sans MS</vt:lpstr>
      <vt:lpstr>inherit</vt:lpstr>
      <vt:lpstr>Noto Serif Light</vt:lpstr>
      <vt:lpstr>Oswald</vt:lpstr>
      <vt:lpstr>Wingdings</vt:lpstr>
      <vt:lpstr>Missões</vt:lpstr>
      <vt:lpstr>Vermelho GRAÇA</vt:lpstr>
      <vt:lpstr>Azul COMUNIDADE</vt:lpstr>
      <vt:lpstr>1_Amarelo ADORAÇÃO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2006</cp:revision>
  <cp:lastPrinted>2026-03-22T14:22:22Z</cp:lastPrinted>
  <dcterms:created xsi:type="dcterms:W3CDTF">2014-12-27T17:37:04Z</dcterms:created>
  <dcterms:modified xsi:type="dcterms:W3CDTF">2026-06-16T19:22:56Z</dcterms:modified>
</cp:coreProperties>
</file>