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4" r:id="rId2"/>
    <p:sldMasterId id="2147483721" r:id="rId3"/>
    <p:sldMasterId id="2147483728" r:id="rId4"/>
  </p:sldMasterIdLst>
  <p:notesMasterIdLst>
    <p:notesMasterId r:id="rId53"/>
  </p:notesMasterIdLst>
  <p:sldIdLst>
    <p:sldId id="727" r:id="rId5"/>
    <p:sldId id="1247" r:id="rId6"/>
    <p:sldId id="1248" r:id="rId7"/>
    <p:sldId id="1249" r:id="rId8"/>
    <p:sldId id="1250" r:id="rId9"/>
    <p:sldId id="1275" r:id="rId10"/>
    <p:sldId id="814" r:id="rId11"/>
    <p:sldId id="1201" r:id="rId12"/>
    <p:sldId id="1315" r:id="rId13"/>
    <p:sldId id="811" r:id="rId14"/>
    <p:sldId id="1351" r:id="rId15"/>
    <p:sldId id="1318" r:id="rId16"/>
    <p:sldId id="808" r:id="rId17"/>
    <p:sldId id="1329" r:id="rId18"/>
    <p:sldId id="1321" r:id="rId19"/>
    <p:sldId id="834" r:id="rId20"/>
    <p:sldId id="1323" r:id="rId21"/>
    <p:sldId id="1324" r:id="rId22"/>
    <p:sldId id="733" r:id="rId23"/>
    <p:sldId id="1326" r:id="rId24"/>
    <p:sldId id="1327" r:id="rId25"/>
    <p:sldId id="836" r:id="rId26"/>
    <p:sldId id="1320" r:id="rId27"/>
    <p:sldId id="1330" r:id="rId28"/>
    <p:sldId id="832" r:id="rId29"/>
    <p:sldId id="1332" r:id="rId30"/>
    <p:sldId id="1333" r:id="rId31"/>
    <p:sldId id="799" r:id="rId32"/>
    <p:sldId id="1335" r:id="rId33"/>
    <p:sldId id="1336" r:id="rId34"/>
    <p:sldId id="793" r:id="rId35"/>
    <p:sldId id="1317" r:id="rId36"/>
    <p:sldId id="1339" r:id="rId37"/>
    <p:sldId id="796" r:id="rId38"/>
    <p:sldId id="1341" r:id="rId39"/>
    <p:sldId id="1342" r:id="rId40"/>
    <p:sldId id="1343" r:id="rId41"/>
    <p:sldId id="1344" r:id="rId42"/>
    <p:sldId id="1345" r:id="rId43"/>
    <p:sldId id="802" r:id="rId44"/>
    <p:sldId id="1347" r:id="rId45"/>
    <p:sldId id="1348" r:id="rId46"/>
    <p:sldId id="817" r:id="rId47"/>
    <p:sldId id="1350" r:id="rId48"/>
    <p:sldId id="1313" r:id="rId49"/>
    <p:sldId id="312" r:id="rId50"/>
    <p:sldId id="325" r:id="rId51"/>
    <p:sldId id="304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7E4BD"/>
    <a:srgbClr val="FFFFB0"/>
    <a:srgbClr val="4F81BD"/>
    <a:srgbClr val="0000FF"/>
    <a:srgbClr val="CBDAEC"/>
    <a:srgbClr val="F4E2E1"/>
    <a:srgbClr val="FF690E"/>
    <a:srgbClr val="84D2D3"/>
    <a:srgbClr val="85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434" autoAdjust="0"/>
  </p:normalViewPr>
  <p:slideViewPr>
    <p:cSldViewPr>
      <p:cViewPr varScale="1">
        <p:scale>
          <a:sx n="82" d="100"/>
          <a:sy n="82" d="100"/>
        </p:scale>
        <p:origin x="90" y="912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60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54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08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871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40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82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44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59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383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0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94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74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18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41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617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18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513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00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92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4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43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0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65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6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66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2025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As imagens que temos utilizado aqui são sempre imagens tiradas da internet. Procuramos não utilizar imagens que tenham alguma restrição quanto à direitos autorais.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8" name="Retângulo 3">
            <a:extLst>
              <a:ext uri="{FF2B5EF4-FFF2-40B4-BE49-F238E27FC236}">
                <a16:creationId xmlns:a16="http://schemas.microsoft.com/office/drawing/2014/main" id="{8F28B665-A79E-4E52-BD91-14131BA516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3825" y="3551238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36674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melho CAPA - 1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ADDD79A-D920-41C3-8B42-9C09D536E12A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CC99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C1FCAAA-BC94-45C3-A1C7-8AA7D59A2891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60E8798-3089-4654-B145-191D65A7559E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65E3C04-3FA6-4154-B10B-44D0705381B6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0001024-0A58-4D82-87CB-F596C2843D9A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F903E1F-AC4D-418A-A81B-D801C0F54471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6D2BD42-83ED-4F60-AE5F-0AA094B621B8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pic>
        <p:nvPicPr>
          <p:cNvPr id="17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F2D605C9-DBFA-426D-97F3-853651A753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m 2">
            <a:extLst>
              <a:ext uri="{FF2B5EF4-FFF2-40B4-BE49-F238E27FC236}">
                <a16:creationId xmlns:a16="http://schemas.microsoft.com/office/drawing/2014/main" id="{01F08265-58D1-4C43-9E8C-AC72294D4C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9">
            <a:extLst>
              <a:ext uri="{FF2B5EF4-FFF2-40B4-BE49-F238E27FC236}">
                <a16:creationId xmlns:a16="http://schemas.microsoft.com/office/drawing/2014/main" id="{504B0C77-9FBF-4C3A-A78E-944290E40D7B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586ED38C-C391-4BCA-84F8-29D9C525F3D4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78481F5E-8B76-40FB-BDE7-9397268DFA77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43C3F46-3C3D-47AE-9BD5-60603570E740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ixaDeTexto 18">
            <a:extLst>
              <a:ext uri="{FF2B5EF4-FFF2-40B4-BE49-F238E27FC236}">
                <a16:creationId xmlns:a16="http://schemas.microsoft.com/office/drawing/2014/main" id="{AD7A2F3C-E450-4C0C-AFA6-6C1436B883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5294DCDC-BF99-42DD-B755-23507D8B9EC6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3A2022D-4ECE-4CD7-BD00-A5B36B255E13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2025</a:t>
            </a:r>
          </a:p>
        </p:txBody>
      </p:sp>
      <p:sp>
        <p:nvSpPr>
          <p:cNvPr id="54" name="Espaço Reservado para Texto 29">
            <a:extLst>
              <a:ext uri="{FF2B5EF4-FFF2-40B4-BE49-F238E27FC236}">
                <a16:creationId xmlns:a16="http://schemas.microsoft.com/office/drawing/2014/main" id="{06CE0D7E-B716-4BBC-9486-741B166395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2920050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2149561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/>
          </p:cNvSpPr>
          <p:nvPr userDrawn="1"/>
        </p:nvSpPr>
        <p:spPr>
          <a:xfrm>
            <a:off x="21600" y="31614"/>
            <a:ext cx="9110400" cy="584775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A6C02F-E010-409B-9C88-0A92ECD34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63" t="13583" r="15350" b="2377"/>
          <a:stretch/>
        </p:blipFill>
        <p:spPr>
          <a:xfrm>
            <a:off x="0" y="647718"/>
            <a:ext cx="9144357" cy="62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03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aixaDeTexto 70">
            <a:extLst>
              <a:ext uri="{FF2B5EF4-FFF2-40B4-BE49-F238E27FC236}">
                <a16:creationId xmlns:a16="http://schemas.microsoft.com/office/drawing/2014/main" id="{A3AF1E5C-7717-4B05-9AB9-67626B3E0F83}"/>
              </a:ext>
            </a:extLst>
          </p:cNvPr>
          <p:cNvSpPr txBox="1">
            <a:spLocks/>
          </p:cNvSpPr>
          <p:nvPr userDrawn="1"/>
        </p:nvSpPr>
        <p:spPr>
          <a:xfrm>
            <a:off x="21600" y="31614"/>
            <a:ext cx="9110400" cy="584775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C912A2C0-A225-4B1A-977D-FB7C01174AC3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B7E925AE-8B36-45F2-A038-A57AFF834FD0}"/>
              </a:ext>
            </a:extLst>
          </p:cNvPr>
          <p:cNvSpPr/>
          <p:nvPr userDrawn="1"/>
        </p:nvSpPr>
        <p:spPr>
          <a:xfrm>
            <a:off x="9248" y="692876"/>
            <a:ext cx="9109075" cy="6165124"/>
          </a:xfrm>
          <a:prstGeom prst="rect">
            <a:avLst/>
          </a:prstGeom>
          <a:solidFill>
            <a:srgbClr val="F4E2E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B4B18A85-F6CB-4EA3-8B4E-D97CE9A9D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7739" y="1724240"/>
            <a:ext cx="3518278" cy="4337194"/>
          </a:xfrm>
          <a:prstGeom prst="rect">
            <a:avLst/>
          </a:prstGeom>
          <a:ln w="38100">
            <a:solidFill>
              <a:srgbClr val="FF690E"/>
            </a:solidFill>
          </a:ln>
        </p:spPr>
      </p:pic>
      <p:sp>
        <p:nvSpPr>
          <p:cNvPr id="51" name="Espaço Reservado para Texto 8">
            <a:extLst>
              <a:ext uri="{FF2B5EF4-FFF2-40B4-BE49-F238E27FC236}">
                <a16:creationId xmlns:a16="http://schemas.microsoft.com/office/drawing/2014/main" id="{B6D2DC35-9328-46DD-9C57-FF0615CE47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52" name="Espaço Reservado para Texto 2">
            <a:extLst>
              <a:ext uri="{FF2B5EF4-FFF2-40B4-BE49-F238E27FC236}">
                <a16:creationId xmlns:a16="http://schemas.microsoft.com/office/drawing/2014/main" id="{0DAE8A47-40C1-48BA-A195-1C3C631DC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53" name="Espaço Reservado para Imagem 17">
            <a:extLst>
              <a:ext uri="{FF2B5EF4-FFF2-40B4-BE49-F238E27FC236}">
                <a16:creationId xmlns:a16="http://schemas.microsoft.com/office/drawing/2014/main" id="{FC8189E3-7A85-4019-B1DE-662F38456D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54" name="Espaço Reservado para Imagem 19">
            <a:extLst>
              <a:ext uri="{FF2B5EF4-FFF2-40B4-BE49-F238E27FC236}">
                <a16:creationId xmlns:a16="http://schemas.microsoft.com/office/drawing/2014/main" id="{F504BE71-63B9-4022-8331-CBF336C8F5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626095"/>
            <a:ext cx="3672903" cy="4119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55" name="Espaço Reservado para Texto 21">
            <a:extLst>
              <a:ext uri="{FF2B5EF4-FFF2-40B4-BE49-F238E27FC236}">
                <a16:creationId xmlns:a16="http://schemas.microsoft.com/office/drawing/2014/main" id="{AF1777BD-F9FF-4CAF-8313-F2723F6BA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56" name="Espaço Reservado para Texto 23">
            <a:extLst>
              <a:ext uri="{FF2B5EF4-FFF2-40B4-BE49-F238E27FC236}">
                <a16:creationId xmlns:a16="http://schemas.microsoft.com/office/drawing/2014/main" id="{40C1736B-F4BA-4036-88B1-BAFD641D44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B9D99AC-8BC6-407C-97EF-13BA4C09852F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3°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F913E9D-D9FE-4A28-9815-54F8D06585C3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62F422FE-7AA9-43D1-9AA2-D1FD5C9CF8FC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EB0E4B3D-EC06-4C5C-8904-D1C98F2FDA2C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FB73C4C5-94C9-42C0-BF04-3CB84214D768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28AFD008-1947-4DFA-93C1-26D805F9BC86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55F6BDEC-F3D2-4E22-94A6-30F2FCE9094E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28CEEDAB-3BB5-467E-8DFF-FD75EB7802EB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26241CC2-C2C7-48C2-9F31-5856E93003EC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4E477CF-9D66-4341-9825-76C585FA201C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7A8AA774-246A-44D0-8333-944F06B8FF4B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0F32FC8E-BB8B-473B-8C68-C8322E8ABD24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7C88C35F-A7E6-44DA-821C-078DEA15ECF3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7D36E0C6-09D5-4981-AFFC-1A8AEC6CADA8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47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24180" y="666750"/>
            <a:ext cx="9109075" cy="6191250"/>
          </a:xfrm>
          <a:prstGeom prst="rect">
            <a:avLst/>
          </a:prstGeom>
          <a:solidFill>
            <a:srgbClr val="F4E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57D021-172E-4EA1-B5D1-E2BC5F9F5E2A}"/>
              </a:ext>
            </a:extLst>
          </p:cNvPr>
          <p:cNvSpPr txBox="1"/>
          <p:nvPr userDrawn="1"/>
        </p:nvSpPr>
        <p:spPr>
          <a:xfrm>
            <a:off x="28413" y="41063"/>
            <a:ext cx="9110400" cy="584775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CE52BA3-F273-44D7-8CF1-60D244065170}"/>
              </a:ext>
            </a:extLst>
          </p:cNvPr>
          <p:cNvSpPr/>
          <p:nvPr userDrawn="1"/>
        </p:nvSpPr>
        <p:spPr>
          <a:xfrm>
            <a:off x="37738" y="886069"/>
            <a:ext cx="9068525" cy="55897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0" indent="0" algn="ctr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As histórias deste trimestre vem de</a:t>
            </a: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5B9BD1C1-6DA6-4B40-BCAE-EC77456E6B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084" y="1587147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altLang="pt-BR" sz="2800" b="1" dirty="0" err="1">
                <a:solidFill>
                  <a:srgbClr val="FF0000"/>
                </a:solidFill>
              </a:rPr>
              <a:t>Zimbabue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1E000342-1F62-4B0A-B284-7A1AF3CFAF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5807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>
                <a:solidFill>
                  <a:srgbClr val="FF0000"/>
                </a:solidFill>
              </a:rPr>
              <a:t>Zâmbia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30" name="CaixaDeTexto 3">
            <a:extLst>
              <a:ext uri="{FF2B5EF4-FFF2-40B4-BE49-F238E27FC236}">
                <a16:creationId xmlns:a16="http://schemas.microsoft.com/office/drawing/2014/main" id="{D3818927-8C20-479A-A33D-9EADFA4A3BF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29945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Botsuana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C204A05-B4A7-4D23-B2D7-B3742C9C2087}"/>
              </a:ext>
            </a:extLst>
          </p:cNvPr>
          <p:cNvSpPr/>
          <p:nvPr userDrawn="1"/>
        </p:nvSpPr>
        <p:spPr>
          <a:xfrm>
            <a:off x="1204424" y="3844463"/>
            <a:ext cx="6801394" cy="558979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30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ofertas vão para</a:t>
            </a:r>
          </a:p>
        </p:txBody>
      </p:sp>
      <p:sp>
        <p:nvSpPr>
          <p:cNvPr id="32" name="CaixaDeTexto 3">
            <a:extLst>
              <a:ext uri="{FF2B5EF4-FFF2-40B4-BE49-F238E27FC236}">
                <a16:creationId xmlns:a16="http://schemas.microsoft.com/office/drawing/2014/main" id="{FD5A2B1F-81F5-492B-B814-0B6AC4DA92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96702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sz="2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África do Sul</a:t>
            </a:r>
            <a:endParaRPr lang="pt-BR" altLang="pt-BR" sz="28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3" name="CaixaDeTexto 3">
            <a:extLst>
              <a:ext uri="{FF2B5EF4-FFF2-40B4-BE49-F238E27FC236}">
                <a16:creationId xmlns:a16="http://schemas.microsoft.com/office/drawing/2014/main" id="{DDD89102-E117-4F0A-9D7A-FC44434F0A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840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Zâmbia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FDD4F97C-38E7-41DD-A276-7679BD6F6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83" y="5229200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89C7F24F-3683-46BF-9BCD-76F8CFF77B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46" y="2413743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5359433C-5094-42E1-9C6F-A34E114A16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7" y="5232923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A34C1CB-919D-4AB1-AAE8-FCF5F6432D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6" y="2470893"/>
            <a:ext cx="1895475" cy="1152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8A8757F-3644-4A98-9288-44AC6A0CCD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4" y="2417466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648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FB3B23-3C25-4165-95CB-0B4FE913D773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BCCFE6"/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DD4ACB5-E193-49B7-8C93-C53FFEE930CC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1B336A-2323-4378-A580-467DE65BC031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18A28C7-9B69-4A4A-AD1B-5228D07EAC6E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85CBC48-20BC-47EE-A035-9C9922BB603F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C40F1AA-9D56-4F3D-A0F5-759B93AF0767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A97BF47-003A-4772-8F32-138EA3E6EDE5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95A1B6F0-3411-4E27-BB12-05F90947664D}"/>
              </a:ext>
            </a:extLst>
          </p:cNvPr>
          <p:cNvSpPr/>
          <p:nvPr userDrawn="1"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F267F238-1146-43C2-8404-8531026EA37D}"/>
              </a:ext>
            </a:extLst>
          </p:cNvPr>
          <p:cNvSpPr/>
          <p:nvPr userDrawn="1"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95EFF240-899C-4900-82BF-ECA183B16486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41449E32-55CD-4177-8D6D-97BFFB7CB5F8}"/>
              </a:ext>
            </a:extLst>
          </p:cNvPr>
          <p:cNvSpPr/>
          <p:nvPr userDrawn="1"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25708A6C-473E-439F-9758-5C480F6AD2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m 2">
            <a:extLst>
              <a:ext uri="{FF2B5EF4-FFF2-40B4-BE49-F238E27FC236}">
                <a16:creationId xmlns:a16="http://schemas.microsoft.com/office/drawing/2014/main" id="{C4D98BF0-7ADE-4242-A2C2-D297625D6E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m 9">
            <a:extLst>
              <a:ext uri="{FF2B5EF4-FFF2-40B4-BE49-F238E27FC236}">
                <a16:creationId xmlns:a16="http://schemas.microsoft.com/office/drawing/2014/main" id="{458DCBB5-5144-4D2B-87E8-1610F3283DC3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F4557E69-6F8A-409D-BB82-0055DE2BA207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A8353055-0A30-465D-9FC5-0DB599DCACFC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288382A6-8F48-42DA-A4B4-2355B06A20D8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ixaDeTexto 18">
            <a:extLst>
              <a:ext uri="{FF2B5EF4-FFF2-40B4-BE49-F238E27FC236}">
                <a16:creationId xmlns:a16="http://schemas.microsoft.com/office/drawing/2014/main" id="{CEE8022C-1C1E-4D70-A142-C9C55D7F7F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9D160F6-F16B-4338-B095-E8D7396C9AF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A46036A-5AFD-48BC-8C23-39101F27E73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2025</a:t>
            </a:r>
          </a:p>
        </p:txBody>
      </p:sp>
      <p:sp>
        <p:nvSpPr>
          <p:cNvPr id="40" name="Espaço Reservado para Texto 29">
            <a:extLst>
              <a:ext uri="{FF2B5EF4-FFF2-40B4-BE49-F238E27FC236}">
                <a16:creationId xmlns:a16="http://schemas.microsoft.com/office/drawing/2014/main" id="{F6961A19-02C0-4934-ABE2-439FF1995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318364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573110"/>
            <a:ext cx="7740352" cy="52527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66724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58311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937C961-D674-45A3-83C5-2E4A4DFCF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470CAC01-A3CD-400F-96CB-EF1492186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14042C-CE94-4E81-8B79-49863EC957EC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A8612F-C402-4485-B1DA-9324D8B3FBF6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0070C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DDAFCD4-F5FE-4478-8647-038EC7B2B3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1584113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Divisão Sul-Africana Oceano Índico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60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4880BC1A-04B6-434C-8A83-B110B3C115E7}"/>
              </a:ext>
            </a:extLst>
          </p:cNvPr>
          <p:cNvSpPr txBox="1"/>
          <p:nvPr userDrawn="1"/>
        </p:nvSpPr>
        <p:spPr>
          <a:xfrm>
            <a:off x="42177" y="-15914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4966521-3188-4CB9-98FA-A350EF514195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096033A-5147-4B85-B025-E1B229813DF1}"/>
              </a:ext>
            </a:extLst>
          </p:cNvPr>
          <p:cNvSpPr/>
          <p:nvPr userDrawn="1"/>
        </p:nvSpPr>
        <p:spPr>
          <a:xfrm>
            <a:off x="23798" y="647432"/>
            <a:ext cx="9109075" cy="6165124"/>
          </a:xfrm>
          <a:prstGeom prst="rect">
            <a:avLst/>
          </a:prstGeom>
          <a:solidFill>
            <a:srgbClr val="CBDAE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9985A71-6726-4C62-BC44-2612900E9D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7739" y="1724240"/>
            <a:ext cx="3518278" cy="4337194"/>
          </a:xfrm>
          <a:prstGeom prst="rect">
            <a:avLst/>
          </a:prstGeom>
          <a:ln w="38100">
            <a:solidFill>
              <a:srgbClr val="FF690E"/>
            </a:solidFill>
          </a:ln>
        </p:spPr>
      </p:pic>
      <p:sp>
        <p:nvSpPr>
          <p:cNvPr id="20" name="Espaço Reservado para Texto 8">
            <a:extLst>
              <a:ext uri="{FF2B5EF4-FFF2-40B4-BE49-F238E27FC236}">
                <a16:creationId xmlns:a16="http://schemas.microsoft.com/office/drawing/2014/main" id="{7FC7321B-C9C7-46A8-88E0-D1379F9C3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9CCEF742-C55A-4FF9-A4CE-4A619737B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5" name="Espaço Reservado para Imagem 17">
            <a:extLst>
              <a:ext uri="{FF2B5EF4-FFF2-40B4-BE49-F238E27FC236}">
                <a16:creationId xmlns:a16="http://schemas.microsoft.com/office/drawing/2014/main" id="{78D692A0-7BE9-43EE-B6B5-98D7B02BAE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9" name="Espaço Reservado para Imagem 19">
            <a:extLst>
              <a:ext uri="{FF2B5EF4-FFF2-40B4-BE49-F238E27FC236}">
                <a16:creationId xmlns:a16="http://schemas.microsoft.com/office/drawing/2014/main" id="{65153FFB-A466-42FC-96F6-7E240D7600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626095"/>
            <a:ext cx="3672903" cy="4119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8C198C6B-088B-43DD-A441-52DB476024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31" name="Espaço Reservado para Texto 23">
            <a:extLst>
              <a:ext uri="{FF2B5EF4-FFF2-40B4-BE49-F238E27FC236}">
                <a16:creationId xmlns:a16="http://schemas.microsoft.com/office/drawing/2014/main" id="{A1C93616-52FF-444D-9691-7D73C84268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D30216C-073B-411A-A18B-D6CC22B46C3F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3°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5D12F32-72B5-4F66-97A5-1802F374AC13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D05B056-D698-4F8A-A19F-558115DF92D8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5C0BCA5-8617-4111-A398-7DCBDFEED36B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5950A5-8041-41CC-8012-923465EACE93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A545F04F-9780-4115-B694-881395DDDCD6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FD65D507-09F0-4249-9755-4182D2DCC921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EEA2CDB3-5134-49CE-896B-24658B874D6D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5584AE7B-57EC-4AE8-BB99-7AEAE49C9AE3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DA863FF3-C5A5-45C3-8EE9-08757F6D2C38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293DFC7E-6D7D-4F4A-BEC7-2ABFC2C363C1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97C48C9-8723-41B9-89EF-ED6994EE3D07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22FE7435-0F8F-4F65-8086-697C9DF387EF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315C188-D504-4B6B-AF84-FAA6AA791C00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7FC83107-04BB-48FA-897E-6D306FF0F5F4}"/>
              </a:ext>
            </a:extLst>
          </p:cNvPr>
          <p:cNvSpPr>
            <a:spLocks noChangeAspect="1"/>
          </p:cNvSpPr>
          <p:nvPr userDrawn="1"/>
        </p:nvSpPr>
        <p:spPr>
          <a:xfrm>
            <a:off x="12701" y="666750"/>
            <a:ext cx="9105900" cy="6173788"/>
          </a:xfrm>
          <a:prstGeom prst="rect">
            <a:avLst/>
          </a:prstGeom>
          <a:solidFill>
            <a:srgbClr val="BBCFE6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B3D58B-9D12-4D44-B221-C3190BD34DB7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A697DC9-F2D5-43A9-B313-C844F54DA6F5}"/>
              </a:ext>
            </a:extLst>
          </p:cNvPr>
          <p:cNvSpPr/>
          <p:nvPr userDrawn="1"/>
        </p:nvSpPr>
        <p:spPr>
          <a:xfrm>
            <a:off x="37738" y="886069"/>
            <a:ext cx="9068525" cy="55897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0" indent="0" algn="ctr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As histórias deste trimestre vem de</a:t>
            </a:r>
          </a:p>
        </p:txBody>
      </p:sp>
      <p:sp>
        <p:nvSpPr>
          <p:cNvPr id="27" name="CaixaDeTexto 3">
            <a:extLst>
              <a:ext uri="{FF2B5EF4-FFF2-40B4-BE49-F238E27FC236}">
                <a16:creationId xmlns:a16="http://schemas.microsoft.com/office/drawing/2014/main" id="{82DE0B6C-E0E9-492B-8FC6-37218EEBB0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084" y="1587147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altLang="pt-BR" sz="2800" b="1" dirty="0" err="1">
                <a:solidFill>
                  <a:srgbClr val="FF0000"/>
                </a:solidFill>
              </a:rPr>
              <a:t>Zimbabue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45DD12EB-A62B-4A0F-87EF-985EB04B86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5807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>
                <a:solidFill>
                  <a:srgbClr val="FF0000"/>
                </a:solidFill>
              </a:rPr>
              <a:t>Zâmbia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109C67AA-C508-43AA-A91F-19198CBF23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29945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Botsuana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36DF260-96E4-4BD3-AF5F-78909754E38B}"/>
              </a:ext>
            </a:extLst>
          </p:cNvPr>
          <p:cNvSpPr/>
          <p:nvPr userDrawn="1"/>
        </p:nvSpPr>
        <p:spPr>
          <a:xfrm>
            <a:off x="1204424" y="3844463"/>
            <a:ext cx="6801394" cy="558979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30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ofertas vão para</a:t>
            </a:r>
          </a:p>
        </p:txBody>
      </p:sp>
      <p:sp>
        <p:nvSpPr>
          <p:cNvPr id="31" name="CaixaDeTexto 3">
            <a:extLst>
              <a:ext uri="{FF2B5EF4-FFF2-40B4-BE49-F238E27FC236}">
                <a16:creationId xmlns:a16="http://schemas.microsoft.com/office/drawing/2014/main" id="{B37035DC-2559-4309-AF82-D15700B7D1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96702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sz="2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África do Sul</a:t>
            </a:r>
            <a:endParaRPr lang="pt-BR" altLang="pt-BR" sz="28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2" name="CaixaDeTexto 3">
            <a:extLst>
              <a:ext uri="{FF2B5EF4-FFF2-40B4-BE49-F238E27FC236}">
                <a16:creationId xmlns:a16="http://schemas.microsoft.com/office/drawing/2014/main" id="{823B1878-4C5E-4A2D-9726-AFA9DEB6E1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840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Zâmbia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85B50342-D4D8-44DD-ACC1-31F0DD396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83" y="5229200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7901233D-D44E-4FC0-98D4-3570DE98C7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46" y="2413743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8C20625-8545-4F99-A26B-14F19B5DEC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7" y="5232923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CAAFBEC7-31AF-45E5-AF18-14B17AE000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6" y="2470893"/>
            <a:ext cx="1895475" cy="1152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84C9B264-9FC9-45FA-B7C0-BB1B4291DA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4" y="2417466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64604E08-EF50-479C-BF89-EAD268211E5B}"/>
              </a:ext>
            </a:extLst>
          </p:cNvPr>
          <p:cNvSpPr/>
          <p:nvPr userDrawn="1"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2793710C-739A-4F95-868F-AE0D753ADB78}"/>
              </a:ext>
            </a:extLst>
          </p:cNvPr>
          <p:cNvSpPr/>
          <p:nvPr userDrawn="1"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11B95390-0995-4B81-8E7F-C616DBB3226B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ADF4A2DB-7503-43BB-8701-2341441E1B57}"/>
              </a:ext>
            </a:extLst>
          </p:cNvPr>
          <p:cNvSpPr/>
          <p:nvPr userDrawn="1"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F17D8FD-C7E7-4BCF-9742-40BC2670E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2">
            <a:extLst>
              <a:ext uri="{FF2B5EF4-FFF2-40B4-BE49-F238E27FC236}">
                <a16:creationId xmlns:a16="http://schemas.microsoft.com/office/drawing/2014/main" id="{0DE04C82-A48C-4CD3-9AF3-3B85066EE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m 9">
            <a:extLst>
              <a:ext uri="{FF2B5EF4-FFF2-40B4-BE49-F238E27FC236}">
                <a16:creationId xmlns:a16="http://schemas.microsoft.com/office/drawing/2014/main" id="{AAC84E13-A511-45B7-A011-DC505C980422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1F2073F7-352E-4C3A-913D-362A3A3C1F91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32444C31-4472-4554-99EC-E7839FA11F01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811D3E40-18D4-4A7F-9AAD-677DC6B6F44F}"/>
              </a:ext>
            </a:extLst>
          </p:cNvPr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ixaDeTexto 18">
            <a:extLst>
              <a:ext uri="{FF2B5EF4-FFF2-40B4-BE49-F238E27FC236}">
                <a16:creationId xmlns:a16="http://schemas.microsoft.com/office/drawing/2014/main" id="{0C7CA983-D7B9-4321-8DBE-F0E4CB7F0D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0D2AD60-E677-424D-B123-67E477DCC32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8FB6297-AECD-44EA-8FD4-DA3EE47FDEA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2025</a:t>
            </a:r>
          </a:p>
        </p:txBody>
      </p:sp>
      <p:sp>
        <p:nvSpPr>
          <p:cNvPr id="46" name="Espaço Reservado para Texto 29">
            <a:extLst>
              <a:ext uri="{FF2B5EF4-FFF2-40B4-BE49-F238E27FC236}">
                <a16:creationId xmlns:a16="http://schemas.microsoft.com/office/drawing/2014/main" id="{9AA612ED-6240-4D9D-93C9-55496A15F8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199526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1BBE24D1-BA93-4BC0-BD11-66C2BC048E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A96DB1-1DCC-4BF7-A3A5-06162BFB64DF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423E87-8700-4B22-94DA-86A7C55E6461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FFFF0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>
                <a:solidFill>
                  <a:schemeClr val="tx1"/>
                </a:solidFill>
              </a:rPr>
              <a:t>Informativo   </a:t>
            </a:r>
            <a:r>
              <a:rPr lang="pt-BR" sz="2800" dirty="0">
                <a:solidFill>
                  <a:schemeClr val="tx1"/>
                </a:solidFill>
              </a:rPr>
              <a:t>Mundial das Missões </a:t>
            </a:r>
            <a:endParaRPr lang="pt-BR" sz="6600" dirty="0">
              <a:solidFill>
                <a:schemeClr val="tx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55B530F-7E10-4385-B619-04EF6EC502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4088003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Imagem 16">
            <a:extLst>
              <a:ext uri="{FF2B5EF4-FFF2-40B4-BE49-F238E27FC236}">
                <a16:creationId xmlns:a16="http://schemas.microsoft.com/office/drawing/2014/main" id="{774B9CBF-58D8-A5CA-8427-989EF0C2FF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6028767-51A7-4FC4-9A06-0E957A1A56F1}"/>
              </a:ext>
            </a:extLst>
          </p:cNvPr>
          <p:cNvSpPr/>
          <p:nvPr userDrawn="1"/>
        </p:nvSpPr>
        <p:spPr>
          <a:xfrm>
            <a:off x="0" y="901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Sul-Africana Oceano Índico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00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>
            <a:extLst>
              <a:ext uri="{FF2B5EF4-FFF2-40B4-BE49-F238E27FC236}">
                <a16:creationId xmlns:a16="http://schemas.microsoft.com/office/drawing/2014/main" id="{314C25FC-E294-42E0-9D1C-51F66BBDCE81}"/>
              </a:ext>
            </a:extLst>
          </p:cNvPr>
          <p:cNvSpPr/>
          <p:nvPr userDrawn="1"/>
        </p:nvSpPr>
        <p:spPr>
          <a:xfrm>
            <a:off x="0" y="901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74E4D23-8A7E-45AC-A84D-AB4D3AEE26C5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630877D-2500-4845-9636-7FABE4D4289A}"/>
              </a:ext>
            </a:extLst>
          </p:cNvPr>
          <p:cNvSpPr/>
          <p:nvPr userDrawn="1"/>
        </p:nvSpPr>
        <p:spPr>
          <a:xfrm>
            <a:off x="23798" y="647432"/>
            <a:ext cx="9109075" cy="6165124"/>
          </a:xfrm>
          <a:prstGeom prst="rect">
            <a:avLst/>
          </a:prstGeom>
          <a:solidFill>
            <a:srgbClr val="FFFFB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36DB6576-7752-4448-8341-C75C8B658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7739" y="1724240"/>
            <a:ext cx="3518278" cy="4337194"/>
          </a:xfrm>
          <a:prstGeom prst="rect">
            <a:avLst/>
          </a:prstGeom>
          <a:ln w="38100">
            <a:solidFill>
              <a:srgbClr val="FF690E"/>
            </a:solidFill>
          </a:ln>
        </p:spPr>
      </p:pic>
      <p:sp>
        <p:nvSpPr>
          <p:cNvPr id="28" name="Espaço Reservado para Texto 8">
            <a:extLst>
              <a:ext uri="{FF2B5EF4-FFF2-40B4-BE49-F238E27FC236}">
                <a16:creationId xmlns:a16="http://schemas.microsoft.com/office/drawing/2014/main" id="{3A708326-56F0-482B-AC4B-41E047C9A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id="{C18B3A18-D4E6-4736-BB93-905F03E463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30" name="Espaço Reservado para Imagem 17">
            <a:extLst>
              <a:ext uri="{FF2B5EF4-FFF2-40B4-BE49-F238E27FC236}">
                <a16:creationId xmlns:a16="http://schemas.microsoft.com/office/drawing/2014/main" id="{050EA81C-7CD4-4B11-84ED-AA4E77BB7B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31" name="Espaço Reservado para Imagem 19">
            <a:extLst>
              <a:ext uri="{FF2B5EF4-FFF2-40B4-BE49-F238E27FC236}">
                <a16:creationId xmlns:a16="http://schemas.microsoft.com/office/drawing/2014/main" id="{1B4B23BA-BCE0-43C6-8A39-65D2F74DF1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626095"/>
            <a:ext cx="3672903" cy="4119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32" name="Espaço Reservado para Texto 21">
            <a:extLst>
              <a:ext uri="{FF2B5EF4-FFF2-40B4-BE49-F238E27FC236}">
                <a16:creationId xmlns:a16="http://schemas.microsoft.com/office/drawing/2014/main" id="{A502F6C8-3017-4340-A0D5-17E49F9D11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33" name="Espaço Reservado para Texto 23">
            <a:extLst>
              <a:ext uri="{FF2B5EF4-FFF2-40B4-BE49-F238E27FC236}">
                <a16:creationId xmlns:a16="http://schemas.microsoft.com/office/drawing/2014/main" id="{F38ACCFC-E976-493D-8C46-9F22040037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DB9B409-B074-474B-BDE0-9B0C718FF930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3°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F142D59B-09FD-4043-B95B-705E35FB37F0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D151C44-4BFC-4215-BD0F-3EDD53998745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4EF6F356-4B61-4FBE-844D-030395CE51C6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081C789-1A82-4688-8965-3450E580AA2C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AAD8BDF9-395C-47E6-93CD-006237FE59E9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C484E5A8-D834-420B-A6FE-CDB16FFB1BFF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92E03F2-A897-4533-970A-F80960CBF688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09139604-28E2-49FA-8F3E-C19CE21D1628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91EF1CB-6573-4D2D-9C6F-4E660E9DC1EE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BB17F065-96D5-4567-9F8B-4151F9F1D310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A146F219-6184-472D-968B-0835C3906D17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7C90941D-F068-476B-9BDF-DB8FBE38E41E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6D11CD6E-3AB7-438D-9F77-0D1F9F13382A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70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24180" y="666750"/>
            <a:ext cx="9109075" cy="6191250"/>
          </a:xfrm>
          <a:prstGeom prst="rect">
            <a:avLst/>
          </a:prstGeom>
          <a:solidFill>
            <a:srgbClr val="FFFF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1D623CC-F133-4FF5-9DA8-0BA232C8094A}"/>
              </a:ext>
            </a:extLst>
          </p:cNvPr>
          <p:cNvSpPr/>
          <p:nvPr userDrawn="1"/>
        </p:nvSpPr>
        <p:spPr>
          <a:xfrm>
            <a:off x="1861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Divisão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Sul-Africana Oceano Índico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9F8B15F-9ACC-4A44-9235-24B24A26899E}"/>
              </a:ext>
            </a:extLst>
          </p:cNvPr>
          <p:cNvSpPr/>
          <p:nvPr userDrawn="1"/>
        </p:nvSpPr>
        <p:spPr>
          <a:xfrm>
            <a:off x="37738" y="886069"/>
            <a:ext cx="9068525" cy="55897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0" indent="0" algn="ctr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As histórias deste trimestre vem de</a:t>
            </a:r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2A204EBC-A672-4CEA-A91F-E562F8B89F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4084" y="1587147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altLang="pt-BR" sz="2800" b="1" dirty="0" err="1">
                <a:solidFill>
                  <a:srgbClr val="FF0000"/>
                </a:solidFill>
              </a:rPr>
              <a:t>Zimbabue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710E4836-C451-4DA1-9DF9-4C1AAF0A7FF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5807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>
                <a:solidFill>
                  <a:srgbClr val="FF0000"/>
                </a:solidFill>
              </a:rPr>
              <a:t>Zâmbia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B2CD95CE-D551-4215-917D-834835D6772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29945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Botsuana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290807F-EBF5-42BE-8CD4-DE6800D99D66}"/>
              </a:ext>
            </a:extLst>
          </p:cNvPr>
          <p:cNvSpPr/>
          <p:nvPr userDrawn="1"/>
        </p:nvSpPr>
        <p:spPr>
          <a:xfrm>
            <a:off x="1204424" y="3844463"/>
            <a:ext cx="6801394" cy="558979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30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ofertas vão para</a:t>
            </a:r>
          </a:p>
        </p:txBody>
      </p:sp>
      <p:sp>
        <p:nvSpPr>
          <p:cNvPr id="17" name="CaixaDeTexto 3">
            <a:extLst>
              <a:ext uri="{FF2B5EF4-FFF2-40B4-BE49-F238E27FC236}">
                <a16:creationId xmlns:a16="http://schemas.microsoft.com/office/drawing/2014/main" id="{ACF2FAA6-1EA0-4B63-931A-8C2D525829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96702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sz="2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África do Sul</a:t>
            </a:r>
            <a:endParaRPr lang="pt-BR" altLang="pt-BR" sz="28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8" name="CaixaDeTexto 3">
            <a:extLst>
              <a:ext uri="{FF2B5EF4-FFF2-40B4-BE49-F238E27FC236}">
                <a16:creationId xmlns:a16="http://schemas.microsoft.com/office/drawing/2014/main" id="{024BE9B8-D54E-4D3E-B7AA-2F48A9C52C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840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Zâmbia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E2001C-25CB-4659-955B-FB97B751FB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83" y="5229200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B7755B-5258-469E-B125-20CA7B476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46" y="2413743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CCF4E40-9F2F-40E7-9083-A6B702D3D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7" y="5232923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12625D42-A7D8-435B-8BE9-04E75B7CD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6" y="2470893"/>
            <a:ext cx="1895475" cy="1152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99AF2A12-C38A-4CB5-9569-5922597777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4" y="2417466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83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ino das Ofertas J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48484D2-E3F7-43D9-A89A-27B4EDD3A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78"/>
            <a:ext cx="9144000" cy="6210300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BF548D46-1421-4A47-9FA0-ED5EA4F96B86}"/>
              </a:ext>
            </a:extLst>
          </p:cNvPr>
          <p:cNvSpPr/>
          <p:nvPr userDrawn="1"/>
        </p:nvSpPr>
        <p:spPr>
          <a:xfrm>
            <a:off x="0" y="0"/>
            <a:ext cx="9159875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5496" y="93167"/>
            <a:ext cx="9060254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– </a:t>
            </a:r>
            <a:r>
              <a:rPr lang="pt-BR" sz="24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Divisão Sul-Africana Oceano Índico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E09D8CB-5339-4205-AFFD-BD669E39BF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8545"/>
            <a:ext cx="65" cy="4001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PT" altLang="pt-BR" sz="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D8D4EA4-DC55-48BE-8E8C-71A63D17B695}"/>
              </a:ext>
            </a:extLst>
          </p:cNvPr>
          <p:cNvSpPr/>
          <p:nvPr userDrawn="1"/>
        </p:nvSpPr>
        <p:spPr>
          <a:xfrm>
            <a:off x="2628012" y="3140968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552DB46-31B4-4A0A-9891-7B6DEAA10101}"/>
              </a:ext>
            </a:extLst>
          </p:cNvPr>
          <p:cNvSpPr/>
          <p:nvPr userDrawn="1"/>
        </p:nvSpPr>
        <p:spPr>
          <a:xfrm>
            <a:off x="2628012" y="3457662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CB30B7-4E2E-4CD6-8A4D-31B67598C3BF}"/>
              </a:ext>
            </a:extLst>
          </p:cNvPr>
          <p:cNvSpPr/>
          <p:nvPr userDrawn="1"/>
        </p:nvSpPr>
        <p:spPr>
          <a:xfrm>
            <a:off x="2628012" y="3774356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A6CBE71-0D66-498E-86C5-A1A78BF4678F}"/>
              </a:ext>
            </a:extLst>
          </p:cNvPr>
          <p:cNvSpPr/>
          <p:nvPr userDrawn="1"/>
        </p:nvSpPr>
        <p:spPr>
          <a:xfrm>
            <a:off x="2628012" y="4091050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094FE7F-EA91-4494-B5E0-2ADC9A129B5C}"/>
              </a:ext>
            </a:extLst>
          </p:cNvPr>
          <p:cNvSpPr/>
          <p:nvPr userDrawn="1"/>
        </p:nvSpPr>
        <p:spPr>
          <a:xfrm>
            <a:off x="2628012" y="4407744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BE13093-3E20-4335-9FD1-D350BFDEEC06}"/>
              </a:ext>
            </a:extLst>
          </p:cNvPr>
          <p:cNvSpPr/>
          <p:nvPr userDrawn="1"/>
        </p:nvSpPr>
        <p:spPr>
          <a:xfrm>
            <a:off x="2628012" y="4724436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40D5098-15C0-4FB1-9EC9-41AA8FD61E63}"/>
              </a:ext>
            </a:extLst>
          </p:cNvPr>
          <p:cNvCxnSpPr>
            <a:stCxn id="2" idx="6"/>
          </p:cNvCxnSpPr>
          <p:nvPr userDrawn="1"/>
        </p:nvCxnSpPr>
        <p:spPr>
          <a:xfrm>
            <a:off x="2916044" y="3284984"/>
            <a:ext cx="287804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5A9E62A4-4C5B-42B0-9F1B-C83990686FB0}"/>
              </a:ext>
            </a:extLst>
          </p:cNvPr>
          <p:cNvCxnSpPr>
            <a:cxnSpLocks/>
            <a:stCxn id="7" idx="6"/>
          </p:cNvCxnSpPr>
          <p:nvPr userDrawn="1"/>
        </p:nvCxnSpPr>
        <p:spPr>
          <a:xfrm flipV="1">
            <a:off x="2916044" y="3561122"/>
            <a:ext cx="2445352" cy="405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B8D01F0D-DD0D-4D78-B50F-63AA8175550C}"/>
              </a:ext>
            </a:extLst>
          </p:cNvPr>
          <p:cNvCxnSpPr>
            <a:cxnSpLocks/>
            <a:stCxn id="8" idx="6"/>
          </p:cNvCxnSpPr>
          <p:nvPr userDrawn="1"/>
        </p:nvCxnSpPr>
        <p:spPr>
          <a:xfrm flipV="1">
            <a:off x="2916044" y="2562213"/>
            <a:ext cx="3096116" cy="13561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6785BBAB-0CE8-48B0-A8F5-EA13FEF4BFCB}"/>
              </a:ext>
            </a:extLst>
          </p:cNvPr>
          <p:cNvCxnSpPr>
            <a:cxnSpLocks/>
            <a:stCxn id="9" idx="6"/>
          </p:cNvCxnSpPr>
          <p:nvPr userDrawn="1"/>
        </p:nvCxnSpPr>
        <p:spPr>
          <a:xfrm flipV="1">
            <a:off x="2916044" y="2968290"/>
            <a:ext cx="3190356" cy="12667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F2CB6218-E6B4-452E-9D3D-62DB2DC5AAAC}"/>
              </a:ext>
            </a:extLst>
          </p:cNvPr>
          <p:cNvCxnSpPr>
            <a:cxnSpLocks/>
            <a:stCxn id="10" idx="6"/>
          </p:cNvCxnSpPr>
          <p:nvPr userDrawn="1"/>
        </p:nvCxnSpPr>
        <p:spPr>
          <a:xfrm flipV="1">
            <a:off x="2916044" y="3319593"/>
            <a:ext cx="3311914" cy="12321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F69BA237-A0FB-4304-BEFD-D98388896D0B}"/>
              </a:ext>
            </a:extLst>
          </p:cNvPr>
          <p:cNvCxnSpPr>
            <a:cxnSpLocks/>
            <a:stCxn id="11" idx="6"/>
          </p:cNvCxnSpPr>
          <p:nvPr userDrawn="1"/>
        </p:nvCxnSpPr>
        <p:spPr>
          <a:xfrm>
            <a:off x="2916044" y="4868452"/>
            <a:ext cx="3024108" cy="7794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8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9248" y="692876"/>
            <a:ext cx="9109075" cy="61651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842119"/>
            <a:ext cx="3672903" cy="360310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8097B0B-7F45-4EBA-86ED-A4943FAF2761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98B32C5-6AA3-43DE-8200-C9A3233886E6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7ABDC9-B540-47C9-9FD5-8B65A1016BEE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427E0A2-11B5-4627-9D90-6534049FD8DE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5743B1F2-6DA2-4C68-B00E-77F4B83753D1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757150E-015E-4EC6-AA2E-73344DB3C2C7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EAE2E8E-E7D9-42D0-A131-59C29DC15AE2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F61D7BC-765D-43D1-9AE1-06259EE1FB69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4711BB6-9C57-44CE-AA86-AAF6C3C72632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AED7F03-2727-4881-929F-B93002F21037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6DC5551-37C1-47FD-9CDE-E90044CA8430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6C128FF3-1068-446A-8125-6991B9C5D8B1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90D66405-534D-4146-A25A-27AAD35E6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37" y="1692436"/>
            <a:ext cx="3600450" cy="441825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601881-0619-41AD-97CD-D31B764CD0C1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3°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4C0DE2F-605F-48D8-B01E-3FB135DD9E1B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ADEA7F4-A15E-4148-A2A1-B288C4F38054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A15B693B-9305-49AD-BC5A-A438EE330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Animais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7924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Sul-Africana Oceano Índico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085CBFE-8BE7-4920-9E91-6CBD7ED1B345}"/>
              </a:ext>
            </a:extLst>
          </p:cNvPr>
          <p:cNvSpPr/>
          <p:nvPr userDrawn="1"/>
        </p:nvSpPr>
        <p:spPr>
          <a:xfrm>
            <a:off x="37738" y="886069"/>
            <a:ext cx="9068525" cy="55897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0" lvl="0" indent="0" algn="ctr" defTabSz="685800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rPr>
              <a:t>As histórias deste trimestre vem de</a:t>
            </a:r>
          </a:p>
        </p:txBody>
      </p:sp>
      <p:sp>
        <p:nvSpPr>
          <p:cNvPr id="27" name="CaixaDeTexto 3">
            <a:extLst>
              <a:ext uri="{FF2B5EF4-FFF2-40B4-BE49-F238E27FC236}">
                <a16:creationId xmlns:a16="http://schemas.microsoft.com/office/drawing/2014/main" id="{5307FE0C-0E4D-43CC-9379-8C663C36BC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798" y="1587147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altLang="pt-BR" sz="2800" b="1" dirty="0">
                <a:solidFill>
                  <a:srgbClr val="FF0000"/>
                </a:solidFill>
              </a:rPr>
              <a:t>Zimbábue</a:t>
            </a: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4D15C1BD-F6D5-4FCE-B1D1-518913B30E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91521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>
                <a:solidFill>
                  <a:srgbClr val="FF0000"/>
                </a:solidFill>
              </a:rPr>
              <a:t>Zâmbia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9" name="CaixaDeTexto 3">
            <a:extLst>
              <a:ext uri="{FF2B5EF4-FFF2-40B4-BE49-F238E27FC236}">
                <a16:creationId xmlns:a16="http://schemas.microsoft.com/office/drawing/2014/main" id="{9D3A05AA-C460-4FB8-97AA-97DB81726D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25659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Botsuana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92C7C82-604E-4B12-B611-9483F2A687CC}"/>
              </a:ext>
            </a:extLst>
          </p:cNvPr>
          <p:cNvSpPr/>
          <p:nvPr userDrawn="1"/>
        </p:nvSpPr>
        <p:spPr>
          <a:xfrm>
            <a:off x="1204424" y="3844463"/>
            <a:ext cx="6801394" cy="558979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30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ofertas vão para</a:t>
            </a:r>
          </a:p>
        </p:txBody>
      </p:sp>
      <p:sp>
        <p:nvSpPr>
          <p:cNvPr id="31" name="CaixaDeTexto 3">
            <a:extLst>
              <a:ext uri="{FF2B5EF4-FFF2-40B4-BE49-F238E27FC236}">
                <a16:creationId xmlns:a16="http://schemas.microsoft.com/office/drawing/2014/main" id="{D8F99FAC-14BF-43E5-9E44-75C4537BB9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96702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pt-BR" sz="28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África do Sul</a:t>
            </a:r>
            <a:endParaRPr lang="pt-BR" altLang="pt-BR" sz="28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2" name="CaixaDeTexto 3">
            <a:extLst>
              <a:ext uri="{FF2B5EF4-FFF2-40B4-BE49-F238E27FC236}">
                <a16:creationId xmlns:a16="http://schemas.microsoft.com/office/drawing/2014/main" id="{38458F17-F2A9-4564-82F5-057A2E96D7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0840" y="4434595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Zâmbia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7DE175EC-4865-45A4-80E9-B724BD05F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83" y="5229200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0D3D63C-3C59-4034-8BC5-79BA764412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60" y="2413743"/>
            <a:ext cx="1885950" cy="1266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6680BCC8-4B94-45DB-87BB-A384E8CC4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7" y="5232923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B5F043EE-87C9-4D4F-8490-C7EF71B773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2470893"/>
            <a:ext cx="1895475" cy="11525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0F252303-A262-40B4-AFF9-07EFCBA152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8" y="2417466"/>
            <a:ext cx="1891145" cy="1259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CaixaDeTexto 3">
            <a:extLst>
              <a:ext uri="{FF2B5EF4-FFF2-40B4-BE49-F238E27FC236}">
                <a16:creationId xmlns:a16="http://schemas.microsoft.com/office/drawing/2014/main" id="{CC98E743-145A-41F8-97D3-9D1A202C76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57382" y="1587541"/>
            <a:ext cx="2278800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800" b="1" dirty="0">
                <a:solidFill>
                  <a:srgbClr val="FF0000"/>
                </a:solidFill>
              </a:rPr>
              <a:t>Namíbia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CCCDA2-D041-4C5D-BCA6-4F77E2260F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43" y="2413742"/>
            <a:ext cx="1885950" cy="12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F7A317-04DB-406C-AA6E-EB39E08D1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620688"/>
            <a:ext cx="7733884" cy="608166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9002AFE-889F-4D14-A8A3-F88B46A73AE4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FD460E0-A66A-4EFF-83B4-D872D91F38A9}"/>
              </a:ext>
            </a:extLst>
          </p:cNvPr>
          <p:cNvSpPr/>
          <p:nvPr userDrawn="1"/>
        </p:nvSpPr>
        <p:spPr>
          <a:xfrm>
            <a:off x="1364459" y="62068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877F83-E5D6-4F8E-907D-4BA9F142A14E}"/>
              </a:ext>
            </a:extLst>
          </p:cNvPr>
          <p:cNvSpPr txBox="1"/>
          <p:nvPr userDrawn="1"/>
        </p:nvSpPr>
        <p:spPr>
          <a:xfrm>
            <a:off x="1835696" y="5597640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B8DD16-7EA1-47D0-BE16-5B35C97E74C4}"/>
              </a:ext>
            </a:extLst>
          </p:cNvPr>
          <p:cNvSpPr txBox="1"/>
          <p:nvPr userDrawn="1"/>
        </p:nvSpPr>
        <p:spPr>
          <a:xfrm>
            <a:off x="4211960" y="5228307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AAA76E-B543-4D9E-8A95-B102DC517481}"/>
              </a:ext>
            </a:extLst>
          </p:cNvPr>
          <p:cNvSpPr txBox="1"/>
          <p:nvPr userDrawn="1"/>
        </p:nvSpPr>
        <p:spPr>
          <a:xfrm>
            <a:off x="6866095" y="5214476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550118"/>
            <a:ext cx="7799387" cy="6263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734" r:id="rId3"/>
    <p:sldLayoutId id="2147483697" r:id="rId4"/>
    <p:sldLayoutId id="2147483705" r:id="rId5"/>
    <p:sldLayoutId id="2147483707" r:id="rId6"/>
    <p:sldLayoutId id="2147483687" r:id="rId7"/>
    <p:sldLayoutId id="2147483685" r:id="rId8"/>
    <p:sldLayoutId id="2147483703" r:id="rId9"/>
    <p:sldLayoutId id="2147483689" r:id="rId10"/>
    <p:sldLayoutId id="2147483691" r:id="rId11"/>
    <p:sldLayoutId id="2147483674" r:id="rId12"/>
    <p:sldLayoutId id="214748373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4B87A5-3DAF-4277-B480-480D5446E788}"/>
              </a:ext>
            </a:extLst>
          </p:cNvPr>
          <p:cNvSpPr/>
          <p:nvPr/>
        </p:nvSpPr>
        <p:spPr>
          <a:xfrm>
            <a:off x="7824789" y="0"/>
            <a:ext cx="1319212" cy="6858000"/>
          </a:xfrm>
          <a:prstGeom prst="rect">
            <a:avLst/>
          </a:prstGeom>
          <a:gradFill>
            <a:gsLst>
              <a:gs pos="0">
                <a:srgbClr val="FFD4A1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51CDAE-0541-41A8-A2D0-AD1597095D4F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26DB88B-0E87-4FB4-9C56-82B8FF124EFB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91E4B8C-E39F-403F-A3BA-9E0045B125DC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4BB08C-198A-42C3-B3D4-B2C8FD40221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1EE96A5-E06B-49C3-A351-1DE4EE1789FF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BFBAA4-DFD7-4D83-B2A8-1F66FA4ACD99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1033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230AC7D3-8905-46F2-B30E-2FD1519F2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a direita 14">
            <a:extLst>
              <a:ext uri="{FF2B5EF4-FFF2-40B4-BE49-F238E27FC236}">
                <a16:creationId xmlns:a16="http://schemas.microsoft.com/office/drawing/2014/main" id="{E12C8014-E732-46CB-B341-FCBF9A1B4E4E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id="{61AC3A09-F49C-481B-A79A-CB92C8BDBA31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id="{F2A528E7-89B3-4CD5-80C1-92D191CACD36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id="{3D8244CB-36DC-4DAB-A260-FF7D1A1B91A5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A26F6E2-CD21-4DFB-BAF0-257E26BF3835}"/>
              </a:ext>
            </a:extLst>
          </p:cNvPr>
          <p:cNvSpPr/>
          <p:nvPr/>
        </p:nvSpPr>
        <p:spPr>
          <a:xfrm>
            <a:off x="1322389" y="666751"/>
            <a:ext cx="7796212" cy="617537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0">
                <a:srgbClr val="F3DFDE"/>
              </a:gs>
              <a:gs pos="10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210210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EBD79E-F4FE-473F-BB45-DBED94ADD610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C621DF1-3157-4213-B603-0BF109A27570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4724E76-C396-4FF1-8CBC-AAC91E98EFEC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D3C457-7D70-41A6-9B85-0A06717DE4A8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2C22C2-522A-4265-AAA3-88E51F8821C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8D449F-4F0D-4711-A17F-B4EC66E4495A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F4F29C-140E-4775-84C8-75344BA10EE6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CE6173EE-774F-4773-87AB-1CF7DC5A0F4B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66EE9BDD-9BCA-419C-876D-3D8F1527DD53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A1D1B358-3FF3-4E33-B0A3-3AF4701262A4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28D6E500-5CFE-431A-B1DA-30C25869C04F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2061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1F037C55-632E-42BE-A310-23E2468F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09CEFD2-F181-4E59-A088-9E2F93E24ABF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129125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00CF1C06-5A7C-4A21-B7A3-F45EA25BF693}"/>
              </a:ext>
            </a:extLst>
          </p:cNvPr>
          <p:cNvSpPr/>
          <p:nvPr/>
        </p:nvSpPr>
        <p:spPr>
          <a:xfrm rot="5400000">
            <a:off x="400051" y="2657475"/>
            <a:ext cx="485775" cy="3238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A05431B9-98A0-40A3-98CF-76DDDDD18BD2}"/>
              </a:ext>
            </a:extLst>
          </p:cNvPr>
          <p:cNvSpPr/>
          <p:nvPr/>
        </p:nvSpPr>
        <p:spPr>
          <a:xfrm>
            <a:off x="95251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F414EB73-585D-4D82-82B0-34FA1109C31A}"/>
              </a:ext>
            </a:extLst>
          </p:cNvPr>
          <p:cNvSpPr/>
          <p:nvPr/>
        </p:nvSpPr>
        <p:spPr>
          <a:xfrm rot="16200000">
            <a:off x="395287" y="3197226"/>
            <a:ext cx="485775" cy="3238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9ED04254-46D8-4CAE-B02C-3B916F8DB788}"/>
              </a:ext>
            </a:extLst>
          </p:cNvPr>
          <p:cNvSpPr/>
          <p:nvPr/>
        </p:nvSpPr>
        <p:spPr>
          <a:xfrm>
            <a:off x="742951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13" dirty="0"/>
          </a:p>
        </p:txBody>
      </p:sp>
      <p:pic>
        <p:nvPicPr>
          <p:cNvPr id="4109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E5FDA8F4-3AAB-402B-8FE6-77D6464D0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1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</p:spTree>
    <p:extLst>
      <p:ext uri="{BB962C8B-B14F-4D97-AF65-F5344CB8AC3E}">
        <p14:creationId xmlns:p14="http://schemas.microsoft.com/office/powerpoint/2010/main" val="2367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Relationship Id="rId9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30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9.xml"/><Relationship Id="rId3" Type="http://schemas.openxmlformats.org/officeDocument/2006/relationships/slide" Target="slide9.xml"/><Relationship Id="rId7" Type="http://schemas.openxmlformats.org/officeDocument/2006/relationships/slide" Target="slide21.xml"/><Relationship Id="rId12" Type="http://schemas.openxmlformats.org/officeDocument/2006/relationships/slide" Target="slide3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slide" Target="slide33.xml"/><Relationship Id="rId5" Type="http://schemas.openxmlformats.org/officeDocument/2006/relationships/slide" Target="slide15.xml"/><Relationship Id="rId10" Type="http://schemas.openxmlformats.org/officeDocument/2006/relationships/slide" Target="slide30.xml"/><Relationship Id="rId4" Type="http://schemas.openxmlformats.org/officeDocument/2006/relationships/slide" Target="slide12.xml"/><Relationship Id="rId9" Type="http://schemas.openxmlformats.org/officeDocument/2006/relationships/slide" Target="slide27.xml"/><Relationship Id="rId14" Type="http://schemas.openxmlformats.org/officeDocument/2006/relationships/slide" Target="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3°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DD52F375-D0AB-4716-86E9-D31B5791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3"/>
            <a:ext cx="4284439" cy="23663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A igreja adventista mantém uma universidade na Zâmbia. A </a:t>
            </a:r>
            <a:r>
              <a:rPr lang="pt-BR" sz="2000" b="1" i="1" dirty="0" err="1"/>
              <a:t>Rusangu</a:t>
            </a:r>
            <a:r>
              <a:rPr lang="pt-BR" sz="2000" b="1" i="1" dirty="0"/>
              <a:t> </a:t>
            </a:r>
            <a:r>
              <a:rPr lang="pt-BR" sz="2000" b="1" i="1" dirty="0" err="1"/>
              <a:t>University</a:t>
            </a:r>
            <a:r>
              <a:rPr lang="pt-BR" sz="2000" b="1" i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A moeda de Zâmbia é o </a:t>
            </a:r>
            <a:r>
              <a:rPr lang="pt-BR" sz="2000" b="1" i="1" dirty="0" err="1"/>
              <a:t>Kwacha</a:t>
            </a:r>
            <a:r>
              <a:rPr lang="pt-BR" sz="2000" b="1" i="1" dirty="0"/>
              <a:t>. Um </a:t>
            </a:r>
            <a:r>
              <a:rPr lang="pt-BR" sz="2000" b="1" i="1" dirty="0" err="1"/>
              <a:t>Kwacha</a:t>
            </a:r>
            <a:r>
              <a:rPr lang="pt-BR" sz="2000" b="1" i="1" dirty="0"/>
              <a:t> é dividido em 100 </a:t>
            </a:r>
            <a:r>
              <a:rPr lang="pt-BR" sz="2000" b="1" i="1" dirty="0" err="1"/>
              <a:t>Ngwee</a:t>
            </a:r>
            <a:r>
              <a:rPr lang="pt-BR" sz="2000" b="1" i="1" dirty="0"/>
              <a:t> (100 centavos de </a:t>
            </a:r>
            <a:r>
              <a:rPr lang="pt-BR" sz="2000" b="1" i="1" dirty="0" err="1"/>
              <a:t>Kwacha</a:t>
            </a:r>
            <a:r>
              <a:rPr lang="pt-BR" sz="2000" b="1" i="1" dirty="0"/>
              <a:t>)</a:t>
            </a:r>
            <a:endParaRPr lang="pt-BR" sz="2400" b="1" i="1" dirty="0"/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2F216F73-70B7-4A02-B96A-1C197D7A2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605" y="2072527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8B7DC53-D058-4306-B3C2-71F2D12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6020"/>
            <a:ext cx="1725168" cy="11521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B01076-74B5-4963-B68F-A16827FBA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41" y="720446"/>
            <a:ext cx="2598670" cy="31658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EFE34A-F862-44AB-AC4E-EE6FFF93C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15545"/>
            <a:ext cx="4248472" cy="2792083"/>
          </a:xfrm>
          <a:prstGeom prst="rect">
            <a:avLst/>
          </a:prstGeom>
        </p:spPr>
      </p:pic>
      <p:sp>
        <p:nvSpPr>
          <p:cNvPr id="11" name="CaixaDeTexto 2">
            <a:extLst>
              <a:ext uri="{FF2B5EF4-FFF2-40B4-BE49-F238E27FC236}">
                <a16:creationId xmlns:a16="http://schemas.microsoft.com/office/drawing/2014/main" id="{5C2A1BCF-4263-4F90-8847-7CE1B12D4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847" y="2855838"/>
            <a:ext cx="14539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600" b="1" dirty="0"/>
              <a:t>Trabalho com crianças em Zâmbia</a:t>
            </a:r>
            <a:endParaRPr lang="pt-BR" altLang="pt-BR" sz="1600" b="1" dirty="0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011AD870-010F-4E5E-AAD5-500534A9C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9928"/>
          <a:stretch/>
        </p:blipFill>
        <p:spPr bwMode="auto">
          <a:xfrm>
            <a:off x="100889" y="5328969"/>
            <a:ext cx="1518783" cy="14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Moeda de ZÃ¢mbia">
            <a:extLst>
              <a:ext uri="{FF2B5EF4-FFF2-40B4-BE49-F238E27FC236}">
                <a16:creationId xmlns:a16="http://schemas.microsoft.com/office/drawing/2014/main" id="{07430173-B575-4D12-BF97-E6353CD8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3800" r="3548" b="10506"/>
          <a:stretch/>
        </p:blipFill>
        <p:spPr bwMode="auto">
          <a:xfrm>
            <a:off x="1683198" y="3287507"/>
            <a:ext cx="3103198" cy="316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58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6406F913-487B-4446-A5DB-190A2E484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35" y="807963"/>
            <a:ext cx="3304905" cy="443198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Rinoceronte</a:t>
            </a:r>
          </a:p>
          <a:p>
            <a:endParaRPr lang="pt-BR" altLang="pt-B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 rinocerontes são mamíferos herbívoros, encontrados em várias partes da África, inclusive no </a:t>
            </a:r>
            <a:r>
              <a:rPr lang="pt-BR" sz="1400" b="1" i="1" dirty="0">
                <a:latin typeface="Comic Sans MS" panose="030F0702030302020204" pitchFamily="66" charset="0"/>
              </a:rPr>
              <a:t>Zimbábue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Têm orelhas muito pequenas. Eles não enxergam bem, porém tem ótima audição e olfato;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Estão extintos em vários países da África, mas o Zimbábue é um dos países com mais rinocerontes brancos do mundo;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rinoceronte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B973CB71-145D-4780-8FAA-CFF40A51F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593" y="6530860"/>
            <a:ext cx="2407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100" b="1" dirty="0">
                <a:latin typeface="Comic Sans MS" panose="030F0702030302020204" pitchFamily="66" charset="0"/>
              </a:rPr>
              <a:t>Filhote brincando com a mamãe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76D414B-3FBD-4841-91A9-01C005FF837D}"/>
              </a:ext>
            </a:extLst>
          </p:cNvPr>
          <p:cNvSpPr txBox="1"/>
          <p:nvPr/>
        </p:nvSpPr>
        <p:spPr>
          <a:xfrm>
            <a:off x="4644008" y="6223238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C92ECFA-3C4D-4D4C-875B-40DD5CAB74B2}"/>
              </a:ext>
            </a:extLst>
          </p:cNvPr>
          <p:cNvSpPr txBox="1"/>
          <p:nvPr/>
        </p:nvSpPr>
        <p:spPr>
          <a:xfrm>
            <a:off x="755577" y="6464369"/>
            <a:ext cx="230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Zimbábue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0F3E2D-C445-44CF-ACD6-A933DF510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60" y="782355"/>
            <a:ext cx="2956560" cy="202996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58BD866-5F02-4428-A43C-110F6545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56" y="807963"/>
            <a:ext cx="2901696" cy="17678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22E0B1-7B7D-4691-943E-69C469205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96" y="2636912"/>
            <a:ext cx="2670048" cy="190195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AB43056-C310-4955-B7C7-34B89AD5D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28" y="2490025"/>
            <a:ext cx="2968752" cy="22920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AA4C080-37CA-4A7C-8987-67EE72856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52" y="4848659"/>
            <a:ext cx="2462784" cy="17007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338F7C1-B279-4DE1-8388-201F3FE63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28" y="4843917"/>
            <a:ext cx="1819869" cy="130892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596EF2-6187-4BED-B204-C058EC89BD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1208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5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S03 – Missões – 19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Meu dom para Deus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5C00295-7389-4E12-B107-ECEC047E6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>
          <a:ln w="12700">
            <a:solidFill>
              <a:schemeClr val="tx1"/>
            </a:solidFill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634BF63-837E-45CE-B154-AAE73FBEFB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r="2288"/>
          <a:stretch>
            <a:fillRect/>
          </a:stretch>
        </p:blipFill>
        <p:spPr/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Japhet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Zâmbia</a:t>
            </a:r>
          </a:p>
        </p:txBody>
      </p:sp>
    </p:spTree>
    <p:extLst>
      <p:ext uri="{BB962C8B-B14F-4D97-AF65-F5344CB8AC3E}">
        <p14:creationId xmlns:p14="http://schemas.microsoft.com/office/powerpoint/2010/main" val="206856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C37F385-0144-4AD5-8553-DFD5E586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93" y="705083"/>
            <a:ext cx="3276327" cy="36600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 capital de Zâmbia é Lusaka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Colonia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 Britânica, tornou-   -se independente em 1964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Situada no centro-sul da África, a Zâmbia abriga as famosas Cataratas de Victoria (Victoria Falls), no rio Zambeze, que formam uma cortina de água de cerca de 90 m de altura, na divisa com o Zimbábue.</a:t>
            </a:r>
            <a:endParaRPr lang="pt-BR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2">
            <a:extLst>
              <a:ext uri="{FF2B5EF4-FFF2-40B4-BE49-F238E27FC236}">
                <a16:creationId xmlns:a16="http://schemas.microsoft.com/office/drawing/2014/main" id="{66FDA34A-FE13-4355-9D99-F78252CBD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49" y="2132872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7F6D69-CB9D-42CC-886E-ED471BD29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13" y="980728"/>
            <a:ext cx="1725168" cy="1152144"/>
          </a:xfrm>
          <a:prstGeom prst="rect">
            <a:avLst/>
          </a:prstGeom>
        </p:spPr>
      </p:pic>
      <p:pic>
        <p:nvPicPr>
          <p:cNvPr id="1026" name="Picture 2" descr="Resultado de imagem para lusaka">
            <a:extLst>
              <a:ext uri="{FF2B5EF4-FFF2-40B4-BE49-F238E27FC236}">
                <a16:creationId xmlns:a16="http://schemas.microsoft.com/office/drawing/2014/main" id="{CFF0A9F8-C7C9-4B7D-A00A-7C44EC95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17" y="4142311"/>
            <a:ext cx="5148064" cy="25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2">
            <a:extLst>
              <a:ext uri="{FF2B5EF4-FFF2-40B4-BE49-F238E27FC236}">
                <a16:creationId xmlns:a16="http://schemas.microsoft.com/office/drawing/2014/main" id="{9F150D6D-CD94-4D46-915E-2EF619CB5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370" y="4077072"/>
            <a:ext cx="14539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>
                <a:solidFill>
                  <a:srgbClr val="FFFF00"/>
                </a:solidFill>
              </a:rPr>
              <a:t>Lusaka</a:t>
            </a:r>
            <a:endParaRPr lang="pt-BR" altLang="pt-BR" sz="24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Resultado de imagem para victoria falls">
            <a:extLst>
              <a:ext uri="{FF2B5EF4-FFF2-40B4-BE49-F238E27FC236}">
                <a16:creationId xmlns:a16="http://schemas.microsoft.com/office/drawing/2014/main" id="{AD253DBA-F9D0-4A06-86E4-A1785E1D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20" y="702330"/>
            <a:ext cx="3837806" cy="29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B3ADF225-96F8-4198-8EAC-A794D3AFA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620" y="3598852"/>
            <a:ext cx="38378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Victoria Falls</a:t>
            </a:r>
            <a:endParaRPr lang="pt-BR" altLang="pt-BR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8A43B1-B899-4B95-B3E0-84D19A210C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20848"/>
            <a:ext cx="20288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1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25AD0617-F016-4E3A-B5BD-5BB3DA40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1" y="834846"/>
            <a:ext cx="3512693" cy="432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Inhacoso</a:t>
            </a:r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ou Piva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Inhacoso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ou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Piva</a:t>
            </a:r>
            <a:r>
              <a:rPr lang="es-ES" sz="1600" dirty="0">
                <a:latin typeface="Comic Sans MS" panose="030F0702030302020204" pitchFamily="66" charset="0"/>
              </a:rPr>
              <a:t>, é </a:t>
            </a:r>
            <a:r>
              <a:rPr lang="es-ES" sz="1600" dirty="0" err="1">
                <a:latin typeface="Comic Sans MS" panose="030F0702030302020204" pitchFamily="66" charset="0"/>
              </a:rPr>
              <a:t>um</a:t>
            </a:r>
            <a:r>
              <a:rPr lang="es-ES" sz="1600" dirty="0">
                <a:latin typeface="Comic Sans MS" panose="030F0702030302020204" pitchFamily="66" charset="0"/>
              </a:rPr>
              <a:t> antílope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algumas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regiões</a:t>
            </a:r>
            <a:r>
              <a:rPr lang="es-ES" sz="1600" dirty="0">
                <a:latin typeface="Comic Sans MS" panose="030F0702030302020204" pitchFamily="66" charset="0"/>
              </a:rPr>
              <a:t>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 err="1">
                <a:latin typeface="Comic Sans MS" panose="030F0702030302020204" pitchFamily="66" charset="0"/>
              </a:rPr>
              <a:t>Moçambique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Os </a:t>
            </a:r>
            <a:r>
              <a:rPr lang="pt-BR" sz="1600" dirty="0" err="1">
                <a:latin typeface="Comic Sans MS" panose="030F0702030302020204" pitchFamily="66" charset="0"/>
              </a:rPr>
              <a:t>inhacosos</a:t>
            </a:r>
            <a:r>
              <a:rPr lang="pt-BR" sz="1600" dirty="0">
                <a:latin typeface="Comic Sans MS" panose="030F0702030302020204" pitchFamily="66" charset="0"/>
              </a:rPr>
              <a:t> são antílopes robustos, de cor cinza-acastanhada, com uma assinatura branca "olho-de-boi" na parte traseira;</a:t>
            </a:r>
          </a:p>
          <a:p>
            <a:pPr algn="just"/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Os machos possuem chifres grandes e bem desenvolvidos.</a:t>
            </a:r>
          </a:p>
          <a:p>
            <a:pPr algn="just"/>
            <a:r>
              <a:rPr lang="pt-BR" sz="1600" dirty="0">
                <a:latin typeface="Comic Sans MS" panose="030F0702030302020204" pitchFamily="66" charset="0"/>
              </a:rPr>
              <a:t> 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02AB0D7-2AC6-4274-B690-69EB3AB21826}"/>
              </a:ext>
            </a:extLst>
          </p:cNvPr>
          <p:cNvSpPr txBox="1"/>
          <p:nvPr/>
        </p:nvSpPr>
        <p:spPr>
          <a:xfrm>
            <a:off x="899592" y="6464369"/>
            <a:ext cx="195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Moçambique</a:t>
            </a:r>
          </a:p>
        </p:txBody>
      </p:sp>
      <p:pic>
        <p:nvPicPr>
          <p:cNvPr id="5" name="Picture 2" descr="Resultado de imagem para Kobus ellipsiprymnus">
            <a:extLst>
              <a:ext uri="{FF2B5EF4-FFF2-40B4-BE49-F238E27FC236}">
                <a16:creationId xmlns:a16="http://schemas.microsoft.com/office/drawing/2014/main" id="{0D3198C4-3BCD-4615-9DE6-8A5B6EF6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161" y="4973616"/>
            <a:ext cx="2240005" cy="149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Resultado de imagem para Kobus ellipsiprymnus">
            <a:extLst>
              <a:ext uri="{FF2B5EF4-FFF2-40B4-BE49-F238E27FC236}">
                <a16:creationId xmlns:a16="http://schemas.microsoft.com/office/drawing/2014/main" id="{2E37AF2C-DAA3-46AC-9DD4-B175404F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72" y="1010319"/>
            <a:ext cx="1996500" cy="270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Imagem relacionada">
            <a:extLst>
              <a:ext uri="{FF2B5EF4-FFF2-40B4-BE49-F238E27FC236}">
                <a16:creationId xmlns:a16="http://schemas.microsoft.com/office/drawing/2014/main" id="{63145437-2B7B-47D2-92F8-12D4E09B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40705"/>
            <a:ext cx="3051060" cy="2288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Imagem relacionada">
            <a:extLst>
              <a:ext uri="{FF2B5EF4-FFF2-40B4-BE49-F238E27FC236}">
                <a16:creationId xmlns:a16="http://schemas.microsoft.com/office/drawing/2014/main" id="{E598E338-8207-4A23-B588-AA7FF0B8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80" y="4220388"/>
            <a:ext cx="2998530" cy="224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5FAFCA5-99AA-4F0A-80F5-596B931BE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0" y="530120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S04 – Missões – 26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Fiel na Escola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5C00295-7389-4E12-B107-ECEC047E6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>
          <a:ln w="12700">
            <a:solidFill>
              <a:schemeClr val="tx1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Sishemo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Zâmbia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E588F897-00A4-40C8-8236-7663A150F0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210"/>
          <a:stretch>
            <a:fillRect/>
          </a:stretch>
        </p:blipFill>
        <p:spPr>
          <a:xfrm>
            <a:off x="106363" y="1841500"/>
            <a:ext cx="3673475" cy="3819525"/>
          </a:xfrm>
        </p:spPr>
      </p:pic>
    </p:spTree>
    <p:extLst>
      <p:ext uri="{BB962C8B-B14F-4D97-AF65-F5344CB8AC3E}">
        <p14:creationId xmlns:p14="http://schemas.microsoft.com/office/powerpoint/2010/main" val="2367222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3852392" cy="58202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Zâmbia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Os cupinzeiros na Zâmbia podem crescer até o tamanho de uma casa pequena.</a:t>
            </a:r>
          </a:p>
          <a:p>
            <a:pPr marL="285750" indent="-285750" algn="l" fontAlgn="ctr">
              <a:buFont typeface="Wingdings" panose="05000000000000000000" pitchFamily="2" charset="2"/>
              <a:buChar char="Ø"/>
            </a:pPr>
            <a:r>
              <a:rPr lang="pt-BR" b="0" i="0" dirty="0">
                <a:solidFill>
                  <a:srgbClr val="545D7E"/>
                </a:solidFill>
                <a:effectLst/>
                <a:latin typeface="Google Sans"/>
              </a:rPr>
              <a:t>O cupinzeiro pode variar de forma, mas geralmente é uma estrutura subterrânea, em forma de montículo.</a:t>
            </a:r>
            <a:endParaRPr lang="pt-BR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285750" indent="-285750" algn="l" fontAlgn="ctr">
              <a:buFont typeface="Wingdings" panose="05000000000000000000" pitchFamily="2" charset="2"/>
              <a:buChar char="Ø"/>
            </a:pPr>
            <a:r>
              <a:rPr lang="pt-BR" b="0" i="0" dirty="0">
                <a:solidFill>
                  <a:srgbClr val="545D7E"/>
                </a:solidFill>
                <a:effectLst/>
                <a:latin typeface="Google Sans"/>
              </a:rPr>
              <a:t>Dentro do cupinzeiro, existem vários compartimentos, como câmaras de alimentação, reprodução e de descanso. </a:t>
            </a:r>
            <a:endParaRPr lang="pt-BR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BR" b="1" i="0" dirty="0">
                <a:solidFill>
                  <a:srgbClr val="001D35"/>
                </a:solidFill>
                <a:effectLst/>
                <a:latin typeface="Google Sans"/>
              </a:rPr>
              <a:t>Ventilação: </a:t>
            </a:r>
            <a:r>
              <a:rPr lang="pt-BR" b="0" i="0" dirty="0">
                <a:solidFill>
                  <a:srgbClr val="545D7E"/>
                </a:solidFill>
                <a:effectLst/>
                <a:latin typeface="Google Sans"/>
              </a:rPr>
              <a:t>Os cupins possuem um sistema de ventilação que permite a troca de gases e a manutenção da temperatura interna em níveis ideais. </a:t>
            </a:r>
            <a:endParaRPr lang="pt-BR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pt-BR" b="1" i="0" dirty="0">
                <a:solidFill>
                  <a:srgbClr val="001D35"/>
                </a:solidFill>
                <a:effectLst/>
                <a:latin typeface="Google Sans"/>
              </a:rPr>
              <a:t>Reprodução: </a:t>
            </a:r>
            <a:r>
              <a:rPr lang="pt-BR" b="0" i="0" dirty="0">
                <a:solidFill>
                  <a:srgbClr val="545D7E"/>
                </a:solidFill>
                <a:effectLst/>
                <a:latin typeface="Google Sans"/>
              </a:rPr>
              <a:t>A rainha e o rei são responsáveis pela reprodução da colônia, e a rainha pode depositar milhões de ovos por ano. </a:t>
            </a:r>
            <a:endParaRPr lang="pt-BR" b="0" i="0" dirty="0">
              <a:solidFill>
                <a:srgbClr val="0B57D0"/>
              </a:solidFill>
              <a:effectLst/>
              <a:latin typeface="Google Sans"/>
            </a:endParaRP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41E05618-138A-4E1D-8C52-8CBA8F3F1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6392684"/>
            <a:ext cx="1253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F43491-189D-4FB6-9B9B-AFA6C3B44D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14" y="5706604"/>
            <a:ext cx="1603113" cy="1067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F26257E-E130-47B7-9D64-906F2CAF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 descr="Mayo: el mes de las termitas » NovaBuxos">
            <a:extLst>
              <a:ext uri="{FF2B5EF4-FFF2-40B4-BE49-F238E27FC236}">
                <a16:creationId xmlns:a16="http://schemas.microsoft.com/office/drawing/2014/main" id="{35F6E722-282A-4CD7-9E42-09169FD1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539708"/>
            <a:ext cx="22574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2">
            <a:extLst>
              <a:ext uri="{FF2B5EF4-FFF2-40B4-BE49-F238E27FC236}">
                <a16:creationId xmlns:a16="http://schemas.microsoft.com/office/drawing/2014/main" id="{FEC0BA18-1863-49D8-AA9B-FBEF3CA2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61" y="3443164"/>
            <a:ext cx="2890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1200" dirty="0"/>
              <a:t>Girafa ao lado de cupinzeiro</a:t>
            </a:r>
          </a:p>
          <a:p>
            <a:pPr algn="ctr"/>
            <a:endParaRPr lang="pt-BR" altLang="pt-BR" sz="1200" dirty="0"/>
          </a:p>
          <a:p>
            <a:pPr algn="ctr"/>
            <a:r>
              <a:rPr lang="pt-BR" altLang="pt-BR" sz="1200" dirty="0"/>
              <a:t>Cupins</a:t>
            </a:r>
          </a:p>
        </p:txBody>
      </p:sp>
      <p:pic>
        <p:nvPicPr>
          <p:cNvPr id="1031" name="Picture 7" descr="Termita - Información, características y curiosidades">
            <a:extLst>
              <a:ext uri="{FF2B5EF4-FFF2-40B4-BE49-F238E27FC236}">
                <a16:creationId xmlns:a16="http://schemas.microsoft.com/office/drawing/2014/main" id="{1434F64F-9A72-4661-A507-89F47DF7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63583"/>
            <a:ext cx="22574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upins Rainha - Qual é o Papel de uma Rainha dos Cupins">
            <a:extLst>
              <a:ext uri="{FF2B5EF4-FFF2-40B4-BE49-F238E27FC236}">
                <a16:creationId xmlns:a16="http://schemas.microsoft.com/office/drawing/2014/main" id="{2794CF3C-BA1A-44FD-BCFA-F6E85829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644101"/>
            <a:ext cx="2064817" cy="11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92AC8AD3-C2A9-4B20-B6C7-65C90B453FB3}"/>
              </a:ext>
            </a:extLst>
          </p:cNvPr>
          <p:cNvSpPr txBox="1"/>
          <p:nvPr/>
        </p:nvSpPr>
        <p:spPr>
          <a:xfrm>
            <a:off x="5829242" y="5561687"/>
            <a:ext cx="1447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1200" dirty="0"/>
              <a:t>Uma rainha dos Cupins ao lado de um cupim soldado e um cupim comum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A202AE-4365-4B91-A935-99CE2BB5D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55592"/>
            <a:ext cx="4237264" cy="27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98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B8CF0134-8F45-45D1-81C9-8F2CE4BE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44" y="731701"/>
            <a:ext cx="3349888" cy="60324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Elefante</a:t>
            </a:r>
            <a:r>
              <a:rPr lang="pt-BR" altLang="pt-BR" b="1" dirty="0">
                <a:solidFill>
                  <a:srgbClr val="FF0000"/>
                </a:solidFill>
              </a:rPr>
              <a:t> </a:t>
            </a:r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Africano</a:t>
            </a:r>
          </a:p>
          <a:p>
            <a:pPr algn="ctr"/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encontrados em alguns países da África, inclusive na </a:t>
            </a:r>
            <a:r>
              <a:rPr lang="pt-BR" sz="1400" b="1" dirty="0">
                <a:latin typeface="Comic Sans MS" panose="030F0702030302020204" pitchFamily="66" charset="0"/>
              </a:rPr>
              <a:t>em Botsuana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  <a:endParaRPr lang="pt-BR" sz="1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altLang="pt-BR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elefantes são os maiores animais terrestres, pesando entre 4 a 6 toneladas e medindo em média quatro metros de altura;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animais herbívoros, alimentando-se de ervas, gramíneas, frutas e folhas de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Usam a tromba para pegar o alimento, beber água, </a:t>
            </a:r>
            <a:r>
              <a:rPr lang="pt-BR" sz="1400" dirty="0" err="1">
                <a:latin typeface="Comic Sans MS" panose="030F0702030302020204" pitchFamily="66" charset="0"/>
              </a:rPr>
              <a:t>etc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As fêmeas vivem em manadas de 10 a 15 animais. Seus filhotinhos são criados com muito cuidado;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elefante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FB9D6B-02BB-441A-AC81-90C2C3F77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19" y="2626010"/>
            <a:ext cx="3139440" cy="20360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251903-88C7-479D-86E5-506A8D7D8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0" y="2205953"/>
            <a:ext cx="1987296" cy="28773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481A06-F912-458E-8A89-08CFF0A46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27" y="4446233"/>
            <a:ext cx="1755648" cy="12740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EE40020-8EC7-4FC2-8AF9-3DB469B71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71" y="4986604"/>
            <a:ext cx="3419856" cy="17922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3CEC37B-60A7-4E12-93B7-A3558D316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40684"/>
            <a:ext cx="2111433" cy="179554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D31F9C3-120A-420D-B6FB-97948E7B9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82" y="714782"/>
            <a:ext cx="2144684" cy="20726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2A77C6-4859-4D3C-9B5B-045579685749}"/>
              </a:ext>
            </a:extLst>
          </p:cNvPr>
          <p:cNvSpPr txBox="1"/>
          <p:nvPr/>
        </p:nvSpPr>
        <p:spPr>
          <a:xfrm>
            <a:off x="3982703" y="6501829"/>
            <a:ext cx="177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F3FB19D-7DAF-4F7A-AF6F-25E90EAAB1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69" y="5720297"/>
            <a:ext cx="1237071" cy="8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3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S05 – Missões – 02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Deus é Bom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5C00295-7389-4E12-B107-ECEC047E6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>
          <a:ln w="12700">
            <a:solidFill>
              <a:schemeClr val="tx1"/>
            </a:solidFill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C224054-3113-44DC-A2EA-CDA570D2F2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1098"/>
          <a:stretch>
            <a:fillRect/>
          </a:stretch>
        </p:blipFill>
        <p:spPr>
          <a:xfrm>
            <a:off x="106363" y="1689100"/>
            <a:ext cx="3673475" cy="3908425"/>
          </a:xfrm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Henry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Zâmbia</a:t>
            </a:r>
          </a:p>
        </p:txBody>
      </p:sp>
    </p:spTree>
    <p:extLst>
      <p:ext uri="{BB962C8B-B14F-4D97-AF65-F5344CB8AC3E}">
        <p14:creationId xmlns:p14="http://schemas.microsoft.com/office/powerpoint/2010/main" val="160922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67415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Oficialmente Botsuana é um país independente da coroa britânica desde 1966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capital do país é a cidade de </a:t>
            </a:r>
            <a:r>
              <a:rPr lang="pt-BR" sz="2000" dirty="0" err="1"/>
              <a:t>Gabarone</a:t>
            </a:r>
            <a:r>
              <a:rPr lang="pt-BR" sz="2000" dirty="0"/>
              <a:t> que fica no sudeste do país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É um país sem costa </a:t>
            </a:r>
            <a:r>
              <a:rPr lang="pt-BR" sz="2000" dirty="0" err="1"/>
              <a:t>marítma</a:t>
            </a:r>
            <a:r>
              <a:rPr lang="pt-BR" sz="2000" dirty="0"/>
              <a:t>. Na parte sudoeste fica o deserto de Kalahari. O nome do deserto significa “A Grande Sede”.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F3F0926E-76C1-43F0-B6E6-01777B818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166" y="2463279"/>
            <a:ext cx="173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352DEBC-B692-4D3B-BA13-1DB304209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165" y="1310754"/>
            <a:ext cx="1733550" cy="1152525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991C8F9-53CA-48D3-A2DB-DAB2B69870AE}"/>
              </a:ext>
            </a:extLst>
          </p:cNvPr>
          <p:cNvCxnSpPr>
            <a:cxnSpLocks/>
          </p:cNvCxnSpPr>
          <p:nvPr/>
        </p:nvCxnSpPr>
        <p:spPr>
          <a:xfrm>
            <a:off x="755576" y="2492896"/>
            <a:ext cx="10616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Image result for botsuana">
            <a:extLst>
              <a:ext uri="{FF2B5EF4-FFF2-40B4-BE49-F238E27FC236}">
                <a16:creationId xmlns:a16="http://schemas.microsoft.com/office/drawing/2014/main" id="{0ABB9311-AB9E-40EB-9DB4-404833C7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40996"/>
            <a:ext cx="4605081" cy="28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CE36FBD-4993-4B9B-A98A-96EF0D4C18B4}"/>
              </a:ext>
            </a:extLst>
          </p:cNvPr>
          <p:cNvSpPr/>
          <p:nvPr/>
        </p:nvSpPr>
        <p:spPr>
          <a:xfrm>
            <a:off x="7615460" y="3523874"/>
            <a:ext cx="1440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>
                <a:solidFill>
                  <a:srgbClr val="FF0000"/>
                </a:solidFill>
              </a:rPr>
              <a:t>Gabarone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Image result for deserto do kalahari">
            <a:extLst>
              <a:ext uri="{FF2B5EF4-FFF2-40B4-BE49-F238E27FC236}">
                <a16:creationId xmlns:a16="http://schemas.microsoft.com/office/drawing/2014/main" id="{BC4BC3E2-69F1-4C09-A3EC-1BAF197A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3" y="4394438"/>
            <a:ext cx="3637279" cy="24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DE83459-D483-40CF-9FAD-F933F3E8E0EC}"/>
              </a:ext>
            </a:extLst>
          </p:cNvPr>
          <p:cNvSpPr/>
          <p:nvPr/>
        </p:nvSpPr>
        <p:spPr>
          <a:xfrm>
            <a:off x="2837222" y="4335487"/>
            <a:ext cx="1230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Kalahari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1ED65A8-7DD1-4A36-A468-73DEBB7FE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98" y="692104"/>
            <a:ext cx="3914775" cy="3248025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9B017DBF-5F64-47D6-8563-FD98F959EE10}"/>
              </a:ext>
            </a:extLst>
          </p:cNvPr>
          <p:cNvCxnSpPr>
            <a:cxnSpLocks/>
          </p:cNvCxnSpPr>
          <p:nvPr/>
        </p:nvCxnSpPr>
        <p:spPr>
          <a:xfrm>
            <a:off x="1817200" y="2492896"/>
            <a:ext cx="3330864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763E89A-D5D3-4FD7-904F-13B2B15203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3" b="23363"/>
          <a:stretch>
            <a:fillRect/>
          </a:stretch>
        </p:blipFill>
        <p:spPr>
          <a:xfrm>
            <a:off x="1368425" y="1557338"/>
            <a:ext cx="7740650" cy="5251450"/>
          </a:xfr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270B88-31CB-4062-949D-FB10E57752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63898" y="1573110"/>
            <a:ext cx="1944687" cy="988841"/>
          </a:xfrm>
        </p:spPr>
        <p:txBody>
          <a:bodyPr/>
          <a:lstStyle/>
          <a:p>
            <a:pPr algn="ctr"/>
            <a:r>
              <a:rPr lang="pt-BR" dirty="0"/>
              <a:t>3º </a:t>
            </a:r>
            <a:r>
              <a:rPr lang="pt-BR" dirty="0" err="1"/>
              <a:t>Trim</a:t>
            </a:r>
            <a:r>
              <a:rPr lang="pt-BR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31221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44D5F5C6-2EE0-483A-8AC7-D0FB39BCE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1" y="764704"/>
            <a:ext cx="3512693" cy="396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Palanca Negra ou </a:t>
            </a:r>
            <a:r>
              <a:rPr lang="pt-BR" altLang="pt-B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Palapala</a:t>
            </a:r>
            <a:endParaRPr lang="pt-BR" alt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Palanca Negra </a:t>
            </a:r>
            <a:r>
              <a:rPr lang="es-ES" sz="1400" dirty="0" err="1">
                <a:latin typeface="Comic Sans MS" panose="030F0702030302020204" pitchFamily="66" charset="0"/>
              </a:rPr>
              <a:t>ou</a:t>
            </a:r>
            <a:r>
              <a:rPr lang="es-ES" sz="1400" dirty="0">
                <a:latin typeface="Comic Sans MS" panose="030F0702030302020204" pitchFamily="66" charset="0"/>
              </a:rPr>
              <a:t> palapala, é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antílope encontrado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algumas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regiões</a:t>
            </a:r>
            <a:r>
              <a:rPr lang="es-ES" sz="1400" dirty="0">
                <a:latin typeface="Comic Sans MS" panose="030F0702030302020204" pitchFamily="66" charset="0"/>
              </a:rPr>
              <a:t> da África, inclusive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b="1" i="1" dirty="0" err="1">
                <a:latin typeface="Comic Sans MS" panose="030F0702030302020204" pitchFamily="66" charset="0"/>
              </a:rPr>
              <a:t>Moçambique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Possui uma pelagem entre castanha e negra, com exceção do focinho e da barriga, que são brancos</a:t>
            </a:r>
            <a:r>
              <a:rPr lang="pt-BR" sz="2000" dirty="0"/>
              <a:t>;</a:t>
            </a:r>
            <a:endParaRPr lang="pt-BR" sz="1400" dirty="0">
              <a:latin typeface="Comic Sans MS" panose="030F0702030302020204" pitchFamily="66" charset="0"/>
            </a:endParaRP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Quando atacados por grandes predadores, eles se defendem com seus chifres, que possuem forma de cimitarra, um tipo de espada.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 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090C50-696E-4CDC-9F1A-E0C38DEC9BEA}"/>
              </a:ext>
            </a:extLst>
          </p:cNvPr>
          <p:cNvSpPr txBox="1"/>
          <p:nvPr/>
        </p:nvSpPr>
        <p:spPr>
          <a:xfrm>
            <a:off x="1043608" y="6120279"/>
            <a:ext cx="1952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Comic Sans MS" panose="030F0702030302020204" pitchFamily="66" charset="0"/>
              </a:rPr>
              <a:t>Bandeira de Moçambique</a:t>
            </a: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9F9D1341-FA35-4F4B-9FA2-F1B2EFAE0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16" y="1085508"/>
            <a:ext cx="2304256" cy="198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Imagem relacionada">
            <a:extLst>
              <a:ext uri="{FF2B5EF4-FFF2-40B4-BE49-F238E27FC236}">
                <a16:creationId xmlns:a16="http://schemas.microsoft.com/office/drawing/2014/main" id="{89E73AF1-6B07-425E-95C9-7C81D0E5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25" y="916025"/>
            <a:ext cx="2551135" cy="232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8" descr="Imagem relacionada">
            <a:extLst>
              <a:ext uri="{FF2B5EF4-FFF2-40B4-BE49-F238E27FC236}">
                <a16:creationId xmlns:a16="http://schemas.microsoft.com/office/drawing/2014/main" id="{9FD2C2E4-2FDA-4860-8140-E920324F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14" y="4653136"/>
            <a:ext cx="2587259" cy="206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Resultado de imagem para Hippotragus niger">
            <a:extLst>
              <a:ext uri="{FF2B5EF4-FFF2-40B4-BE49-F238E27FC236}">
                <a16:creationId xmlns:a16="http://schemas.microsoft.com/office/drawing/2014/main" id="{921F35AA-54A7-4EDA-A1CB-9307D289A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11" y="3508569"/>
            <a:ext cx="2743161" cy="182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04381BB-9669-4860-9EEA-F79E4CDC3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8" y="494116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5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S06 – Missões – 09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Alegria Completa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6481B5A-D32A-478A-9F36-F79DA09D78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r="2177"/>
          <a:stretch>
            <a:fillRect/>
          </a:stretch>
        </p:blipFill>
        <p:spPr/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Haachile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Botsuana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98AA6C8-0DB8-4C0E-9CC9-47969EDF8E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4" b="8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331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18337"/>
            <a:ext cx="3912546" cy="80943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Turismo em Botsuana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Resultado de imagem para Botswana tourism">
            <a:extLst>
              <a:ext uri="{FF2B5EF4-FFF2-40B4-BE49-F238E27FC236}">
                <a16:creationId xmlns:a16="http://schemas.microsoft.com/office/drawing/2014/main" id="{430E99C0-7A74-44D5-A65F-11A8DD65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" y="1536372"/>
            <a:ext cx="3914380" cy="20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m relacionada">
            <a:extLst>
              <a:ext uri="{FF2B5EF4-FFF2-40B4-BE49-F238E27FC236}">
                <a16:creationId xmlns:a16="http://schemas.microsoft.com/office/drawing/2014/main" id="{528676DF-7FDD-40E9-B69B-1B7B51CF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17" y="725572"/>
            <a:ext cx="50863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5A89A2F4-AF44-4B7F-919C-DC965248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" y="3559066"/>
            <a:ext cx="4786536" cy="325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9FAEEF88-BAAE-413F-B386-543B590B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73697"/>
            <a:ext cx="4214069" cy="20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580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EF93FA40-2DD9-41E5-9AD2-14C467897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55" y="873064"/>
            <a:ext cx="3508749" cy="3805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Cabra de leque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A cabra de </a:t>
            </a:r>
            <a:r>
              <a:rPr lang="es-ES" sz="1400" dirty="0" err="1">
                <a:latin typeface="Comic Sans MS" panose="030F0702030302020204" pitchFamily="66" charset="0"/>
              </a:rPr>
              <a:t>leque</a:t>
            </a:r>
            <a:r>
              <a:rPr lang="es-ES" sz="1400" dirty="0">
                <a:latin typeface="Comic Sans MS" panose="030F0702030302020204" pitchFamily="66" charset="0"/>
              </a:rPr>
              <a:t> é </a:t>
            </a:r>
            <a:r>
              <a:rPr lang="es-ES" sz="1400" dirty="0" err="1">
                <a:latin typeface="Comic Sans MS" panose="030F0702030302020204" pitchFamily="66" charset="0"/>
              </a:rPr>
              <a:t>uma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pequena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gazela</a:t>
            </a:r>
            <a:r>
              <a:rPr lang="es-ES" sz="1400" dirty="0">
                <a:latin typeface="Comic Sans MS" panose="030F0702030302020204" pitchFamily="66" charset="0"/>
              </a:rPr>
              <a:t> que habita </a:t>
            </a:r>
            <a:r>
              <a:rPr lang="es-ES" sz="1400" dirty="0" err="1">
                <a:latin typeface="Comic Sans MS" panose="030F0702030302020204" pitchFamily="66" charset="0"/>
              </a:rPr>
              <a:t>algumas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savanas</a:t>
            </a:r>
            <a:r>
              <a:rPr lang="es-ES" sz="1400" dirty="0">
                <a:latin typeface="Comic Sans MS" panose="030F0702030302020204" pitchFamily="66" charset="0"/>
              </a:rPr>
              <a:t> africanas, inclusive as de </a:t>
            </a:r>
            <a:r>
              <a:rPr lang="es-ES" sz="1400" b="1" i="1" dirty="0">
                <a:latin typeface="Comic Sans MS" panose="030F0702030302020204" pitchFamily="66" charset="0"/>
              </a:rPr>
              <a:t>Botsuana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 Ela é castanha e branca, com cerca de 75 cm de altura.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atingem o peso de até 50 kg e as fêmeas 37 kg;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 </a:t>
            </a: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Está entre os animais mais rápidos do mundo. Saltam bastante alto também;</a:t>
            </a:r>
          </a:p>
          <a:p>
            <a:pPr algn="just"/>
            <a:r>
              <a:rPr lang="pt-BR" sz="1400" dirty="0">
                <a:latin typeface="Comic Sans MS" panose="030F0702030302020204" pitchFamily="66" charset="0"/>
              </a:rPr>
              <a:t> </a:t>
            </a:r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 err="1">
                <a:latin typeface="Comic Sans MS" panose="030F0702030302020204" pitchFamily="66" charset="0"/>
              </a:rPr>
              <a:t>Vivem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manadas.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FC617B9-2525-4663-9978-AB4969414757}"/>
              </a:ext>
            </a:extLst>
          </p:cNvPr>
          <p:cNvSpPr txBox="1"/>
          <p:nvPr/>
        </p:nvSpPr>
        <p:spPr>
          <a:xfrm>
            <a:off x="1278272" y="6093693"/>
            <a:ext cx="192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C4F7B35B-B78D-4E75-AB59-3FE1492E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591" y="953094"/>
            <a:ext cx="2719196" cy="181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CCC82E36-AC07-4AD8-96AD-6E89F6D9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47" y="953094"/>
            <a:ext cx="2095500" cy="234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em relacionada">
            <a:extLst>
              <a:ext uri="{FF2B5EF4-FFF2-40B4-BE49-F238E27FC236}">
                <a16:creationId xmlns:a16="http://schemas.microsoft.com/office/drawing/2014/main" id="{4D96958D-DEF1-4B43-B72B-1CCF9816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3170"/>
            <a:ext cx="3436045" cy="257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9810BB-9E9E-4325-BC28-87182544E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85" y="4941168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5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S07 – Missões – 16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Filho Fiel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6109829-09C3-474D-B0BD-FCA868F48C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1376"/>
          <a:stretch>
            <a:fillRect/>
          </a:stretch>
        </p:blipFill>
        <p:spPr/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Lucky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Zimbábue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0828A46-250B-454D-86F7-DBA977E1A8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6174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1BB440FB-113C-4C3A-A648-F8EC32E50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0607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Botsuana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 Baobá é uma das maiores árvores do mundo, existe em Botsuana, no deserto do Kalahari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Chega a 30 metros de altura e um diâmetro de 7 a 10 metros (circunferência de mais de  40 metros)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Vive milhares de anos.</a:t>
            </a: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704E007A-CF1B-4645-A9AB-B00AAD9D1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9" y="1873963"/>
            <a:ext cx="173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Botsuana</a:t>
            </a:r>
            <a:endParaRPr lang="pt-BR" altLang="pt-BR" sz="2400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3FA85A-3C6B-4C29-8CBE-58D520E0A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721438"/>
            <a:ext cx="1733550" cy="1152525"/>
          </a:xfrm>
          <a:prstGeom prst="rect">
            <a:avLst/>
          </a:prstGeom>
        </p:spPr>
      </p:pic>
      <p:pic>
        <p:nvPicPr>
          <p:cNvPr id="2050" name="Picture 2" descr="Resultado de imagem para baobÃ¡s kalahari">
            <a:extLst>
              <a:ext uri="{FF2B5EF4-FFF2-40B4-BE49-F238E27FC236}">
                <a16:creationId xmlns:a16="http://schemas.microsoft.com/office/drawing/2014/main" id="{6773856D-3632-42C0-AE12-B700A8BBE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7" y="3757544"/>
            <a:ext cx="4572000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8/Adansonia_grandidieri04.jpg/253px-Adansonia_grandidieri04.jpg">
            <a:extLst>
              <a:ext uri="{FF2B5EF4-FFF2-40B4-BE49-F238E27FC236}">
                <a16:creationId xmlns:a16="http://schemas.microsoft.com/office/drawing/2014/main" id="{12125D57-543C-49ED-88C0-B2FF89E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20" y="690952"/>
            <a:ext cx="2802564" cy="37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4/4a/Adansonia_digitata_0013.jpg/253px-Adansonia_digitata_0013.jpg">
            <a:extLst>
              <a:ext uri="{FF2B5EF4-FFF2-40B4-BE49-F238E27FC236}">
                <a16:creationId xmlns:a16="http://schemas.microsoft.com/office/drawing/2014/main" id="{1768F90D-3E2C-42AA-A168-E03ABE0F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728925"/>
            <a:ext cx="2812974" cy="211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14DFAD-6273-49AB-93D0-B204BE491F0B}"/>
              </a:ext>
            </a:extLst>
          </p:cNvPr>
          <p:cNvSpPr txBox="1"/>
          <p:nvPr/>
        </p:nvSpPr>
        <p:spPr>
          <a:xfrm>
            <a:off x="4826902" y="6095037"/>
            <a:ext cx="1473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Detalhe da flor do baobá</a:t>
            </a:r>
          </a:p>
        </p:txBody>
      </p:sp>
      <p:pic>
        <p:nvPicPr>
          <p:cNvPr id="2056" name="Picture 8" descr="Adansonia digitata, o baobÃ¡-africano.">
            <a:extLst>
              <a:ext uri="{FF2B5EF4-FFF2-40B4-BE49-F238E27FC236}">
                <a16:creationId xmlns:a16="http://schemas.microsoft.com/office/drawing/2014/main" id="{6576DA54-FD31-48A0-B8BD-33497CBB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52" y="2349996"/>
            <a:ext cx="1594456" cy="23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4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CD090FAB-DED4-4D3B-B66D-1AEC16C3B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68" y="737644"/>
            <a:ext cx="3240361" cy="43088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Lagaia</a:t>
            </a:r>
            <a:endParaRPr lang="pt-BR" alt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400" dirty="0">
                <a:latin typeface="Comic Sans MS" panose="030F0702030302020204" pitchFamily="66" charset="0"/>
              </a:rPr>
              <a:t>A </a:t>
            </a:r>
            <a:r>
              <a:rPr lang="es-ES" sz="1400" dirty="0" err="1">
                <a:latin typeface="Comic Sans MS" panose="030F0702030302020204" pitchFamily="66" charset="0"/>
              </a:rPr>
              <a:t>lagaia</a:t>
            </a:r>
            <a:r>
              <a:rPr lang="es-ES" sz="1400" dirty="0">
                <a:latin typeface="Comic Sans MS" panose="030F0702030302020204" pitchFamily="66" charset="0"/>
              </a:rPr>
              <a:t>, </a:t>
            </a:r>
            <a:r>
              <a:rPr lang="es-ES" sz="1400" dirty="0" err="1">
                <a:latin typeface="Comic Sans MS" panose="030F0702030302020204" pitchFamily="66" charset="0"/>
              </a:rPr>
              <a:t>também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conhecida</a:t>
            </a:r>
            <a:r>
              <a:rPr lang="es-ES" sz="1400" dirty="0">
                <a:latin typeface="Comic Sans MS" panose="030F0702030302020204" pitchFamily="66" charset="0"/>
              </a:rPr>
              <a:t> por gato </a:t>
            </a:r>
            <a:r>
              <a:rPr lang="es-ES" sz="1400" dirty="0" err="1">
                <a:latin typeface="Comic Sans MS" panose="030F0702030302020204" pitchFamily="66" charset="0"/>
              </a:rPr>
              <a:t>almiscarado</a:t>
            </a:r>
            <a:r>
              <a:rPr lang="es-ES" sz="1400" dirty="0">
                <a:latin typeface="Comic Sans MS" panose="030F0702030302020204" pitchFamily="66" charset="0"/>
              </a:rPr>
              <a:t>, é </a:t>
            </a:r>
            <a:r>
              <a:rPr lang="es-ES" sz="1400" dirty="0" err="1">
                <a:latin typeface="Comic Sans MS" panose="030F0702030302020204" pitchFamily="66" charset="0"/>
              </a:rPr>
              <a:t>um</a:t>
            </a:r>
            <a:r>
              <a:rPr lang="es-ES" sz="1400" dirty="0">
                <a:latin typeface="Comic Sans MS" panose="030F0702030302020204" pitchFamily="66" charset="0"/>
              </a:rPr>
              <a:t> animal encontrado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várias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dirty="0" err="1">
                <a:latin typeface="Comic Sans MS" panose="030F0702030302020204" pitchFamily="66" charset="0"/>
              </a:rPr>
              <a:t>regiões</a:t>
            </a:r>
            <a:r>
              <a:rPr lang="es-ES" sz="1400" dirty="0">
                <a:latin typeface="Comic Sans MS" panose="030F0702030302020204" pitchFamily="66" charset="0"/>
              </a:rPr>
              <a:t> da África, inclusive </a:t>
            </a:r>
            <a:r>
              <a:rPr lang="es-ES" sz="1400" dirty="0" err="1">
                <a:latin typeface="Comic Sans MS" panose="030F0702030302020204" pitchFamily="66" charset="0"/>
              </a:rPr>
              <a:t>em</a:t>
            </a:r>
            <a:r>
              <a:rPr lang="es-ES" sz="1400" dirty="0">
                <a:latin typeface="Comic Sans MS" panose="030F0702030302020204" pitchFamily="66" charset="0"/>
              </a:rPr>
              <a:t> </a:t>
            </a:r>
            <a:r>
              <a:rPr lang="es-ES" sz="1400" b="1" i="1" dirty="0">
                <a:latin typeface="Comic Sans MS" panose="030F0702030302020204" pitchFamily="66" charset="0"/>
              </a:rPr>
              <a:t>São Tomé e Príncipe</a:t>
            </a:r>
            <a:r>
              <a:rPr lang="es-ES" sz="14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Apresenta uma máscara facial preta que se assemelha a de um texugo.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Seus pelos cinzentos são marcados com pintas pretas ao longo do corpo.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Quando assustado levanta sua crina curta, fazendo com que pareça maior.</a:t>
            </a:r>
            <a:endParaRPr lang="es-ES" sz="14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67E043-1901-4EF2-8EBE-B6779153E6BE}"/>
              </a:ext>
            </a:extLst>
          </p:cNvPr>
          <p:cNvSpPr txBox="1"/>
          <p:nvPr/>
        </p:nvSpPr>
        <p:spPr>
          <a:xfrm>
            <a:off x="683568" y="6279703"/>
            <a:ext cx="195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São Tomé e Príncipe</a:t>
            </a:r>
          </a:p>
        </p:txBody>
      </p:sp>
      <p:pic>
        <p:nvPicPr>
          <p:cNvPr id="5" name="Picture 4" descr="Resultado de imagem para civeta africana">
            <a:extLst>
              <a:ext uri="{FF2B5EF4-FFF2-40B4-BE49-F238E27FC236}">
                <a16:creationId xmlns:a16="http://schemas.microsoft.com/office/drawing/2014/main" id="{C077E7BC-23BB-4CE7-A8C2-AC9A38DC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36147"/>
            <a:ext cx="3074879" cy="204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3C28F9C0-CA16-40EA-9810-324613312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53483"/>
            <a:ext cx="3240360" cy="21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3504EDB-03E8-4EA2-9CD1-49A1C7CAF758}"/>
              </a:ext>
            </a:extLst>
          </p:cNvPr>
          <p:cNvSpPr txBox="1"/>
          <p:nvPr/>
        </p:nvSpPr>
        <p:spPr>
          <a:xfrm>
            <a:off x="3779912" y="3519631"/>
            <a:ext cx="20901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>
                <a:latin typeface="Comic Sans MS" panose="030F0702030302020204" pitchFamily="66" charset="0"/>
              </a:rPr>
              <a:t>Lagaia</a:t>
            </a:r>
            <a:r>
              <a:rPr lang="pt-BR" sz="1400" b="1" dirty="0">
                <a:latin typeface="Comic Sans MS" panose="030F0702030302020204" pitchFamily="66" charset="0"/>
              </a:rPr>
              <a:t> com a crina arrepiada para se defender do predador</a:t>
            </a:r>
          </a:p>
        </p:txBody>
      </p:sp>
      <p:pic>
        <p:nvPicPr>
          <p:cNvPr id="9" name="Picture 10" descr="Imagem relacionada">
            <a:extLst>
              <a:ext uri="{FF2B5EF4-FFF2-40B4-BE49-F238E27FC236}">
                <a16:creationId xmlns:a16="http://schemas.microsoft.com/office/drawing/2014/main" id="{3C8D3B3C-063A-42AE-B815-65DEE8FF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89" y="5025014"/>
            <a:ext cx="2616225" cy="169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8F3D51-21A9-4E9D-A6AF-1394FE3CD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8" y="5157192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24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E04BFD9C-35C8-4776-81F9-BADD6BE181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S08 – Missões – 23 de agosto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0E5906B0-DBB5-414B-9A6F-B0D8EBF04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Convite Especial</a:t>
            </a:r>
          </a:p>
        </p:txBody>
      </p:sp>
      <p:pic>
        <p:nvPicPr>
          <p:cNvPr id="25" name="Espaço Reservado para Imagem 4">
            <a:extLst>
              <a:ext uri="{FF2B5EF4-FFF2-40B4-BE49-F238E27FC236}">
                <a16:creationId xmlns:a16="http://schemas.microsoft.com/office/drawing/2014/main" id="{E0C05A72-869B-40EF-849D-72908E2E5D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/>
        </p:blipFill>
        <p:spPr/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F7BA13D-FFC0-4169-8476-929A73A739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r="1353"/>
          <a:stretch>
            <a:fillRect/>
          </a:stretch>
        </p:blipFill>
        <p:spPr/>
      </p:pic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D49A67D3-5E25-484F-9583-4EE359E707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Luccilla</a:t>
            </a:r>
            <a:endParaRPr lang="pt-BR" dirty="0"/>
          </a:p>
        </p:txBody>
      </p:sp>
      <p:sp>
        <p:nvSpPr>
          <p:cNvPr id="23" name="Espaço Reservado para Texto 11">
            <a:extLst>
              <a:ext uri="{FF2B5EF4-FFF2-40B4-BE49-F238E27FC236}">
                <a16:creationId xmlns:a16="http://schemas.microsoft.com/office/drawing/2014/main" id="{BF7AD1DC-71F4-492F-899A-BC45D77C62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Zimbábue</a:t>
            </a:r>
          </a:p>
        </p:txBody>
      </p:sp>
    </p:spTree>
    <p:extLst>
      <p:ext uri="{BB962C8B-B14F-4D97-AF65-F5344CB8AC3E}">
        <p14:creationId xmlns:p14="http://schemas.microsoft.com/office/powerpoint/2010/main" val="333905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089DEC-CB81-4C0E-8042-8E864EE58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0" y="775495"/>
            <a:ext cx="3951514" cy="275129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36DF0D8-AC2C-45AA-B972-7C2B92BF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564359" cy="49561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Zimbábue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altLang="pt-BR" i="1" dirty="0">
                <a:latin typeface="Arial" panose="020B0604020202020204" pitchFamily="34" charset="0"/>
                <a:cs typeface="Arial" panose="020B0604020202020204" pitchFamily="34" charset="0"/>
              </a:rPr>
              <a:t>O mbira, também conhecido como piano de polegar, é um pequeno instrumento de mão que é tocado no Zimbábue há mais de 1.000 anos.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altLang="pt-BR" i="1" dirty="0">
                <a:latin typeface="Arial" panose="020B0604020202020204" pitchFamily="34" charset="0"/>
                <a:cs typeface="Arial" panose="020B0604020202020204" pitchFamily="34" charset="0"/>
              </a:rPr>
              <a:t>O Zimbábue possui uma universidade adventista do sétimo dia, a Universidade Solusi, e 11 escolas de ensino médio. Há 12 clínicas adventistas no Zimbábue, além de uma clínica odontológica nos subúrbios de Harare, a capital do país, e outra nos subúrbios de Bulawayo, a segunda maior cidade do Zimbábue. 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2E5BDA2-FCF9-4596-B084-2F8B10D9AB0D}"/>
              </a:ext>
            </a:extLst>
          </p:cNvPr>
          <p:cNvSpPr txBox="1"/>
          <p:nvPr/>
        </p:nvSpPr>
        <p:spPr>
          <a:xfrm>
            <a:off x="5004048" y="745588"/>
            <a:ext cx="3807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altLang="pt-BR" i="1" dirty="0">
                <a:latin typeface="Arial" panose="020B0604020202020204" pitchFamily="34" charset="0"/>
                <a:cs typeface="Arial" panose="020B0604020202020204" pitchFamily="34" charset="0"/>
              </a:rPr>
              <a:t>mbira</a:t>
            </a:r>
            <a:endParaRPr lang="pt-BR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B862CA9-BE71-47AE-8052-4FBD28C10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5F59C1C-A323-4F7F-8133-51D97EB5A2E4}"/>
              </a:ext>
            </a:extLst>
          </p:cNvPr>
          <p:cNvSpPr txBox="1"/>
          <p:nvPr/>
        </p:nvSpPr>
        <p:spPr>
          <a:xfrm>
            <a:off x="1973436" y="6457890"/>
            <a:ext cx="137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Zimbábue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1432871-13D4-4938-BD21-3D31AA041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" y="5682266"/>
            <a:ext cx="1895475" cy="1152525"/>
          </a:xfrm>
          <a:prstGeom prst="rect">
            <a:avLst/>
          </a:prstGeom>
        </p:spPr>
      </p:pic>
      <p:pic>
        <p:nvPicPr>
          <p:cNvPr id="19460" name="Picture 4" descr="our story - Solusi University">
            <a:extLst>
              <a:ext uri="{FF2B5EF4-FFF2-40B4-BE49-F238E27FC236}">
                <a16:creationId xmlns:a16="http://schemas.microsoft.com/office/drawing/2014/main" id="{29AE3BEA-8CD7-47A7-856F-D6DC84B14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98" y="3691450"/>
            <a:ext cx="4211960" cy="278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B2A9EEE-BD20-4040-BAE3-5C407F962B86}"/>
              </a:ext>
            </a:extLst>
          </p:cNvPr>
          <p:cNvSpPr txBox="1"/>
          <p:nvPr/>
        </p:nvSpPr>
        <p:spPr>
          <a:xfrm>
            <a:off x="3807498" y="3691339"/>
            <a:ext cx="421196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t-PT" altLang="pt-BR" i="1" dirty="0">
                <a:latin typeface="Arial" panose="020B0604020202020204" pitchFamily="34" charset="0"/>
                <a:cs typeface="Arial" panose="020B0604020202020204" pitchFamily="34" charset="0"/>
              </a:rPr>
              <a:t>Universidade Solusi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4728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1B06A74C-BB8A-49B5-8FE4-4E68DA524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13" y="836712"/>
            <a:ext cx="3538799" cy="44012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Macaco Mona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Macaco Mona é </a:t>
            </a:r>
            <a:r>
              <a:rPr lang="es-ES" sz="1600" dirty="0" err="1">
                <a:latin typeface="Comic Sans MS" panose="030F0702030302020204" pitchFamily="66" charset="0"/>
              </a:rPr>
              <a:t>originário</a:t>
            </a:r>
            <a:r>
              <a:rPr lang="es-ES" sz="1600" dirty="0">
                <a:latin typeface="Comic Sans MS" panose="030F0702030302020204" pitchFamily="66" charset="0"/>
              </a:rPr>
              <a:t> da África, </a:t>
            </a:r>
            <a:r>
              <a:rPr lang="es-ES" sz="1600" dirty="0" err="1">
                <a:latin typeface="Comic Sans MS" panose="030F0702030302020204" pitchFamily="66" charset="0"/>
              </a:rPr>
              <a:t>podendo</a:t>
            </a:r>
            <a:r>
              <a:rPr lang="es-ES" sz="1600" dirty="0">
                <a:latin typeface="Comic Sans MS" panose="030F0702030302020204" pitchFamily="66" charset="0"/>
              </a:rPr>
              <a:t> ser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São Tomé e Príncipe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Possui pelagem marrom com </a:t>
            </a:r>
            <a:r>
              <a:rPr lang="pt-BR" sz="1600" dirty="0" err="1">
                <a:latin typeface="Comic Sans MS" panose="030F0702030302020204" pitchFamily="66" charset="0"/>
              </a:rPr>
              <a:t>com</a:t>
            </a:r>
            <a:r>
              <a:rPr lang="pt-BR" sz="1600" dirty="0">
                <a:latin typeface="Comic Sans MS" panose="030F0702030302020204" pitchFamily="66" charset="0"/>
              </a:rPr>
              <a:t> as ancas de cor branca. A cauda e pernas são pretos e a face é de cor cinza-azulada com uma listra preta;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Esse macaco vive em grupos com mais de 35 indivíduos em ambientes florestados. Se alimenta principalmente de insetos e folhas.</a:t>
            </a:r>
            <a:endParaRPr lang="es-ES" sz="1600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FF39AE7-8DC0-4F84-AF6A-33C6E79392F0}"/>
              </a:ext>
            </a:extLst>
          </p:cNvPr>
          <p:cNvSpPr txBox="1"/>
          <p:nvPr/>
        </p:nvSpPr>
        <p:spPr>
          <a:xfrm>
            <a:off x="539552" y="6453336"/>
            <a:ext cx="2826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São Tomé e Príncipe</a:t>
            </a:r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913A3BB3-9FD7-422B-A31B-14CFA71B9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1752129" cy="2639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Resultado de imagem para Cercopithecus mona">
            <a:extLst>
              <a:ext uri="{FF2B5EF4-FFF2-40B4-BE49-F238E27FC236}">
                <a16:creationId xmlns:a16="http://schemas.microsoft.com/office/drawing/2014/main" id="{4C0AF72A-B70D-4D6C-91CF-9D399352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58" y="836712"/>
            <a:ext cx="2789371" cy="4200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Imagem relacionada">
            <a:extLst>
              <a:ext uri="{FF2B5EF4-FFF2-40B4-BE49-F238E27FC236}">
                <a16:creationId xmlns:a16="http://schemas.microsoft.com/office/drawing/2014/main" id="{C27E5749-B139-43B1-B468-4A0B0E12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38234"/>
            <a:ext cx="2732039" cy="182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543EF9C-01CE-4551-8CA1-A98E6B336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1208"/>
            <a:ext cx="2305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1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43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60555060-62DB-4837-BE4F-E0C0AEF0C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dirty="0"/>
              <a:t>S09 – Missões – 30 de agosto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B91185CC-1326-426C-BAEF-8A0BF58D5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774700"/>
            <a:ext cx="9019681" cy="806769"/>
          </a:xfrm>
        </p:spPr>
        <p:txBody>
          <a:bodyPr/>
          <a:lstStyle/>
          <a:p>
            <a:r>
              <a:rPr lang="pt-BR" sz="4000" i="0" dirty="0"/>
              <a:t>Igreja do Sábado</a:t>
            </a:r>
          </a:p>
        </p:txBody>
      </p:sp>
      <p:pic>
        <p:nvPicPr>
          <p:cNvPr id="21" name="Espaço Reservado para Imagem 4">
            <a:extLst>
              <a:ext uri="{FF2B5EF4-FFF2-40B4-BE49-F238E27FC236}">
                <a16:creationId xmlns:a16="http://schemas.microsoft.com/office/drawing/2014/main" id="{EB28F5BD-1947-40C1-8D76-B59EB22D43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/>
        </p:blipFill>
        <p:spPr>
          <a:xfrm>
            <a:off x="3602639" y="5771595"/>
            <a:ext cx="1866911" cy="1028965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F23D405-A4C9-4092-AAD6-4E6D0D17CC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>
            <a:fillRect/>
          </a:stretch>
        </p:blipFill>
        <p:spPr>
          <a:xfrm>
            <a:off x="106363" y="1801813"/>
            <a:ext cx="3673475" cy="3675062"/>
          </a:xfrm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8A099926-1752-46DD-848B-D8C168BF9D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09" y="5764301"/>
            <a:ext cx="3444785" cy="315619"/>
          </a:xfrm>
        </p:spPr>
        <p:txBody>
          <a:bodyPr/>
          <a:lstStyle/>
          <a:p>
            <a:r>
              <a:rPr lang="pt-BR" dirty="0"/>
              <a:t>Sibusiso</a:t>
            </a:r>
          </a:p>
        </p:txBody>
      </p:sp>
      <p:sp>
        <p:nvSpPr>
          <p:cNvPr id="25" name="Espaço Reservado para Texto 11">
            <a:extLst>
              <a:ext uri="{FF2B5EF4-FFF2-40B4-BE49-F238E27FC236}">
                <a16:creationId xmlns:a16="http://schemas.microsoft.com/office/drawing/2014/main" id="{D207F612-44A4-4CDF-958E-632AC787E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1856" y="6203691"/>
            <a:ext cx="3216608" cy="459601"/>
          </a:xfrm>
        </p:spPr>
        <p:txBody>
          <a:bodyPr/>
          <a:lstStyle/>
          <a:p>
            <a:r>
              <a:rPr lang="pt-BR" dirty="0"/>
              <a:t>Zimbábue</a:t>
            </a:r>
          </a:p>
        </p:txBody>
      </p:sp>
    </p:spTree>
    <p:extLst>
      <p:ext uri="{BB962C8B-B14F-4D97-AF65-F5344CB8AC3E}">
        <p14:creationId xmlns:p14="http://schemas.microsoft.com/office/powerpoint/2010/main" val="3073987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8751DDCE-D217-47E8-A037-B88A0CDA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7959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latin typeface="inherit"/>
              </a:rPr>
              <a:t>Zimbábue</a:t>
            </a:r>
            <a:endParaRPr lang="pt-BR" sz="2000" dirty="0">
              <a:solidFill>
                <a:srgbClr val="222222"/>
              </a:solidFill>
              <a:latin typeface="inheri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pt-PT" altLang="pt-BR" sz="2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No início da Idade Média, o povo Bantu construiu a cidade-estado do Grande Zimbábue, que foi o centro de um império comercial por quatrocentos anos.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t-PT" altLang="pt-BR" sz="2000" dirty="0">
                <a:solidFill>
                  <a:srgbClr val="1F1F1F"/>
                </a:solidFill>
                <a:latin typeface="inherit"/>
              </a:rPr>
              <a:t>O povo Bantu habita outros países além do Zimbábue</a:t>
            </a:r>
            <a:endParaRPr kumimoji="0" lang="pt-PT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B46612-0009-4528-9D05-389D6A0DEE5A}"/>
              </a:ext>
            </a:extLst>
          </p:cNvPr>
          <p:cNvSpPr txBox="1"/>
          <p:nvPr/>
        </p:nvSpPr>
        <p:spPr>
          <a:xfrm>
            <a:off x="7511274" y="1861371"/>
            <a:ext cx="1375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Zimbábue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E883E5-4BD3-43E4-BA03-8BE433C2F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726472"/>
            <a:ext cx="1895475" cy="115252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6FD14625-BAB6-4EB9-BDD7-EF01B6DF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EF6778B-5B3E-4CE9-9A60-288239C69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44" y="959740"/>
            <a:ext cx="3276327" cy="1838514"/>
          </a:xfrm>
          <a:prstGeom prst="rect">
            <a:avLst/>
          </a:prstGeom>
        </p:spPr>
      </p:pic>
      <p:sp>
        <p:nvSpPr>
          <p:cNvPr id="2" name="AutoShape 2" descr="Quiz Sobre Povo Banto. | Heitor Santana | Quizur">
            <a:extLst>
              <a:ext uri="{FF2B5EF4-FFF2-40B4-BE49-F238E27FC236}">
                <a16:creationId xmlns:a16="http://schemas.microsoft.com/office/drawing/2014/main" id="{C4B951DF-295C-44F3-A730-5FFC8C10B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020F87-9B57-4505-AB56-77AE5D352BD3}"/>
              </a:ext>
            </a:extLst>
          </p:cNvPr>
          <p:cNvSpPr txBox="1"/>
          <p:nvPr/>
        </p:nvSpPr>
        <p:spPr>
          <a:xfrm>
            <a:off x="72008" y="3613756"/>
            <a:ext cx="3779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Grupo do povo Bantu </a:t>
            </a:r>
            <a:endParaRPr lang="pt-BR" sz="1600" dirty="0"/>
          </a:p>
        </p:txBody>
      </p:sp>
      <p:pic>
        <p:nvPicPr>
          <p:cNvPr id="1028" name="Picture 4" descr="Na ponta da língua: palavras de origem africana utilizadas no Brasil">
            <a:extLst>
              <a:ext uri="{FF2B5EF4-FFF2-40B4-BE49-F238E27FC236}">
                <a16:creationId xmlns:a16="http://schemas.microsoft.com/office/drawing/2014/main" id="{6D53A071-C7A8-4BED-BD13-231A4976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50" y="3110190"/>
            <a:ext cx="3686175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365AF1-0207-4B35-9109-11D333D8CB15}"/>
              </a:ext>
            </a:extLst>
          </p:cNvPr>
          <p:cNvSpPr txBox="1"/>
          <p:nvPr/>
        </p:nvSpPr>
        <p:spPr>
          <a:xfrm>
            <a:off x="3498444" y="2771636"/>
            <a:ext cx="3276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Ruinas de uma cidade Bantu antiga</a:t>
            </a:r>
            <a:endParaRPr lang="pt-BR" sz="1600" dirty="0"/>
          </a:p>
        </p:txBody>
      </p:sp>
      <p:pic>
        <p:nvPicPr>
          <p:cNvPr id="1030" name="Picture 6" descr="Mapa da África mostrando região ocupada pelos bantos">
            <a:extLst>
              <a:ext uri="{FF2B5EF4-FFF2-40B4-BE49-F238E27FC236}">
                <a16:creationId xmlns:a16="http://schemas.microsoft.com/office/drawing/2014/main" id="{B9D17C31-D8CF-4FEC-B916-573BC4E0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95" y="4781122"/>
            <a:ext cx="1895476" cy="20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8B9255-6A70-4B2B-B65A-38F085227627}"/>
              </a:ext>
            </a:extLst>
          </p:cNvPr>
          <p:cNvSpPr txBox="1"/>
          <p:nvPr/>
        </p:nvSpPr>
        <p:spPr>
          <a:xfrm>
            <a:off x="5277075" y="6212444"/>
            <a:ext cx="1895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Região habitada pelo povo Bantu</a:t>
            </a:r>
            <a:endParaRPr lang="pt-BR" sz="16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1715704-9611-443A-AF07-0E7B54681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" y="3989665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71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8CCDBBD0-A3EE-4DDA-B75E-D39946A0D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52" y="900812"/>
            <a:ext cx="3358960" cy="34163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Gnu</a:t>
            </a:r>
            <a:r>
              <a:rPr lang="pt-BR" altLang="pt-B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de cauda preta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</a:t>
            </a:r>
            <a:r>
              <a:rPr lang="es-ES" sz="1600" b="1" dirty="0" err="1">
                <a:latin typeface="Comic Sans MS" panose="030F0702030302020204" pitchFamily="66" charset="0"/>
              </a:rPr>
              <a:t>Gnu</a:t>
            </a:r>
            <a:r>
              <a:rPr lang="es-ES" sz="1600" dirty="0">
                <a:latin typeface="Comic Sans MS" panose="030F0702030302020204" pitchFamily="66" charset="0"/>
              </a:rPr>
              <a:t> de cauda </a:t>
            </a:r>
            <a:r>
              <a:rPr lang="es-ES" sz="1600" dirty="0" err="1">
                <a:latin typeface="Comic Sans MS" panose="030F0702030302020204" pitchFamily="66" charset="0"/>
              </a:rPr>
              <a:t>preta</a:t>
            </a:r>
            <a:r>
              <a:rPr lang="es-ES" sz="1600" dirty="0">
                <a:latin typeface="Comic Sans MS" panose="030F0702030302020204" pitchFamily="66" charset="0"/>
              </a:rPr>
              <a:t> é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diversas partes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Botsuana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Tem pelagem cinzenta, mas a cauda e a face são negras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Possui barba e crina espessas;</a:t>
            </a:r>
          </a:p>
          <a:p>
            <a:pPr algn="just"/>
            <a:r>
              <a:rPr lang="pt-BR" sz="1600" dirty="0">
                <a:latin typeface="Comic Sans MS" panose="030F0702030302020204" pitchFamily="66" charset="0"/>
              </a:rPr>
              <a:t> </a:t>
            </a: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Vivem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pequenos</a:t>
            </a:r>
            <a:r>
              <a:rPr lang="es-ES" sz="1600" dirty="0">
                <a:latin typeface="Comic Sans MS" panose="030F0702030302020204" pitchFamily="66" charset="0"/>
              </a:rPr>
              <a:t> grupos.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E89450-7A75-4026-943A-6F94BCD3F9B4}"/>
              </a:ext>
            </a:extLst>
          </p:cNvPr>
          <p:cNvSpPr txBox="1"/>
          <p:nvPr/>
        </p:nvSpPr>
        <p:spPr>
          <a:xfrm>
            <a:off x="1110258" y="6021288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Comic Sans MS" panose="030F0702030302020204" pitchFamily="66" charset="0"/>
              </a:rPr>
              <a:t>Bandeira de Botsuana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19CFE05-217C-4A82-ABC5-3E79D2CDD0CF}"/>
              </a:ext>
            </a:extLst>
          </p:cNvPr>
          <p:cNvSpPr txBox="1"/>
          <p:nvPr/>
        </p:nvSpPr>
        <p:spPr>
          <a:xfrm>
            <a:off x="6744251" y="3079714"/>
            <a:ext cx="157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latin typeface="Comic Sans MS" panose="030F0702030302020204" pitchFamily="66" charset="0"/>
              </a:rPr>
              <a:t>Gnu</a:t>
            </a:r>
            <a:r>
              <a:rPr lang="pt-BR" sz="1600" dirty="0">
                <a:latin typeface="Comic Sans MS" panose="030F0702030302020204" pitchFamily="66" charset="0"/>
              </a:rPr>
              <a:t> fêmea com filhote </a:t>
            </a:r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2AA70F1B-8949-4896-A021-5E564A37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23" y="751801"/>
            <a:ext cx="2774306" cy="184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Resultado de imagem para Connochaetes taurinus">
            <a:extLst>
              <a:ext uri="{FF2B5EF4-FFF2-40B4-BE49-F238E27FC236}">
                <a16:creationId xmlns:a16="http://schemas.microsoft.com/office/drawing/2014/main" id="{B549A747-6758-4C25-A195-5D51F540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168352" cy="2240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Resultado de imagem para Connochaetes taurinus">
            <a:extLst>
              <a:ext uri="{FF2B5EF4-FFF2-40B4-BE49-F238E27FC236}">
                <a16:creationId xmlns:a16="http://schemas.microsoft.com/office/drawing/2014/main" id="{1F86868E-FDA1-4B46-926A-EF7924B3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94" y="2725635"/>
            <a:ext cx="2462857" cy="163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2573253-FA6A-438C-AA22-D76F7D017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8" y="4724747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8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D3DE8714-4124-479B-B4BF-C191C5096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dirty="0"/>
              <a:t>S10 – Missões – 06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D107E23A-3FA5-437A-9517-45B297FA9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774700"/>
            <a:ext cx="9019681" cy="806769"/>
          </a:xfrm>
        </p:spPr>
        <p:txBody>
          <a:bodyPr/>
          <a:lstStyle/>
          <a:p>
            <a:r>
              <a:rPr lang="pt-BR" sz="4000" i="0" dirty="0"/>
              <a:t>Cantando com o Coração</a:t>
            </a:r>
          </a:p>
        </p:txBody>
      </p:sp>
      <p:pic>
        <p:nvPicPr>
          <p:cNvPr id="21" name="Espaço Reservado para Imagem 4">
            <a:extLst>
              <a:ext uri="{FF2B5EF4-FFF2-40B4-BE49-F238E27FC236}">
                <a16:creationId xmlns:a16="http://schemas.microsoft.com/office/drawing/2014/main" id="{05F27044-572C-4CE1-8C4B-0B7F92352F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/>
        </p:blipFill>
        <p:spPr>
          <a:xfrm>
            <a:off x="3602639" y="5771595"/>
            <a:ext cx="1866911" cy="1028965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10283C1-5049-4D30-9098-D110449745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106363" y="1916113"/>
            <a:ext cx="3673475" cy="3673475"/>
          </a:xfrm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46EBBFCC-3C1D-414B-9E5F-5E9DAFDE61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09" y="5764301"/>
            <a:ext cx="3444785" cy="315619"/>
          </a:xfrm>
        </p:spPr>
        <p:txBody>
          <a:bodyPr/>
          <a:lstStyle/>
          <a:p>
            <a:r>
              <a:rPr lang="pt-BR" dirty="0"/>
              <a:t>Angel</a:t>
            </a:r>
          </a:p>
        </p:txBody>
      </p:sp>
      <p:sp>
        <p:nvSpPr>
          <p:cNvPr id="25" name="Espaço Reservado para Texto 11">
            <a:extLst>
              <a:ext uri="{FF2B5EF4-FFF2-40B4-BE49-F238E27FC236}">
                <a16:creationId xmlns:a16="http://schemas.microsoft.com/office/drawing/2014/main" id="{750CE9FB-6D0B-4721-A03B-F9404552E7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1856" y="6203691"/>
            <a:ext cx="3216608" cy="459601"/>
          </a:xfrm>
        </p:spPr>
        <p:txBody>
          <a:bodyPr/>
          <a:lstStyle/>
          <a:p>
            <a:r>
              <a:rPr lang="pt-BR" dirty="0"/>
              <a:t>Zimbábue</a:t>
            </a:r>
          </a:p>
        </p:txBody>
      </p:sp>
    </p:spTree>
    <p:extLst>
      <p:ext uri="{BB962C8B-B14F-4D97-AF65-F5344CB8AC3E}">
        <p14:creationId xmlns:p14="http://schemas.microsoft.com/office/powerpoint/2010/main" val="53742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1B8AD1-1769-4FA3-9B15-334B5F0F2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803327"/>
            <a:ext cx="4702629" cy="2379058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A7867B50-EC81-47A2-BD4D-6E38BBA0C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64704"/>
            <a:ext cx="3225354" cy="22075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Zimbábue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O Zimbábue abriga algumas das maiores reservas de caça da África, mas espécies como impalas, kudus, javalis e gnus estão em risco devido à caça ilegal.</a:t>
            </a:r>
            <a:r>
              <a:rPr kumimoji="0" lang="pt-PT" altLang="pt-BR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2FC1F7BC-596B-4A64-AF1A-3CBAA7367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18" y="5875979"/>
            <a:ext cx="1294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1" dirty="0"/>
              <a:t>Zimbábue</a:t>
            </a:r>
            <a:endParaRPr lang="pt-BR" altLang="pt-BR" b="1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B72ECB2-B386-4392-A98B-0DE1AD51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71" y="5833621"/>
            <a:ext cx="1948013" cy="97400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27F3DF1-86B7-4BEC-A908-B3DDD0D2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6BF0838-3128-4576-8752-2244E6641CD6}"/>
              </a:ext>
            </a:extLst>
          </p:cNvPr>
          <p:cNvSpPr txBox="1"/>
          <p:nvPr/>
        </p:nvSpPr>
        <p:spPr>
          <a:xfrm>
            <a:off x="7451168" y="803430"/>
            <a:ext cx="68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javali</a:t>
            </a:r>
            <a:endParaRPr lang="pt-BR" dirty="0"/>
          </a:p>
        </p:txBody>
      </p:sp>
      <p:pic>
        <p:nvPicPr>
          <p:cNvPr id="18435" name="Picture 3" descr="Zimbabwe – Impalas">
            <a:extLst>
              <a:ext uri="{FF2B5EF4-FFF2-40B4-BE49-F238E27FC236}">
                <a16:creationId xmlns:a16="http://schemas.microsoft.com/office/drawing/2014/main" id="{FF4CAFB5-7B2E-4C6C-B73D-63920844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" y="3140968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C536C2-9E37-46EA-B04A-3AAE893422CF}"/>
              </a:ext>
            </a:extLst>
          </p:cNvPr>
          <p:cNvSpPr txBox="1"/>
          <p:nvPr/>
        </p:nvSpPr>
        <p:spPr>
          <a:xfrm>
            <a:off x="156030" y="3429000"/>
            <a:ext cx="1152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impala</a:t>
            </a:r>
            <a:endParaRPr lang="pt-BR" dirty="0"/>
          </a:p>
        </p:txBody>
      </p:sp>
      <p:pic>
        <p:nvPicPr>
          <p:cNvPr id="18437" name="Picture 5" descr="The Greater Kudu | Wildlife Guide">
            <a:extLst>
              <a:ext uri="{FF2B5EF4-FFF2-40B4-BE49-F238E27FC236}">
                <a16:creationId xmlns:a16="http://schemas.microsoft.com/office/drawing/2014/main" id="{EAB9DF80-2982-4E3C-B2E1-0AD5A6AE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25" y="464688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3EE7FA2B-C395-4309-8683-8940E1C22A79}"/>
              </a:ext>
            </a:extLst>
          </p:cNvPr>
          <p:cNvSpPr txBox="1"/>
          <p:nvPr/>
        </p:nvSpPr>
        <p:spPr>
          <a:xfrm>
            <a:off x="3563887" y="4699377"/>
            <a:ext cx="1008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kudu</a:t>
            </a:r>
            <a:endParaRPr lang="pt-BR" dirty="0"/>
          </a:p>
        </p:txBody>
      </p:sp>
      <p:pic>
        <p:nvPicPr>
          <p:cNvPr id="18439" name="Picture 7" descr="Wildebeest - Wikipedia">
            <a:extLst>
              <a:ext uri="{FF2B5EF4-FFF2-40B4-BE49-F238E27FC236}">
                <a16:creationId xmlns:a16="http://schemas.microsoft.com/office/drawing/2014/main" id="{F00CC729-AEF5-4163-AF4F-CE0E73FD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97" y="3429000"/>
            <a:ext cx="3061895" cy="20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645000-EAAF-4A3C-B18E-A85EB5ABD602}"/>
              </a:ext>
            </a:extLst>
          </p:cNvPr>
          <p:cNvSpPr txBox="1"/>
          <p:nvPr/>
        </p:nvSpPr>
        <p:spPr>
          <a:xfrm>
            <a:off x="7109218" y="3383201"/>
            <a:ext cx="68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gnu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589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8">
            <a:extLst>
              <a:ext uri="{FF2B5EF4-FFF2-40B4-BE49-F238E27FC236}">
                <a16:creationId xmlns:a16="http://schemas.microsoft.com/office/drawing/2014/main" id="{3D50BC90-7B76-42F5-983F-7CCA6FB2A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60" y="777922"/>
            <a:ext cx="3517937" cy="452431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Leão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leões vivem em várias partes da África,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</a:t>
            </a:r>
            <a:r>
              <a:rPr lang="pt-BR" sz="1400" b="1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leão é um felino carnívoro muito feroz. Seu único predador é o ser humano. Pode chegar a pesar 250 kg;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Vivem em grupos que apresentam várias fêmeas e um macho dominante;</a:t>
            </a: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Alimentam-se principalmente de </a:t>
            </a:r>
            <a:r>
              <a:rPr lang="pt-BR" sz="1400" dirty="0" err="1">
                <a:latin typeface="Comic Sans MS" panose="030F0702030302020204" pitchFamily="66" charset="0"/>
              </a:rPr>
              <a:t>gnus</a:t>
            </a:r>
            <a:r>
              <a:rPr lang="pt-BR" sz="1400" dirty="0">
                <a:latin typeface="Comic Sans MS" panose="030F0702030302020204" pitchFamily="66" charset="0"/>
              </a:rPr>
              <a:t>. A caça é feita pelas fêmeas do grupo;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leão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406DD3C-3983-4F37-9847-BA6C2E5F59E0}"/>
              </a:ext>
            </a:extLst>
          </p:cNvPr>
          <p:cNvSpPr txBox="1"/>
          <p:nvPr/>
        </p:nvSpPr>
        <p:spPr>
          <a:xfrm>
            <a:off x="4035006" y="6464369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8FAAB8-27A5-42BD-922A-E3C25DA7A015}"/>
              </a:ext>
            </a:extLst>
          </p:cNvPr>
          <p:cNvSpPr txBox="1"/>
          <p:nvPr/>
        </p:nvSpPr>
        <p:spPr>
          <a:xfrm>
            <a:off x="1099244" y="6510535"/>
            <a:ext cx="167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  <a:p>
            <a:pPr algn="ctr"/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DD6D693-073F-41CA-B9EE-53D242A68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268" y="929544"/>
            <a:ext cx="1822704" cy="263956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40E122B-223F-4FF3-9EF6-750EFF28A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8" y="777922"/>
            <a:ext cx="2974848" cy="205435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F3F57DA-01F8-495D-9AA5-73A2C9B57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75882"/>
            <a:ext cx="2070463" cy="149569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8B272BD-8A1F-44A0-B214-D2168F9F6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24" y="2832274"/>
            <a:ext cx="3236976" cy="19019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4D1648F-0872-4908-8CBD-7AF1A5014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54" y="4734226"/>
            <a:ext cx="3004346" cy="207834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0A434F15-FF61-4CB7-9C16-C501EC195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4" y="5329348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55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89621A2B-56FC-4751-A5B8-47AAC9D308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dirty="0"/>
              <a:t>S11 – Missões – 13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98711BDE-08E6-4BEC-AAC7-3D33DA6BF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774700"/>
            <a:ext cx="9019681" cy="806769"/>
          </a:xfrm>
        </p:spPr>
        <p:txBody>
          <a:bodyPr/>
          <a:lstStyle/>
          <a:p>
            <a:r>
              <a:rPr lang="pt-BR" sz="4000" i="0" dirty="0"/>
              <a:t>Oração de Fé</a:t>
            </a:r>
          </a:p>
        </p:txBody>
      </p:sp>
      <p:pic>
        <p:nvPicPr>
          <p:cNvPr id="21" name="Espaço Reservado para Imagem 4">
            <a:extLst>
              <a:ext uri="{FF2B5EF4-FFF2-40B4-BE49-F238E27FC236}">
                <a16:creationId xmlns:a16="http://schemas.microsoft.com/office/drawing/2014/main" id="{2A3B1DD6-DEB8-422D-BA44-6414A64583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/>
        </p:blipFill>
        <p:spPr>
          <a:xfrm>
            <a:off x="3602639" y="5771595"/>
            <a:ext cx="1866911" cy="1028965"/>
          </a:xfrm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E8AB3E40-BE13-4FF9-AEB4-775A3C4BC5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09" y="5764301"/>
            <a:ext cx="3444785" cy="315619"/>
          </a:xfrm>
        </p:spPr>
        <p:txBody>
          <a:bodyPr/>
          <a:lstStyle/>
          <a:p>
            <a:r>
              <a:rPr lang="pt-BR" dirty="0" err="1"/>
              <a:t>Emmaculate</a:t>
            </a:r>
            <a:endParaRPr lang="pt-BR" dirty="0"/>
          </a:p>
        </p:txBody>
      </p:sp>
      <p:sp>
        <p:nvSpPr>
          <p:cNvPr id="25" name="Espaço Reservado para Texto 11">
            <a:extLst>
              <a:ext uri="{FF2B5EF4-FFF2-40B4-BE49-F238E27FC236}">
                <a16:creationId xmlns:a16="http://schemas.microsoft.com/office/drawing/2014/main" id="{6FFB4CA3-E4C8-4568-9098-FEC2412C9A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1856" y="6203691"/>
            <a:ext cx="3216608" cy="459601"/>
          </a:xfrm>
        </p:spPr>
        <p:txBody>
          <a:bodyPr/>
          <a:lstStyle/>
          <a:p>
            <a:r>
              <a:rPr lang="pt-BR" dirty="0"/>
              <a:t>Zimbábue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F3AA4A1-4D40-4A8D-94A8-096FD57633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" b="3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636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E9416A9-5E2A-4BB5-B575-3E72B999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2396" y="717443"/>
            <a:ext cx="3225354" cy="49306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Zimbábue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Zimbábue foi uma colônia britânica, ficando independente em 1965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O nome do país vem de uma cidade do século XIII da qual atualmente só existem ruinas.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Sua capital é Harare, com 1,5 milhão de habitantes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O país atualmente tem cerca de 16 milhões de habitantes e pouco mais de 900 mil são adventistas (um adventista em cada 17 habitantes)</a:t>
            </a:r>
          </a:p>
        </p:txBody>
      </p:sp>
      <p:sp>
        <p:nvSpPr>
          <p:cNvPr id="4" name="CaixaDeTexto 2">
            <a:extLst>
              <a:ext uri="{FF2B5EF4-FFF2-40B4-BE49-F238E27FC236}">
                <a16:creationId xmlns:a16="http://schemas.microsoft.com/office/drawing/2014/main" id="{D800F282-12F0-4BDA-926C-7A6C771F3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18" y="5875979"/>
            <a:ext cx="1414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b="1" dirty="0"/>
              <a:t>Zimbábue</a:t>
            </a:r>
            <a:endParaRPr lang="pt-BR" alt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6CDF9C-542B-408D-BE25-08BF276C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71" y="5833621"/>
            <a:ext cx="1948013" cy="9740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8681DE-A728-40FA-997E-A54FFB39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6" y="709569"/>
            <a:ext cx="4386064" cy="282901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8DBD646-1593-4D3A-A434-1EACE233A1DB}"/>
              </a:ext>
            </a:extLst>
          </p:cNvPr>
          <p:cNvSpPr/>
          <p:nvPr/>
        </p:nvSpPr>
        <p:spPr>
          <a:xfrm>
            <a:off x="4450292" y="836712"/>
            <a:ext cx="1345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 Zimbabwe</a:t>
            </a:r>
            <a:endParaRPr lang="pt-PT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ACECDD-8564-40FF-9338-56123EA8A9A6}"/>
              </a:ext>
            </a:extLst>
          </p:cNvPr>
          <p:cNvSpPr txBox="1"/>
          <p:nvPr/>
        </p:nvSpPr>
        <p:spPr>
          <a:xfrm>
            <a:off x="96006" y="3556620"/>
            <a:ext cx="3539890" cy="31700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PT" altLang="pt-BR" sz="2000" b="1" dirty="0"/>
              <a:t>O símbolo nacional do Zimbábue é o pássaro dourado chamado hungwe, que aparece na bandeira e em moedas. Esculturas em pedra do hungwe foram encontradas em pedestais nas ruínas do Grande Zimbábue. Provavelmente representa a águia-pesqueira-africana.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6C1D6DC-0807-4253-BB34-88863E6815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67" y="3724109"/>
            <a:ext cx="2188029" cy="26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7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7730F2A0-B4F8-4F16-84A7-69E543F5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5" y="752539"/>
            <a:ext cx="3544791" cy="44012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Búfalo africano</a:t>
            </a:r>
          </a:p>
          <a:p>
            <a:endParaRPr lang="pt-BR" altLang="pt-BR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búfalo africano  é um mamífero bovino nativo da África, encontrado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Zâmbia;</a:t>
            </a:r>
          </a:p>
          <a:p>
            <a:pPr algn="just"/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 animal selvagem, que atinge 1,7 metros de altura e 900 kg de peso;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Vivem em manadas de 50 a 500 indivíduos, algumas até mais;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inimigos naturais dos búfalos são os leões, os leopardos e as hienas, que têm de formar grupos para matar um búfalo adulto;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búfalo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i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id="{56BEAAC3-480F-45E4-9A04-144CC8D38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57" y="6598108"/>
            <a:ext cx="2407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100" b="1" dirty="0">
                <a:latin typeface="Comic Sans MS" panose="030F0702030302020204" pitchFamily="66" charset="0"/>
              </a:rPr>
              <a:t>Grupo leões atacando búfalo</a:t>
            </a:r>
            <a:r>
              <a:rPr lang="es-ES" sz="1200" b="1" dirty="0">
                <a:latin typeface="Comic Sans MS" panose="030F0702030302020204" pitchFamily="66" charset="0"/>
              </a:rPr>
              <a:t>.</a:t>
            </a:r>
            <a:endParaRPr lang="pt-BR" altLang="pt-BR" sz="1200" b="1" dirty="0">
              <a:latin typeface="Comic Sans MS" panose="030F0702030302020204" pitchFamily="66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3DE923-A1BA-46DD-8C65-2BE9D892B309}"/>
              </a:ext>
            </a:extLst>
          </p:cNvPr>
          <p:cNvSpPr txBox="1"/>
          <p:nvPr/>
        </p:nvSpPr>
        <p:spPr>
          <a:xfrm>
            <a:off x="4234397" y="6366854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5DDB18-6965-456E-9AC7-2CD9E4ECF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88" y="845128"/>
            <a:ext cx="2609088" cy="187147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28503F-5BD7-406E-9914-01D42403F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8" y="938555"/>
            <a:ext cx="2602992" cy="17861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9D6E8BE-CEFF-448C-AF16-2F20C7B82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44" y="2884066"/>
            <a:ext cx="2932176" cy="17373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5E49ADC-6C5C-4800-86B0-BF34F089C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16" y="2804818"/>
            <a:ext cx="2237232" cy="18958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1D2DFEA-4D62-4E60-99D5-CC9CCF594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41" y="4788922"/>
            <a:ext cx="2070463" cy="149569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C172B55-A209-4C06-B848-265F7110AC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81" y="4642073"/>
            <a:ext cx="2919984" cy="201168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5E7C8E-7132-4A56-B797-66D977F53DE4}"/>
              </a:ext>
            </a:extLst>
          </p:cNvPr>
          <p:cNvSpPr txBox="1"/>
          <p:nvPr/>
        </p:nvSpPr>
        <p:spPr>
          <a:xfrm>
            <a:off x="1243057" y="6459608"/>
            <a:ext cx="1671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A4BACB8-7D02-4FC1-A6D7-895B500786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49" y="5257586"/>
            <a:ext cx="1725168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33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428B7405-6D05-4C3D-B765-917D24378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dirty="0"/>
              <a:t>S12 – Missões – 20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B4051485-E587-4F68-8608-A26CA83B1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774700"/>
            <a:ext cx="9019681" cy="806769"/>
          </a:xfrm>
        </p:spPr>
        <p:txBody>
          <a:bodyPr/>
          <a:lstStyle/>
          <a:p>
            <a:r>
              <a:rPr lang="pt-BR" i="0" dirty="0"/>
              <a:t>Sucesso com Deus</a:t>
            </a:r>
            <a:endParaRPr lang="pt-BR" sz="4000" i="0" dirty="0"/>
          </a:p>
        </p:txBody>
      </p:sp>
      <p:pic>
        <p:nvPicPr>
          <p:cNvPr id="21" name="Espaço Reservado para Imagem 4">
            <a:extLst>
              <a:ext uri="{FF2B5EF4-FFF2-40B4-BE49-F238E27FC236}">
                <a16:creationId xmlns:a16="http://schemas.microsoft.com/office/drawing/2014/main" id="{FBBAC8B0-EA0E-44D1-A1D2-19D9FCE2AC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b="4689"/>
          <a:stretch/>
        </p:blipFill>
        <p:spPr>
          <a:xfrm>
            <a:off x="3602639" y="5771595"/>
            <a:ext cx="1866911" cy="1028965"/>
          </a:xfrm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3FB6ABB-6C1D-40D6-95FC-CA9DBADBA6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r="3983"/>
          <a:stretch>
            <a:fillRect/>
          </a:stretch>
        </p:blipFill>
        <p:spPr>
          <a:xfrm>
            <a:off x="106363" y="1773238"/>
            <a:ext cx="3673475" cy="3760787"/>
          </a:xfrm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12A3D027-CCDB-4F97-97E4-5DD7B8808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09" y="5764301"/>
            <a:ext cx="3444785" cy="315619"/>
          </a:xfrm>
        </p:spPr>
        <p:txBody>
          <a:bodyPr/>
          <a:lstStyle/>
          <a:p>
            <a:r>
              <a:rPr lang="pt-BR" dirty="0"/>
              <a:t>Emmanuel</a:t>
            </a:r>
          </a:p>
        </p:txBody>
      </p:sp>
      <p:sp>
        <p:nvSpPr>
          <p:cNvPr id="25" name="Espaço Reservado para Texto 11">
            <a:extLst>
              <a:ext uri="{FF2B5EF4-FFF2-40B4-BE49-F238E27FC236}">
                <a16:creationId xmlns:a16="http://schemas.microsoft.com/office/drawing/2014/main" id="{1EBA99C6-CB9B-4D95-ACB5-3698B0B0E6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1856" y="6203691"/>
            <a:ext cx="3216608" cy="459601"/>
          </a:xfrm>
        </p:spPr>
        <p:txBody>
          <a:bodyPr/>
          <a:lstStyle/>
          <a:p>
            <a:r>
              <a:rPr lang="pt-BR" dirty="0"/>
              <a:t>Zimbábue</a:t>
            </a:r>
          </a:p>
        </p:txBody>
      </p:sp>
    </p:spTree>
    <p:extLst>
      <p:ext uri="{BB962C8B-B14F-4D97-AF65-F5344CB8AC3E}">
        <p14:creationId xmlns:p14="http://schemas.microsoft.com/office/powerpoint/2010/main" val="322706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71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3F628BDD-4D02-4FDF-A616-D1C26AEA4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5289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Tomé e Príncipe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São Ilhas de origem vulcânica e sobre a Ilha das Rolas, uma das ilhas do arquipélago, passa o equador.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O turismo nas ilhas tem vistas de  muita beleza.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999BF9AF-03DC-4485-9F4B-21C0B5F8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790" y="6279703"/>
            <a:ext cx="32403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São Tomé e Príncipe</a:t>
            </a:r>
            <a:endParaRPr lang="pt-BR" altLang="pt-BR" sz="24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C3029D-2496-4A15-A029-66B6731C4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60851"/>
            <a:ext cx="2305050" cy="1152525"/>
          </a:xfrm>
          <a:prstGeom prst="rect">
            <a:avLst/>
          </a:prstGeom>
        </p:spPr>
      </p:pic>
      <p:pic>
        <p:nvPicPr>
          <p:cNvPr id="2050" name="Picture 2" descr="Resultado de imagem para SÃ£o TomÃ© e Principe Turismo">
            <a:extLst>
              <a:ext uri="{FF2B5EF4-FFF2-40B4-BE49-F238E27FC236}">
                <a16:creationId xmlns:a16="http://schemas.microsoft.com/office/drawing/2014/main" id="{83D6B8EC-898F-4548-A4A4-1CA01994A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68" y="743404"/>
            <a:ext cx="4790195" cy="30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-4N6YG6ix844/VkhjsOb1RHI/AAAAAAAAPI8/Ez-o1QpuP2s/s640/sem%2Bt%25C3%25ADtulo-17.jpg">
            <a:extLst>
              <a:ext uri="{FF2B5EF4-FFF2-40B4-BE49-F238E27FC236}">
                <a16:creationId xmlns:a16="http://schemas.microsoft.com/office/drawing/2014/main" id="{BADFF0DA-348A-437E-A700-7DBF7467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5582"/>
            <a:ext cx="3601884" cy="26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BDCC065-C439-49C1-AB53-CE1E8D82A6AE}"/>
              </a:ext>
            </a:extLst>
          </p:cNvPr>
          <p:cNvSpPr/>
          <p:nvPr/>
        </p:nvSpPr>
        <p:spPr>
          <a:xfrm>
            <a:off x="7236296" y="792781"/>
            <a:ext cx="1924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FF0000"/>
                </a:solidFill>
              </a:rPr>
              <a:t>Ilha das Rolas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2054" name="Picture 6" descr="Resultado de imagem para SÃ£o TomÃ© e Principe Turismo">
            <a:extLst>
              <a:ext uri="{FF2B5EF4-FFF2-40B4-BE49-F238E27FC236}">
                <a16:creationId xmlns:a16="http://schemas.microsoft.com/office/drawing/2014/main" id="{ACB71278-3EC0-4001-8C61-C09CFA58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08" y="3297448"/>
            <a:ext cx="4216524" cy="23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3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8E17B335-E804-4139-A47E-5306C5274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9" y="764704"/>
            <a:ext cx="3435043" cy="504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Leopardo africano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leopardos são encontrados em alguns países da África, inclusive na </a:t>
            </a:r>
            <a:r>
              <a:rPr lang="pt-BR" sz="1400" b="1" dirty="0">
                <a:latin typeface="Comic Sans MS" panose="030F0702030302020204" pitchFamily="66" charset="0"/>
              </a:rPr>
              <a:t>Zâmbia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  <a:endParaRPr lang="pt-BR" sz="14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altLang="pt-BR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É um grande felino, que salta, corre, nada e sobe em árvores com muita facilidade;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Caçam normalmente à noite, e de dia dormem bastante;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Ele carrega a sua presa para cima de uma árvore para a proteger de outros predadores como os leões e as hienas;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leopardo é considerado um dos big </a:t>
            </a:r>
            <a:r>
              <a:rPr lang="pt-BR" sz="1400" dirty="0" err="1">
                <a:latin typeface="Comic Sans MS" panose="030F0702030302020204" pitchFamily="66" charset="0"/>
              </a:rPr>
              <a:t>five</a:t>
            </a:r>
            <a:r>
              <a:rPr lang="pt-BR" sz="1400" dirty="0">
                <a:latin typeface="Comic Sans MS" panose="030F0702030302020204" pitchFamily="66" charset="0"/>
              </a:rPr>
              <a:t> (cincos animais mais difíceis de serem caçados na África). </a:t>
            </a:r>
            <a:endParaRPr lang="pt-BR" sz="1600" i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b="1" dirty="0">
              <a:latin typeface="Comic Sans MS" panose="030F0702030302020204" pitchFamily="66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C2B07A-60FE-4268-AFFF-176AE557F6A6}"/>
              </a:ext>
            </a:extLst>
          </p:cNvPr>
          <p:cNvSpPr txBox="1"/>
          <p:nvPr/>
        </p:nvSpPr>
        <p:spPr>
          <a:xfrm>
            <a:off x="3717341" y="5033922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Big </a:t>
            </a:r>
            <a:r>
              <a:rPr lang="pt-BR" sz="1200" dirty="0" err="1">
                <a:latin typeface="Comic Sans MS" panose="030F0702030302020204" pitchFamily="66" charset="0"/>
              </a:rPr>
              <a:t>five</a:t>
            </a:r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A0BE71-BEFC-468E-8A21-4EB43A932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01940"/>
            <a:ext cx="2023872" cy="29321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379B597-3C61-41C6-B60B-059DA376F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20" y="1038902"/>
            <a:ext cx="3188208" cy="22677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B2E9D9B-B462-4759-8608-CEFB4C273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869307"/>
            <a:ext cx="1572768" cy="11460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7850C2-D3DA-47D9-B39A-B30D41FC5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22" y="3869307"/>
            <a:ext cx="3828288" cy="291998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4ADD476-69B7-4B9C-B854-8997A07AD722}"/>
              </a:ext>
            </a:extLst>
          </p:cNvPr>
          <p:cNvSpPr txBox="1"/>
          <p:nvPr/>
        </p:nvSpPr>
        <p:spPr>
          <a:xfrm>
            <a:off x="1691680" y="6220803"/>
            <a:ext cx="1671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D47D6AA-393E-45F2-B22B-20CAE8DA8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6" y="5888431"/>
            <a:ext cx="1365128" cy="91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20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74ABF954-E1A1-4613-BCE7-E192776D4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dirty="0"/>
              <a:t>S13 – Missões – 27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732F0BFC-2487-4E38-AF3E-56C4A8D5D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925" y="774700"/>
            <a:ext cx="9019681" cy="806769"/>
          </a:xfrm>
        </p:spPr>
        <p:txBody>
          <a:bodyPr/>
          <a:lstStyle/>
          <a:p>
            <a:r>
              <a:rPr lang="pt-BR" sz="4000" i="0" dirty="0"/>
              <a:t>Pregação na Tribo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DFB616-4951-425C-8B8A-8DC41828F6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7734"/>
          <a:stretch>
            <a:fillRect/>
          </a:stretch>
        </p:blipFill>
        <p:spPr>
          <a:xfrm>
            <a:off x="106363" y="1836738"/>
            <a:ext cx="3673475" cy="3908425"/>
          </a:xfrm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2FF017A9-F462-4BDA-99C5-243E225AF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009" y="5764301"/>
            <a:ext cx="3444785" cy="315619"/>
          </a:xfrm>
        </p:spPr>
        <p:txBody>
          <a:bodyPr/>
          <a:lstStyle/>
          <a:p>
            <a:r>
              <a:rPr lang="pt-BR" dirty="0" err="1"/>
              <a:t>Karuuparerue</a:t>
            </a:r>
            <a:endParaRPr lang="pt-BR" dirty="0"/>
          </a:p>
        </p:txBody>
      </p:sp>
      <p:sp>
        <p:nvSpPr>
          <p:cNvPr id="25" name="Espaço Reservado para Texto 11">
            <a:extLst>
              <a:ext uri="{FF2B5EF4-FFF2-40B4-BE49-F238E27FC236}">
                <a16:creationId xmlns:a16="http://schemas.microsoft.com/office/drawing/2014/main" id="{89D7519C-64C2-4CD8-BD88-0D6BA76FD1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31856" y="6203691"/>
            <a:ext cx="3216608" cy="459601"/>
          </a:xfrm>
        </p:spPr>
        <p:txBody>
          <a:bodyPr/>
          <a:lstStyle/>
          <a:p>
            <a:r>
              <a:rPr lang="pt-BR" dirty="0"/>
              <a:t>Namíbia</a:t>
            </a:r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BC44318-6CDE-4B92-9D6B-8FFCB9EE1F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" b="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162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4C2B3E13-9C27-451D-9116-D8AB30D7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9" y="3521171"/>
            <a:ext cx="5812614" cy="32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5AA1418D-1FD7-4647-BA06-66BBBEF0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25" y="710873"/>
            <a:ext cx="4247964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08E2422-5CFE-4E32-92CE-B9746A8B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99392"/>
            <a:ext cx="3348335" cy="149978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Ofertas deste trimestre </a:t>
            </a:r>
          </a:p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vão para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/>
              <a:t>África do Sul</a:t>
            </a:r>
          </a:p>
          <a:p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1441842-86C0-4F6D-88C7-E13B91DD5989}"/>
              </a:ext>
            </a:extLst>
          </p:cNvPr>
          <p:cNvSpPr/>
          <p:nvPr/>
        </p:nvSpPr>
        <p:spPr>
          <a:xfrm>
            <a:off x="323528" y="3645024"/>
            <a:ext cx="1082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000" b="1" dirty="0">
                <a:solidFill>
                  <a:schemeClr val="bg1"/>
                </a:solidFill>
                <a:latin typeface="Arial" charset="0"/>
              </a:rPr>
              <a:t>Zâmbia</a:t>
            </a:r>
            <a:endParaRPr lang="pt-BR" alt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846584B-B083-458A-8162-AFDFEBA80838}"/>
              </a:ext>
            </a:extLst>
          </p:cNvPr>
          <p:cNvSpPr/>
          <p:nvPr/>
        </p:nvSpPr>
        <p:spPr>
          <a:xfrm>
            <a:off x="7220644" y="705084"/>
            <a:ext cx="1765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000" b="1" dirty="0">
                <a:solidFill>
                  <a:srgbClr val="FF0000"/>
                </a:solidFill>
                <a:latin typeface="Arial" charset="0"/>
              </a:rPr>
              <a:t>África do Sul</a:t>
            </a:r>
            <a:endParaRPr lang="pt-BR" altLang="pt-BR" sz="2000" b="1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8C4F058-C31A-47EE-99C5-F1031409A290}"/>
              </a:ext>
            </a:extLst>
          </p:cNvPr>
          <p:cNvSpPr txBox="1"/>
          <p:nvPr/>
        </p:nvSpPr>
        <p:spPr>
          <a:xfrm>
            <a:off x="5940153" y="3516071"/>
            <a:ext cx="3076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i="1" dirty="0"/>
              <a:t>Cidade do Cabo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8F6A22E-4CF3-4FA7-A938-9DB1ABBE73BF}"/>
              </a:ext>
            </a:extLst>
          </p:cNvPr>
          <p:cNvSpPr txBox="1"/>
          <p:nvPr/>
        </p:nvSpPr>
        <p:spPr>
          <a:xfrm>
            <a:off x="127538" y="3148528"/>
            <a:ext cx="372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1" dirty="0"/>
              <a:t>Cataratas Vitória</a:t>
            </a:r>
          </a:p>
        </p:txBody>
      </p:sp>
    </p:spTree>
    <p:extLst>
      <p:ext uri="{BB962C8B-B14F-4D97-AF65-F5344CB8AC3E}">
        <p14:creationId xmlns:p14="http://schemas.microsoft.com/office/powerpoint/2010/main" val="1651358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824A0B9F-4FB9-4A88-8B69-56C7A7A4F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92" y="798780"/>
            <a:ext cx="3597172" cy="47397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Hipopótamo </a:t>
            </a:r>
          </a:p>
          <a:p>
            <a:endParaRPr lang="pt-BR" altLang="pt-BR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 hipopótamo é um mamífero herbívoro, encontrado em várias partes da África, inclusive na </a:t>
            </a:r>
            <a:r>
              <a:rPr lang="pt-BR" sz="1400" b="1" i="1" dirty="0">
                <a:latin typeface="Comic Sans MS" panose="030F0702030302020204" pitchFamily="66" charset="0"/>
              </a:rPr>
              <a:t>Zâmbia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 Seu nome significa cavalo do rio e mesmo sendo animais pesados, conseguem correr em terra;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Para escapar do calor africano, passam o dia mergulhados em lagos ou rios e saem à noite para pastar;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São excelentes nadadores, e podem ficar até 5 minutos embaixo d’água;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400" dirty="0">
                <a:latin typeface="Comic Sans MS" panose="030F0702030302020204" pitchFamily="66" charset="0"/>
              </a:rPr>
              <a:t>Os machos podem pesar até 3 toneladas. São agressivos e vivem em bandos. </a:t>
            </a:r>
            <a:endParaRPr lang="pt-BR" sz="1400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4" descr="novios">
            <a:extLst>
              <a:ext uri="{FF2B5EF4-FFF2-40B4-BE49-F238E27FC236}">
                <a16:creationId xmlns:a16="http://schemas.microsoft.com/office/drawing/2014/main" id="{14CE7BDE-F4E0-45E6-9E80-91E43C94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692162"/>
            <a:ext cx="2591064" cy="1728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Filhote de hipopótamo vira atração em zoológico da Suíça">
            <a:extLst>
              <a:ext uri="{FF2B5EF4-FFF2-40B4-BE49-F238E27FC236}">
                <a16:creationId xmlns:a16="http://schemas.microsoft.com/office/drawing/2014/main" id="{513E3B24-E86D-49E8-AA0D-03A35CF5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40" y="2597897"/>
            <a:ext cx="2711091" cy="1524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http://vignette2.wikia.nocookie.net/inciclopedia/images/5/5c/Hipopotamo.jpg/revision/latest?cb=20060706231052">
            <a:extLst>
              <a:ext uri="{FF2B5EF4-FFF2-40B4-BE49-F238E27FC236}">
                <a16:creationId xmlns:a16="http://schemas.microsoft.com/office/drawing/2014/main" id="{A94FEBD8-C97F-43DE-A956-F960B319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/>
          <a:stretch/>
        </p:blipFill>
        <p:spPr bwMode="auto">
          <a:xfrm>
            <a:off x="3948972" y="719015"/>
            <a:ext cx="2201268" cy="1709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 descr="3">
            <a:extLst>
              <a:ext uri="{FF2B5EF4-FFF2-40B4-BE49-F238E27FC236}">
                <a16:creationId xmlns:a16="http://schemas.microsoft.com/office/drawing/2014/main" id="{8191EAEC-7DD9-4E8F-B604-96255C45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2" y="2664636"/>
            <a:ext cx="2151820" cy="13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DFFEA6B-FB0D-41AF-946D-7EB3A3F31DAB}"/>
              </a:ext>
            </a:extLst>
          </p:cNvPr>
          <p:cNvSpPr txBox="1"/>
          <p:nvPr/>
        </p:nvSpPr>
        <p:spPr>
          <a:xfrm>
            <a:off x="1972396" y="5862836"/>
            <a:ext cx="1671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Zâmbia</a:t>
            </a:r>
          </a:p>
          <a:p>
            <a:pPr algn="ctr"/>
            <a:endParaRPr lang="pt-BR" sz="1200" dirty="0">
              <a:latin typeface="Comic Sans MS" panose="030F0702030302020204" pitchFamily="66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6384C68-297F-429B-BA47-3385E2F2F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5615744"/>
            <a:ext cx="1725168" cy="11521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01AB37F-0EDC-4FD8-8926-57D85FE98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72" y="4466976"/>
            <a:ext cx="30956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31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479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4º trimestre de 2025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/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 próximo trimestre a oferta do décimo terceiro sábado </a:t>
            </a:r>
          </a:p>
          <a:p>
            <a:pPr algn="ctr" fontAlgn="base"/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Apoiará projetos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na</a:t>
            </a:r>
            <a:endParaRPr lang="pt-PT" altLang="pt-BR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4522" y="1261941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pt-BR" sz="3600" b="1" dirty="0">
                <a:solidFill>
                  <a:srgbClr val="FF0000"/>
                </a:solidFill>
                <a:latin typeface="Noto Serif Light"/>
              </a:rPr>
              <a:t>Divisão Sul Americana</a:t>
            </a:r>
            <a:endParaRPr lang="pt-BR" sz="2000" b="1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0B1EC8D-A34F-4DB6-9FE5-6F0440EED0C3}"/>
              </a:ext>
            </a:extLst>
          </p:cNvPr>
          <p:cNvSpPr/>
          <p:nvPr/>
        </p:nvSpPr>
        <p:spPr>
          <a:xfrm>
            <a:off x="54522" y="4581128"/>
            <a:ext cx="9089479" cy="2125743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/>
            <a:r>
              <a:rPr kumimoji="0" lang="pt-PT" altLang="pt-B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Países da Divisão Sul Americana</a:t>
            </a:r>
            <a:endParaRPr lang="pt-BR" altLang="pt-BR" sz="2400" dirty="0">
              <a:solidFill>
                <a:srgbClr val="4A4A4A"/>
              </a:solidFill>
              <a:latin typeface="Noto Serif" panose="020B0604020202020204" pitchFamily="18" charset="0"/>
            </a:endParaRPr>
          </a:p>
          <a:p>
            <a:pPr fontAlgn="base"/>
            <a:r>
              <a:rPr lang="pt-PT" altLang="pt-BR" sz="2400" dirty="0">
                <a:solidFill>
                  <a:srgbClr val="212121"/>
                </a:solidFill>
                <a:latin typeface="inherit"/>
              </a:rPr>
              <a:t>	Brasil		Argentina	Chile		Bolivia</a:t>
            </a:r>
          </a:p>
          <a:p>
            <a:pPr fontAlgn="base"/>
            <a:r>
              <a:rPr lang="pt-PT" altLang="pt-BR" sz="2400" dirty="0">
                <a:solidFill>
                  <a:srgbClr val="212121"/>
                </a:solidFill>
                <a:latin typeface="inherit"/>
              </a:rPr>
              <a:t>	Peru		Equador	Paraguai	Uruguai		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8C99D-A558-4955-A4C8-0B9D63DCFB4B}"/>
              </a:ext>
            </a:extLst>
          </p:cNvPr>
          <p:cNvSpPr txBox="1"/>
          <p:nvPr/>
        </p:nvSpPr>
        <p:spPr>
          <a:xfrm>
            <a:off x="4362135" y="1956640"/>
            <a:ext cx="45837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pt-BR" sz="1800" b="1" dirty="0">
                <a:solidFill>
                  <a:schemeClr val="tx1"/>
                </a:solidFill>
              </a:rPr>
              <a:t>PROJETOS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Igreja, Academia Adventista Pernambucana, Sairé, Brasil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Dormitórios e centro de treinamento missionário, Universidade Adventista do Chile, Chillán, Chile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pt-PT" altLang="pt-BR" sz="18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Projeto infantil: 100 salas de aula da Escola Sabatina para crianças em igrejas de baixa renda, Chile</a:t>
            </a:r>
            <a:r>
              <a: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7BB2393-74AA-41C5-93A5-727AD715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49428" r="61240" b="19676"/>
          <a:stretch/>
        </p:blipFill>
        <p:spPr>
          <a:xfrm>
            <a:off x="1331640" y="1956640"/>
            <a:ext cx="2160240" cy="280653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CA49E68-43F7-4B45-B4B0-84CD8B48FB30}"/>
              </a:ext>
            </a:extLst>
          </p:cNvPr>
          <p:cNvSpPr/>
          <p:nvPr/>
        </p:nvSpPr>
        <p:spPr>
          <a:xfrm>
            <a:off x="2843808" y="4005064"/>
            <a:ext cx="1152128" cy="944665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10C807-7969-429B-9840-D53054E9F8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C04593B4-8D55-4057-B327-E5DB6EE5E648}"/>
              </a:ext>
            </a:extLst>
          </p:cNvPr>
          <p:cNvSpPr txBox="1">
            <a:spLocks/>
          </p:cNvSpPr>
          <p:nvPr/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71C8AA-154D-4EBD-B30F-1D2C751993AE}"/>
              </a:ext>
            </a:extLst>
          </p:cNvPr>
          <p:cNvSpPr txBox="1"/>
          <p:nvPr/>
        </p:nvSpPr>
        <p:spPr>
          <a:xfrm>
            <a:off x="2051720" y="1581014"/>
            <a:ext cx="70573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2" action="ppaction://hlinksldjump"/>
              </a:rPr>
              <a:t>05 de julho – Bicicleta travada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3" action="ppaction://hlinksldjump"/>
              </a:rPr>
              <a:t>12 de julho – Orações respondidas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4" action="ppaction://hlinksldjump"/>
              </a:rPr>
              <a:t>19 de julho – Meu dom para Deus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5" action="ppaction://hlinksldjump"/>
              </a:rPr>
              <a:t>26 de julho – Fiel na Escola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6" action="ppaction://hlinksldjump"/>
              </a:rPr>
              <a:t>02 de agosto – Deus é bom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7" action="ppaction://hlinksldjump"/>
              </a:rPr>
              <a:t>09 de agosto – Alegria Completa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8" action="ppaction://hlinksldjump"/>
              </a:rPr>
              <a:t>16 de agosto – Filho Fiel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9" action="ppaction://hlinksldjump"/>
              </a:rPr>
              <a:t>23 de agosto – Convite Especial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0" action="ppaction://hlinksldjump"/>
              </a:rPr>
              <a:t>30 de agosto – Igreja do Sábado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1" action="ppaction://hlinksldjump"/>
              </a:rPr>
              <a:t>06 de setembro – Cantando com o coração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2" action="ppaction://hlinksldjump"/>
              </a:rPr>
              <a:t>13 de setembro – Oração de fé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3" action="ppaction://hlinksldjump"/>
              </a:rPr>
              <a:t>20 de setembro – Sucesso com Deus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dirty="0">
                <a:solidFill>
                  <a:srgbClr val="FF0000"/>
                </a:solidFill>
                <a:latin typeface="MyriadPro-Light"/>
                <a:hlinkClick r:id="rId14" action="ppaction://hlinksldjump"/>
              </a:rPr>
              <a:t>27 de setembro – Pregação na tribo</a:t>
            </a:r>
            <a:endParaRPr lang="pt-BR" sz="2400" dirty="0">
              <a:solidFill>
                <a:srgbClr val="FF0000"/>
              </a:solidFill>
              <a:latin typeface="MyriadPro-Ligh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02A30ED-FBC5-42B9-8FE5-4E4D8DE1A415}"/>
              </a:ext>
            </a:extLst>
          </p:cNvPr>
          <p:cNvSpPr/>
          <p:nvPr/>
        </p:nvSpPr>
        <p:spPr>
          <a:xfrm>
            <a:off x="34925" y="1581014"/>
            <a:ext cx="20167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/>
              <a:t>Zâmbia</a:t>
            </a:r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r>
              <a:rPr lang="pt-BR" sz="2400" b="1" dirty="0"/>
              <a:t>Botsuana</a:t>
            </a:r>
          </a:p>
          <a:p>
            <a:pPr algn="r"/>
            <a:r>
              <a:rPr lang="pt-BR" sz="2400" b="1" dirty="0"/>
              <a:t>Zimbábue</a:t>
            </a:r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r>
              <a:rPr lang="pt-BR" sz="2400" b="1" dirty="0"/>
              <a:t>Namíbia</a:t>
            </a:r>
          </a:p>
        </p:txBody>
      </p:sp>
    </p:spTree>
    <p:extLst>
      <p:ext uri="{BB962C8B-B14F-4D97-AF65-F5344CB8AC3E}">
        <p14:creationId xmlns:p14="http://schemas.microsoft.com/office/powerpoint/2010/main" val="179828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S01 – Missões – 05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sz="4000" i="0" dirty="0"/>
              <a:t>Bicicleta travada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5C00295-7389-4E12-B107-ECEC047E6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>
          <a:ln w="12700">
            <a:solidFill>
              <a:schemeClr val="tx1"/>
            </a:solidFill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89C31A8-B5A1-457B-B0FD-D8E1593241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1817"/>
          <a:stretch>
            <a:fillRect/>
          </a:stretch>
        </p:blipFill>
        <p:spPr>
          <a:xfrm>
            <a:off x="106363" y="1684215"/>
            <a:ext cx="3673475" cy="3532188"/>
          </a:xfrm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Tich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Zâmbia</a:t>
            </a:r>
          </a:p>
        </p:txBody>
      </p:sp>
    </p:spTree>
    <p:extLst>
      <p:ext uri="{BB962C8B-B14F-4D97-AF65-F5344CB8AC3E}">
        <p14:creationId xmlns:p14="http://schemas.microsoft.com/office/powerpoint/2010/main" val="364881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2">
            <a:extLst>
              <a:ext uri="{FF2B5EF4-FFF2-40B4-BE49-F238E27FC236}">
                <a16:creationId xmlns:a16="http://schemas.microsoft.com/office/drawing/2014/main" id="{97C54D6D-49BE-48EC-BE61-19AD0F272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60" y="5142112"/>
            <a:ext cx="1725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Zâmbia</a:t>
            </a:r>
            <a:endParaRPr lang="pt-BR" altLang="pt-BR" sz="2400" b="1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5642F8F-51A6-4C6B-8AB0-5DEDD3D83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24" y="737654"/>
            <a:ext cx="3996407" cy="9631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Zâmbia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O Parque Nacional de </a:t>
            </a:r>
            <a:r>
              <a:rPr lang="pt-BR" dirty="0" err="1"/>
              <a:t>Luangwa</a:t>
            </a:r>
            <a:r>
              <a:rPr lang="pt-BR" dirty="0"/>
              <a:t> Sul é a principal reserva de animais do país.</a:t>
            </a:r>
            <a:endParaRPr lang="pt-BR" sz="2400" b="1" i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B1A35A0-6877-450E-B155-DA158D2DD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0" y="5589240"/>
            <a:ext cx="1725168" cy="1152144"/>
          </a:xfrm>
          <a:prstGeom prst="rect">
            <a:avLst/>
          </a:prstGeom>
        </p:spPr>
      </p:pic>
      <p:pic>
        <p:nvPicPr>
          <p:cNvPr id="3074" name="Picture 2" descr="Resultado de imagem para turismo em zÃ¢mbia">
            <a:extLst>
              <a:ext uri="{FF2B5EF4-FFF2-40B4-BE49-F238E27FC236}">
                <a16:creationId xmlns:a16="http://schemas.microsoft.com/office/drawing/2014/main" id="{E8836163-ED70-4967-81C6-605C8B5F2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1952"/>
            <a:ext cx="6603708" cy="28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45D355A2-E601-4984-8B25-AE78CBFA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11" y="738200"/>
            <a:ext cx="4791219" cy="31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m relacionada">
            <a:extLst>
              <a:ext uri="{FF2B5EF4-FFF2-40B4-BE49-F238E27FC236}">
                <a16:creationId xmlns:a16="http://schemas.microsoft.com/office/drawing/2014/main" id="{7FADBF92-30FB-400B-AAFC-5DBF4B48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0" y="1772816"/>
            <a:ext cx="4107155" cy="27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9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8">
            <a:extLst>
              <a:ext uri="{FF2B5EF4-FFF2-40B4-BE49-F238E27FC236}">
                <a16:creationId xmlns:a16="http://schemas.microsoft.com/office/drawing/2014/main" id="{1533F75B-66CF-4827-BC7E-9198C4E1D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4" y="884183"/>
            <a:ext cx="3190028" cy="36625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Órix</a:t>
            </a:r>
            <a:endParaRPr lang="pt-BR" altLang="pt-BR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latin typeface="Comic Sans MS" panose="030F0702030302020204" pitchFamily="66" charset="0"/>
              </a:rPr>
              <a:t>O </a:t>
            </a:r>
            <a:r>
              <a:rPr lang="es-ES" sz="1600" b="1" dirty="0" err="1">
                <a:latin typeface="Comic Sans MS" panose="030F0702030302020204" pitchFamily="66" charset="0"/>
              </a:rPr>
              <a:t>Órix</a:t>
            </a:r>
            <a:r>
              <a:rPr lang="es-ES" sz="1600" dirty="0">
                <a:latin typeface="Comic Sans MS" panose="030F0702030302020204" pitchFamily="66" charset="0"/>
              </a:rPr>
              <a:t> é encontrado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diversas partes da África, inclusive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b="1" i="1" dirty="0">
                <a:latin typeface="Comic Sans MS" panose="030F0702030302020204" pitchFamily="66" charset="0"/>
              </a:rPr>
              <a:t>Botsuana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Estes animais são muito fortes e pesados, com crina curta;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>
                <a:latin typeface="Comic Sans MS" panose="030F0702030302020204" pitchFamily="66" charset="0"/>
              </a:rPr>
              <a:t>Possuem chifres longos, redondos e retos</a:t>
            </a:r>
            <a:r>
              <a:rPr lang="es-ES" sz="16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6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latin typeface="Comic Sans MS" panose="030F0702030302020204" pitchFamily="66" charset="0"/>
              </a:rPr>
              <a:t>Vivem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em</a:t>
            </a:r>
            <a:r>
              <a:rPr lang="es-ES" sz="1600" dirty="0">
                <a:latin typeface="Comic Sans MS" panose="030F0702030302020204" pitchFamily="66" charset="0"/>
              </a:rPr>
              <a:t> </a:t>
            </a:r>
            <a:r>
              <a:rPr lang="es-ES" sz="1600" dirty="0" err="1">
                <a:latin typeface="Comic Sans MS" panose="030F0702030302020204" pitchFamily="66" charset="0"/>
              </a:rPr>
              <a:t>pequenos</a:t>
            </a:r>
            <a:r>
              <a:rPr lang="es-ES" sz="1600" dirty="0">
                <a:latin typeface="Comic Sans MS" panose="030F0702030302020204" pitchFamily="66" charset="0"/>
              </a:rPr>
              <a:t> grupos.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0855D81-C7B4-4830-B9EF-6AE4F2485A53}"/>
              </a:ext>
            </a:extLst>
          </p:cNvPr>
          <p:cNvSpPr txBox="1"/>
          <p:nvPr/>
        </p:nvSpPr>
        <p:spPr>
          <a:xfrm>
            <a:off x="683568" y="6362164"/>
            <a:ext cx="195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omic Sans MS" panose="030F0702030302020204" pitchFamily="66" charset="0"/>
              </a:rPr>
              <a:t>Bandeira de Botsuana</a:t>
            </a:r>
          </a:p>
        </p:txBody>
      </p:sp>
      <p:pic>
        <p:nvPicPr>
          <p:cNvPr id="5" name="Picture 8" descr="Resultado de imagem para Ã³rix-beisa">
            <a:extLst>
              <a:ext uri="{FF2B5EF4-FFF2-40B4-BE49-F238E27FC236}">
                <a16:creationId xmlns:a16="http://schemas.microsoft.com/office/drawing/2014/main" id="{A29E8705-F31B-413C-8788-DBCF49D76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19053"/>
          <a:stretch/>
        </p:blipFill>
        <p:spPr bwMode="auto">
          <a:xfrm>
            <a:off x="6626356" y="1317848"/>
            <a:ext cx="2088232" cy="2136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2" descr="Imagem relacionada">
            <a:extLst>
              <a:ext uri="{FF2B5EF4-FFF2-40B4-BE49-F238E27FC236}">
                <a16:creationId xmlns:a16="http://schemas.microsoft.com/office/drawing/2014/main" id="{5E19B996-37D7-48F3-ACAF-5699CAB70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/>
          <a:stretch/>
        </p:blipFill>
        <p:spPr bwMode="auto">
          <a:xfrm>
            <a:off x="4067944" y="821241"/>
            <a:ext cx="2003080" cy="3005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4" descr="Resultado de imagem para Ã³rix-beisa">
            <a:extLst>
              <a:ext uri="{FF2B5EF4-FFF2-40B4-BE49-F238E27FC236}">
                <a16:creationId xmlns:a16="http://schemas.microsoft.com/office/drawing/2014/main" id="{20A005F7-B370-4B85-A9C3-83A93DB19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39878"/>
            <a:ext cx="4393896" cy="2714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1CF1E0-F29D-4682-8B35-159572BD2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57192"/>
            <a:ext cx="17335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32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S02 – Missões – 12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Orações respondidas</a:t>
            </a:r>
            <a:endParaRPr lang="pt-BR" sz="4000" i="0" dirty="0"/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55C00295-7389-4E12-B107-ECEC047E6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8628"/>
          <a:stretch>
            <a:fillRect/>
          </a:stretch>
        </p:blipFill>
        <p:spPr>
          <a:ln w="12700">
            <a:solidFill>
              <a:schemeClr val="tx1"/>
            </a:solidFill>
          </a:ln>
        </p:spPr>
      </p:pic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A27F864-03CC-450B-902A-880256ED4F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216"/>
          <a:stretch>
            <a:fillRect/>
          </a:stretch>
        </p:blipFill>
        <p:spPr>
          <a:xfrm>
            <a:off x="106363" y="1625600"/>
            <a:ext cx="3673475" cy="3675063"/>
          </a:xfrm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Luumuno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Zâmbia</a:t>
            </a:r>
          </a:p>
        </p:txBody>
      </p:sp>
    </p:spTree>
    <p:extLst>
      <p:ext uri="{BB962C8B-B14F-4D97-AF65-F5344CB8AC3E}">
        <p14:creationId xmlns:p14="http://schemas.microsoft.com/office/powerpoint/2010/main" val="1158418980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rmelho GRAÇ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zul COMUNIDAD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38929</TotalTime>
  <Words>2103</Words>
  <Application>Microsoft Office PowerPoint</Application>
  <PresentationFormat>Apresentação na tela (4:3)</PresentationFormat>
  <Paragraphs>350</Paragraphs>
  <Slides>48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48</vt:i4>
      </vt:variant>
    </vt:vector>
  </HeadingPairs>
  <TitlesOfParts>
    <vt:vector size="61" baseType="lpstr">
      <vt:lpstr>Arial</vt:lpstr>
      <vt:lpstr>Calibri</vt:lpstr>
      <vt:lpstr>Comic Sans MS</vt:lpstr>
      <vt:lpstr>Google Sans</vt:lpstr>
      <vt:lpstr>inherit</vt:lpstr>
      <vt:lpstr>MyriadPro-Light</vt:lpstr>
      <vt:lpstr>Noto Serif</vt:lpstr>
      <vt:lpstr>Noto Serif Light</vt:lpstr>
      <vt:lpstr>Wingdings</vt:lpstr>
      <vt:lpstr>Missões</vt:lpstr>
      <vt:lpstr>Vermelho GRAÇA</vt:lpstr>
      <vt:lpstr>Azul COMUNIDADE</vt:lpstr>
      <vt:lpstr>1_Amarelo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ruy.ernesto.virtual@gmail.com</cp:lastModifiedBy>
  <cp:revision>1919</cp:revision>
  <dcterms:created xsi:type="dcterms:W3CDTF">2014-12-27T17:37:04Z</dcterms:created>
  <dcterms:modified xsi:type="dcterms:W3CDTF">2025-06-12T21:11:52Z</dcterms:modified>
</cp:coreProperties>
</file>