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714" r:id="rId2"/>
    <p:sldMasterId id="2147483721" r:id="rId3"/>
    <p:sldMasterId id="2147483728" r:id="rId4"/>
  </p:sldMasterIdLst>
  <p:notesMasterIdLst>
    <p:notesMasterId r:id="rId53"/>
  </p:notesMasterIdLst>
  <p:sldIdLst>
    <p:sldId id="727" r:id="rId5"/>
    <p:sldId id="1247" r:id="rId6"/>
    <p:sldId id="1248" r:id="rId7"/>
    <p:sldId id="1249" r:id="rId8"/>
    <p:sldId id="1250" r:id="rId9"/>
    <p:sldId id="1251" r:id="rId10"/>
    <p:sldId id="1252" r:id="rId11"/>
    <p:sldId id="1201" r:id="rId12"/>
    <p:sldId id="1243" r:id="rId13"/>
    <p:sldId id="1244" r:id="rId14"/>
    <p:sldId id="923" r:id="rId15"/>
    <p:sldId id="1241" r:id="rId16"/>
    <p:sldId id="1242" r:id="rId17"/>
    <p:sldId id="921" r:id="rId18"/>
    <p:sldId id="1239" r:id="rId19"/>
    <p:sldId id="1240" r:id="rId20"/>
    <p:sldId id="917" r:id="rId21"/>
    <p:sldId id="1237" r:id="rId22"/>
    <p:sldId id="1238" r:id="rId23"/>
    <p:sldId id="819" r:id="rId24"/>
    <p:sldId id="1229" r:id="rId25"/>
    <p:sldId id="1218" r:id="rId26"/>
    <p:sldId id="1185" r:id="rId27"/>
    <p:sldId id="1230" r:id="rId28"/>
    <p:sldId id="1219" r:id="rId29"/>
    <p:sldId id="905" r:id="rId30"/>
    <p:sldId id="1231" r:id="rId31"/>
    <p:sldId id="1220" r:id="rId32"/>
    <p:sldId id="880" r:id="rId33"/>
    <p:sldId id="1232" r:id="rId34"/>
    <p:sldId id="1221" r:id="rId35"/>
    <p:sldId id="878" r:id="rId36"/>
    <p:sldId id="1233" r:id="rId37"/>
    <p:sldId id="1222" r:id="rId38"/>
    <p:sldId id="907" r:id="rId39"/>
    <p:sldId id="1234" r:id="rId40"/>
    <p:sldId id="1223" r:id="rId41"/>
    <p:sldId id="911" r:id="rId42"/>
    <p:sldId id="1235" r:id="rId43"/>
    <p:sldId id="1225" r:id="rId44"/>
    <p:sldId id="915" r:id="rId45"/>
    <p:sldId id="1236" r:id="rId46"/>
    <p:sldId id="1224" r:id="rId47"/>
    <p:sldId id="913" r:id="rId48"/>
    <p:sldId id="924" r:id="rId49"/>
    <p:sldId id="312" r:id="rId50"/>
    <p:sldId id="325" r:id="rId51"/>
    <p:sldId id="304" r:id="rId5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29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y Ernesto Nobrega Schwantes" initials="RENS" lastIdx="1" clrIdx="0">
    <p:extLst>
      <p:ext uri="{19B8F6BF-5375-455C-9EA6-DF929625EA0E}">
        <p15:presenceInfo xmlns:p15="http://schemas.microsoft.com/office/powerpoint/2012/main" userId="2159a553c4c1304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232"/>
    <a:srgbClr val="FFFFFF"/>
    <a:srgbClr val="00B050"/>
    <a:srgbClr val="D7E4BD"/>
    <a:srgbClr val="C4D5E9"/>
    <a:srgbClr val="F4E2E1"/>
    <a:srgbClr val="085A12"/>
    <a:srgbClr val="53CA9A"/>
    <a:srgbClr val="478BCA"/>
    <a:srgbClr val="933B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72" autoAdjust="0"/>
    <p:restoredTop sz="94434" autoAdjust="0"/>
  </p:normalViewPr>
  <p:slideViewPr>
    <p:cSldViewPr>
      <p:cViewPr varScale="1">
        <p:scale>
          <a:sx n="119" d="100"/>
          <a:sy n="119" d="100"/>
        </p:scale>
        <p:origin x="1428" y="108"/>
      </p:cViewPr>
      <p:guideLst>
        <p:guide orient="horz" pos="392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916FD-12B9-4956-BC5B-247E394B5456}" type="datetimeFigureOut">
              <a:rPr lang="pt-BR" smtClean="0"/>
              <a:t>25/12/2023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FAE884-63DC-4790-85F0-B80EAB01F3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8659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6874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20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516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4752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14422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26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3381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15781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29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792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3814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32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2099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24710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35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527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8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9942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07868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38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5264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4397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41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1713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57012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44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496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229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11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612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9179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14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018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0717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17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5384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mailto:ruy_ernesto@hotmail.com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Trimes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E884330E-88B8-4835-83A9-C37E536B4025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6" name="Imagem 2">
            <a:extLst>
              <a:ext uri="{FF2B5EF4-FFF2-40B4-BE49-F238E27FC236}">
                <a16:creationId xmlns:a16="http://schemas.microsoft.com/office/drawing/2014/main" id="{633CDA14-AD4B-45D3-86D1-7FEA6415D8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5584825"/>
            <a:ext cx="1157288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8FB24A0E-735C-4FC4-80DA-CADEBEF1A0C3}"/>
              </a:ext>
            </a:extLst>
          </p:cNvPr>
          <p:cNvSpPr/>
          <p:nvPr userDrawn="1"/>
        </p:nvSpPr>
        <p:spPr>
          <a:xfrm>
            <a:off x="1303338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accent3">
                  <a:lumMod val="50000"/>
                </a:schemeClr>
              </a:gs>
              <a:gs pos="69000">
                <a:schemeClr val="accent3">
                  <a:lumMod val="75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8E0FA1A-340C-40F7-81E6-304E1219880E}"/>
              </a:ext>
            </a:extLst>
          </p:cNvPr>
          <p:cNvSpPr/>
          <p:nvPr userDrawn="1"/>
        </p:nvSpPr>
        <p:spPr>
          <a:xfrm>
            <a:off x="260667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35000">
                <a:schemeClr val="accent3">
                  <a:lumMod val="75000"/>
                </a:schemeClr>
              </a:gs>
              <a:gs pos="69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90D8E36-9702-4E20-9375-18AE84B47DD7}"/>
              </a:ext>
            </a:extLst>
          </p:cNvPr>
          <p:cNvSpPr/>
          <p:nvPr userDrawn="1"/>
        </p:nvSpPr>
        <p:spPr>
          <a:xfrm>
            <a:off x="3911600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lumMod val="60000"/>
                  <a:lumOff val="4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1B37ECB-633E-441E-8AA1-4E73F9C341C9}"/>
              </a:ext>
            </a:extLst>
          </p:cNvPr>
          <p:cNvSpPr/>
          <p:nvPr userDrawn="1"/>
        </p:nvSpPr>
        <p:spPr>
          <a:xfrm>
            <a:off x="521652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207709B-A89C-4EBD-ADD3-59DCDAAC299E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3" name="Imagem 9">
            <a:extLst>
              <a:ext uri="{FF2B5EF4-FFF2-40B4-BE49-F238E27FC236}">
                <a16:creationId xmlns:a16="http://schemas.microsoft.com/office/drawing/2014/main" id="{8F10618C-6DFF-4B57-8C56-11E01F72F62B}"/>
              </a:ext>
            </a:extLst>
          </p:cNvPr>
          <p:cNvPicPr>
            <a:picLocks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179705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10" descr="Uma imagem contendo foto, edifício, parede&#10;&#10;Descrição gerada com alta confiança">
            <a:extLst>
              <a:ext uri="{FF2B5EF4-FFF2-40B4-BE49-F238E27FC236}">
                <a16:creationId xmlns:a16="http://schemas.microsoft.com/office/drawing/2014/main" id="{A3B2377A-42E9-49C8-ADD9-9397D55B92CA}"/>
              </a:ext>
            </a:extLst>
          </p:cNvPr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281940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m 11" descr="Uma imagem contendo objeto, foto&#10;&#10;Descrição gerada com alta confiança">
            <a:extLst>
              <a:ext uri="{FF2B5EF4-FFF2-40B4-BE49-F238E27FC236}">
                <a16:creationId xmlns:a16="http://schemas.microsoft.com/office/drawing/2014/main" id="{81D53FD7-CF6A-418E-8A5B-413BC53D6418}"/>
              </a:ext>
            </a:extLst>
          </p:cNvPr>
          <p:cNvPicPr>
            <a:picLocks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3657600"/>
            <a:ext cx="12700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2" descr="Uma imagem contendo foto, parede, interior, objeto&#10;&#10;Descrição gerada com alta confiança">
            <a:extLst>
              <a:ext uri="{FF2B5EF4-FFF2-40B4-BE49-F238E27FC236}">
                <a16:creationId xmlns:a16="http://schemas.microsoft.com/office/drawing/2014/main" id="{3AEF7D3B-664D-459B-9DC7-5D233770E966}"/>
              </a:ext>
            </a:extLst>
          </p:cNvPr>
          <p:cNvPicPr>
            <a:picLocks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839788"/>
            <a:ext cx="127000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eta para a direita 14">
            <a:extLst>
              <a:ext uri="{FF2B5EF4-FFF2-40B4-BE49-F238E27FC236}">
                <a16:creationId xmlns:a16="http://schemas.microsoft.com/office/drawing/2014/main" id="{A4BBDE61-B797-4516-A6E9-336DF772577C}"/>
              </a:ext>
            </a:extLst>
          </p:cNvPr>
          <p:cNvSpPr/>
          <p:nvPr userDrawn="1"/>
        </p:nvSpPr>
        <p:spPr>
          <a:xfrm rot="5400000">
            <a:off x="400050" y="2657476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0000"/>
              </a:solidFill>
            </a:endParaRPr>
          </a:p>
        </p:txBody>
      </p:sp>
      <p:sp>
        <p:nvSpPr>
          <p:cNvPr id="18" name="Seta para a direita 15">
            <a:extLst>
              <a:ext uri="{FF2B5EF4-FFF2-40B4-BE49-F238E27FC236}">
                <a16:creationId xmlns:a16="http://schemas.microsoft.com/office/drawing/2014/main" id="{1DE5B9AE-EBAC-49FD-831F-7F8D8D1AA518}"/>
              </a:ext>
            </a:extLst>
          </p:cNvPr>
          <p:cNvSpPr/>
          <p:nvPr userDrawn="1"/>
        </p:nvSpPr>
        <p:spPr>
          <a:xfrm>
            <a:off x="95250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9" name="Seta para a direita 16">
            <a:extLst>
              <a:ext uri="{FF2B5EF4-FFF2-40B4-BE49-F238E27FC236}">
                <a16:creationId xmlns:a16="http://schemas.microsoft.com/office/drawing/2014/main" id="{300B158C-8944-45B4-A842-7C812A718E28}"/>
              </a:ext>
            </a:extLst>
          </p:cNvPr>
          <p:cNvSpPr/>
          <p:nvPr userDrawn="1"/>
        </p:nvSpPr>
        <p:spPr>
          <a:xfrm rot="16200000">
            <a:off x="395287" y="3197226"/>
            <a:ext cx="485775" cy="323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" name="Seta para a direita 17">
            <a:extLst>
              <a:ext uri="{FF2B5EF4-FFF2-40B4-BE49-F238E27FC236}">
                <a16:creationId xmlns:a16="http://schemas.microsoft.com/office/drawing/2014/main" id="{9C8AC88B-5942-45AB-99B5-58ADAF81675E}"/>
              </a:ext>
            </a:extLst>
          </p:cNvPr>
          <p:cNvSpPr/>
          <p:nvPr userDrawn="1"/>
        </p:nvSpPr>
        <p:spPr>
          <a:xfrm>
            <a:off x="742950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1" name="CaixaDeTexto 18">
            <a:extLst>
              <a:ext uri="{FF2B5EF4-FFF2-40B4-BE49-F238E27FC236}">
                <a16:creationId xmlns:a16="http://schemas.microsoft.com/office/drawing/2014/main" id="{4E1BE383-3AB9-4D0C-A48C-D95DABE4CF7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7449" y="1243331"/>
            <a:ext cx="12731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HISTÓRIAS</a:t>
            </a:r>
          </a:p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DOS CAMPOS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8B97C8C-6581-4DA9-B07D-8F11A12926A2}"/>
              </a:ext>
            </a:extLst>
          </p:cNvPr>
          <p:cNvSpPr/>
          <p:nvPr userDrawn="1"/>
        </p:nvSpPr>
        <p:spPr>
          <a:xfrm>
            <a:off x="1749597" y="620688"/>
            <a:ext cx="4238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MI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ONÁR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OS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5516E58-34D7-4805-84EC-95B6B4827FC7}"/>
              </a:ext>
            </a:extLst>
          </p:cNvPr>
          <p:cNvSpPr txBox="1"/>
          <p:nvPr userDrawn="1"/>
        </p:nvSpPr>
        <p:spPr>
          <a:xfrm>
            <a:off x="2620963" y="4221088"/>
            <a:ext cx="1268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1800" dirty="0"/>
          </a:p>
          <a:p>
            <a:pPr algn="ctr"/>
            <a:r>
              <a:rPr lang="pt-BR" sz="1800" dirty="0"/>
              <a:t>TRIMESTRE</a:t>
            </a:r>
          </a:p>
          <a:p>
            <a:pPr algn="ctr"/>
            <a:r>
              <a:rPr lang="pt-BR" sz="1800" dirty="0"/>
              <a:t>2024</a:t>
            </a:r>
          </a:p>
        </p:txBody>
      </p:sp>
      <p:sp>
        <p:nvSpPr>
          <p:cNvPr id="30" name="Espaço Reservado para Texto 29">
            <a:extLst>
              <a:ext uri="{FF2B5EF4-FFF2-40B4-BE49-F238E27FC236}">
                <a16:creationId xmlns:a16="http://schemas.microsoft.com/office/drawing/2014/main" id="{61069D8B-8B28-4E35-879E-2C48552D62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86052" y="3789040"/>
            <a:ext cx="1131886" cy="7924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Tri</a:t>
            </a:r>
          </a:p>
        </p:txBody>
      </p:sp>
    </p:spTree>
    <p:extLst>
      <p:ext uri="{BB962C8B-B14F-4D97-AF65-F5344CB8AC3E}">
        <p14:creationId xmlns:p14="http://schemas.microsoft.com/office/powerpoint/2010/main" val="4238227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3690757-2233-41B7-B19F-57929FBC3A8B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11" hasCustomPrompt="1"/>
          </p:nvPr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FFFF00"/>
                </a:solidFill>
              </a:defRPr>
            </a:lvl1pPr>
            <a:lvl2pPr marL="457200" indent="0">
              <a:buNone/>
              <a:defRPr b="1">
                <a:solidFill>
                  <a:srgbClr val="FFFF00"/>
                </a:solidFill>
              </a:defRPr>
            </a:lvl2pPr>
            <a:lvl3pPr marL="914400" indent="0">
              <a:buNone/>
              <a:defRPr b="1">
                <a:solidFill>
                  <a:srgbClr val="FFFF00"/>
                </a:solidFill>
              </a:defRPr>
            </a:lvl3pPr>
            <a:lvl4pPr marL="1371600" indent="0">
              <a:buNone/>
              <a:defRPr b="1">
                <a:solidFill>
                  <a:srgbClr val="FFFF00"/>
                </a:solidFill>
              </a:defRPr>
            </a:lvl4pPr>
            <a:lvl5pPr marL="1828800" indent="0">
              <a:buNone/>
              <a:defRPr b="1">
                <a:solidFill>
                  <a:srgbClr val="FFFF00"/>
                </a:solidFill>
              </a:defRPr>
            </a:lvl5pPr>
          </a:lstStyle>
          <a:p>
            <a:pPr lvl="0"/>
            <a:r>
              <a:rPr lang="pt-BR" dirty="0"/>
              <a:t> </a:t>
            </a:r>
          </a:p>
        </p:txBody>
      </p:sp>
      <p:sp>
        <p:nvSpPr>
          <p:cNvPr id="6" name="CaixaDeTexto 2">
            <a:extLst>
              <a:ext uri="{FF2B5EF4-FFF2-40B4-BE49-F238E27FC236}">
                <a16:creationId xmlns:a16="http://schemas.microsoft.com/office/drawing/2014/main" id="{24418F8F-55AE-4F30-A4F5-B7D5BACE023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7950" y="981075"/>
            <a:ext cx="903605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Aft>
                <a:spcPts val="1200"/>
              </a:spcAft>
            </a:pPr>
            <a:r>
              <a:rPr lang="pt-BR" altLang="pt-BR" sz="2400" b="1"/>
              <a:t>As imagens que temos utilizado aqui são sempre imagens tiradas da internet. Procuramos não utilizar imagens que tenham alguma restrição quanto à direitos autorais.</a:t>
            </a:r>
          </a:p>
          <a:p>
            <a:pPr algn="just" eaLnBrk="1" hangingPunct="1">
              <a:spcAft>
                <a:spcPts val="1200"/>
              </a:spcAft>
            </a:pPr>
            <a:r>
              <a:rPr lang="pt-BR" altLang="pt-BR" sz="2400" b="1"/>
              <a:t>Se por acaso estivermos utilizando de maneira indevida alguma imagem, por favor me avise que retirarei imediatamente a imagem deste material.</a:t>
            </a:r>
          </a:p>
        </p:txBody>
      </p:sp>
      <p:sp>
        <p:nvSpPr>
          <p:cNvPr id="8" name="Retângulo 3">
            <a:extLst>
              <a:ext uri="{FF2B5EF4-FFF2-40B4-BE49-F238E27FC236}">
                <a16:creationId xmlns:a16="http://schemas.microsoft.com/office/drawing/2014/main" id="{8F28B665-A79E-4E52-BD91-14131BA516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3825" y="3551238"/>
            <a:ext cx="90360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 dirty="0"/>
              <a:t>Qualquer observação sobre este material entre em contato comigo pelo e-mail:</a:t>
            </a:r>
          </a:p>
          <a:p>
            <a:pPr eaLnBrk="1" hangingPunct="1"/>
            <a:r>
              <a:rPr lang="pt-BR" altLang="pt-BR" sz="2400" b="1" dirty="0">
                <a:solidFill>
                  <a:srgbClr val="FF0000"/>
                </a:solidFill>
              </a:rPr>
              <a:t>Ruy Ernesto N Schwantes ( </a:t>
            </a:r>
            <a:r>
              <a:rPr lang="pt-BR" altLang="pt-BR" sz="2400" b="1" dirty="0">
                <a:solidFill>
                  <a:srgbClr val="FF0000"/>
                </a:solidFill>
                <a:hlinkClick r:id="rId2"/>
              </a:rPr>
              <a:t>ruy_ernesto@hotmail.com</a:t>
            </a:r>
            <a:r>
              <a:rPr lang="pt-BR" altLang="pt-BR" sz="2400" b="1" dirty="0">
                <a:solidFill>
                  <a:srgbClr val="FF0000"/>
                </a:solidFill>
              </a:rPr>
              <a:t> )</a:t>
            </a:r>
          </a:p>
          <a:p>
            <a:pPr eaLnBrk="1" hangingPunct="1"/>
            <a:endParaRPr lang="pt-BR" altLang="pt-BR" sz="2400" b="1" dirty="0">
              <a:solidFill>
                <a:srgbClr val="FF0000"/>
              </a:solidFill>
            </a:endParaRPr>
          </a:p>
          <a:p>
            <a:pPr eaLnBrk="1" hangingPunct="1"/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10" name="Retângulo 3">
            <a:extLst>
              <a:ext uri="{FF2B5EF4-FFF2-40B4-BE49-F238E27FC236}">
                <a16:creationId xmlns:a16="http://schemas.microsoft.com/office/drawing/2014/main" id="{1A7E6371-DDD0-428D-ADA7-00C93FFBF8E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950" y="4751567"/>
            <a:ext cx="90360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br>
              <a:rPr lang="pt-BR" sz="2400" b="1" dirty="0"/>
            </a:br>
            <a:endParaRPr lang="pt-BR" alt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920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2156401C-DE18-48C8-8A43-D90D8C472295}"/>
              </a:ext>
            </a:extLst>
          </p:cNvPr>
          <p:cNvSpPr/>
          <p:nvPr userDrawn="1"/>
        </p:nvSpPr>
        <p:spPr>
          <a:xfrm>
            <a:off x="34925" y="0"/>
            <a:ext cx="9109075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4881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ral com desta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C943A4D7-F464-46AA-B306-627A8F22A378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CFD6F98-CF4C-4DA7-BEC7-012D4060B618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D6FA0C53-8B40-4915-9B42-9E61F87193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defRPr>
            </a:lvl1pPr>
            <a:lvl2pPr marL="457200" indent="0">
              <a:buNone/>
              <a:defRPr b="1">
                <a:solidFill>
                  <a:srgbClr val="FFFF00"/>
                </a:solidFill>
              </a:defRPr>
            </a:lvl2pPr>
            <a:lvl3pPr marL="914400" indent="0">
              <a:buNone/>
              <a:defRPr b="1">
                <a:solidFill>
                  <a:srgbClr val="FFFF00"/>
                </a:solidFill>
              </a:defRPr>
            </a:lvl3pPr>
            <a:lvl4pPr marL="1371600" indent="0">
              <a:buNone/>
              <a:defRPr b="1">
                <a:solidFill>
                  <a:srgbClr val="FFFF00"/>
                </a:solidFill>
              </a:defRPr>
            </a:lvl4pPr>
            <a:lvl5pPr marL="1828800" indent="0">
              <a:buNone/>
              <a:defRPr b="1">
                <a:solidFill>
                  <a:srgbClr val="FFFF00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345440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riosidades 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7737" y="685695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3031C4F-6308-48D1-AE9D-A3E3CDBF91F7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Divisão</a:t>
            </a:r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Sul-Asiática</a:t>
            </a:r>
          </a:p>
        </p:txBody>
      </p:sp>
    </p:spTree>
    <p:extLst>
      <p:ext uri="{BB962C8B-B14F-4D97-AF65-F5344CB8AC3E}">
        <p14:creationId xmlns:p14="http://schemas.microsoft.com/office/powerpoint/2010/main" val="1889191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ino das Ofer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>
            <a:extLst>
              <a:ext uri="{FF2B5EF4-FFF2-40B4-BE49-F238E27FC236}">
                <a16:creationId xmlns:a16="http://schemas.microsoft.com/office/drawing/2014/main" id="{5EAF3963-C5C2-44F8-A74D-3D8715674F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6262777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BF548D46-1421-4A47-9FA0-ED5EA4F96B86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E8B630B2-FF9D-4777-94CB-92BC3F8F2942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-15875" y="-29943"/>
            <a:ext cx="9111625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DESTINO DAS OFERTAS </a:t>
            </a:r>
            <a:r>
              <a:rPr lang="pt-BR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– </a:t>
            </a:r>
            <a:r>
              <a:rPr lang="pt-BR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Divisão </a:t>
            </a:r>
            <a:r>
              <a:rPr lang="pt-BR" sz="4000" b="1" kern="1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ea typeface="+mn-ea"/>
                <a:cs typeface="+mn-cs"/>
              </a:rPr>
              <a:t>Sul-Asiática</a:t>
            </a:r>
            <a:endParaRPr lang="pt-BR" sz="4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7ACE90C4-C5C9-46CF-881F-B80861EDFFDE}"/>
              </a:ext>
            </a:extLst>
          </p:cNvPr>
          <p:cNvSpPr txBox="1"/>
          <p:nvPr userDrawn="1"/>
        </p:nvSpPr>
        <p:spPr>
          <a:xfrm>
            <a:off x="138662" y="3547604"/>
            <a:ext cx="3350669" cy="46800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pt-BR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Divisão </a:t>
            </a:r>
            <a:r>
              <a:rPr lang="pt-BR" sz="2800" b="1" kern="1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ea typeface="+mn-ea"/>
                <a:cs typeface="+mn-cs"/>
              </a:rPr>
              <a:t>Sul-Asiática</a:t>
            </a:r>
            <a:endParaRPr lang="pt-BR" sz="2800" dirty="0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7347F591-6961-482B-B542-B546C91F40A1}"/>
              </a:ext>
            </a:extLst>
          </p:cNvPr>
          <p:cNvSpPr/>
          <p:nvPr userDrawn="1"/>
        </p:nvSpPr>
        <p:spPr>
          <a:xfrm>
            <a:off x="164910" y="3933056"/>
            <a:ext cx="2966930" cy="324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Projetos 1° Trimestre 2024</a:t>
            </a:r>
            <a:endParaRPr lang="pt-BR" dirty="0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026679A2-D2D2-4E37-9369-270300FFF0AD}"/>
              </a:ext>
            </a:extLst>
          </p:cNvPr>
          <p:cNvSpPr/>
          <p:nvPr userDrawn="1"/>
        </p:nvSpPr>
        <p:spPr>
          <a:xfrm>
            <a:off x="64670" y="4431563"/>
            <a:ext cx="3571226" cy="24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pt-BR" sz="1400" dirty="0">
              <a:solidFill>
                <a:schemeClr val="tx1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7687FA4-1241-4C60-840B-EC6341A930F1}"/>
              </a:ext>
            </a:extLst>
          </p:cNvPr>
          <p:cNvSpPr/>
          <p:nvPr userDrawn="1"/>
        </p:nvSpPr>
        <p:spPr>
          <a:xfrm>
            <a:off x="64670" y="4317263"/>
            <a:ext cx="4003274" cy="22461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 fontAlgn="auto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pt-BR" sz="1200" dirty="0">
                <a:solidFill>
                  <a:schemeClr val="tx1"/>
                </a:solidFill>
              </a:rPr>
              <a:t>1. Escola Adventista em </a:t>
            </a:r>
            <a:r>
              <a:rPr lang="pt-BR" sz="1200" dirty="0" err="1">
                <a:solidFill>
                  <a:schemeClr val="tx1"/>
                </a:solidFill>
              </a:rPr>
              <a:t>Aurangabad</a:t>
            </a:r>
            <a:r>
              <a:rPr lang="pt-BR" sz="1200" dirty="0">
                <a:solidFill>
                  <a:schemeClr val="tx1"/>
                </a:solidFill>
              </a:rPr>
              <a:t>, Índia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pt-BR" sz="1200" dirty="0">
                <a:solidFill>
                  <a:schemeClr val="tx1"/>
                </a:solidFill>
              </a:rPr>
              <a:t>2. Escola Adventista em </a:t>
            </a:r>
            <a:r>
              <a:rPr lang="pt-BR" sz="1200" dirty="0" err="1">
                <a:solidFill>
                  <a:schemeClr val="tx1"/>
                </a:solidFill>
              </a:rPr>
              <a:t>Anni</a:t>
            </a:r>
            <a:r>
              <a:rPr lang="pt-BR" sz="1200" dirty="0">
                <a:solidFill>
                  <a:schemeClr val="tx1"/>
                </a:solidFill>
              </a:rPr>
              <a:t>, Índia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pt-BR" sz="1200" dirty="0">
                <a:solidFill>
                  <a:schemeClr val="tx1"/>
                </a:solidFill>
              </a:rPr>
              <a:t>3. Escola Adventista em </a:t>
            </a:r>
            <a:r>
              <a:rPr lang="pt-BR" sz="1200" dirty="0" err="1">
                <a:solidFill>
                  <a:schemeClr val="tx1"/>
                </a:solidFill>
              </a:rPr>
              <a:t>Palakkad</a:t>
            </a:r>
            <a:r>
              <a:rPr lang="pt-BR" sz="1200" dirty="0">
                <a:solidFill>
                  <a:schemeClr val="tx1"/>
                </a:solidFill>
              </a:rPr>
              <a:t>, Índia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pt-BR" sz="1200" dirty="0">
                <a:solidFill>
                  <a:schemeClr val="tx1"/>
                </a:solidFill>
              </a:rPr>
              <a:t>4. Igreja de língua inglesa, no colégio Adventista de </a:t>
            </a:r>
            <a:r>
              <a:rPr lang="pt-BR" sz="1200" dirty="0" err="1">
                <a:solidFill>
                  <a:schemeClr val="tx1"/>
                </a:solidFill>
              </a:rPr>
              <a:t>Loury</a:t>
            </a:r>
            <a:r>
              <a:rPr lang="pt-BR" sz="1200" dirty="0">
                <a:solidFill>
                  <a:schemeClr val="tx1"/>
                </a:solidFill>
              </a:rPr>
              <a:t>, </a:t>
            </a:r>
            <a:r>
              <a:rPr lang="pt-BR" sz="1200" dirty="0" err="1">
                <a:solidFill>
                  <a:schemeClr val="tx1"/>
                </a:solidFill>
              </a:rPr>
              <a:t>Bengaluru</a:t>
            </a:r>
            <a:r>
              <a:rPr lang="pt-BR" sz="1200" dirty="0">
                <a:solidFill>
                  <a:schemeClr val="tx1"/>
                </a:solidFill>
              </a:rPr>
              <a:t>,  Índia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pt-BR" sz="1200" dirty="0">
                <a:solidFill>
                  <a:schemeClr val="tx1"/>
                </a:solidFill>
              </a:rPr>
              <a:t>5. Igreja de língua inglesa, na região central de </a:t>
            </a:r>
            <a:r>
              <a:rPr lang="pt-BR" sz="1200" dirty="0" err="1">
                <a:solidFill>
                  <a:schemeClr val="tx1"/>
                </a:solidFill>
              </a:rPr>
              <a:t>Bengaluru</a:t>
            </a:r>
            <a:r>
              <a:rPr lang="pt-BR" sz="1200" dirty="0">
                <a:solidFill>
                  <a:schemeClr val="tx1"/>
                </a:solidFill>
              </a:rPr>
              <a:t>,  Índia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pt-BR" sz="1200" dirty="0">
                <a:solidFill>
                  <a:schemeClr val="tx1"/>
                </a:solidFill>
              </a:rPr>
              <a:t>6. Escola Adventista em </a:t>
            </a:r>
            <a:r>
              <a:rPr lang="pt-BR" sz="1200" dirty="0" err="1">
                <a:solidFill>
                  <a:schemeClr val="tx1"/>
                </a:solidFill>
              </a:rPr>
              <a:t>Thanjavur</a:t>
            </a:r>
            <a:r>
              <a:rPr lang="pt-BR" sz="1200" dirty="0">
                <a:solidFill>
                  <a:schemeClr val="tx1"/>
                </a:solidFill>
              </a:rPr>
              <a:t>, Índia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pt-BR" sz="1200" dirty="0">
                <a:solidFill>
                  <a:schemeClr val="tx1"/>
                </a:solidFill>
              </a:rPr>
              <a:t>7. Centro de treinamento em </a:t>
            </a:r>
            <a:r>
              <a:rPr lang="pt-BR" sz="1200" dirty="0" err="1">
                <a:solidFill>
                  <a:schemeClr val="tx1"/>
                </a:solidFill>
              </a:rPr>
              <a:t>Manginapudi</a:t>
            </a:r>
            <a:r>
              <a:rPr lang="pt-BR" sz="1200" dirty="0">
                <a:solidFill>
                  <a:schemeClr val="tx1"/>
                </a:solidFill>
              </a:rPr>
              <a:t>, Índia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pt-BR" sz="1200" dirty="0">
                <a:solidFill>
                  <a:schemeClr val="tx1"/>
                </a:solidFill>
              </a:rPr>
              <a:t>8. Escola Adventista em </a:t>
            </a:r>
            <a:r>
              <a:rPr lang="pt-BR" sz="1200" dirty="0" err="1">
                <a:solidFill>
                  <a:schemeClr val="tx1"/>
                </a:solidFill>
              </a:rPr>
              <a:t>Gadhi</a:t>
            </a:r>
            <a:r>
              <a:rPr lang="pt-BR" sz="1200" dirty="0">
                <a:solidFill>
                  <a:schemeClr val="tx1"/>
                </a:solidFill>
              </a:rPr>
              <a:t>, </a:t>
            </a:r>
            <a:r>
              <a:rPr lang="pt-BR" sz="1200" dirty="0" err="1">
                <a:solidFill>
                  <a:schemeClr val="tx1"/>
                </a:solidFill>
              </a:rPr>
              <a:t>Udayapur</a:t>
            </a:r>
            <a:r>
              <a:rPr lang="pt-BR" sz="1200" dirty="0">
                <a:solidFill>
                  <a:schemeClr val="tx1"/>
                </a:solidFill>
              </a:rPr>
              <a:t>, Nepal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pt-BR" sz="1200" dirty="0">
                <a:solidFill>
                  <a:schemeClr val="tx1"/>
                </a:solidFill>
              </a:rPr>
              <a:t>9. Escola Adventista em </a:t>
            </a:r>
            <a:r>
              <a:rPr lang="pt-BR" sz="1200" dirty="0" err="1">
                <a:solidFill>
                  <a:schemeClr val="tx1"/>
                </a:solidFill>
              </a:rPr>
              <a:t>Pasighat</a:t>
            </a:r>
            <a:r>
              <a:rPr lang="pt-BR" sz="1200" dirty="0">
                <a:solidFill>
                  <a:schemeClr val="tx1"/>
                </a:solidFill>
              </a:rPr>
              <a:t>, Índia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pt-BR" sz="1200" dirty="0">
                <a:solidFill>
                  <a:schemeClr val="tx1"/>
                </a:solidFill>
              </a:rPr>
              <a:t>10. Escola Adventista em </a:t>
            </a:r>
            <a:r>
              <a:rPr lang="pt-BR" sz="1200" dirty="0" err="1">
                <a:solidFill>
                  <a:schemeClr val="tx1"/>
                </a:solidFill>
              </a:rPr>
              <a:t>Namunaghar</a:t>
            </a:r>
            <a:r>
              <a:rPr lang="pt-BR" sz="1200" dirty="0">
                <a:solidFill>
                  <a:schemeClr val="tx1"/>
                </a:solidFill>
              </a:rPr>
              <a:t>, Ilhas </a:t>
            </a:r>
            <a:r>
              <a:rPr lang="pt-BR" sz="1200" dirty="0" err="1">
                <a:solidFill>
                  <a:schemeClr val="tx1"/>
                </a:solidFill>
              </a:rPr>
              <a:t>Andamã</a:t>
            </a:r>
            <a:r>
              <a:rPr lang="pt-BR" sz="1200" dirty="0">
                <a:solidFill>
                  <a:schemeClr val="tx1"/>
                </a:solidFill>
              </a:rPr>
              <a:t>, Índia</a:t>
            </a:r>
          </a:p>
        </p:txBody>
      </p:sp>
    </p:spTree>
    <p:extLst>
      <p:ext uri="{BB962C8B-B14F-4D97-AF65-F5344CB8AC3E}">
        <p14:creationId xmlns:p14="http://schemas.microsoft.com/office/powerpoint/2010/main" val="3788198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melho CAPA - 1º trime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8ADDD79A-D920-41C3-8B42-9C09D536E12A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rgbClr val="FFCC99"/>
              </a:gs>
              <a:gs pos="35000">
                <a:srgbClr val="FFFFCC"/>
              </a:gs>
              <a:gs pos="69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C1FCAAA-BC94-45C3-A1C7-8AA7D59A2891}"/>
              </a:ext>
            </a:extLst>
          </p:cNvPr>
          <p:cNvSpPr/>
          <p:nvPr userDrawn="1"/>
        </p:nvSpPr>
        <p:spPr>
          <a:xfrm>
            <a:off x="1" y="0"/>
            <a:ext cx="1306513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35000">
                <a:schemeClr val="bg2">
                  <a:lumMod val="25000"/>
                </a:schemeClr>
              </a:gs>
              <a:gs pos="69000">
                <a:srgbClr val="C00000"/>
              </a:gs>
              <a:gs pos="100000">
                <a:srgbClr val="FF00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181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60E8798-3089-4654-B145-191D65A7559E}"/>
              </a:ext>
            </a:extLst>
          </p:cNvPr>
          <p:cNvSpPr/>
          <p:nvPr userDrawn="1"/>
        </p:nvSpPr>
        <p:spPr>
          <a:xfrm>
            <a:off x="1303339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rgbClr val="C00000"/>
              </a:gs>
              <a:gs pos="69000">
                <a:srgbClr val="FF0000"/>
              </a:gs>
              <a:gs pos="100000">
                <a:srgbClr val="FF66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665E3C04-3FA6-4154-B10B-44D0705381B6}"/>
              </a:ext>
            </a:extLst>
          </p:cNvPr>
          <p:cNvSpPr/>
          <p:nvPr userDrawn="1"/>
        </p:nvSpPr>
        <p:spPr>
          <a:xfrm>
            <a:off x="2606677" y="0"/>
            <a:ext cx="1306513" cy="6858000"/>
          </a:xfrm>
          <a:prstGeom prst="rect">
            <a:avLst/>
          </a:prstGeom>
          <a:gradFill>
            <a:gsLst>
              <a:gs pos="0">
                <a:srgbClr val="C00000"/>
              </a:gs>
              <a:gs pos="35000">
                <a:srgbClr val="FF0000"/>
              </a:gs>
              <a:gs pos="69000">
                <a:srgbClr val="FF6600"/>
              </a:gs>
              <a:gs pos="100000">
                <a:srgbClr val="FF9966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0001024-0A58-4D82-87CB-F596C2843D9A}"/>
              </a:ext>
            </a:extLst>
          </p:cNvPr>
          <p:cNvSpPr/>
          <p:nvPr userDrawn="1"/>
        </p:nvSpPr>
        <p:spPr>
          <a:xfrm>
            <a:off x="3911601" y="0"/>
            <a:ext cx="1308100" cy="6858000"/>
          </a:xfrm>
          <a:prstGeom prst="rect">
            <a:avLst/>
          </a:prstGeom>
          <a:gradFill>
            <a:gsLst>
              <a:gs pos="0">
                <a:srgbClr val="FF0000"/>
              </a:gs>
              <a:gs pos="35000">
                <a:srgbClr val="FF6600"/>
              </a:gs>
              <a:gs pos="69000">
                <a:srgbClr val="FF9966"/>
              </a:gs>
              <a:gs pos="100000">
                <a:srgbClr val="FFCC99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F903E1F-AC4D-418A-A81B-D801C0F54471}"/>
              </a:ext>
            </a:extLst>
          </p:cNvPr>
          <p:cNvSpPr/>
          <p:nvPr userDrawn="1"/>
        </p:nvSpPr>
        <p:spPr>
          <a:xfrm>
            <a:off x="5216526" y="0"/>
            <a:ext cx="1306513" cy="6858000"/>
          </a:xfrm>
          <a:prstGeom prst="rect">
            <a:avLst/>
          </a:prstGeom>
          <a:gradFill>
            <a:gsLst>
              <a:gs pos="0">
                <a:srgbClr val="FF6600"/>
              </a:gs>
              <a:gs pos="35000">
                <a:srgbClr val="FF9966"/>
              </a:gs>
              <a:gs pos="69000">
                <a:srgbClr val="FFCC99"/>
              </a:gs>
              <a:gs pos="100000">
                <a:srgbClr val="FFFFCC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C6D2BD42-83ED-4F60-AE5F-0AA094B621B8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rgbClr val="FF9966"/>
              </a:gs>
              <a:gs pos="35000">
                <a:srgbClr val="FFCC99"/>
              </a:gs>
              <a:gs pos="69000">
                <a:srgbClr val="FFFFCC"/>
              </a:gs>
              <a:gs pos="100000">
                <a:schemeClr val="bg1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/>
          </a:p>
        </p:txBody>
      </p:sp>
      <p:pic>
        <p:nvPicPr>
          <p:cNvPr id="17" name="Imagem 13" descr="Uma imagem contendo texto&#10;&#10;Descrição gerada com alta confiança">
            <a:extLst>
              <a:ext uri="{FF2B5EF4-FFF2-40B4-BE49-F238E27FC236}">
                <a16:creationId xmlns:a16="http://schemas.microsoft.com/office/drawing/2014/main" id="{F2D605C9-DBFA-426D-97F3-853651A7538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4" b="20526"/>
          <a:stretch>
            <a:fillRect/>
          </a:stretch>
        </p:blipFill>
        <p:spPr bwMode="auto">
          <a:xfrm>
            <a:off x="52388" y="5473701"/>
            <a:ext cx="1204912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Imagem 2">
            <a:extLst>
              <a:ext uri="{FF2B5EF4-FFF2-40B4-BE49-F238E27FC236}">
                <a16:creationId xmlns:a16="http://schemas.microsoft.com/office/drawing/2014/main" id="{01F08265-58D1-4C43-9E8C-AC72294D4CB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5584825"/>
            <a:ext cx="1157288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Imagem 9">
            <a:extLst>
              <a:ext uri="{FF2B5EF4-FFF2-40B4-BE49-F238E27FC236}">
                <a16:creationId xmlns:a16="http://schemas.microsoft.com/office/drawing/2014/main" id="{504B0C77-9FBF-4C3A-A78E-944290E40D7B}"/>
              </a:ext>
            </a:extLst>
          </p:cNvPr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179705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Imagem 10" descr="Uma imagem contendo foto, edifício, parede&#10;&#10;Descrição gerada com alta confiança">
            <a:extLst>
              <a:ext uri="{FF2B5EF4-FFF2-40B4-BE49-F238E27FC236}">
                <a16:creationId xmlns:a16="http://schemas.microsoft.com/office/drawing/2014/main" id="{586ED38C-C391-4BCA-84F8-29D9C525F3D4}"/>
              </a:ext>
            </a:extLst>
          </p:cNvPr>
          <p:cNvPicPr>
            <a:picLocks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281940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Imagem 11" descr="Uma imagem contendo objeto, foto&#10;&#10;Descrição gerada com alta confiança">
            <a:extLst>
              <a:ext uri="{FF2B5EF4-FFF2-40B4-BE49-F238E27FC236}">
                <a16:creationId xmlns:a16="http://schemas.microsoft.com/office/drawing/2014/main" id="{78481F5E-8B76-40FB-BDE7-9397268DFA77}"/>
              </a:ext>
            </a:extLst>
          </p:cNvPr>
          <p:cNvPicPr>
            <a:picLocks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3657600"/>
            <a:ext cx="12700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Imagem 12" descr="Uma imagem contendo foto, parede, interior, objeto&#10;&#10;Descrição gerada com alta confiança">
            <a:extLst>
              <a:ext uri="{FF2B5EF4-FFF2-40B4-BE49-F238E27FC236}">
                <a16:creationId xmlns:a16="http://schemas.microsoft.com/office/drawing/2014/main" id="{343C3F46-3C3D-47AE-9BD5-60603570E740}"/>
              </a:ext>
            </a:extLst>
          </p:cNvPr>
          <p:cNvPicPr>
            <a:picLocks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839788"/>
            <a:ext cx="127000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CaixaDeTexto 18">
            <a:extLst>
              <a:ext uri="{FF2B5EF4-FFF2-40B4-BE49-F238E27FC236}">
                <a16:creationId xmlns:a16="http://schemas.microsoft.com/office/drawing/2014/main" id="{AD7A2F3C-E450-4C0C-AFA6-6C1436B883F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7449" y="1243331"/>
            <a:ext cx="12731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HISTÓRIAS</a:t>
            </a:r>
          </a:p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DOS CAMPOS</a:t>
            </a:r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5294DCDC-BF99-42DD-B755-23507D8B9EC6}"/>
              </a:ext>
            </a:extLst>
          </p:cNvPr>
          <p:cNvSpPr/>
          <p:nvPr userDrawn="1"/>
        </p:nvSpPr>
        <p:spPr>
          <a:xfrm>
            <a:off x="1749597" y="620688"/>
            <a:ext cx="4238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MI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ONÁR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OS</a:t>
            </a:r>
            <a:endParaRPr lang="pt-BR" dirty="0"/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63A2022D-4ECE-4CD7-BD00-A5B36B255E13}"/>
              </a:ext>
            </a:extLst>
          </p:cNvPr>
          <p:cNvSpPr txBox="1"/>
          <p:nvPr userDrawn="1"/>
        </p:nvSpPr>
        <p:spPr>
          <a:xfrm>
            <a:off x="2620963" y="4221088"/>
            <a:ext cx="1268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1800" dirty="0"/>
          </a:p>
          <a:p>
            <a:pPr algn="ctr"/>
            <a:r>
              <a:rPr lang="pt-BR" sz="1800" dirty="0"/>
              <a:t>TRIMESTRE</a:t>
            </a:r>
          </a:p>
          <a:p>
            <a:pPr algn="ctr"/>
            <a:r>
              <a:rPr lang="pt-BR" sz="1800"/>
              <a:t>2023</a:t>
            </a:r>
            <a:endParaRPr lang="pt-BR" sz="1800" dirty="0"/>
          </a:p>
        </p:txBody>
      </p:sp>
      <p:sp>
        <p:nvSpPr>
          <p:cNvPr id="54" name="Espaço Reservado para Texto 29">
            <a:extLst>
              <a:ext uri="{FF2B5EF4-FFF2-40B4-BE49-F238E27FC236}">
                <a16:creationId xmlns:a16="http://schemas.microsoft.com/office/drawing/2014/main" id="{06CE0D7E-B716-4BBC-9486-741B166395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86052" y="3789040"/>
            <a:ext cx="1131886" cy="7924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Tri</a:t>
            </a:r>
          </a:p>
        </p:txBody>
      </p:sp>
    </p:spTree>
    <p:extLst>
      <p:ext uri="{BB962C8B-B14F-4D97-AF65-F5344CB8AC3E}">
        <p14:creationId xmlns:p14="http://schemas.microsoft.com/office/powerpoint/2010/main" val="2920050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e Capa trimes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Imagem 16">
            <a:extLst>
              <a:ext uri="{FF2B5EF4-FFF2-40B4-BE49-F238E27FC236}">
                <a16:creationId xmlns:a16="http://schemas.microsoft.com/office/drawing/2014/main" id="{D7E7BD83-803E-438A-B006-170176C7B2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68233" y="1713871"/>
            <a:ext cx="7740352" cy="511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noProof="0" dirty="0"/>
              <a:t>Clique no ícone para adicionar uma imagem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0732175-8E83-42F7-B365-D255D1178ADA}"/>
              </a:ext>
            </a:extLst>
          </p:cNvPr>
          <p:cNvSpPr txBox="1"/>
          <p:nvPr userDrawn="1"/>
        </p:nvSpPr>
        <p:spPr>
          <a:xfrm>
            <a:off x="6623641" y="204510"/>
            <a:ext cx="2520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Menores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CE44E63-61CA-4CC5-84C6-0337E5E151A5}"/>
              </a:ext>
            </a:extLst>
          </p:cNvPr>
          <p:cNvSpPr txBox="1"/>
          <p:nvPr userDrawn="1"/>
        </p:nvSpPr>
        <p:spPr>
          <a:xfrm>
            <a:off x="1332000" y="687600"/>
            <a:ext cx="7812000" cy="990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anchor="ctr" anchorCtr="0"/>
          <a:lstStyle>
            <a:lvl1pPr indent="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6600">
                <a:solidFill>
                  <a:schemeClr val="bg1"/>
                </a:solidFill>
              </a:defRPr>
            </a:lvl1pPr>
            <a:lvl2pPr marL="7429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/>
            </a:lvl2pPr>
            <a:lvl3pPr marL="1143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/>
            </a:lvl3pPr>
            <a:lvl4pPr marL="1600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/>
            </a:lvl4pPr>
            <a:lvl5pPr marL="20574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0"/>
            <a:r>
              <a:rPr lang="pt-BR" sz="6600" dirty="0"/>
              <a:t>Informativo   </a:t>
            </a:r>
            <a:r>
              <a:rPr lang="pt-BR" sz="2800" dirty="0"/>
              <a:t>Mundial das Missões </a:t>
            </a:r>
            <a:endParaRPr lang="pt-BR" sz="66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9A79CD-F44D-41E3-95D5-403F534FC26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63899" y="1674845"/>
            <a:ext cx="1944687" cy="9888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pt-BR" dirty="0"/>
              <a:t>Informe o trimestre</a:t>
            </a:r>
          </a:p>
        </p:txBody>
      </p:sp>
    </p:spTree>
    <p:extLst>
      <p:ext uri="{BB962C8B-B14F-4D97-AF65-F5344CB8AC3E}">
        <p14:creationId xmlns:p14="http://schemas.microsoft.com/office/powerpoint/2010/main" val="21495610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ino das Ofertas">
    <p:bg>
      <p:bgPr>
        <a:solidFill>
          <a:srgbClr val="F4E2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aixaDeTexto 26">
            <a:extLst>
              <a:ext uri="{FF2B5EF4-FFF2-40B4-BE49-F238E27FC236}">
                <a16:creationId xmlns:a16="http://schemas.microsoft.com/office/drawing/2014/main" id="{E8B630B2-FF9D-4777-94CB-92BC3F8F2942}"/>
              </a:ext>
            </a:extLst>
          </p:cNvPr>
          <p:cNvSpPr txBox="1">
            <a:spLocks/>
          </p:cNvSpPr>
          <p:nvPr userDrawn="1"/>
        </p:nvSpPr>
        <p:spPr>
          <a:xfrm>
            <a:off x="21600" y="-29941"/>
            <a:ext cx="9110400" cy="707886"/>
          </a:xfrm>
          <a:prstGeom prst="rect">
            <a:avLst/>
          </a:prstGeom>
          <a:gradFill flip="none" rotWithShape="1">
            <a:gsLst>
              <a:gs pos="54000">
                <a:srgbClr val="FF0C00"/>
              </a:gs>
              <a:gs pos="100000">
                <a:srgbClr val="FFD4A1"/>
              </a:gs>
              <a:gs pos="17000">
                <a:srgbClr val="593C25"/>
              </a:gs>
              <a:gs pos="0">
                <a:srgbClr val="050503"/>
              </a:gs>
              <a:gs pos="37000">
                <a:srgbClr val="C70000"/>
              </a:gs>
              <a:gs pos="72000">
                <a:srgbClr val="FF6D0F"/>
              </a:gs>
              <a:gs pos="100000">
                <a:schemeClr val="bg1"/>
              </a:gs>
            </a:gsLst>
            <a:lin ang="0" scaled="1"/>
            <a:tileRect/>
          </a:gradFill>
          <a:ln w="25400">
            <a:solidFill>
              <a:srgbClr val="FF0000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DESTINO DAS OFERTAS </a:t>
            </a:r>
            <a:r>
              <a:rPr lang="pt-BR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– </a:t>
            </a:r>
            <a:r>
              <a:rPr lang="pt-BR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Divisão </a:t>
            </a:r>
            <a:r>
              <a:rPr lang="pt-BR" sz="4000" b="1" kern="1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ea typeface="+mn-ea"/>
                <a:cs typeface="+mn-cs"/>
              </a:rPr>
              <a:t>Sul Asiática</a:t>
            </a:r>
            <a:endParaRPr lang="pt-BR" sz="4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2" name="Espaço Reservado para Imagem 16">
            <a:extLst>
              <a:ext uri="{FF2B5EF4-FFF2-40B4-BE49-F238E27FC236}">
                <a16:creationId xmlns:a16="http://schemas.microsoft.com/office/drawing/2014/main" id="{774B9CBF-58D8-A5CA-8427-989EF0C2FF1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68233" y="1713871"/>
            <a:ext cx="7740352" cy="511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noProof="0" dirty="0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8408039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ória">
    <p:bg>
      <p:bgPr>
        <a:solidFill>
          <a:srgbClr val="F4E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Texto 8">
            <a:extLst>
              <a:ext uri="{FF2B5EF4-FFF2-40B4-BE49-F238E27FC236}">
                <a16:creationId xmlns:a16="http://schemas.microsoft.com/office/drawing/2014/main" id="{A2F1A39E-2A2D-4DFD-B384-4C8496CF93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600" y="835"/>
            <a:ext cx="9110400" cy="646331"/>
          </a:xfrm>
          <a:prstGeom prst="rect">
            <a:avLst/>
          </a:prstGeom>
          <a:gradFill flip="none" rotWithShape="1">
            <a:gsLst>
              <a:gs pos="54000">
                <a:srgbClr val="FF0C00"/>
              </a:gs>
              <a:gs pos="100000">
                <a:srgbClr val="FFD4A1"/>
              </a:gs>
              <a:gs pos="17000">
                <a:srgbClr val="593C25"/>
              </a:gs>
              <a:gs pos="0">
                <a:srgbClr val="050503"/>
              </a:gs>
              <a:gs pos="37000">
                <a:srgbClr val="C70000"/>
              </a:gs>
              <a:gs pos="72000">
                <a:srgbClr val="FF6D0F"/>
              </a:gs>
              <a:gs pos="100000">
                <a:schemeClr val="bg1"/>
              </a:gs>
            </a:gsLst>
            <a:lin ang="0" scaled="1"/>
            <a:tileRect/>
          </a:gradFill>
          <a:ln w="25400">
            <a:solidFill>
              <a:srgbClr val="FF0C00"/>
            </a:solidFill>
          </a:ln>
        </p:spPr>
        <p:txBody>
          <a:bodyPr wrap="square" rtlCol="0" anchor="ctr" anchorCtr="0">
            <a:spAutoFit/>
          </a:bodyPr>
          <a:lstStyle>
            <a:lvl1pPr>
              <a:defRPr lang="pt-BR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defRPr>
            </a:lvl1pPr>
          </a:lstStyle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dirty="0"/>
              <a:t>S99 – Missões – 5 de </a:t>
            </a:r>
            <a:r>
              <a:rPr lang="pt-BR" dirty="0" err="1"/>
              <a:t>xxx</a:t>
            </a:r>
            <a:endParaRPr lang="pt-BR"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C50ABA29-CF2B-4C07-A95D-EA04BB30C8DA}"/>
              </a:ext>
            </a:extLst>
          </p:cNvPr>
          <p:cNvSpPr/>
          <p:nvPr userDrawn="1"/>
        </p:nvSpPr>
        <p:spPr>
          <a:xfrm>
            <a:off x="21600" y="640800"/>
            <a:ext cx="9109075" cy="6217200"/>
          </a:xfrm>
          <a:prstGeom prst="rect">
            <a:avLst/>
          </a:prstGeom>
          <a:solidFill>
            <a:srgbClr val="F4E2E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endParaRPr lang="pt-BR" dirty="0"/>
          </a:p>
        </p:txBody>
      </p:sp>
      <p:sp>
        <p:nvSpPr>
          <p:cNvPr id="13" name="Espaço Reservado para Texto 2">
            <a:extLst>
              <a:ext uri="{FF2B5EF4-FFF2-40B4-BE49-F238E27FC236}">
                <a16:creationId xmlns:a16="http://schemas.microsoft.com/office/drawing/2014/main" id="{171A0720-4614-46A0-B7CD-5639FAC1CF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25" y="774700"/>
            <a:ext cx="9019681" cy="80676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pt-BR" sz="4000" b="1" i="1" kern="120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defRPr>
            </a:lvl1pPr>
          </a:lstStyle>
          <a:p>
            <a:pPr lvl="0"/>
            <a:r>
              <a:rPr lang="pt-BR" dirty="0"/>
              <a:t>Editar Título</a:t>
            </a:r>
          </a:p>
        </p:txBody>
      </p:sp>
      <p:sp>
        <p:nvSpPr>
          <p:cNvPr id="15" name="Espaço Reservado para Imagem 17">
            <a:extLst>
              <a:ext uri="{FF2B5EF4-FFF2-40B4-BE49-F238E27FC236}">
                <a16:creationId xmlns:a16="http://schemas.microsoft.com/office/drawing/2014/main" id="{E628A920-5864-4FA9-955A-469687929B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92280" y="5533065"/>
            <a:ext cx="1785052" cy="992279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pt-BR" dirty="0"/>
              <a:t>Imagem Bandeira</a:t>
            </a:r>
          </a:p>
        </p:txBody>
      </p:sp>
      <p:sp>
        <p:nvSpPr>
          <p:cNvPr id="17" name="Espaço Reservado para Imagem 19">
            <a:extLst>
              <a:ext uri="{FF2B5EF4-FFF2-40B4-BE49-F238E27FC236}">
                <a16:creationId xmlns:a16="http://schemas.microsoft.com/office/drawing/2014/main" id="{90FD48AF-FDC6-4112-BC72-940DB4FF6AC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215" y="1714542"/>
            <a:ext cx="4266582" cy="46272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pt-BR" dirty="0"/>
              <a:t>Imagem Pessoa</a:t>
            </a:r>
          </a:p>
        </p:txBody>
      </p:sp>
      <p:sp>
        <p:nvSpPr>
          <p:cNvPr id="19" name="Espaço Reservado para Texto 21">
            <a:extLst>
              <a:ext uri="{FF2B5EF4-FFF2-40B4-BE49-F238E27FC236}">
                <a16:creationId xmlns:a16="http://schemas.microsoft.com/office/drawing/2014/main" id="{AA9BAC19-A62C-42AD-9F73-45BE4768B1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215" y="6367963"/>
            <a:ext cx="4266582" cy="33351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/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pt-BR" dirty="0"/>
              <a:t>Editar nome</a:t>
            </a:r>
          </a:p>
        </p:txBody>
      </p:sp>
      <p:sp>
        <p:nvSpPr>
          <p:cNvPr id="21" name="Espaço Reservado para Texto 23">
            <a:extLst>
              <a:ext uri="{FF2B5EF4-FFF2-40B4-BE49-F238E27FC236}">
                <a16:creationId xmlns:a16="http://schemas.microsoft.com/office/drawing/2014/main" id="{8D06EE1B-D04B-4A83-8BE2-936DA28797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6017" y="6065743"/>
            <a:ext cx="2228500" cy="459601"/>
          </a:xfrm>
          <a:prstGeom prst="rect">
            <a:avLst/>
          </a:prstGeom>
        </p:spPr>
        <p:txBody>
          <a:bodyPr wrap="none" lIns="90000" anchor="ctr" anchorCtr="0">
            <a:noAutofit/>
          </a:bodyPr>
          <a:lstStyle>
            <a:lvl1pPr marL="0" indent="0" algn="r">
              <a:buNone/>
              <a:defRPr sz="2400" b="1"/>
            </a:lvl1pPr>
          </a:lstStyle>
          <a:p>
            <a:pPr lvl="0"/>
            <a:r>
              <a:rPr lang="pt-BR" dirty="0"/>
              <a:t>Editar País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2E86F454-BA0C-4785-B08B-BB48879A4AA6}"/>
              </a:ext>
            </a:extLst>
          </p:cNvPr>
          <p:cNvSpPr/>
          <p:nvPr userDrawn="1"/>
        </p:nvSpPr>
        <p:spPr>
          <a:xfrm>
            <a:off x="4461498" y="4970212"/>
            <a:ext cx="4563687" cy="459601"/>
          </a:xfrm>
          <a:prstGeom prst="rect">
            <a:avLst/>
          </a:prstGeom>
          <a:solidFill>
            <a:srgbClr val="F2E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Divisão Sul Asiático</a:t>
            </a:r>
            <a:endParaRPr lang="pt-BR" sz="2400" b="1" dirty="0">
              <a:solidFill>
                <a:schemeClr val="tx1"/>
              </a:solidFill>
            </a:endParaRP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79B848E2-4CB0-4E8A-A3F0-D44BC745A5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498" y="1844824"/>
            <a:ext cx="4563688" cy="309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479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iosidade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24180" y="666750"/>
            <a:ext cx="9109075" cy="6191250"/>
          </a:xfrm>
          <a:prstGeom prst="rect">
            <a:avLst/>
          </a:prstGeom>
          <a:solidFill>
            <a:srgbClr val="F4E3E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13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6C55586-B5B6-4CCC-8A0E-777B7242F66C}"/>
              </a:ext>
            </a:extLst>
          </p:cNvPr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35" y="2441857"/>
            <a:ext cx="2640000" cy="9855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4560477B-EE57-4061-9D02-9D25ADEDBD2A}"/>
              </a:ext>
            </a:extLst>
          </p:cNvPr>
          <p:cNvSpPr/>
          <p:nvPr userDrawn="1"/>
        </p:nvSpPr>
        <p:spPr>
          <a:xfrm>
            <a:off x="37738" y="782706"/>
            <a:ext cx="9068525" cy="864096"/>
          </a:xfrm>
          <a:prstGeom prst="rect">
            <a:avLst/>
          </a:prstGeom>
        </p:spPr>
        <p:txBody>
          <a:bodyPr/>
          <a:lstStyle/>
          <a:p>
            <a:pPr lvl="0" indent="0" algn="ctr" defTabSz="5143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pt-BR" sz="2250" b="1" i="1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As histórias deste trimestre </a:t>
            </a:r>
          </a:p>
          <a:p>
            <a:pPr lvl="0" indent="0" algn="ctr" defTabSz="5143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pt-BR" sz="2250" b="1" i="1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vem de</a:t>
            </a:r>
          </a:p>
        </p:txBody>
      </p:sp>
      <p:sp>
        <p:nvSpPr>
          <p:cNvPr id="22" name="CaixaDeTexto 3">
            <a:extLst>
              <a:ext uri="{FF2B5EF4-FFF2-40B4-BE49-F238E27FC236}">
                <a16:creationId xmlns:a16="http://schemas.microsoft.com/office/drawing/2014/main" id="{5FDCDDD1-E245-44CA-A8D9-24E14FFE29C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9499" y="1916832"/>
            <a:ext cx="4560000" cy="41549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100" b="1" dirty="0">
                <a:solidFill>
                  <a:srgbClr val="FF0000"/>
                </a:solidFill>
              </a:rPr>
              <a:t>Índia</a:t>
            </a:r>
          </a:p>
        </p:txBody>
      </p:sp>
      <p:sp>
        <p:nvSpPr>
          <p:cNvPr id="23" name="CaixaDeTexto 3">
            <a:extLst>
              <a:ext uri="{FF2B5EF4-FFF2-40B4-BE49-F238E27FC236}">
                <a16:creationId xmlns:a16="http://schemas.microsoft.com/office/drawing/2014/main" id="{879ABBAE-FF85-427C-919E-FA449DF007B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573255" y="1917127"/>
            <a:ext cx="4560000" cy="41549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100" b="1" dirty="0">
                <a:solidFill>
                  <a:srgbClr val="FF0000"/>
                </a:solidFill>
              </a:rPr>
              <a:t>Nepal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CCD823DC-20A6-4CD0-A4AD-DAAB02CBCD84}"/>
              </a:ext>
            </a:extLst>
          </p:cNvPr>
          <p:cNvSpPr/>
          <p:nvPr userDrawn="1"/>
        </p:nvSpPr>
        <p:spPr>
          <a:xfrm>
            <a:off x="5724128" y="2672916"/>
            <a:ext cx="480053" cy="2700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sz="1350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13C9025C-DB09-4E5B-A15C-FCDFB6152CE2}"/>
              </a:ext>
            </a:extLst>
          </p:cNvPr>
          <p:cNvSpPr/>
          <p:nvPr userDrawn="1"/>
        </p:nvSpPr>
        <p:spPr>
          <a:xfrm>
            <a:off x="5724128" y="2961891"/>
            <a:ext cx="480053" cy="3590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sz="135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00E36DA-E8F7-4BCB-AC16-A78D3C135C64}"/>
              </a:ext>
            </a:extLst>
          </p:cNvPr>
          <p:cNvPicPr preferRelativeResize="0">
            <a:picLocks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255" y="2441857"/>
            <a:ext cx="2640000" cy="98550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B857D021-172E-4EA1-B5D1-E2BC5F9F5E2A}"/>
              </a:ext>
            </a:extLst>
          </p:cNvPr>
          <p:cNvSpPr txBox="1"/>
          <p:nvPr userDrawn="1"/>
        </p:nvSpPr>
        <p:spPr>
          <a:xfrm>
            <a:off x="28413" y="125701"/>
            <a:ext cx="9110400" cy="415498"/>
          </a:xfrm>
          <a:prstGeom prst="rect">
            <a:avLst/>
          </a:prstGeom>
          <a:gradFill flip="none" rotWithShape="1">
            <a:gsLst>
              <a:gs pos="54000">
                <a:srgbClr val="FF0C00"/>
              </a:gs>
              <a:gs pos="100000">
                <a:srgbClr val="FFD4A1"/>
              </a:gs>
              <a:gs pos="17000">
                <a:srgbClr val="593C25"/>
              </a:gs>
              <a:gs pos="0">
                <a:srgbClr val="050503"/>
              </a:gs>
              <a:gs pos="37000">
                <a:srgbClr val="C70000"/>
              </a:gs>
              <a:gs pos="72000">
                <a:srgbClr val="FF6D0F"/>
              </a:gs>
              <a:gs pos="100000">
                <a:schemeClr val="bg1"/>
              </a:gs>
            </a:gsLst>
            <a:lin ang="0" scaled="1"/>
            <a:tileRect/>
          </a:gradFill>
          <a:ln w="25400">
            <a:solidFill>
              <a:srgbClr val="FF0000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5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DESTINO DAS OFERTAS </a:t>
            </a:r>
            <a:r>
              <a:rPr lang="pt-BR" sz="21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– </a:t>
            </a:r>
            <a:r>
              <a:rPr lang="pt-BR" sz="21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Divisão </a:t>
            </a:r>
            <a:r>
              <a:rPr lang="pt-BR" sz="2100" b="1" kern="1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ea typeface="+mn-ea"/>
                <a:cs typeface="+mn-cs"/>
              </a:rPr>
              <a:t>Sul Asiática</a:t>
            </a:r>
            <a:endParaRPr lang="pt-BR" sz="21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48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e Capa trimes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Imagem 16">
            <a:extLst>
              <a:ext uri="{FF2B5EF4-FFF2-40B4-BE49-F238E27FC236}">
                <a16:creationId xmlns:a16="http://schemas.microsoft.com/office/drawing/2014/main" id="{D7E7BD83-803E-438A-B006-170176C7B2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68233" y="1573110"/>
            <a:ext cx="7740352" cy="52527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noProof="0" dirty="0"/>
              <a:t>Clique no ícone para adicionar uma imagem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0732175-8E83-42F7-B365-D255D1178ADA}"/>
              </a:ext>
            </a:extLst>
          </p:cNvPr>
          <p:cNvSpPr txBox="1"/>
          <p:nvPr userDrawn="1"/>
        </p:nvSpPr>
        <p:spPr>
          <a:xfrm>
            <a:off x="6623639" y="66724"/>
            <a:ext cx="2520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Menores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CE44E63-61CA-4CC5-84C6-0337E5E151A5}"/>
              </a:ext>
            </a:extLst>
          </p:cNvPr>
          <p:cNvSpPr txBox="1"/>
          <p:nvPr userDrawn="1"/>
        </p:nvSpPr>
        <p:spPr>
          <a:xfrm>
            <a:off x="1332000" y="583110"/>
            <a:ext cx="7812000" cy="990000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lvl1pPr indent="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6600">
                <a:solidFill>
                  <a:schemeClr val="bg1"/>
                </a:solidFill>
              </a:defRPr>
            </a:lvl1pPr>
            <a:lvl2pPr marL="7429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/>
            </a:lvl2pPr>
            <a:lvl3pPr marL="1143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/>
            </a:lvl3pPr>
            <a:lvl4pPr marL="1600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/>
            </a:lvl4pPr>
            <a:lvl5pPr marL="20574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0"/>
            <a:r>
              <a:rPr lang="pt-BR" dirty="0"/>
              <a:t>Informativo</a:t>
            </a:r>
            <a:r>
              <a:rPr lang="pt-BR" sz="2800" dirty="0"/>
              <a:t>   Mundial das Missões</a:t>
            </a:r>
            <a:r>
              <a:rPr lang="pt-BR" dirty="0"/>
              <a:t> 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C937C961-D674-45A3-83C5-2E4A4DFCF8B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163899" y="1674845"/>
            <a:ext cx="1944687" cy="9888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pt-BR" dirty="0"/>
              <a:t>Informe o trimestre</a:t>
            </a:r>
          </a:p>
        </p:txBody>
      </p:sp>
    </p:spTree>
    <p:extLst>
      <p:ext uri="{BB962C8B-B14F-4D97-AF65-F5344CB8AC3E}">
        <p14:creationId xmlns:p14="http://schemas.microsoft.com/office/powerpoint/2010/main" val="39573037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zul CAPA - 3º trime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E1FB3B23-3C25-4165-95CB-0B4FE913D773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rgbClr val="BCCFE6"/>
              </a:gs>
              <a:gs pos="35000">
                <a:schemeClr val="accent1">
                  <a:lumMod val="20000"/>
                  <a:lumOff val="80000"/>
                </a:schemeClr>
              </a:gs>
              <a:gs pos="69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013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DD4ACB5-E193-49B7-8C93-C53FFEE930CC}"/>
              </a:ext>
            </a:extLst>
          </p:cNvPr>
          <p:cNvSpPr/>
          <p:nvPr userDrawn="1"/>
        </p:nvSpPr>
        <p:spPr>
          <a:xfrm>
            <a:off x="1" y="0"/>
            <a:ext cx="1306513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35000">
                <a:schemeClr val="bg2">
                  <a:lumMod val="25000"/>
                </a:schemeClr>
              </a:gs>
              <a:gs pos="6900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641B336A-2323-4378-A580-467DE65BC031}"/>
              </a:ext>
            </a:extLst>
          </p:cNvPr>
          <p:cNvSpPr/>
          <p:nvPr userDrawn="1"/>
        </p:nvSpPr>
        <p:spPr>
          <a:xfrm>
            <a:off x="1303339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accent1">
                  <a:lumMod val="50000"/>
                </a:schemeClr>
              </a:gs>
              <a:gs pos="6900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18A28C7-9B69-4A4A-AD1B-5228D07EAC6E}"/>
              </a:ext>
            </a:extLst>
          </p:cNvPr>
          <p:cNvSpPr/>
          <p:nvPr userDrawn="1"/>
        </p:nvSpPr>
        <p:spPr>
          <a:xfrm>
            <a:off x="2606677" y="0"/>
            <a:ext cx="1306513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5000">
                <a:schemeClr val="accent1">
                  <a:lumMod val="75000"/>
                </a:schemeClr>
              </a:gs>
              <a:gs pos="69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013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C85CBC48-20BC-47EE-A035-9C9922BB603F}"/>
              </a:ext>
            </a:extLst>
          </p:cNvPr>
          <p:cNvSpPr/>
          <p:nvPr userDrawn="1"/>
        </p:nvSpPr>
        <p:spPr>
          <a:xfrm>
            <a:off x="3911601" y="0"/>
            <a:ext cx="1308100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35000">
                <a:schemeClr val="accent1">
                  <a:lumMod val="60000"/>
                  <a:lumOff val="40000"/>
                </a:schemeClr>
              </a:gs>
              <a:gs pos="69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013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AC40F1AA-9D56-4F3D-A0F5-759B93AF0767}"/>
              </a:ext>
            </a:extLst>
          </p:cNvPr>
          <p:cNvSpPr/>
          <p:nvPr userDrawn="1"/>
        </p:nvSpPr>
        <p:spPr>
          <a:xfrm>
            <a:off x="5216526" y="0"/>
            <a:ext cx="1306513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35000">
                <a:schemeClr val="accent1">
                  <a:lumMod val="40000"/>
                  <a:lumOff val="60000"/>
                </a:schemeClr>
              </a:gs>
              <a:gs pos="69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013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8A97BF47-003A-4772-8F32-138EA3E6EDE5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35000">
                <a:schemeClr val="accent1">
                  <a:lumMod val="20000"/>
                  <a:lumOff val="80000"/>
                </a:schemeClr>
              </a:gs>
              <a:gs pos="69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013"/>
          </a:p>
        </p:txBody>
      </p:sp>
      <p:sp>
        <p:nvSpPr>
          <p:cNvPr id="17" name="Seta para a direita 14">
            <a:extLst>
              <a:ext uri="{FF2B5EF4-FFF2-40B4-BE49-F238E27FC236}">
                <a16:creationId xmlns:a16="http://schemas.microsoft.com/office/drawing/2014/main" id="{95A1B6F0-3411-4E27-BB12-05F90947664D}"/>
              </a:ext>
            </a:extLst>
          </p:cNvPr>
          <p:cNvSpPr/>
          <p:nvPr userDrawn="1"/>
        </p:nvSpPr>
        <p:spPr>
          <a:xfrm rot="5400000">
            <a:off x="400051" y="2657475"/>
            <a:ext cx="485775" cy="32385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13">
              <a:solidFill>
                <a:srgbClr val="FF0000"/>
              </a:solidFill>
            </a:endParaRPr>
          </a:p>
        </p:txBody>
      </p:sp>
      <p:sp>
        <p:nvSpPr>
          <p:cNvPr id="18" name="Seta para a direita 15">
            <a:extLst>
              <a:ext uri="{FF2B5EF4-FFF2-40B4-BE49-F238E27FC236}">
                <a16:creationId xmlns:a16="http://schemas.microsoft.com/office/drawing/2014/main" id="{F267F238-1146-43C2-8404-8531026EA37D}"/>
              </a:ext>
            </a:extLst>
          </p:cNvPr>
          <p:cNvSpPr/>
          <p:nvPr userDrawn="1"/>
        </p:nvSpPr>
        <p:spPr>
          <a:xfrm>
            <a:off x="95251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13"/>
          </a:p>
        </p:txBody>
      </p:sp>
      <p:sp>
        <p:nvSpPr>
          <p:cNvPr id="19" name="Seta para a direita 16">
            <a:extLst>
              <a:ext uri="{FF2B5EF4-FFF2-40B4-BE49-F238E27FC236}">
                <a16:creationId xmlns:a16="http://schemas.microsoft.com/office/drawing/2014/main" id="{95EFF240-899C-4900-82BF-ECA183B16486}"/>
              </a:ext>
            </a:extLst>
          </p:cNvPr>
          <p:cNvSpPr/>
          <p:nvPr userDrawn="1"/>
        </p:nvSpPr>
        <p:spPr>
          <a:xfrm rot="16200000">
            <a:off x="395287" y="3197226"/>
            <a:ext cx="485775" cy="32385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13"/>
          </a:p>
        </p:txBody>
      </p:sp>
      <p:sp>
        <p:nvSpPr>
          <p:cNvPr id="20" name="Seta para a direita 17">
            <a:extLst>
              <a:ext uri="{FF2B5EF4-FFF2-40B4-BE49-F238E27FC236}">
                <a16:creationId xmlns:a16="http://schemas.microsoft.com/office/drawing/2014/main" id="{41449E32-55CD-4177-8D6D-97BFFB7CB5F8}"/>
              </a:ext>
            </a:extLst>
          </p:cNvPr>
          <p:cNvSpPr/>
          <p:nvPr userDrawn="1"/>
        </p:nvSpPr>
        <p:spPr>
          <a:xfrm>
            <a:off x="742951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13"/>
          </a:p>
        </p:txBody>
      </p:sp>
      <p:pic>
        <p:nvPicPr>
          <p:cNvPr id="28" name="Imagem 13" descr="Uma imagem contendo texto&#10;&#10;Descrição gerada com alta confiança">
            <a:extLst>
              <a:ext uri="{FF2B5EF4-FFF2-40B4-BE49-F238E27FC236}">
                <a16:creationId xmlns:a16="http://schemas.microsoft.com/office/drawing/2014/main" id="{25708A6C-473E-439F-9758-5C480F6AD2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4" b="20526"/>
          <a:stretch>
            <a:fillRect/>
          </a:stretch>
        </p:blipFill>
        <p:spPr bwMode="auto">
          <a:xfrm>
            <a:off x="52388" y="5473701"/>
            <a:ext cx="1204912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m 2">
            <a:extLst>
              <a:ext uri="{FF2B5EF4-FFF2-40B4-BE49-F238E27FC236}">
                <a16:creationId xmlns:a16="http://schemas.microsoft.com/office/drawing/2014/main" id="{C4D98BF0-7ADE-4242-A2C2-D297625D6E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5584825"/>
            <a:ext cx="1157288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m 9">
            <a:extLst>
              <a:ext uri="{FF2B5EF4-FFF2-40B4-BE49-F238E27FC236}">
                <a16:creationId xmlns:a16="http://schemas.microsoft.com/office/drawing/2014/main" id="{458DCBB5-5144-4D2B-87E8-1610F3283DC3}"/>
              </a:ext>
            </a:extLst>
          </p:cNvPr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179705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m 10" descr="Uma imagem contendo foto, edifício, parede&#10;&#10;Descrição gerada com alta confiança">
            <a:extLst>
              <a:ext uri="{FF2B5EF4-FFF2-40B4-BE49-F238E27FC236}">
                <a16:creationId xmlns:a16="http://schemas.microsoft.com/office/drawing/2014/main" id="{F4557E69-6F8A-409D-BB82-0055DE2BA207}"/>
              </a:ext>
            </a:extLst>
          </p:cNvPr>
          <p:cNvPicPr>
            <a:picLocks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281940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m 11" descr="Uma imagem contendo objeto, foto&#10;&#10;Descrição gerada com alta confiança">
            <a:extLst>
              <a:ext uri="{FF2B5EF4-FFF2-40B4-BE49-F238E27FC236}">
                <a16:creationId xmlns:a16="http://schemas.microsoft.com/office/drawing/2014/main" id="{A8353055-0A30-465D-9FC5-0DB599DCACFC}"/>
              </a:ext>
            </a:extLst>
          </p:cNvPr>
          <p:cNvPicPr>
            <a:picLocks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3657600"/>
            <a:ext cx="12700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m 12" descr="Uma imagem contendo foto, parede, interior, objeto&#10;&#10;Descrição gerada com alta confiança">
            <a:extLst>
              <a:ext uri="{FF2B5EF4-FFF2-40B4-BE49-F238E27FC236}">
                <a16:creationId xmlns:a16="http://schemas.microsoft.com/office/drawing/2014/main" id="{288382A6-8F48-42DA-A4B4-2355B06A20D8}"/>
              </a:ext>
            </a:extLst>
          </p:cNvPr>
          <p:cNvPicPr>
            <a:picLocks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839788"/>
            <a:ext cx="127000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CaixaDeTexto 18">
            <a:extLst>
              <a:ext uri="{FF2B5EF4-FFF2-40B4-BE49-F238E27FC236}">
                <a16:creationId xmlns:a16="http://schemas.microsoft.com/office/drawing/2014/main" id="{CEE8022C-1C1E-4D70-A142-C9C55D7F7F3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7449" y="1243331"/>
            <a:ext cx="12731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HISTÓRIAS</a:t>
            </a:r>
          </a:p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DOS CAMPOS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29D160F6-F16B-4338-B095-E8D7396C9AFC}"/>
              </a:ext>
            </a:extLst>
          </p:cNvPr>
          <p:cNvSpPr/>
          <p:nvPr userDrawn="1"/>
        </p:nvSpPr>
        <p:spPr>
          <a:xfrm>
            <a:off x="1749597" y="620688"/>
            <a:ext cx="4238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MI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ONÁR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OS</a:t>
            </a:r>
            <a:endParaRPr lang="pt-BR" dirty="0"/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5A46036A-5AFD-48BC-8C23-39101F27E736}"/>
              </a:ext>
            </a:extLst>
          </p:cNvPr>
          <p:cNvSpPr txBox="1"/>
          <p:nvPr userDrawn="1"/>
        </p:nvSpPr>
        <p:spPr>
          <a:xfrm>
            <a:off x="2620963" y="4221088"/>
            <a:ext cx="1268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1800" dirty="0"/>
          </a:p>
          <a:p>
            <a:pPr algn="ctr"/>
            <a:r>
              <a:rPr lang="pt-BR" sz="1800" dirty="0"/>
              <a:t>TRIMESTRE</a:t>
            </a:r>
          </a:p>
          <a:p>
            <a:pPr algn="ctr"/>
            <a:r>
              <a:rPr lang="pt-BR" sz="1800"/>
              <a:t>2023</a:t>
            </a:r>
            <a:endParaRPr lang="pt-BR" sz="1800" dirty="0"/>
          </a:p>
        </p:txBody>
      </p:sp>
      <p:sp>
        <p:nvSpPr>
          <p:cNvPr id="40" name="Espaço Reservado para Texto 29">
            <a:extLst>
              <a:ext uri="{FF2B5EF4-FFF2-40B4-BE49-F238E27FC236}">
                <a16:creationId xmlns:a16="http://schemas.microsoft.com/office/drawing/2014/main" id="{F6961A19-02C0-4934-ABE2-439FF19952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86052" y="3789040"/>
            <a:ext cx="1131886" cy="7924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Tri</a:t>
            </a:r>
          </a:p>
        </p:txBody>
      </p:sp>
    </p:spTree>
    <p:extLst>
      <p:ext uri="{BB962C8B-B14F-4D97-AF65-F5344CB8AC3E}">
        <p14:creationId xmlns:p14="http://schemas.microsoft.com/office/powerpoint/2010/main" val="31836495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e Capa trimestral">
    <p:bg>
      <p:bgPr>
        <a:solidFill>
          <a:srgbClr val="BCCF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Imagem 16">
            <a:extLst>
              <a:ext uri="{FF2B5EF4-FFF2-40B4-BE49-F238E27FC236}">
                <a16:creationId xmlns:a16="http://schemas.microsoft.com/office/drawing/2014/main" id="{470CAC01-A3CD-400F-96CB-EF1492186F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68233" y="1713871"/>
            <a:ext cx="7740352" cy="511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noProof="0" dirty="0"/>
              <a:t>Clique no ícone para adicionar uma imagem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714042C-CE94-4E81-8B79-49863EC957EC}"/>
              </a:ext>
            </a:extLst>
          </p:cNvPr>
          <p:cNvSpPr txBox="1"/>
          <p:nvPr userDrawn="1"/>
        </p:nvSpPr>
        <p:spPr>
          <a:xfrm>
            <a:off x="6623641" y="204510"/>
            <a:ext cx="2520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Menores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6A8612F-C402-4485-B1DA-9324D8B3FBF6}"/>
              </a:ext>
            </a:extLst>
          </p:cNvPr>
          <p:cNvSpPr txBox="1"/>
          <p:nvPr userDrawn="1"/>
        </p:nvSpPr>
        <p:spPr>
          <a:xfrm>
            <a:off x="1332000" y="687600"/>
            <a:ext cx="7812000" cy="990000"/>
          </a:xfrm>
          <a:prstGeom prst="rect">
            <a:avLst/>
          </a:prstGeom>
          <a:solidFill>
            <a:srgbClr val="0070C0"/>
          </a:solidFill>
        </p:spPr>
        <p:txBody>
          <a:bodyPr anchor="ctr" anchorCtr="0"/>
          <a:lstStyle>
            <a:lvl1pPr indent="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6600">
                <a:solidFill>
                  <a:schemeClr val="bg1"/>
                </a:solidFill>
              </a:defRPr>
            </a:lvl1pPr>
            <a:lvl2pPr marL="7429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/>
            </a:lvl2pPr>
            <a:lvl3pPr marL="1143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/>
            </a:lvl3pPr>
            <a:lvl4pPr marL="1600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/>
            </a:lvl4pPr>
            <a:lvl5pPr marL="20574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0"/>
            <a:r>
              <a:rPr lang="pt-BR" sz="6600" dirty="0"/>
              <a:t>Informativo   </a:t>
            </a:r>
            <a:r>
              <a:rPr lang="pt-BR" sz="2800" dirty="0"/>
              <a:t>Mundial das Missões </a:t>
            </a:r>
            <a:endParaRPr lang="pt-BR" sz="6600" dirty="0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2DDAFCD4-F5FE-4478-8647-038EC7B2B3E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63899" y="1674845"/>
            <a:ext cx="1944687" cy="9888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pt-BR" dirty="0"/>
              <a:t>Informe o trimestre</a:t>
            </a:r>
          </a:p>
        </p:txBody>
      </p:sp>
    </p:spTree>
    <p:extLst>
      <p:ext uri="{BB962C8B-B14F-4D97-AF65-F5344CB8AC3E}">
        <p14:creationId xmlns:p14="http://schemas.microsoft.com/office/powerpoint/2010/main" val="1584113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ino das Ofer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aixaDeTexto 26">
            <a:extLst>
              <a:ext uri="{FF2B5EF4-FFF2-40B4-BE49-F238E27FC236}">
                <a16:creationId xmlns:a16="http://schemas.microsoft.com/office/drawing/2014/main" id="{E8B630B2-FF9D-4777-94CB-92BC3F8F2942}"/>
              </a:ext>
            </a:extLst>
          </p:cNvPr>
          <p:cNvSpPr txBox="1"/>
          <p:nvPr userDrawn="1"/>
        </p:nvSpPr>
        <p:spPr>
          <a:xfrm>
            <a:off x="14400" y="0"/>
            <a:ext cx="9110400" cy="666900"/>
          </a:xfrm>
          <a:prstGeom prst="rect">
            <a:avLst/>
          </a:prstGeom>
          <a:gradFill flip="none" rotWithShape="1">
            <a:gsLst>
              <a:gs pos="87000">
                <a:srgbClr val="E6E6E6"/>
              </a:gs>
              <a:gs pos="72000">
                <a:srgbClr val="BDD0E6"/>
              </a:gs>
              <a:gs pos="54000">
                <a:srgbClr val="9BB7D9"/>
              </a:gs>
              <a:gs pos="37000">
                <a:srgbClr val="426A9A"/>
              </a:gs>
              <a:gs pos="17000">
                <a:srgbClr val="454431"/>
              </a:gs>
              <a:gs pos="0">
                <a:schemeClr val="accent1">
                  <a:lumMod val="20000"/>
                  <a:lumOff val="80000"/>
                </a:schemeClr>
              </a:gs>
              <a:gs pos="0">
                <a:srgbClr val="070704"/>
              </a:gs>
              <a:gs pos="100000">
                <a:schemeClr val="bg1"/>
              </a:gs>
              <a:gs pos="100000">
                <a:srgbClr val="E6E6E6"/>
              </a:gs>
            </a:gsLst>
            <a:lin ang="0" scaled="1"/>
            <a:tileRect/>
          </a:gradFill>
          <a:ln w="25400">
            <a:solidFill>
              <a:srgbClr val="0000FF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DESTINO DAS OFERTAS </a:t>
            </a:r>
            <a:r>
              <a:rPr lang="pt-BR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– </a:t>
            </a:r>
            <a:r>
              <a:rPr lang="pt-BR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Divisão </a:t>
            </a:r>
            <a:r>
              <a:rPr lang="pt-BR" sz="4000" b="1" kern="1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ea typeface="+mn-ea"/>
                <a:cs typeface="+mn-cs"/>
              </a:rPr>
              <a:t>Sul Asiática</a:t>
            </a:r>
            <a:endParaRPr lang="pt-BR" sz="4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2" name="Espaço Reservado para Imagem 16">
            <a:extLst>
              <a:ext uri="{FF2B5EF4-FFF2-40B4-BE49-F238E27FC236}">
                <a16:creationId xmlns:a16="http://schemas.microsoft.com/office/drawing/2014/main" id="{774B9CBF-58D8-A5CA-8427-989EF0C2FF1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68233" y="1713871"/>
            <a:ext cx="7740352" cy="511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noProof="0" dirty="0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19006608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ó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4ADED10D-C478-409F-B862-356694C823D6}"/>
              </a:ext>
            </a:extLst>
          </p:cNvPr>
          <p:cNvSpPr/>
          <p:nvPr userDrawn="1"/>
        </p:nvSpPr>
        <p:spPr>
          <a:xfrm>
            <a:off x="0" y="584410"/>
            <a:ext cx="9109075" cy="62172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endParaRPr lang="pt-BR" dirty="0"/>
          </a:p>
        </p:txBody>
      </p:sp>
      <p:sp>
        <p:nvSpPr>
          <p:cNvPr id="15" name="Espaço Reservado para Texto 2">
            <a:extLst>
              <a:ext uri="{FF2B5EF4-FFF2-40B4-BE49-F238E27FC236}">
                <a16:creationId xmlns:a16="http://schemas.microsoft.com/office/drawing/2014/main" id="{1F5B416E-14E4-4E0E-89B5-144D367B5C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25" y="774700"/>
            <a:ext cx="9019681" cy="80676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pt-BR" sz="4000" b="1" i="1" kern="120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defRPr>
            </a:lvl1pPr>
          </a:lstStyle>
          <a:p>
            <a:pPr lvl="0"/>
            <a:r>
              <a:rPr lang="pt-BR" dirty="0"/>
              <a:t>Editar Título</a:t>
            </a:r>
          </a:p>
        </p:txBody>
      </p:sp>
      <p:sp>
        <p:nvSpPr>
          <p:cNvPr id="16" name="Espaço Reservado para Imagem 17">
            <a:extLst>
              <a:ext uri="{FF2B5EF4-FFF2-40B4-BE49-F238E27FC236}">
                <a16:creationId xmlns:a16="http://schemas.microsoft.com/office/drawing/2014/main" id="{080822FE-7754-42B9-BCD8-7E6AAB79E4A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92280" y="5533065"/>
            <a:ext cx="1785052" cy="992279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pt-BR" dirty="0"/>
              <a:t>Imagem Bandeira</a:t>
            </a:r>
          </a:p>
        </p:txBody>
      </p:sp>
      <p:sp>
        <p:nvSpPr>
          <p:cNvPr id="17" name="Espaço Reservado para Imagem 19">
            <a:extLst>
              <a:ext uri="{FF2B5EF4-FFF2-40B4-BE49-F238E27FC236}">
                <a16:creationId xmlns:a16="http://schemas.microsoft.com/office/drawing/2014/main" id="{0F8C62A3-C4E8-461C-9348-10514C65669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215" y="1714542"/>
            <a:ext cx="4266582" cy="46272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pt-BR" dirty="0"/>
              <a:t>Imagem Pessoa</a:t>
            </a:r>
          </a:p>
        </p:txBody>
      </p:sp>
      <p:sp>
        <p:nvSpPr>
          <p:cNvPr id="19" name="Espaço Reservado para Texto 21">
            <a:extLst>
              <a:ext uri="{FF2B5EF4-FFF2-40B4-BE49-F238E27FC236}">
                <a16:creationId xmlns:a16="http://schemas.microsoft.com/office/drawing/2014/main" id="{1F8C6BD6-13CE-4652-9562-E8D9707BA9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215" y="6367963"/>
            <a:ext cx="4266582" cy="33351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/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pt-BR" dirty="0"/>
              <a:t>Editar nome</a:t>
            </a:r>
          </a:p>
        </p:txBody>
      </p:sp>
      <p:sp>
        <p:nvSpPr>
          <p:cNvPr id="21" name="Espaço Reservado para Texto 23">
            <a:extLst>
              <a:ext uri="{FF2B5EF4-FFF2-40B4-BE49-F238E27FC236}">
                <a16:creationId xmlns:a16="http://schemas.microsoft.com/office/drawing/2014/main" id="{BF6B99F7-F09A-4E4A-98B4-50979EE5A9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6017" y="6065743"/>
            <a:ext cx="2228500" cy="459601"/>
          </a:xfrm>
          <a:prstGeom prst="rect">
            <a:avLst/>
          </a:prstGeom>
        </p:spPr>
        <p:txBody>
          <a:bodyPr wrap="none" lIns="90000" anchor="ctr" anchorCtr="0">
            <a:noAutofit/>
          </a:bodyPr>
          <a:lstStyle>
            <a:lvl1pPr marL="0" indent="0" algn="r">
              <a:buNone/>
              <a:defRPr sz="2400" b="1"/>
            </a:lvl1pPr>
          </a:lstStyle>
          <a:p>
            <a:pPr lvl="0"/>
            <a:r>
              <a:rPr lang="pt-BR" dirty="0"/>
              <a:t>Editar País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D114876A-2F59-4B6A-8148-DB59FB1974AD}"/>
              </a:ext>
            </a:extLst>
          </p:cNvPr>
          <p:cNvSpPr/>
          <p:nvPr userDrawn="1"/>
        </p:nvSpPr>
        <p:spPr>
          <a:xfrm>
            <a:off x="4461498" y="4970212"/>
            <a:ext cx="4563687" cy="459601"/>
          </a:xfrm>
          <a:prstGeom prst="rect">
            <a:avLst/>
          </a:prstGeom>
          <a:solidFill>
            <a:srgbClr val="F2E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Divisão Sul Asiático</a:t>
            </a:r>
            <a:endParaRPr lang="pt-BR" sz="2400" b="1" dirty="0">
              <a:solidFill>
                <a:schemeClr val="tx1"/>
              </a:solidFill>
            </a:endParaRP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26F8BD50-7A3A-4036-85E5-3389853664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498" y="1844824"/>
            <a:ext cx="4563688" cy="3099262"/>
          </a:xfrm>
          <a:prstGeom prst="rect">
            <a:avLst/>
          </a:prstGeom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74CC997E-2E36-424F-BD34-6756D5A60802}"/>
              </a:ext>
            </a:extLst>
          </p:cNvPr>
          <p:cNvSpPr txBox="1"/>
          <p:nvPr userDrawn="1"/>
        </p:nvSpPr>
        <p:spPr>
          <a:xfrm>
            <a:off x="14400" y="0"/>
            <a:ext cx="9110400" cy="666900"/>
          </a:xfrm>
          <a:prstGeom prst="rect">
            <a:avLst/>
          </a:prstGeom>
          <a:gradFill flip="none" rotWithShape="1">
            <a:gsLst>
              <a:gs pos="87000">
                <a:srgbClr val="E6E6E6"/>
              </a:gs>
              <a:gs pos="72000">
                <a:srgbClr val="BDD0E6"/>
              </a:gs>
              <a:gs pos="54000">
                <a:srgbClr val="9BB7D9"/>
              </a:gs>
              <a:gs pos="37000">
                <a:srgbClr val="426A9A"/>
              </a:gs>
              <a:gs pos="17000">
                <a:srgbClr val="454431"/>
              </a:gs>
              <a:gs pos="0">
                <a:schemeClr val="accent1">
                  <a:lumMod val="20000"/>
                  <a:lumOff val="80000"/>
                </a:schemeClr>
              </a:gs>
              <a:gs pos="0">
                <a:srgbClr val="070704"/>
              </a:gs>
              <a:gs pos="100000">
                <a:schemeClr val="bg1"/>
              </a:gs>
              <a:gs pos="100000">
                <a:srgbClr val="E6E6E6"/>
              </a:gs>
            </a:gsLst>
            <a:lin ang="0" scaled="1"/>
            <a:tileRect/>
          </a:gradFill>
          <a:ln w="25400">
            <a:solidFill>
              <a:srgbClr val="0000FF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4000" b="1" kern="12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+mn-lt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000" b="1" kern="1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+mn-lt"/>
                <a:ea typeface="+mn-ea"/>
                <a:cs typeface="+mn-cs"/>
              </a:rPr>
              <a:t>S99 – Missões – 5 de </a:t>
            </a:r>
            <a:r>
              <a:rPr lang="pt-BR" sz="4000" b="1" kern="1200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+mn-lt"/>
                <a:ea typeface="+mn-ea"/>
                <a:cs typeface="+mn-cs"/>
              </a:rPr>
              <a:t>xxx</a:t>
            </a:r>
            <a:endParaRPr lang="pt-BR" sz="4000" b="1" kern="1200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4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3108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iosidade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7FC83107-04BB-48FA-897E-6D306FF0F5F4}"/>
              </a:ext>
            </a:extLst>
          </p:cNvPr>
          <p:cNvSpPr>
            <a:spLocks noChangeAspect="1"/>
          </p:cNvSpPr>
          <p:nvPr userDrawn="1"/>
        </p:nvSpPr>
        <p:spPr>
          <a:xfrm>
            <a:off x="12701" y="666750"/>
            <a:ext cx="9105900" cy="6173788"/>
          </a:xfrm>
          <a:prstGeom prst="rect">
            <a:avLst/>
          </a:prstGeom>
          <a:solidFill>
            <a:srgbClr val="BBCFE6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013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6C55586-B5B6-4CCC-8A0E-777B7242F66C}"/>
              </a:ext>
            </a:extLst>
          </p:cNvPr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35" y="2441857"/>
            <a:ext cx="2640000" cy="9855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4560477B-EE57-4061-9D02-9D25ADEDBD2A}"/>
              </a:ext>
            </a:extLst>
          </p:cNvPr>
          <p:cNvSpPr/>
          <p:nvPr userDrawn="1"/>
        </p:nvSpPr>
        <p:spPr>
          <a:xfrm>
            <a:off x="37738" y="782706"/>
            <a:ext cx="9068525" cy="864096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lvl="0" indent="0" algn="ctr" defTabSz="5143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pt-BR" sz="2400" b="1" i="1" dirty="0">
                <a:ln w="11430">
                  <a:solidFill>
                    <a:srgbClr val="FFFF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As histórias deste trimestre </a:t>
            </a:r>
          </a:p>
          <a:p>
            <a:pPr lvl="0" indent="0" algn="ctr" defTabSz="5143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pt-BR" sz="2400" b="1" i="1" dirty="0">
                <a:ln w="11430">
                  <a:solidFill>
                    <a:srgbClr val="FFFF00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vem de</a:t>
            </a:r>
          </a:p>
        </p:txBody>
      </p:sp>
      <p:sp>
        <p:nvSpPr>
          <p:cNvPr id="22" name="CaixaDeTexto 3">
            <a:extLst>
              <a:ext uri="{FF2B5EF4-FFF2-40B4-BE49-F238E27FC236}">
                <a16:creationId xmlns:a16="http://schemas.microsoft.com/office/drawing/2014/main" id="{5FDCDDD1-E245-44CA-A8D9-24E14FFE29C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9499" y="1916832"/>
            <a:ext cx="4560000" cy="415498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100" b="1" dirty="0">
                <a:solidFill>
                  <a:schemeClr val="bg1"/>
                </a:solidFill>
              </a:rPr>
              <a:t>Índia</a:t>
            </a:r>
          </a:p>
        </p:txBody>
      </p:sp>
      <p:sp>
        <p:nvSpPr>
          <p:cNvPr id="23" name="CaixaDeTexto 3">
            <a:extLst>
              <a:ext uri="{FF2B5EF4-FFF2-40B4-BE49-F238E27FC236}">
                <a16:creationId xmlns:a16="http://schemas.microsoft.com/office/drawing/2014/main" id="{879ABBAE-FF85-427C-919E-FA449DF007B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573255" y="1917127"/>
            <a:ext cx="4560000" cy="415498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100" b="1" dirty="0">
                <a:solidFill>
                  <a:schemeClr val="bg1"/>
                </a:solidFill>
              </a:rPr>
              <a:t>Nepal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CCD823DC-20A6-4CD0-A4AD-DAAB02CBCD84}"/>
              </a:ext>
            </a:extLst>
          </p:cNvPr>
          <p:cNvSpPr/>
          <p:nvPr userDrawn="1"/>
        </p:nvSpPr>
        <p:spPr>
          <a:xfrm>
            <a:off x="5724128" y="2672916"/>
            <a:ext cx="480053" cy="2700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sz="1350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13C9025C-DB09-4E5B-A15C-FCDFB6152CE2}"/>
              </a:ext>
            </a:extLst>
          </p:cNvPr>
          <p:cNvSpPr/>
          <p:nvPr userDrawn="1"/>
        </p:nvSpPr>
        <p:spPr>
          <a:xfrm>
            <a:off x="5724128" y="2961891"/>
            <a:ext cx="480053" cy="3590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sz="135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00E36DA-E8F7-4BCB-AC16-A78D3C135C64}"/>
              </a:ext>
            </a:extLst>
          </p:cNvPr>
          <p:cNvPicPr preferRelativeResize="0">
            <a:picLocks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255" y="2441857"/>
            <a:ext cx="2640000" cy="985500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32B3D58B-9D12-4D44-B221-C3190BD34DB7}"/>
              </a:ext>
            </a:extLst>
          </p:cNvPr>
          <p:cNvSpPr txBox="1"/>
          <p:nvPr userDrawn="1"/>
        </p:nvSpPr>
        <p:spPr>
          <a:xfrm>
            <a:off x="14400" y="0"/>
            <a:ext cx="9110400" cy="666900"/>
          </a:xfrm>
          <a:prstGeom prst="rect">
            <a:avLst/>
          </a:prstGeom>
          <a:gradFill flip="none" rotWithShape="1">
            <a:gsLst>
              <a:gs pos="87000">
                <a:srgbClr val="E6E6E6"/>
              </a:gs>
              <a:gs pos="72000">
                <a:srgbClr val="BDD0E6"/>
              </a:gs>
              <a:gs pos="54000">
                <a:srgbClr val="9BB7D9"/>
              </a:gs>
              <a:gs pos="37000">
                <a:srgbClr val="426A9A"/>
              </a:gs>
              <a:gs pos="17000">
                <a:srgbClr val="454431"/>
              </a:gs>
              <a:gs pos="0">
                <a:schemeClr val="accent1">
                  <a:lumMod val="20000"/>
                  <a:lumOff val="80000"/>
                </a:schemeClr>
              </a:gs>
              <a:gs pos="0">
                <a:srgbClr val="070704"/>
              </a:gs>
              <a:gs pos="100000">
                <a:schemeClr val="bg1"/>
              </a:gs>
              <a:gs pos="100000">
                <a:srgbClr val="E6E6E6"/>
              </a:gs>
            </a:gsLst>
            <a:lin ang="0" scaled="1"/>
            <a:tileRect/>
          </a:gradFill>
          <a:ln w="25400">
            <a:solidFill>
              <a:srgbClr val="0000FF"/>
            </a:solidFill>
          </a:ln>
        </p:spPr>
        <p:txBody>
          <a:bodyPr wrap="square" rtlCol="0"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1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Divisão</a:t>
            </a:r>
            <a:r>
              <a:rPr lang="pt-BR" sz="21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Sul Asiática</a:t>
            </a:r>
            <a:endParaRPr lang="pt-BR" sz="2400" b="1" dirty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10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elo CAPA - 4º trime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5C4FEF0-8A47-4AC6-A0E0-30CD42D95EE1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rgbClr val="FFFF99"/>
              </a:gs>
              <a:gs pos="35000">
                <a:srgbClr val="FFFFCC"/>
              </a:gs>
              <a:gs pos="69000">
                <a:srgbClr val="FFFFFF"/>
              </a:gs>
              <a:gs pos="100000">
                <a:schemeClr val="bg1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998C51B-5961-4332-9F95-1378C485AEC4}"/>
              </a:ext>
            </a:extLst>
          </p:cNvPr>
          <p:cNvSpPr/>
          <p:nvPr userDrawn="1"/>
        </p:nvSpPr>
        <p:spPr>
          <a:xfrm>
            <a:off x="1" y="0"/>
            <a:ext cx="1306513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bg2">
                  <a:lumMod val="25000"/>
                </a:schemeClr>
              </a:gs>
              <a:gs pos="69000">
                <a:srgbClr val="D6A300"/>
              </a:gs>
              <a:gs pos="100000">
                <a:srgbClr val="FFFF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95C15DF-A763-467D-B824-0CB19D24092D}"/>
              </a:ext>
            </a:extLst>
          </p:cNvPr>
          <p:cNvSpPr/>
          <p:nvPr userDrawn="1"/>
        </p:nvSpPr>
        <p:spPr>
          <a:xfrm>
            <a:off x="1303339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rgbClr val="FFC000"/>
              </a:gs>
              <a:gs pos="69000">
                <a:srgbClr val="FFCC00"/>
              </a:gs>
              <a:gs pos="100000">
                <a:srgbClr val="FFFF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C83C081-DE6D-4125-B51B-BE5A43D08F53}"/>
              </a:ext>
            </a:extLst>
          </p:cNvPr>
          <p:cNvSpPr/>
          <p:nvPr userDrawn="1"/>
        </p:nvSpPr>
        <p:spPr>
          <a:xfrm>
            <a:off x="2606677" y="0"/>
            <a:ext cx="1306513" cy="6858000"/>
          </a:xfrm>
          <a:prstGeom prst="rect">
            <a:avLst/>
          </a:prstGeom>
          <a:gradFill>
            <a:gsLst>
              <a:gs pos="0">
                <a:srgbClr val="FFC000"/>
              </a:gs>
              <a:gs pos="35000">
                <a:srgbClr val="FFCC00"/>
              </a:gs>
              <a:gs pos="69000">
                <a:srgbClr val="FFFF00"/>
              </a:gs>
              <a:gs pos="100000">
                <a:srgbClr val="FFFF66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728AF6E-8F61-4B91-A810-08F10495D554}"/>
              </a:ext>
            </a:extLst>
          </p:cNvPr>
          <p:cNvSpPr/>
          <p:nvPr userDrawn="1"/>
        </p:nvSpPr>
        <p:spPr>
          <a:xfrm>
            <a:off x="3911601" y="0"/>
            <a:ext cx="1308100" cy="6858000"/>
          </a:xfrm>
          <a:prstGeom prst="rect">
            <a:avLst/>
          </a:prstGeom>
          <a:gradFill>
            <a:gsLst>
              <a:gs pos="0">
                <a:srgbClr val="FFCC00"/>
              </a:gs>
              <a:gs pos="35000">
                <a:srgbClr val="FFFF00"/>
              </a:gs>
              <a:gs pos="69000">
                <a:srgbClr val="FFFF99"/>
              </a:gs>
              <a:gs pos="100000">
                <a:srgbClr val="FFFF99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A90DB37D-F52C-4018-A150-43DF63D0D086}"/>
              </a:ext>
            </a:extLst>
          </p:cNvPr>
          <p:cNvSpPr/>
          <p:nvPr userDrawn="1"/>
        </p:nvSpPr>
        <p:spPr>
          <a:xfrm>
            <a:off x="5216526" y="0"/>
            <a:ext cx="1306513" cy="6858000"/>
          </a:xfrm>
          <a:prstGeom prst="rect">
            <a:avLst/>
          </a:prstGeom>
          <a:gradFill>
            <a:gsLst>
              <a:gs pos="0">
                <a:srgbClr val="FFFF00"/>
              </a:gs>
              <a:gs pos="35000">
                <a:srgbClr val="FFFF66"/>
              </a:gs>
              <a:gs pos="69000">
                <a:srgbClr val="FFFF99"/>
              </a:gs>
              <a:gs pos="100000">
                <a:srgbClr val="FFFFCC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24D6CC90-7387-499B-B3C5-1FA4E71D89A9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rgbClr val="FFFF66"/>
              </a:gs>
              <a:gs pos="35000">
                <a:srgbClr val="FFFF99"/>
              </a:gs>
              <a:gs pos="69000">
                <a:srgbClr val="FFFFCC"/>
              </a:gs>
              <a:gs pos="100000">
                <a:srgbClr val="FFFFFF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</p:txBody>
      </p:sp>
      <p:sp>
        <p:nvSpPr>
          <p:cNvPr id="17" name="Seta para a direita 14">
            <a:extLst>
              <a:ext uri="{FF2B5EF4-FFF2-40B4-BE49-F238E27FC236}">
                <a16:creationId xmlns:a16="http://schemas.microsoft.com/office/drawing/2014/main" id="{64604E08-EF50-479C-BF89-EAD268211E5B}"/>
              </a:ext>
            </a:extLst>
          </p:cNvPr>
          <p:cNvSpPr/>
          <p:nvPr userDrawn="1"/>
        </p:nvSpPr>
        <p:spPr>
          <a:xfrm rot="5400000">
            <a:off x="400051" y="2657475"/>
            <a:ext cx="485775" cy="32385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13" dirty="0">
              <a:solidFill>
                <a:srgbClr val="FF0000"/>
              </a:solidFill>
            </a:endParaRPr>
          </a:p>
        </p:txBody>
      </p:sp>
      <p:sp>
        <p:nvSpPr>
          <p:cNvPr id="18" name="Seta para a direita 15">
            <a:extLst>
              <a:ext uri="{FF2B5EF4-FFF2-40B4-BE49-F238E27FC236}">
                <a16:creationId xmlns:a16="http://schemas.microsoft.com/office/drawing/2014/main" id="{2793710C-739A-4F95-868F-AE0D753ADB78}"/>
              </a:ext>
            </a:extLst>
          </p:cNvPr>
          <p:cNvSpPr/>
          <p:nvPr userDrawn="1"/>
        </p:nvSpPr>
        <p:spPr>
          <a:xfrm>
            <a:off x="95251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13" dirty="0"/>
          </a:p>
        </p:txBody>
      </p:sp>
      <p:sp>
        <p:nvSpPr>
          <p:cNvPr id="19" name="Seta para a direita 16">
            <a:extLst>
              <a:ext uri="{FF2B5EF4-FFF2-40B4-BE49-F238E27FC236}">
                <a16:creationId xmlns:a16="http://schemas.microsoft.com/office/drawing/2014/main" id="{11B95390-0995-4B81-8E7F-C616DBB3226B}"/>
              </a:ext>
            </a:extLst>
          </p:cNvPr>
          <p:cNvSpPr/>
          <p:nvPr userDrawn="1"/>
        </p:nvSpPr>
        <p:spPr>
          <a:xfrm rot="16200000">
            <a:off x="395287" y="3197226"/>
            <a:ext cx="485775" cy="32385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13" dirty="0"/>
          </a:p>
        </p:txBody>
      </p:sp>
      <p:sp>
        <p:nvSpPr>
          <p:cNvPr id="20" name="Seta para a direita 17">
            <a:extLst>
              <a:ext uri="{FF2B5EF4-FFF2-40B4-BE49-F238E27FC236}">
                <a16:creationId xmlns:a16="http://schemas.microsoft.com/office/drawing/2014/main" id="{ADF4A2DB-7503-43BB-8701-2341441E1B57}"/>
              </a:ext>
            </a:extLst>
          </p:cNvPr>
          <p:cNvSpPr/>
          <p:nvPr userDrawn="1"/>
        </p:nvSpPr>
        <p:spPr>
          <a:xfrm>
            <a:off x="742951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13" dirty="0"/>
          </a:p>
        </p:txBody>
      </p:sp>
      <p:pic>
        <p:nvPicPr>
          <p:cNvPr id="28" name="Imagem 13" descr="Uma imagem contendo texto&#10;&#10;Descrição gerada com alta confiança">
            <a:extLst>
              <a:ext uri="{FF2B5EF4-FFF2-40B4-BE49-F238E27FC236}">
                <a16:creationId xmlns:a16="http://schemas.microsoft.com/office/drawing/2014/main" id="{EF17D8FD-C7E7-4BCF-9742-40BC2670E9E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4" b="20526"/>
          <a:stretch>
            <a:fillRect/>
          </a:stretch>
        </p:blipFill>
        <p:spPr bwMode="auto">
          <a:xfrm>
            <a:off x="52388" y="5473701"/>
            <a:ext cx="1204912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Imagem 2">
            <a:extLst>
              <a:ext uri="{FF2B5EF4-FFF2-40B4-BE49-F238E27FC236}">
                <a16:creationId xmlns:a16="http://schemas.microsoft.com/office/drawing/2014/main" id="{0DE04C82-A48C-4CD3-9AF3-3B85066EE4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5584825"/>
            <a:ext cx="1157288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Imagem 9">
            <a:extLst>
              <a:ext uri="{FF2B5EF4-FFF2-40B4-BE49-F238E27FC236}">
                <a16:creationId xmlns:a16="http://schemas.microsoft.com/office/drawing/2014/main" id="{AAC84E13-A511-45B7-A011-DC505C980422}"/>
              </a:ext>
            </a:extLst>
          </p:cNvPr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179705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Imagem 10" descr="Uma imagem contendo foto, edifício, parede&#10;&#10;Descrição gerada com alta confiança">
            <a:extLst>
              <a:ext uri="{FF2B5EF4-FFF2-40B4-BE49-F238E27FC236}">
                <a16:creationId xmlns:a16="http://schemas.microsoft.com/office/drawing/2014/main" id="{1F2073F7-352E-4C3A-913D-362A3A3C1F91}"/>
              </a:ext>
            </a:extLst>
          </p:cNvPr>
          <p:cNvPicPr>
            <a:picLocks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281940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Imagem 11" descr="Uma imagem contendo objeto, foto&#10;&#10;Descrição gerada com alta confiança">
            <a:extLst>
              <a:ext uri="{FF2B5EF4-FFF2-40B4-BE49-F238E27FC236}">
                <a16:creationId xmlns:a16="http://schemas.microsoft.com/office/drawing/2014/main" id="{32444C31-4472-4554-99EC-E7839FA11F01}"/>
              </a:ext>
            </a:extLst>
          </p:cNvPr>
          <p:cNvPicPr>
            <a:picLocks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3657600"/>
            <a:ext cx="12700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Imagem 12" descr="Uma imagem contendo foto, parede, interior, objeto&#10;&#10;Descrição gerada com alta confiança">
            <a:extLst>
              <a:ext uri="{FF2B5EF4-FFF2-40B4-BE49-F238E27FC236}">
                <a16:creationId xmlns:a16="http://schemas.microsoft.com/office/drawing/2014/main" id="{811D3E40-18D4-4A7F-9AAD-677DC6B6F44F}"/>
              </a:ext>
            </a:extLst>
          </p:cNvPr>
          <p:cNvPicPr>
            <a:picLocks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839788"/>
            <a:ext cx="127000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CaixaDeTexto 18">
            <a:extLst>
              <a:ext uri="{FF2B5EF4-FFF2-40B4-BE49-F238E27FC236}">
                <a16:creationId xmlns:a16="http://schemas.microsoft.com/office/drawing/2014/main" id="{0C7CA983-D7B9-4321-8DBE-F0E4CB7F0D3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7449" y="1243331"/>
            <a:ext cx="12731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HISTÓRIAS</a:t>
            </a:r>
          </a:p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DOS CAMPOS</a:t>
            </a: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40D2AD60-E677-424D-B123-67E477DCC32C}"/>
              </a:ext>
            </a:extLst>
          </p:cNvPr>
          <p:cNvSpPr/>
          <p:nvPr userDrawn="1"/>
        </p:nvSpPr>
        <p:spPr>
          <a:xfrm>
            <a:off x="1749597" y="620688"/>
            <a:ext cx="4238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1800" dirty="0">
                <a:solidFill>
                  <a:schemeClr val="tx1"/>
                </a:solidFill>
              </a:rPr>
              <a:t>MI</a:t>
            </a:r>
          </a:p>
          <a:p>
            <a:pPr algn="ctr"/>
            <a:r>
              <a:rPr lang="pt-BR" altLang="pt-BR" sz="1800" dirty="0">
                <a:solidFill>
                  <a:schemeClr val="tx1"/>
                </a:solidFill>
              </a:rPr>
              <a:t>S</a:t>
            </a:r>
          </a:p>
          <a:p>
            <a:pPr algn="ctr"/>
            <a:r>
              <a:rPr lang="pt-BR" altLang="pt-BR" sz="1800" dirty="0">
                <a:solidFill>
                  <a:schemeClr val="tx1"/>
                </a:solidFill>
              </a:rPr>
              <a:t>S</a:t>
            </a:r>
          </a:p>
          <a:p>
            <a:pPr algn="ctr"/>
            <a:r>
              <a:rPr lang="pt-BR" altLang="pt-BR" sz="1800" dirty="0">
                <a:solidFill>
                  <a:schemeClr val="tx1"/>
                </a:solidFill>
              </a:rPr>
              <a:t>I</a:t>
            </a:r>
          </a:p>
          <a:p>
            <a:pPr algn="ctr"/>
            <a:r>
              <a:rPr lang="pt-BR" altLang="pt-BR" sz="1800" dirty="0">
                <a:solidFill>
                  <a:schemeClr val="tx1"/>
                </a:solidFill>
              </a:rPr>
              <a:t>ONÁR</a:t>
            </a:r>
          </a:p>
          <a:p>
            <a:pPr algn="ctr"/>
            <a:r>
              <a:rPr lang="pt-BR" altLang="pt-BR" sz="1800" dirty="0">
                <a:solidFill>
                  <a:schemeClr val="tx1"/>
                </a:solidFill>
              </a:rPr>
              <a:t>I</a:t>
            </a:r>
          </a:p>
          <a:p>
            <a:pPr algn="ctr"/>
            <a:r>
              <a:rPr lang="pt-BR" altLang="pt-BR" sz="1800" dirty="0">
                <a:solidFill>
                  <a:schemeClr val="tx1"/>
                </a:solidFill>
              </a:rPr>
              <a:t>OS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08FB6297-AECD-44EA-8FD4-DA3EE47FDEA6}"/>
              </a:ext>
            </a:extLst>
          </p:cNvPr>
          <p:cNvSpPr txBox="1"/>
          <p:nvPr userDrawn="1"/>
        </p:nvSpPr>
        <p:spPr>
          <a:xfrm>
            <a:off x="2620963" y="4221088"/>
            <a:ext cx="1268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1800" dirty="0"/>
          </a:p>
          <a:p>
            <a:pPr algn="ctr"/>
            <a:r>
              <a:rPr lang="pt-BR" sz="1800" dirty="0"/>
              <a:t>TRIMESTRE</a:t>
            </a:r>
          </a:p>
          <a:p>
            <a:pPr algn="ctr"/>
            <a:r>
              <a:rPr lang="pt-BR" sz="1800"/>
              <a:t>2023</a:t>
            </a:r>
            <a:endParaRPr lang="pt-BR" sz="1800" dirty="0"/>
          </a:p>
        </p:txBody>
      </p:sp>
      <p:sp>
        <p:nvSpPr>
          <p:cNvPr id="46" name="Espaço Reservado para Texto 29">
            <a:extLst>
              <a:ext uri="{FF2B5EF4-FFF2-40B4-BE49-F238E27FC236}">
                <a16:creationId xmlns:a16="http://schemas.microsoft.com/office/drawing/2014/main" id="{9AA612ED-6240-4D9D-93C9-55496A15F8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86052" y="3789040"/>
            <a:ext cx="1131886" cy="7924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Tri</a:t>
            </a:r>
          </a:p>
        </p:txBody>
      </p:sp>
    </p:spTree>
    <p:extLst>
      <p:ext uri="{BB962C8B-B14F-4D97-AF65-F5344CB8AC3E}">
        <p14:creationId xmlns:p14="http://schemas.microsoft.com/office/powerpoint/2010/main" val="1995269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e Capa trimestral">
    <p:bg>
      <p:bgPr>
        <a:solidFill>
          <a:srgbClr val="FFF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Imagem 16">
            <a:extLst>
              <a:ext uri="{FF2B5EF4-FFF2-40B4-BE49-F238E27FC236}">
                <a16:creationId xmlns:a16="http://schemas.microsoft.com/office/drawing/2014/main" id="{1BBE24D1-BA93-4BC0-BD11-66C2BC048ED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68233" y="1713871"/>
            <a:ext cx="7740352" cy="511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noProof="0" dirty="0"/>
              <a:t>Clique no ícone para adicionar uma imagem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9A96DB1-1DCC-4BF7-A3A5-06162BFB64DF}"/>
              </a:ext>
            </a:extLst>
          </p:cNvPr>
          <p:cNvSpPr txBox="1"/>
          <p:nvPr userDrawn="1"/>
        </p:nvSpPr>
        <p:spPr>
          <a:xfrm>
            <a:off x="6623641" y="204510"/>
            <a:ext cx="2520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Menores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1423E87-8700-4B22-94DA-86A7C55E6461}"/>
              </a:ext>
            </a:extLst>
          </p:cNvPr>
          <p:cNvSpPr txBox="1"/>
          <p:nvPr userDrawn="1"/>
        </p:nvSpPr>
        <p:spPr>
          <a:xfrm>
            <a:off x="1332000" y="687600"/>
            <a:ext cx="7812000" cy="990000"/>
          </a:xfrm>
          <a:prstGeom prst="rect">
            <a:avLst/>
          </a:prstGeom>
          <a:solidFill>
            <a:srgbClr val="FFFF00"/>
          </a:solidFill>
        </p:spPr>
        <p:txBody>
          <a:bodyPr anchor="ctr" anchorCtr="0"/>
          <a:lstStyle>
            <a:lvl1pPr indent="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6600">
                <a:solidFill>
                  <a:schemeClr val="bg1"/>
                </a:solidFill>
              </a:defRPr>
            </a:lvl1pPr>
            <a:lvl2pPr marL="7429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/>
            </a:lvl2pPr>
            <a:lvl3pPr marL="1143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/>
            </a:lvl3pPr>
            <a:lvl4pPr marL="1600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/>
            </a:lvl4pPr>
            <a:lvl5pPr marL="20574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0"/>
            <a:r>
              <a:rPr lang="pt-BR" sz="6600" dirty="0">
                <a:solidFill>
                  <a:schemeClr val="tx1"/>
                </a:solidFill>
              </a:rPr>
              <a:t>Informativo   </a:t>
            </a:r>
            <a:r>
              <a:rPr lang="pt-BR" sz="2800" dirty="0">
                <a:solidFill>
                  <a:schemeClr val="tx1"/>
                </a:solidFill>
              </a:rPr>
              <a:t>Mundial das Missões </a:t>
            </a:r>
            <a:endParaRPr lang="pt-BR" sz="6600" dirty="0">
              <a:solidFill>
                <a:schemeClr val="tx1"/>
              </a:solidFill>
            </a:endParaRP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F55B530F-7E10-4385-B619-04EF6EC502B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63899" y="1674845"/>
            <a:ext cx="1944687" cy="9888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pt-BR" dirty="0"/>
              <a:t>Informe o trimestre</a:t>
            </a:r>
          </a:p>
        </p:txBody>
      </p:sp>
    </p:spTree>
    <p:extLst>
      <p:ext uri="{BB962C8B-B14F-4D97-AF65-F5344CB8AC3E}">
        <p14:creationId xmlns:p14="http://schemas.microsoft.com/office/powerpoint/2010/main" val="40880031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ino das Ofertas">
    <p:bg>
      <p:bgPr>
        <a:solidFill>
          <a:srgbClr val="FFFF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Imagem 16">
            <a:extLst>
              <a:ext uri="{FF2B5EF4-FFF2-40B4-BE49-F238E27FC236}">
                <a16:creationId xmlns:a16="http://schemas.microsoft.com/office/drawing/2014/main" id="{774B9CBF-58D8-A5CA-8427-989EF0C2FF1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68233" y="1713871"/>
            <a:ext cx="7740352" cy="511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noProof="0" dirty="0"/>
              <a:t>Clique no ícone para adicionar uma imagem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6028767-51A7-4FC4-9A06-0E957A1A56F1}"/>
              </a:ext>
            </a:extLst>
          </p:cNvPr>
          <p:cNvSpPr/>
          <p:nvPr userDrawn="1"/>
        </p:nvSpPr>
        <p:spPr>
          <a:xfrm>
            <a:off x="0" y="9018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4A452A"/>
              </a:gs>
              <a:gs pos="17000">
                <a:srgbClr val="5F5325"/>
              </a:gs>
              <a:gs pos="37000">
                <a:srgbClr val="FFC200"/>
              </a:gs>
              <a:gs pos="54000">
                <a:srgbClr val="FFD100"/>
              </a:gs>
              <a:gs pos="72000">
                <a:srgbClr val="FFFF0E"/>
              </a:gs>
              <a:gs pos="87000">
                <a:srgbClr val="FFFF69"/>
              </a:gs>
              <a:gs pos="100000">
                <a:srgbClr val="FFFF9C"/>
              </a:gs>
            </a:gsLst>
            <a:lin ang="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DESTINO DAS OFERTAS </a:t>
            </a:r>
            <a:r>
              <a:rPr lang="pt-BR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– </a:t>
            </a:r>
            <a:r>
              <a:rPr lang="pt-BR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Divisão </a:t>
            </a:r>
            <a:r>
              <a:rPr lang="pt-BR" sz="4000" b="1" kern="1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ea typeface="+mn-ea"/>
                <a:cs typeface="+mn-cs"/>
              </a:rPr>
              <a:t>Sul Asiática</a:t>
            </a:r>
            <a:endParaRPr lang="pt-BR" sz="4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9004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ória">
    <p:bg>
      <p:bgPr>
        <a:solidFill>
          <a:srgbClr val="FFFF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49C02A9C-EC97-48F4-96BC-621B79453E1E}"/>
              </a:ext>
            </a:extLst>
          </p:cNvPr>
          <p:cNvSpPr/>
          <p:nvPr userDrawn="1"/>
        </p:nvSpPr>
        <p:spPr>
          <a:xfrm>
            <a:off x="23813" y="676726"/>
            <a:ext cx="9109075" cy="6181274"/>
          </a:xfrm>
          <a:prstGeom prst="rect">
            <a:avLst/>
          </a:prstGeom>
          <a:solidFill>
            <a:srgbClr val="FFFF9C"/>
          </a:solidFill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013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9B7D715-C879-4B8E-84D0-F847AD87DBFA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4A452A"/>
              </a:gs>
              <a:gs pos="17000">
                <a:srgbClr val="5F5325"/>
              </a:gs>
              <a:gs pos="37000">
                <a:srgbClr val="FFC200"/>
              </a:gs>
              <a:gs pos="54000">
                <a:srgbClr val="FFD100"/>
              </a:gs>
              <a:gs pos="72000">
                <a:srgbClr val="FFFF0E"/>
              </a:gs>
              <a:gs pos="87000">
                <a:srgbClr val="FFFF69"/>
              </a:gs>
              <a:gs pos="100000">
                <a:srgbClr val="FFFF9C"/>
              </a:gs>
            </a:gsLst>
            <a:lin ang="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800"/>
          </a:p>
        </p:txBody>
      </p:sp>
      <p:sp>
        <p:nvSpPr>
          <p:cNvPr id="14" name="Espaço Reservado para Texto 8">
            <a:extLst>
              <a:ext uri="{FF2B5EF4-FFF2-40B4-BE49-F238E27FC236}">
                <a16:creationId xmlns:a16="http://schemas.microsoft.com/office/drawing/2014/main" id="{A2F1A39E-2A2D-4DFD-B384-4C8496CF93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876" y="0"/>
            <a:ext cx="9109075" cy="66675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000" b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defRPr>
            </a:lvl1pPr>
            <a:lvl2pPr marL="257175" indent="0">
              <a:buNone/>
              <a:defRPr b="1">
                <a:solidFill>
                  <a:srgbClr val="FFFF00"/>
                </a:solidFill>
              </a:defRPr>
            </a:lvl2pPr>
            <a:lvl3pPr marL="514350" indent="0">
              <a:buNone/>
              <a:defRPr b="1">
                <a:solidFill>
                  <a:srgbClr val="FFFF00"/>
                </a:solidFill>
              </a:defRPr>
            </a:lvl3pPr>
            <a:lvl4pPr marL="771525" indent="0">
              <a:buNone/>
              <a:defRPr b="1">
                <a:solidFill>
                  <a:srgbClr val="FFFF00"/>
                </a:solidFill>
              </a:defRPr>
            </a:lvl4pPr>
            <a:lvl5pPr marL="1028700" indent="0">
              <a:buNone/>
              <a:defRPr b="1">
                <a:solidFill>
                  <a:srgbClr val="FFFF00"/>
                </a:solidFill>
              </a:defRPr>
            </a:lvl5pPr>
          </a:lstStyle>
          <a:p>
            <a:pPr lvl="0"/>
            <a:r>
              <a:rPr lang="pt-BR" dirty="0"/>
              <a:t>S99 – Missões – 5 de </a:t>
            </a:r>
            <a:r>
              <a:rPr lang="pt-BR" dirty="0" err="1"/>
              <a:t>xxx</a:t>
            </a:r>
            <a:endParaRPr lang="pt-BR" dirty="0"/>
          </a:p>
        </p:txBody>
      </p:sp>
      <p:sp>
        <p:nvSpPr>
          <p:cNvPr id="10" name="Espaço Reservado para Texto 2">
            <a:extLst>
              <a:ext uri="{FF2B5EF4-FFF2-40B4-BE49-F238E27FC236}">
                <a16:creationId xmlns:a16="http://schemas.microsoft.com/office/drawing/2014/main" id="{51DAC51E-306F-4676-ACF6-EEC2DAD702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25" y="774700"/>
            <a:ext cx="9019681" cy="80676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pt-BR" sz="4000" b="1" i="1" kern="120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defRPr>
            </a:lvl1pPr>
          </a:lstStyle>
          <a:p>
            <a:pPr lvl="0"/>
            <a:r>
              <a:rPr lang="pt-BR" dirty="0"/>
              <a:t>Editar Título</a:t>
            </a:r>
          </a:p>
        </p:txBody>
      </p:sp>
      <p:sp>
        <p:nvSpPr>
          <p:cNvPr id="11" name="Espaço Reservado para Imagem 17">
            <a:extLst>
              <a:ext uri="{FF2B5EF4-FFF2-40B4-BE49-F238E27FC236}">
                <a16:creationId xmlns:a16="http://schemas.microsoft.com/office/drawing/2014/main" id="{5064339D-E1D3-42B7-BEC6-2B98247162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92280" y="5533065"/>
            <a:ext cx="1785052" cy="992279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pt-BR" dirty="0"/>
              <a:t>Imagem Bandeira</a:t>
            </a:r>
          </a:p>
        </p:txBody>
      </p:sp>
      <p:sp>
        <p:nvSpPr>
          <p:cNvPr id="13" name="Espaço Reservado para Imagem 19">
            <a:extLst>
              <a:ext uri="{FF2B5EF4-FFF2-40B4-BE49-F238E27FC236}">
                <a16:creationId xmlns:a16="http://schemas.microsoft.com/office/drawing/2014/main" id="{57A31040-F153-42C2-AE77-8557B053D32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215" y="1714542"/>
            <a:ext cx="4266582" cy="46272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pt-BR" dirty="0"/>
              <a:t>Imagem Pessoa</a:t>
            </a:r>
          </a:p>
        </p:txBody>
      </p:sp>
      <p:sp>
        <p:nvSpPr>
          <p:cNvPr id="15" name="Espaço Reservado para Texto 21">
            <a:extLst>
              <a:ext uri="{FF2B5EF4-FFF2-40B4-BE49-F238E27FC236}">
                <a16:creationId xmlns:a16="http://schemas.microsoft.com/office/drawing/2014/main" id="{DB9D5794-4ED9-43BA-8CDD-DD3588B6A0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215" y="6367963"/>
            <a:ext cx="4266582" cy="33351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/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pt-BR" dirty="0"/>
              <a:t>Editar nome</a:t>
            </a:r>
          </a:p>
        </p:txBody>
      </p:sp>
      <p:sp>
        <p:nvSpPr>
          <p:cNvPr id="17" name="Espaço Reservado para Texto 23">
            <a:extLst>
              <a:ext uri="{FF2B5EF4-FFF2-40B4-BE49-F238E27FC236}">
                <a16:creationId xmlns:a16="http://schemas.microsoft.com/office/drawing/2014/main" id="{AF707600-D312-4F74-939E-2F28672295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6017" y="6065743"/>
            <a:ext cx="2228500" cy="459601"/>
          </a:xfrm>
          <a:prstGeom prst="rect">
            <a:avLst/>
          </a:prstGeom>
        </p:spPr>
        <p:txBody>
          <a:bodyPr wrap="none" lIns="90000" anchor="ctr" anchorCtr="0">
            <a:noAutofit/>
          </a:bodyPr>
          <a:lstStyle>
            <a:lvl1pPr marL="0" indent="0" algn="r">
              <a:buNone/>
              <a:defRPr sz="2400" b="1"/>
            </a:lvl1pPr>
          </a:lstStyle>
          <a:p>
            <a:pPr lvl="0"/>
            <a:r>
              <a:rPr lang="pt-BR" dirty="0"/>
              <a:t>Editar País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C5CAE397-B050-4F8D-9759-465758CE8BC1}"/>
              </a:ext>
            </a:extLst>
          </p:cNvPr>
          <p:cNvSpPr/>
          <p:nvPr userDrawn="1"/>
        </p:nvSpPr>
        <p:spPr>
          <a:xfrm>
            <a:off x="4461498" y="4970212"/>
            <a:ext cx="4563687" cy="459601"/>
          </a:xfrm>
          <a:prstGeom prst="rect">
            <a:avLst/>
          </a:prstGeom>
          <a:solidFill>
            <a:srgbClr val="F2E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Divisão Sul Asiático</a:t>
            </a:r>
            <a:endParaRPr lang="pt-BR" sz="2400" b="1" dirty="0">
              <a:solidFill>
                <a:schemeClr val="tx1"/>
              </a:solidFill>
            </a:endParaRP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53C83340-372C-4544-9653-057A14B26A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498" y="1844824"/>
            <a:ext cx="4563688" cy="309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704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iosidade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24180" y="666750"/>
            <a:ext cx="9109075" cy="6191250"/>
          </a:xfrm>
          <a:prstGeom prst="rect">
            <a:avLst/>
          </a:prstGeom>
          <a:solidFill>
            <a:srgbClr val="FFFFC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13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6C55586-B5B6-4CCC-8A0E-777B7242F66C}"/>
              </a:ext>
            </a:extLst>
          </p:cNvPr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35" y="2441857"/>
            <a:ext cx="2640000" cy="9855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4560477B-EE57-4061-9D02-9D25ADEDBD2A}"/>
              </a:ext>
            </a:extLst>
          </p:cNvPr>
          <p:cNvSpPr/>
          <p:nvPr userDrawn="1"/>
        </p:nvSpPr>
        <p:spPr>
          <a:xfrm>
            <a:off x="37738" y="782706"/>
            <a:ext cx="9068525" cy="864096"/>
          </a:xfrm>
          <a:prstGeom prst="rect">
            <a:avLst/>
          </a:prstGeom>
        </p:spPr>
        <p:txBody>
          <a:bodyPr/>
          <a:lstStyle/>
          <a:p>
            <a:pPr lvl="0" indent="0" algn="ctr" defTabSz="5143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pt-BR" sz="2250" b="1" i="1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As histórias deste trimestre </a:t>
            </a:r>
          </a:p>
          <a:p>
            <a:pPr lvl="0" indent="0" algn="ctr" defTabSz="5143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pt-BR" sz="2250" b="1" i="1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vem de</a:t>
            </a:r>
          </a:p>
        </p:txBody>
      </p:sp>
      <p:sp>
        <p:nvSpPr>
          <p:cNvPr id="22" name="CaixaDeTexto 3">
            <a:extLst>
              <a:ext uri="{FF2B5EF4-FFF2-40B4-BE49-F238E27FC236}">
                <a16:creationId xmlns:a16="http://schemas.microsoft.com/office/drawing/2014/main" id="{5FDCDDD1-E245-44CA-A8D9-24E14FFE29C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9499" y="1916832"/>
            <a:ext cx="4560000" cy="41549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100" b="1" dirty="0">
                <a:solidFill>
                  <a:srgbClr val="FF0000"/>
                </a:solidFill>
              </a:rPr>
              <a:t>Índia</a:t>
            </a:r>
          </a:p>
        </p:txBody>
      </p:sp>
      <p:sp>
        <p:nvSpPr>
          <p:cNvPr id="23" name="CaixaDeTexto 3">
            <a:extLst>
              <a:ext uri="{FF2B5EF4-FFF2-40B4-BE49-F238E27FC236}">
                <a16:creationId xmlns:a16="http://schemas.microsoft.com/office/drawing/2014/main" id="{879ABBAE-FF85-427C-919E-FA449DF007B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573255" y="1917127"/>
            <a:ext cx="4560000" cy="41549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100" b="1" dirty="0">
                <a:solidFill>
                  <a:srgbClr val="FF0000"/>
                </a:solidFill>
              </a:rPr>
              <a:t>Nepal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CCD823DC-20A6-4CD0-A4AD-DAAB02CBCD84}"/>
              </a:ext>
            </a:extLst>
          </p:cNvPr>
          <p:cNvSpPr/>
          <p:nvPr userDrawn="1"/>
        </p:nvSpPr>
        <p:spPr>
          <a:xfrm>
            <a:off x="5724128" y="2672916"/>
            <a:ext cx="480053" cy="2700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sz="1350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13C9025C-DB09-4E5B-A15C-FCDFB6152CE2}"/>
              </a:ext>
            </a:extLst>
          </p:cNvPr>
          <p:cNvSpPr/>
          <p:nvPr userDrawn="1"/>
        </p:nvSpPr>
        <p:spPr>
          <a:xfrm>
            <a:off x="5724128" y="2961891"/>
            <a:ext cx="480053" cy="3590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sz="135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00E36DA-E8F7-4BCB-AC16-A78D3C135C64}"/>
              </a:ext>
            </a:extLst>
          </p:cNvPr>
          <p:cNvPicPr preferRelativeResize="0">
            <a:picLocks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255" y="2441857"/>
            <a:ext cx="2640000" cy="98550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01D623CC-F133-4FF5-9DA8-0BA232C8094A}"/>
              </a:ext>
            </a:extLst>
          </p:cNvPr>
          <p:cNvSpPr/>
          <p:nvPr userDrawn="1"/>
        </p:nvSpPr>
        <p:spPr>
          <a:xfrm>
            <a:off x="1861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4A452A"/>
              </a:gs>
              <a:gs pos="17000">
                <a:srgbClr val="5F5325"/>
              </a:gs>
              <a:gs pos="37000">
                <a:srgbClr val="FFC200"/>
              </a:gs>
              <a:gs pos="54000">
                <a:srgbClr val="FFD100"/>
              </a:gs>
              <a:gs pos="72000">
                <a:srgbClr val="FFFF0E"/>
              </a:gs>
              <a:gs pos="87000">
                <a:srgbClr val="FFFF69"/>
              </a:gs>
              <a:gs pos="100000">
                <a:srgbClr val="FFFF9C"/>
              </a:gs>
            </a:gsLst>
            <a:lin ang="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1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Divisão</a:t>
            </a:r>
            <a:r>
              <a:rPr lang="pt-BR" sz="21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Sul Asiática</a:t>
            </a:r>
            <a:endParaRPr lang="pt-BR" sz="2400" b="1" dirty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38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stino das Ofertas Jp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24">
            <a:extLst>
              <a:ext uri="{FF2B5EF4-FFF2-40B4-BE49-F238E27FC236}">
                <a16:creationId xmlns:a16="http://schemas.microsoft.com/office/drawing/2014/main" id="{BF548D46-1421-4A47-9FA0-ED5EA4F96B86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E8B630B2-FF9D-4777-94CB-92BC3F8F2942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-15875" y="-29943"/>
            <a:ext cx="9111625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DESTINO DAS OFERTAS </a:t>
            </a:r>
            <a:r>
              <a:rPr lang="pt-BR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– </a:t>
            </a:r>
            <a:r>
              <a:rPr lang="pt-BR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Divisão </a:t>
            </a:r>
            <a:r>
              <a:rPr lang="pt-BR" sz="4000" b="1" kern="1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ea typeface="+mn-ea"/>
                <a:cs typeface="+mn-cs"/>
              </a:rPr>
              <a:t>Sul-Asiática</a:t>
            </a:r>
            <a:endParaRPr lang="pt-BR" sz="4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52E26F1-D966-424A-8272-D310F56A9B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593147"/>
            <a:ext cx="9144000" cy="626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988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ó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49C02A9C-EC97-48F4-96BC-621B79453E1E}"/>
              </a:ext>
            </a:extLst>
          </p:cNvPr>
          <p:cNvSpPr/>
          <p:nvPr userDrawn="1"/>
        </p:nvSpPr>
        <p:spPr>
          <a:xfrm>
            <a:off x="23812" y="640624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C80D2776-4C41-401B-A7ED-1A0BC0EF6948}"/>
              </a:ext>
            </a:extLst>
          </p:cNvPr>
          <p:cNvSpPr/>
          <p:nvPr userDrawn="1"/>
        </p:nvSpPr>
        <p:spPr>
          <a:xfrm>
            <a:off x="32779" y="666750"/>
            <a:ext cx="9109075" cy="61651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defRPr/>
            </a:pPr>
            <a:endParaRPr lang="pt-BR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9B7D715-C879-4B8E-84D0-F847AD87DBFA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4" name="Espaço Reservado para Texto 8">
            <a:extLst>
              <a:ext uri="{FF2B5EF4-FFF2-40B4-BE49-F238E27FC236}">
                <a16:creationId xmlns:a16="http://schemas.microsoft.com/office/drawing/2014/main" id="{A2F1A39E-2A2D-4DFD-B384-4C8496CF93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defRPr>
            </a:lvl1pPr>
            <a:lvl2pPr marL="457200" indent="0">
              <a:buNone/>
              <a:defRPr b="1">
                <a:solidFill>
                  <a:srgbClr val="FFFF00"/>
                </a:solidFill>
              </a:defRPr>
            </a:lvl2pPr>
            <a:lvl3pPr marL="914400" indent="0">
              <a:buNone/>
              <a:defRPr b="1">
                <a:solidFill>
                  <a:srgbClr val="FFFF00"/>
                </a:solidFill>
              </a:defRPr>
            </a:lvl3pPr>
            <a:lvl4pPr marL="1371600" indent="0">
              <a:buNone/>
              <a:defRPr b="1">
                <a:solidFill>
                  <a:srgbClr val="FFFF00"/>
                </a:solidFill>
              </a:defRPr>
            </a:lvl4pPr>
            <a:lvl5pPr marL="1828800" indent="0">
              <a:buNone/>
              <a:defRPr b="1">
                <a:solidFill>
                  <a:srgbClr val="FFFF00"/>
                </a:solidFill>
              </a:defRPr>
            </a:lvl5pPr>
          </a:lstStyle>
          <a:p>
            <a:pPr lvl="0"/>
            <a:r>
              <a:rPr lang="pt-BR" dirty="0"/>
              <a:t>S99 – Missões – 5 de </a:t>
            </a:r>
            <a:r>
              <a:rPr lang="pt-BR" dirty="0" err="1"/>
              <a:t>xxx</a:t>
            </a:r>
            <a:endParaRPr lang="pt-BR" dirty="0"/>
          </a:p>
        </p:txBody>
      </p:sp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C1F9B76E-4B1A-4EB0-A3FF-955595CF6B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25" y="774700"/>
            <a:ext cx="9019681" cy="80676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pt-BR" sz="4000" b="1" i="1" kern="120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defRPr>
            </a:lvl1pPr>
          </a:lstStyle>
          <a:p>
            <a:pPr lvl="0"/>
            <a:r>
              <a:rPr lang="pt-BR" dirty="0"/>
              <a:t>Editar Título</a:t>
            </a:r>
          </a:p>
        </p:txBody>
      </p:sp>
      <p:sp>
        <p:nvSpPr>
          <p:cNvPr id="20" name="Espaço Reservado para Imagem 17">
            <a:extLst>
              <a:ext uri="{FF2B5EF4-FFF2-40B4-BE49-F238E27FC236}">
                <a16:creationId xmlns:a16="http://schemas.microsoft.com/office/drawing/2014/main" id="{7D0CB816-BE66-401C-8064-957A5D52EA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92280" y="5533065"/>
            <a:ext cx="1785052" cy="992279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pt-BR" dirty="0"/>
              <a:t>Imagem Bandeira</a:t>
            </a:r>
          </a:p>
        </p:txBody>
      </p:sp>
      <p:sp>
        <p:nvSpPr>
          <p:cNvPr id="22" name="Espaço Reservado para Imagem 19">
            <a:extLst>
              <a:ext uri="{FF2B5EF4-FFF2-40B4-BE49-F238E27FC236}">
                <a16:creationId xmlns:a16="http://schemas.microsoft.com/office/drawing/2014/main" id="{077DD9D9-5667-415D-9AE1-F800DE7A380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215" y="1714542"/>
            <a:ext cx="4266582" cy="46272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pt-BR" dirty="0"/>
              <a:t>Imagem Pessoa</a:t>
            </a:r>
          </a:p>
        </p:txBody>
      </p:sp>
      <p:sp>
        <p:nvSpPr>
          <p:cNvPr id="23" name="Espaço Reservado para Texto 21">
            <a:extLst>
              <a:ext uri="{FF2B5EF4-FFF2-40B4-BE49-F238E27FC236}">
                <a16:creationId xmlns:a16="http://schemas.microsoft.com/office/drawing/2014/main" id="{E8EC2046-C85A-4C97-89CB-A052965A85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215" y="6367963"/>
            <a:ext cx="4266582" cy="33351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/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pt-BR" dirty="0"/>
              <a:t>Editar nome</a:t>
            </a:r>
          </a:p>
        </p:txBody>
      </p:sp>
      <p:sp>
        <p:nvSpPr>
          <p:cNvPr id="24" name="Espaço Reservado para Texto 23">
            <a:extLst>
              <a:ext uri="{FF2B5EF4-FFF2-40B4-BE49-F238E27FC236}">
                <a16:creationId xmlns:a16="http://schemas.microsoft.com/office/drawing/2014/main" id="{89016258-7870-4C04-A223-9D68544350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6017" y="6065743"/>
            <a:ext cx="2228500" cy="459601"/>
          </a:xfrm>
          <a:prstGeom prst="rect">
            <a:avLst/>
          </a:prstGeom>
        </p:spPr>
        <p:txBody>
          <a:bodyPr wrap="none" lIns="90000" anchor="ctr" anchorCtr="0">
            <a:noAutofit/>
          </a:bodyPr>
          <a:lstStyle>
            <a:lvl1pPr marL="0" indent="0" algn="r">
              <a:buNone/>
              <a:defRPr sz="2400" b="1"/>
            </a:lvl1pPr>
          </a:lstStyle>
          <a:p>
            <a:pPr lvl="0"/>
            <a:r>
              <a:rPr lang="pt-BR" dirty="0"/>
              <a:t>Editar País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F7193FB-019F-4781-8DFC-5353D3BCD0B4}"/>
              </a:ext>
            </a:extLst>
          </p:cNvPr>
          <p:cNvSpPr/>
          <p:nvPr userDrawn="1"/>
        </p:nvSpPr>
        <p:spPr>
          <a:xfrm>
            <a:off x="4461498" y="4970212"/>
            <a:ext cx="4563687" cy="459601"/>
          </a:xfrm>
          <a:prstGeom prst="rect">
            <a:avLst/>
          </a:prstGeom>
          <a:solidFill>
            <a:srgbClr val="F2E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Divisão Sul-Asiática</a:t>
            </a:r>
            <a:endParaRPr lang="pt-BR" sz="2400" b="1" dirty="0">
              <a:solidFill>
                <a:schemeClr val="tx1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803761C-D3D5-43F6-8301-80D0D0A2D5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832" y="1714542"/>
            <a:ext cx="4603087" cy="315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73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iosida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3690757-2233-41B7-B19F-57929FBC3A8B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Divisão</a:t>
            </a:r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Sul-Asiática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1BD80D8-3761-4900-B3A7-1F0AC121B4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996" y="679578"/>
            <a:ext cx="2959200" cy="6120000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latin typeface="+mn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 dirty="0"/>
              <a:t>Texto sobre Curiosidade</a:t>
            </a:r>
          </a:p>
        </p:txBody>
      </p:sp>
    </p:spTree>
    <p:extLst>
      <p:ext uri="{BB962C8B-B14F-4D97-AF65-F5344CB8AC3E}">
        <p14:creationId xmlns:p14="http://schemas.microsoft.com/office/powerpoint/2010/main" val="1327805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iosidad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3690757-2233-41B7-B19F-57929FBC3A8B}"/>
              </a:ext>
            </a:extLst>
          </p:cNvPr>
          <p:cNvSpPr/>
          <p:nvPr userDrawn="1"/>
        </p:nvSpPr>
        <p:spPr>
          <a:xfrm>
            <a:off x="34061" y="12828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Divisão</a:t>
            </a:r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Sul-Asiática</a:t>
            </a:r>
          </a:p>
        </p:txBody>
      </p:sp>
      <p:sp>
        <p:nvSpPr>
          <p:cNvPr id="6" name="Espaço Reservado para Texto 2">
            <a:extLst>
              <a:ext uri="{FF2B5EF4-FFF2-40B4-BE49-F238E27FC236}">
                <a16:creationId xmlns:a16="http://schemas.microsoft.com/office/drawing/2014/main" id="{A15B693B-9305-49AD-BC5A-A438EE330D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996" y="679578"/>
            <a:ext cx="2959200" cy="6120000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latin typeface="+mn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 dirty="0"/>
              <a:t>Texto sobre Animais</a:t>
            </a:r>
          </a:p>
        </p:txBody>
      </p:sp>
    </p:spTree>
    <p:extLst>
      <p:ext uri="{BB962C8B-B14F-4D97-AF65-F5344CB8AC3E}">
        <p14:creationId xmlns:p14="http://schemas.microsoft.com/office/powerpoint/2010/main" val="2258422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iosidades_3"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7737" y="685695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3031C4F-6308-48D1-AE9D-A3E3CDBF91F7}"/>
              </a:ext>
            </a:extLst>
          </p:cNvPr>
          <p:cNvSpPr/>
          <p:nvPr userDrawn="1"/>
        </p:nvSpPr>
        <p:spPr>
          <a:xfrm>
            <a:off x="7924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Divisão</a:t>
            </a:r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Sul-Asiática</a:t>
            </a:r>
          </a:p>
        </p:txBody>
      </p:sp>
    </p:spTree>
    <p:extLst>
      <p:ext uri="{BB962C8B-B14F-4D97-AF65-F5344CB8AC3E}">
        <p14:creationId xmlns:p14="http://schemas.microsoft.com/office/powerpoint/2010/main" val="3300128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ientaçõ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FCC3EF9-EFE1-42F6-AF89-C307108FF02A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Orientação aos Professores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44857A5-1D10-4BFC-8C69-E0241B0C4CC3}"/>
              </a:ext>
            </a:extLst>
          </p:cNvPr>
          <p:cNvSpPr txBox="1"/>
          <p:nvPr userDrawn="1"/>
        </p:nvSpPr>
        <p:spPr>
          <a:xfrm>
            <a:off x="55055" y="666750"/>
            <a:ext cx="9054020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01600" algn="ctr">
              <a:lnSpc>
                <a:spcPct val="107000"/>
              </a:lnSpc>
              <a:spcAft>
                <a:spcPts val="0"/>
              </a:spcAft>
            </a:pPr>
            <a:r>
              <a:rPr lang="pt-BR" sz="2800" b="1" i="1" dirty="0">
                <a:solidFill>
                  <a:srgbClr val="FF0000"/>
                </a:solidFill>
              </a:rPr>
              <a:t>Dicas da história </a:t>
            </a:r>
          </a:p>
        </p:txBody>
      </p:sp>
    </p:spTree>
    <p:extLst>
      <p:ext uri="{BB962C8B-B14F-4D97-AF65-F5344CB8AC3E}">
        <p14:creationId xmlns:p14="http://schemas.microsoft.com/office/powerpoint/2010/main" val="2805412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ões no Mu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9F7A317-04DB-406C-AA6E-EB39E08D1A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59" y="711018"/>
            <a:ext cx="7733884" cy="608166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9002AFE-889F-4D14-A8A3-F88B46A73AE4}"/>
              </a:ext>
            </a:extLst>
          </p:cNvPr>
          <p:cNvSpPr txBox="1"/>
          <p:nvPr userDrawn="1"/>
        </p:nvSpPr>
        <p:spPr>
          <a:xfrm>
            <a:off x="1304113" y="55094"/>
            <a:ext cx="7733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Divisões da Igreja Adventista no mundo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EFD460E0-A66A-4EFF-83B4-D872D91F38A9}"/>
              </a:ext>
            </a:extLst>
          </p:cNvPr>
          <p:cNvSpPr/>
          <p:nvPr userDrawn="1"/>
        </p:nvSpPr>
        <p:spPr>
          <a:xfrm>
            <a:off x="1364459" y="711018"/>
            <a:ext cx="7733884" cy="4137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600" b="1" dirty="0">
                <a:solidFill>
                  <a:srgbClr val="FF0000"/>
                </a:solidFill>
              </a:rPr>
              <a:t>Conferência Geral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D877F83-E5D6-4F8E-907D-4BA9F142A14E}"/>
              </a:ext>
            </a:extLst>
          </p:cNvPr>
          <p:cNvSpPr txBox="1"/>
          <p:nvPr userDrawn="1"/>
        </p:nvSpPr>
        <p:spPr>
          <a:xfrm>
            <a:off x="1835696" y="5661248"/>
            <a:ext cx="169514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200" b="1" dirty="0"/>
              <a:t>Norte Americana (NAD)</a:t>
            </a:r>
          </a:p>
          <a:p>
            <a:r>
              <a:rPr lang="pt-BR" sz="1200" b="1" dirty="0"/>
              <a:t>Interamericana (IAD)</a:t>
            </a:r>
          </a:p>
          <a:p>
            <a:r>
              <a:rPr lang="pt-BR" sz="1200" b="1" dirty="0"/>
              <a:t>Sul Americana (SAD)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0B8DD16-7EA1-47D0-BE16-5B35C97E74C4}"/>
              </a:ext>
            </a:extLst>
          </p:cNvPr>
          <p:cNvSpPr txBox="1"/>
          <p:nvPr userDrawn="1"/>
        </p:nvSpPr>
        <p:spPr>
          <a:xfrm>
            <a:off x="4211960" y="5291915"/>
            <a:ext cx="2448272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b="1" dirty="0"/>
              <a:t>Transeuropeia (TED) </a:t>
            </a:r>
          </a:p>
          <a:p>
            <a:r>
              <a:rPr lang="pt-BR" sz="1200" b="1" dirty="0"/>
              <a:t>Intereuropeia (EUD)</a:t>
            </a:r>
          </a:p>
          <a:p>
            <a:r>
              <a:rPr lang="pt-BR" sz="1200" b="1" dirty="0"/>
              <a:t>Oriente Médio/Norte África(MENA)</a:t>
            </a:r>
          </a:p>
          <a:p>
            <a:r>
              <a:rPr lang="pt-BR" sz="1200" b="1" dirty="0"/>
              <a:t>Campo de Israel (IF)</a:t>
            </a:r>
          </a:p>
          <a:p>
            <a:r>
              <a:rPr lang="pt-BR" sz="1200" b="1" dirty="0"/>
              <a:t>Centro Oeste Africana (WAD)</a:t>
            </a:r>
          </a:p>
          <a:p>
            <a:r>
              <a:rPr lang="pt-BR" sz="1200" b="1" dirty="0"/>
              <a:t>Centro Leste Africana (ECD)</a:t>
            </a:r>
          </a:p>
          <a:p>
            <a:r>
              <a:rPr lang="pt-BR" sz="1200" b="1" i="0" dirty="0"/>
              <a:t>Sul-Africana Oceano </a:t>
            </a:r>
            <a:r>
              <a:rPr lang="pt-BR" sz="1100" b="1" dirty="0"/>
              <a:t>Índico (SID)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5AAA76E-B543-4D9E-8A95-B102DC517481}"/>
              </a:ext>
            </a:extLst>
          </p:cNvPr>
          <p:cNvSpPr txBox="1"/>
          <p:nvPr userDrawn="1"/>
        </p:nvSpPr>
        <p:spPr>
          <a:xfrm>
            <a:off x="6866095" y="5278084"/>
            <a:ext cx="223224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b="1" dirty="0"/>
              <a:t>Euroasiática (ESD)</a:t>
            </a:r>
          </a:p>
          <a:p>
            <a:r>
              <a:rPr lang="pt-BR" sz="1200" b="1" dirty="0"/>
              <a:t>Pacífico Norte Asiático (NSD) Pacífico Sul Asiático (SSD) </a:t>
            </a:r>
          </a:p>
          <a:p>
            <a:r>
              <a:rPr lang="pt-BR" sz="1200" b="1" dirty="0"/>
              <a:t>Sul Asiático (SUD)</a:t>
            </a:r>
          </a:p>
          <a:p>
            <a:r>
              <a:rPr lang="pt-BR" sz="1200" b="1" dirty="0"/>
              <a:t>Sul do Pacífico (SPD)</a:t>
            </a:r>
            <a:endParaRPr lang="pt-BR" sz="1100" b="1" dirty="0"/>
          </a:p>
        </p:txBody>
      </p:sp>
    </p:spTree>
    <p:extLst>
      <p:ext uri="{BB962C8B-B14F-4D97-AF65-F5344CB8AC3E}">
        <p14:creationId xmlns:p14="http://schemas.microsoft.com/office/powerpoint/2010/main" val="864524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B5E5280-0888-478A-92DC-756B8F7A7FA8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3171E86-687F-4AD5-833A-26E8D95A1805}"/>
              </a:ext>
            </a:extLst>
          </p:cNvPr>
          <p:cNvSpPr/>
          <p:nvPr userDrawn="1"/>
        </p:nvSpPr>
        <p:spPr>
          <a:xfrm>
            <a:off x="0" y="0"/>
            <a:ext cx="1306513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35000">
                <a:schemeClr val="bg2">
                  <a:lumMod val="25000"/>
                </a:schemeClr>
              </a:gs>
              <a:gs pos="69000">
                <a:schemeClr val="accent3">
                  <a:lumMod val="5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2100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AB6CA49-FA97-4265-B31C-24F45B207809}"/>
              </a:ext>
            </a:extLst>
          </p:cNvPr>
          <p:cNvSpPr/>
          <p:nvPr userDrawn="1"/>
        </p:nvSpPr>
        <p:spPr>
          <a:xfrm>
            <a:off x="1303338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accent3">
                  <a:lumMod val="50000"/>
                </a:schemeClr>
              </a:gs>
              <a:gs pos="69000">
                <a:schemeClr val="accent3">
                  <a:lumMod val="75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018BB23-1503-40FD-9E09-8C9CB18EF745}"/>
              </a:ext>
            </a:extLst>
          </p:cNvPr>
          <p:cNvSpPr/>
          <p:nvPr userDrawn="1"/>
        </p:nvSpPr>
        <p:spPr>
          <a:xfrm>
            <a:off x="260667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35000">
                <a:schemeClr val="accent3">
                  <a:lumMod val="75000"/>
                </a:schemeClr>
              </a:gs>
              <a:gs pos="69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9322C02-A10F-411C-B88A-8CABA1BE2F1E}"/>
              </a:ext>
            </a:extLst>
          </p:cNvPr>
          <p:cNvSpPr/>
          <p:nvPr userDrawn="1"/>
        </p:nvSpPr>
        <p:spPr>
          <a:xfrm>
            <a:off x="3911600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lumMod val="60000"/>
                  <a:lumOff val="4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2230A02-5254-4E1B-8161-4C7CA500D0C6}"/>
              </a:ext>
            </a:extLst>
          </p:cNvPr>
          <p:cNvSpPr/>
          <p:nvPr userDrawn="1"/>
        </p:nvSpPr>
        <p:spPr>
          <a:xfrm>
            <a:off x="521652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DF5EDFA-337F-4C37-B148-72322770314E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rgbClr val="C8DDAB"/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9" name="Seta para a direita 14">
            <a:extLst>
              <a:ext uri="{FF2B5EF4-FFF2-40B4-BE49-F238E27FC236}">
                <a16:creationId xmlns:a16="http://schemas.microsoft.com/office/drawing/2014/main" id="{13E3794A-39B9-4F11-9A65-AC2566BBFC9F}"/>
              </a:ext>
            </a:extLst>
          </p:cNvPr>
          <p:cNvSpPr/>
          <p:nvPr userDrawn="1"/>
        </p:nvSpPr>
        <p:spPr>
          <a:xfrm rot="5400000">
            <a:off x="400050" y="2657476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0000"/>
              </a:solidFill>
            </a:endParaRPr>
          </a:p>
        </p:txBody>
      </p:sp>
      <p:sp>
        <p:nvSpPr>
          <p:cNvPr id="10" name="Seta para a direita 15">
            <a:extLst>
              <a:ext uri="{FF2B5EF4-FFF2-40B4-BE49-F238E27FC236}">
                <a16:creationId xmlns:a16="http://schemas.microsoft.com/office/drawing/2014/main" id="{DFB7F4FA-087C-404C-B195-50699B26695F}"/>
              </a:ext>
            </a:extLst>
          </p:cNvPr>
          <p:cNvSpPr/>
          <p:nvPr userDrawn="1"/>
        </p:nvSpPr>
        <p:spPr>
          <a:xfrm>
            <a:off x="95250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1" name="Seta para a direita 16">
            <a:extLst>
              <a:ext uri="{FF2B5EF4-FFF2-40B4-BE49-F238E27FC236}">
                <a16:creationId xmlns:a16="http://schemas.microsoft.com/office/drawing/2014/main" id="{5E88BB1A-AC3F-4CD1-A010-5AA2B37E13C5}"/>
              </a:ext>
            </a:extLst>
          </p:cNvPr>
          <p:cNvSpPr/>
          <p:nvPr userDrawn="1"/>
        </p:nvSpPr>
        <p:spPr>
          <a:xfrm rot="16200000">
            <a:off x="395287" y="3197226"/>
            <a:ext cx="485775" cy="323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2" name="Seta para a direita 17">
            <a:extLst>
              <a:ext uri="{FF2B5EF4-FFF2-40B4-BE49-F238E27FC236}">
                <a16:creationId xmlns:a16="http://schemas.microsoft.com/office/drawing/2014/main" id="{36A8CDFF-E5D3-445F-A807-E5E0A8994676}"/>
              </a:ext>
            </a:extLst>
          </p:cNvPr>
          <p:cNvSpPr/>
          <p:nvPr userDrawn="1"/>
        </p:nvSpPr>
        <p:spPr>
          <a:xfrm>
            <a:off x="742950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BF2629F-D774-4FB0-872E-9E4F21426014}"/>
              </a:ext>
            </a:extLst>
          </p:cNvPr>
          <p:cNvSpPr/>
          <p:nvPr userDrawn="1"/>
        </p:nvSpPr>
        <p:spPr>
          <a:xfrm>
            <a:off x="1331913" y="550118"/>
            <a:ext cx="7812087" cy="630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D9099EE3-ED9B-4A5A-98AE-233EE12133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4" y="5247095"/>
            <a:ext cx="1206000" cy="1278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807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9" r:id="rId2"/>
    <p:sldLayoutId id="2147483734" r:id="rId3"/>
    <p:sldLayoutId id="2147483697" r:id="rId4"/>
    <p:sldLayoutId id="2147483705" r:id="rId5"/>
    <p:sldLayoutId id="2147483707" r:id="rId6"/>
    <p:sldLayoutId id="2147483687" r:id="rId7"/>
    <p:sldLayoutId id="2147483685" r:id="rId8"/>
    <p:sldLayoutId id="2147483703" r:id="rId9"/>
    <p:sldLayoutId id="2147483689" r:id="rId10"/>
    <p:sldLayoutId id="2147483691" r:id="rId11"/>
    <p:sldLayoutId id="2147483674" r:id="rId12"/>
    <p:sldLayoutId id="2147483713" r:id="rId13"/>
    <p:sldLayoutId id="214748369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24B87A5-3DAF-4277-B480-480D5446E788}"/>
              </a:ext>
            </a:extLst>
          </p:cNvPr>
          <p:cNvSpPr/>
          <p:nvPr/>
        </p:nvSpPr>
        <p:spPr>
          <a:xfrm>
            <a:off x="7824789" y="0"/>
            <a:ext cx="1319212" cy="6858000"/>
          </a:xfrm>
          <a:prstGeom prst="rect">
            <a:avLst/>
          </a:prstGeom>
          <a:gradFill>
            <a:gsLst>
              <a:gs pos="0">
                <a:srgbClr val="FFD4A1"/>
              </a:gs>
              <a:gs pos="35000">
                <a:srgbClr val="FFFFCC"/>
              </a:gs>
              <a:gs pos="69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E51CDAE-0541-41A8-A2D0-AD1597095D4F}"/>
              </a:ext>
            </a:extLst>
          </p:cNvPr>
          <p:cNvSpPr/>
          <p:nvPr/>
        </p:nvSpPr>
        <p:spPr>
          <a:xfrm>
            <a:off x="1" y="0"/>
            <a:ext cx="1306513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35000">
                <a:schemeClr val="bg2">
                  <a:lumMod val="25000"/>
                </a:schemeClr>
              </a:gs>
              <a:gs pos="69000">
                <a:srgbClr val="C00000"/>
              </a:gs>
              <a:gs pos="100000">
                <a:srgbClr val="FF00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181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26DB88B-0E87-4FB4-9C56-82B8FF124EFB}"/>
              </a:ext>
            </a:extLst>
          </p:cNvPr>
          <p:cNvSpPr/>
          <p:nvPr/>
        </p:nvSpPr>
        <p:spPr>
          <a:xfrm>
            <a:off x="1303339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rgbClr val="C00000"/>
              </a:gs>
              <a:gs pos="69000">
                <a:srgbClr val="FF0000"/>
              </a:gs>
              <a:gs pos="100000">
                <a:srgbClr val="FF66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91E4B8C-E39F-403F-A3BA-9E0045B125DC}"/>
              </a:ext>
            </a:extLst>
          </p:cNvPr>
          <p:cNvSpPr/>
          <p:nvPr/>
        </p:nvSpPr>
        <p:spPr>
          <a:xfrm>
            <a:off x="2606677" y="0"/>
            <a:ext cx="1306513" cy="6858000"/>
          </a:xfrm>
          <a:prstGeom prst="rect">
            <a:avLst/>
          </a:prstGeom>
          <a:gradFill>
            <a:gsLst>
              <a:gs pos="0">
                <a:srgbClr val="C00000"/>
              </a:gs>
              <a:gs pos="35000">
                <a:srgbClr val="FF0000"/>
              </a:gs>
              <a:gs pos="69000">
                <a:srgbClr val="FF6600"/>
              </a:gs>
              <a:gs pos="100000">
                <a:srgbClr val="FF9966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84BB08C-198A-42C3-B3D4-B2C8FD40221F}"/>
              </a:ext>
            </a:extLst>
          </p:cNvPr>
          <p:cNvSpPr/>
          <p:nvPr/>
        </p:nvSpPr>
        <p:spPr>
          <a:xfrm>
            <a:off x="3911601" y="0"/>
            <a:ext cx="1308100" cy="6858000"/>
          </a:xfrm>
          <a:prstGeom prst="rect">
            <a:avLst/>
          </a:prstGeom>
          <a:gradFill>
            <a:gsLst>
              <a:gs pos="0">
                <a:srgbClr val="FF0000"/>
              </a:gs>
              <a:gs pos="35000">
                <a:srgbClr val="FF6600"/>
              </a:gs>
              <a:gs pos="69000">
                <a:srgbClr val="FF9966"/>
              </a:gs>
              <a:gs pos="100000">
                <a:srgbClr val="FFCC99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1EE96A5-E06B-49C3-A351-1DE4EE1789FF}"/>
              </a:ext>
            </a:extLst>
          </p:cNvPr>
          <p:cNvSpPr/>
          <p:nvPr/>
        </p:nvSpPr>
        <p:spPr>
          <a:xfrm>
            <a:off x="5216526" y="0"/>
            <a:ext cx="1306513" cy="6858000"/>
          </a:xfrm>
          <a:prstGeom prst="rect">
            <a:avLst/>
          </a:prstGeom>
          <a:gradFill>
            <a:gsLst>
              <a:gs pos="0">
                <a:srgbClr val="FF6600"/>
              </a:gs>
              <a:gs pos="35000">
                <a:srgbClr val="FF9966"/>
              </a:gs>
              <a:gs pos="69000">
                <a:srgbClr val="FFCC99"/>
              </a:gs>
              <a:gs pos="100000">
                <a:srgbClr val="FFFFCC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1BFBAA4-DFD7-4D83-B2A8-1F66FA4ACD99}"/>
              </a:ext>
            </a:extLst>
          </p:cNvPr>
          <p:cNvSpPr/>
          <p:nvPr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rgbClr val="FF9966"/>
              </a:gs>
              <a:gs pos="35000">
                <a:srgbClr val="FFCC99"/>
              </a:gs>
              <a:gs pos="69000">
                <a:srgbClr val="FFFFCC"/>
              </a:gs>
              <a:gs pos="100000">
                <a:schemeClr val="bg1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</p:txBody>
      </p:sp>
      <p:pic>
        <p:nvPicPr>
          <p:cNvPr id="1033" name="Imagem 13" descr="Uma imagem contendo texto&#10;&#10;Descrição gerada com alta confiança">
            <a:extLst>
              <a:ext uri="{FF2B5EF4-FFF2-40B4-BE49-F238E27FC236}">
                <a16:creationId xmlns:a16="http://schemas.microsoft.com/office/drawing/2014/main" id="{230AC7D3-8905-46F2-B30E-2FD1519F2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4" b="20526"/>
          <a:stretch>
            <a:fillRect/>
          </a:stretch>
        </p:blipFill>
        <p:spPr bwMode="auto">
          <a:xfrm>
            <a:off x="52388" y="5473701"/>
            <a:ext cx="1204912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eta para a direita 14">
            <a:extLst>
              <a:ext uri="{FF2B5EF4-FFF2-40B4-BE49-F238E27FC236}">
                <a16:creationId xmlns:a16="http://schemas.microsoft.com/office/drawing/2014/main" id="{E12C8014-E732-46CB-B341-FCBF9A1B4E4E}"/>
              </a:ext>
            </a:extLst>
          </p:cNvPr>
          <p:cNvSpPr/>
          <p:nvPr/>
        </p:nvSpPr>
        <p:spPr>
          <a:xfrm rot="5400000">
            <a:off x="400051" y="2657475"/>
            <a:ext cx="485775" cy="32385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13" dirty="0">
              <a:solidFill>
                <a:srgbClr val="FF0000"/>
              </a:solidFill>
            </a:endParaRPr>
          </a:p>
        </p:txBody>
      </p:sp>
      <p:sp>
        <p:nvSpPr>
          <p:cNvPr id="16" name="Seta para a direita 15">
            <a:extLst>
              <a:ext uri="{FF2B5EF4-FFF2-40B4-BE49-F238E27FC236}">
                <a16:creationId xmlns:a16="http://schemas.microsoft.com/office/drawing/2014/main" id="{61AC3A09-F49C-481B-A79A-CB92C8BDBA31}"/>
              </a:ext>
            </a:extLst>
          </p:cNvPr>
          <p:cNvSpPr/>
          <p:nvPr/>
        </p:nvSpPr>
        <p:spPr>
          <a:xfrm>
            <a:off x="95251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13" dirty="0"/>
          </a:p>
        </p:txBody>
      </p:sp>
      <p:sp>
        <p:nvSpPr>
          <p:cNvPr id="17" name="Seta para a direita 16">
            <a:extLst>
              <a:ext uri="{FF2B5EF4-FFF2-40B4-BE49-F238E27FC236}">
                <a16:creationId xmlns:a16="http://schemas.microsoft.com/office/drawing/2014/main" id="{F2A528E7-89B3-4CD5-80C1-92D191CACD36}"/>
              </a:ext>
            </a:extLst>
          </p:cNvPr>
          <p:cNvSpPr/>
          <p:nvPr/>
        </p:nvSpPr>
        <p:spPr>
          <a:xfrm rot="16200000">
            <a:off x="395287" y="3197226"/>
            <a:ext cx="485775" cy="32385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13" dirty="0"/>
          </a:p>
        </p:txBody>
      </p:sp>
      <p:sp>
        <p:nvSpPr>
          <p:cNvPr id="18" name="Seta para a direita 17">
            <a:extLst>
              <a:ext uri="{FF2B5EF4-FFF2-40B4-BE49-F238E27FC236}">
                <a16:creationId xmlns:a16="http://schemas.microsoft.com/office/drawing/2014/main" id="{3D8244CB-36DC-4DAB-A260-FF7D1A1B91A5}"/>
              </a:ext>
            </a:extLst>
          </p:cNvPr>
          <p:cNvSpPr/>
          <p:nvPr/>
        </p:nvSpPr>
        <p:spPr>
          <a:xfrm>
            <a:off x="742951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13" dirty="0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7A26F6E2-CD21-4DFB-BAF0-257E26BF3835}"/>
              </a:ext>
            </a:extLst>
          </p:cNvPr>
          <p:cNvSpPr/>
          <p:nvPr/>
        </p:nvSpPr>
        <p:spPr>
          <a:xfrm>
            <a:off x="1322389" y="666751"/>
            <a:ext cx="7796212" cy="6175375"/>
          </a:xfrm>
          <a:prstGeom prst="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0">
                <a:srgbClr val="F3DFDE"/>
              </a:gs>
              <a:gs pos="100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013" dirty="0"/>
          </a:p>
        </p:txBody>
      </p:sp>
    </p:spTree>
    <p:extLst>
      <p:ext uri="{BB962C8B-B14F-4D97-AF65-F5344CB8AC3E}">
        <p14:creationId xmlns:p14="http://schemas.microsoft.com/office/powerpoint/2010/main" val="210210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4D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BEBD79E-F4FE-473F-BB45-DBED94ADD610}"/>
              </a:ext>
            </a:extLst>
          </p:cNvPr>
          <p:cNvSpPr/>
          <p:nvPr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35000">
                <a:schemeClr val="accent1">
                  <a:lumMod val="20000"/>
                  <a:lumOff val="80000"/>
                </a:schemeClr>
              </a:gs>
              <a:gs pos="69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013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C621DF1-3157-4213-B603-0BF109A27570}"/>
              </a:ext>
            </a:extLst>
          </p:cNvPr>
          <p:cNvSpPr/>
          <p:nvPr/>
        </p:nvSpPr>
        <p:spPr>
          <a:xfrm>
            <a:off x="1" y="0"/>
            <a:ext cx="1306513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35000">
                <a:schemeClr val="bg2">
                  <a:lumMod val="25000"/>
                </a:schemeClr>
              </a:gs>
              <a:gs pos="6900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4724E76-C396-4FF1-8CBC-AAC91E98EFEC}"/>
              </a:ext>
            </a:extLst>
          </p:cNvPr>
          <p:cNvSpPr/>
          <p:nvPr/>
        </p:nvSpPr>
        <p:spPr>
          <a:xfrm>
            <a:off x="1303339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accent1">
                  <a:lumMod val="50000"/>
                </a:schemeClr>
              </a:gs>
              <a:gs pos="6900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FD3C457-7D70-41A6-9B85-0A06717DE4A8}"/>
              </a:ext>
            </a:extLst>
          </p:cNvPr>
          <p:cNvSpPr/>
          <p:nvPr/>
        </p:nvSpPr>
        <p:spPr>
          <a:xfrm>
            <a:off x="2606677" y="0"/>
            <a:ext cx="1306513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5000">
                <a:schemeClr val="accent1">
                  <a:lumMod val="75000"/>
                </a:schemeClr>
              </a:gs>
              <a:gs pos="69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013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B2C22C2-522A-4265-AAA3-88E51F8821CF}"/>
              </a:ext>
            </a:extLst>
          </p:cNvPr>
          <p:cNvSpPr/>
          <p:nvPr/>
        </p:nvSpPr>
        <p:spPr>
          <a:xfrm>
            <a:off x="3911601" y="0"/>
            <a:ext cx="1308100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35000">
                <a:schemeClr val="accent1">
                  <a:lumMod val="60000"/>
                  <a:lumOff val="40000"/>
                </a:schemeClr>
              </a:gs>
              <a:gs pos="69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013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B8D449F-4F0D-4711-A17F-B4EC66E4495A}"/>
              </a:ext>
            </a:extLst>
          </p:cNvPr>
          <p:cNvSpPr/>
          <p:nvPr/>
        </p:nvSpPr>
        <p:spPr>
          <a:xfrm>
            <a:off x="5216526" y="0"/>
            <a:ext cx="1306513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35000">
                <a:schemeClr val="accent1">
                  <a:lumMod val="40000"/>
                  <a:lumOff val="60000"/>
                </a:schemeClr>
              </a:gs>
              <a:gs pos="69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013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5F4F29C-140E-4775-84C8-75344BA10EE6}"/>
              </a:ext>
            </a:extLst>
          </p:cNvPr>
          <p:cNvSpPr/>
          <p:nvPr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35000">
                <a:schemeClr val="accent1">
                  <a:lumMod val="20000"/>
                  <a:lumOff val="80000"/>
                </a:schemeClr>
              </a:gs>
              <a:gs pos="69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013" dirty="0"/>
          </a:p>
        </p:txBody>
      </p:sp>
      <p:sp>
        <p:nvSpPr>
          <p:cNvPr id="9" name="Seta para a direita 14">
            <a:extLst>
              <a:ext uri="{FF2B5EF4-FFF2-40B4-BE49-F238E27FC236}">
                <a16:creationId xmlns:a16="http://schemas.microsoft.com/office/drawing/2014/main" id="{CE6173EE-774F-4773-87AB-1CF7DC5A0F4B}"/>
              </a:ext>
            </a:extLst>
          </p:cNvPr>
          <p:cNvSpPr/>
          <p:nvPr/>
        </p:nvSpPr>
        <p:spPr>
          <a:xfrm rot="5400000">
            <a:off x="400051" y="2657475"/>
            <a:ext cx="485775" cy="32385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13" dirty="0">
              <a:solidFill>
                <a:srgbClr val="FF0000"/>
              </a:solidFill>
            </a:endParaRPr>
          </a:p>
        </p:txBody>
      </p:sp>
      <p:sp>
        <p:nvSpPr>
          <p:cNvPr id="10" name="Seta para a direita 15">
            <a:extLst>
              <a:ext uri="{FF2B5EF4-FFF2-40B4-BE49-F238E27FC236}">
                <a16:creationId xmlns:a16="http://schemas.microsoft.com/office/drawing/2014/main" id="{66EE9BDD-9BCA-419C-876D-3D8F1527DD53}"/>
              </a:ext>
            </a:extLst>
          </p:cNvPr>
          <p:cNvSpPr/>
          <p:nvPr/>
        </p:nvSpPr>
        <p:spPr>
          <a:xfrm>
            <a:off x="95251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13" dirty="0"/>
          </a:p>
        </p:txBody>
      </p:sp>
      <p:sp>
        <p:nvSpPr>
          <p:cNvPr id="11" name="Seta para a direita 16">
            <a:extLst>
              <a:ext uri="{FF2B5EF4-FFF2-40B4-BE49-F238E27FC236}">
                <a16:creationId xmlns:a16="http://schemas.microsoft.com/office/drawing/2014/main" id="{A1D1B358-3FF3-4E33-B0A3-3AF4701262A4}"/>
              </a:ext>
            </a:extLst>
          </p:cNvPr>
          <p:cNvSpPr/>
          <p:nvPr/>
        </p:nvSpPr>
        <p:spPr>
          <a:xfrm rot="16200000">
            <a:off x="395287" y="3197226"/>
            <a:ext cx="485775" cy="32385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13" dirty="0"/>
          </a:p>
        </p:txBody>
      </p:sp>
      <p:sp>
        <p:nvSpPr>
          <p:cNvPr id="12" name="Seta para a direita 17">
            <a:extLst>
              <a:ext uri="{FF2B5EF4-FFF2-40B4-BE49-F238E27FC236}">
                <a16:creationId xmlns:a16="http://schemas.microsoft.com/office/drawing/2014/main" id="{28D6E500-5CFE-431A-B1DA-30C25869C04F}"/>
              </a:ext>
            </a:extLst>
          </p:cNvPr>
          <p:cNvSpPr/>
          <p:nvPr/>
        </p:nvSpPr>
        <p:spPr>
          <a:xfrm>
            <a:off x="742951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13" dirty="0"/>
          </a:p>
        </p:txBody>
      </p:sp>
      <p:pic>
        <p:nvPicPr>
          <p:cNvPr id="2061" name="Imagem 13" descr="Uma imagem contendo texto&#10;&#10;Descrição gerada com alta confiança">
            <a:extLst>
              <a:ext uri="{FF2B5EF4-FFF2-40B4-BE49-F238E27FC236}">
                <a16:creationId xmlns:a16="http://schemas.microsoft.com/office/drawing/2014/main" id="{1F037C55-632E-42BE-A310-23E2468F1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4" b="20526"/>
          <a:stretch>
            <a:fillRect/>
          </a:stretch>
        </p:blipFill>
        <p:spPr bwMode="auto">
          <a:xfrm>
            <a:off x="52388" y="5473701"/>
            <a:ext cx="1204912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109CEFD2-F181-4E59-A088-9E2F93E24ABF}"/>
              </a:ext>
            </a:extLst>
          </p:cNvPr>
          <p:cNvSpPr>
            <a:spLocks noChangeAspect="1"/>
          </p:cNvSpPr>
          <p:nvPr/>
        </p:nvSpPr>
        <p:spPr>
          <a:xfrm>
            <a:off x="1320800" y="666750"/>
            <a:ext cx="7797800" cy="6173788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013" dirty="0"/>
          </a:p>
        </p:txBody>
      </p:sp>
    </p:spTree>
    <p:extLst>
      <p:ext uri="{BB962C8B-B14F-4D97-AF65-F5344CB8AC3E}">
        <p14:creationId xmlns:p14="http://schemas.microsoft.com/office/powerpoint/2010/main" val="1291257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bg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bg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bg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bg1"/>
          </a:solidFill>
          <a:latin typeface="Calibri" pitchFamily="34" charset="0"/>
        </a:defRPr>
      </a:lvl5pPr>
      <a:lvl6pPr marL="257175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6pPr>
      <a:lvl7pPr marL="514350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7pPr>
      <a:lvl8pPr marL="771525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8pPr>
      <a:lvl9pPr marL="1028700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C49D792-FF50-46C3-B99E-1FFD7A62B0D2}"/>
              </a:ext>
            </a:extLst>
          </p:cNvPr>
          <p:cNvSpPr/>
          <p:nvPr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rgbClr val="FFFF99"/>
              </a:gs>
              <a:gs pos="35000">
                <a:srgbClr val="FFFFCC"/>
              </a:gs>
              <a:gs pos="69000">
                <a:srgbClr val="FFFFFF"/>
              </a:gs>
              <a:gs pos="100000">
                <a:schemeClr val="bg1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4091148-46CF-4C2F-9893-4FD90646583D}"/>
              </a:ext>
            </a:extLst>
          </p:cNvPr>
          <p:cNvSpPr/>
          <p:nvPr/>
        </p:nvSpPr>
        <p:spPr>
          <a:xfrm>
            <a:off x="1" y="0"/>
            <a:ext cx="1306513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bg2">
                  <a:lumMod val="25000"/>
                </a:schemeClr>
              </a:gs>
              <a:gs pos="69000">
                <a:srgbClr val="D6A300"/>
              </a:gs>
              <a:gs pos="100000">
                <a:srgbClr val="FFFF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4F878A8-CB32-416C-99F4-CB44CED0AFA5}"/>
              </a:ext>
            </a:extLst>
          </p:cNvPr>
          <p:cNvSpPr/>
          <p:nvPr/>
        </p:nvSpPr>
        <p:spPr>
          <a:xfrm>
            <a:off x="1303339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rgbClr val="FFC000"/>
              </a:gs>
              <a:gs pos="69000">
                <a:srgbClr val="FFCC00"/>
              </a:gs>
              <a:gs pos="100000">
                <a:srgbClr val="FFFF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7E0E060-FE17-4AF4-8BD3-CCC7D0CE15CA}"/>
              </a:ext>
            </a:extLst>
          </p:cNvPr>
          <p:cNvSpPr/>
          <p:nvPr/>
        </p:nvSpPr>
        <p:spPr>
          <a:xfrm>
            <a:off x="2606677" y="0"/>
            <a:ext cx="1306513" cy="6858000"/>
          </a:xfrm>
          <a:prstGeom prst="rect">
            <a:avLst/>
          </a:prstGeom>
          <a:gradFill>
            <a:gsLst>
              <a:gs pos="0">
                <a:srgbClr val="FFC000"/>
              </a:gs>
              <a:gs pos="35000">
                <a:srgbClr val="FFCC00"/>
              </a:gs>
              <a:gs pos="69000">
                <a:srgbClr val="FFFF00"/>
              </a:gs>
              <a:gs pos="100000">
                <a:srgbClr val="FFFF66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10BFC46-6C8D-420C-B296-B612BE901CBE}"/>
              </a:ext>
            </a:extLst>
          </p:cNvPr>
          <p:cNvSpPr/>
          <p:nvPr/>
        </p:nvSpPr>
        <p:spPr>
          <a:xfrm>
            <a:off x="3911601" y="0"/>
            <a:ext cx="1308100" cy="6858000"/>
          </a:xfrm>
          <a:prstGeom prst="rect">
            <a:avLst/>
          </a:prstGeom>
          <a:gradFill>
            <a:gsLst>
              <a:gs pos="0">
                <a:srgbClr val="FFCC00"/>
              </a:gs>
              <a:gs pos="35000">
                <a:srgbClr val="FFFF00"/>
              </a:gs>
              <a:gs pos="69000">
                <a:srgbClr val="FFFF99"/>
              </a:gs>
              <a:gs pos="100000">
                <a:srgbClr val="FFFF99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A734109-F311-400B-AEA9-3DFCB54B5F1C}"/>
              </a:ext>
            </a:extLst>
          </p:cNvPr>
          <p:cNvSpPr/>
          <p:nvPr/>
        </p:nvSpPr>
        <p:spPr>
          <a:xfrm>
            <a:off x="5216526" y="0"/>
            <a:ext cx="1306513" cy="6858000"/>
          </a:xfrm>
          <a:prstGeom prst="rect">
            <a:avLst/>
          </a:prstGeom>
          <a:gradFill>
            <a:gsLst>
              <a:gs pos="0">
                <a:srgbClr val="FFFF00"/>
              </a:gs>
              <a:gs pos="35000">
                <a:srgbClr val="FFFF66"/>
              </a:gs>
              <a:gs pos="69000">
                <a:srgbClr val="FFFF99"/>
              </a:gs>
              <a:gs pos="100000">
                <a:srgbClr val="FFFFCC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1AF1CCD-5DFF-474E-A2EF-A008A3A3E47C}"/>
              </a:ext>
            </a:extLst>
          </p:cNvPr>
          <p:cNvSpPr/>
          <p:nvPr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rgbClr val="FFFF66"/>
              </a:gs>
              <a:gs pos="35000">
                <a:srgbClr val="FFFF99"/>
              </a:gs>
              <a:gs pos="69000">
                <a:srgbClr val="FFFFCC"/>
              </a:gs>
              <a:gs pos="100000">
                <a:srgbClr val="FFFFFF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</p:txBody>
      </p:sp>
      <p:sp>
        <p:nvSpPr>
          <p:cNvPr id="9" name="Seta para a direita 14">
            <a:extLst>
              <a:ext uri="{FF2B5EF4-FFF2-40B4-BE49-F238E27FC236}">
                <a16:creationId xmlns:a16="http://schemas.microsoft.com/office/drawing/2014/main" id="{00CF1C06-5A7C-4A21-B7A3-F45EA25BF693}"/>
              </a:ext>
            </a:extLst>
          </p:cNvPr>
          <p:cNvSpPr/>
          <p:nvPr/>
        </p:nvSpPr>
        <p:spPr>
          <a:xfrm rot="5400000">
            <a:off x="400051" y="2657475"/>
            <a:ext cx="485775" cy="32385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13" dirty="0">
              <a:solidFill>
                <a:srgbClr val="FF0000"/>
              </a:solidFill>
            </a:endParaRPr>
          </a:p>
        </p:txBody>
      </p:sp>
      <p:sp>
        <p:nvSpPr>
          <p:cNvPr id="10" name="Seta para a direita 15">
            <a:extLst>
              <a:ext uri="{FF2B5EF4-FFF2-40B4-BE49-F238E27FC236}">
                <a16:creationId xmlns:a16="http://schemas.microsoft.com/office/drawing/2014/main" id="{A05431B9-98A0-40A3-98CF-76DDDDD18BD2}"/>
              </a:ext>
            </a:extLst>
          </p:cNvPr>
          <p:cNvSpPr/>
          <p:nvPr/>
        </p:nvSpPr>
        <p:spPr>
          <a:xfrm>
            <a:off x="95251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13" dirty="0"/>
          </a:p>
        </p:txBody>
      </p:sp>
      <p:sp>
        <p:nvSpPr>
          <p:cNvPr id="11" name="Seta para a direita 16">
            <a:extLst>
              <a:ext uri="{FF2B5EF4-FFF2-40B4-BE49-F238E27FC236}">
                <a16:creationId xmlns:a16="http://schemas.microsoft.com/office/drawing/2014/main" id="{F414EB73-585D-4D82-82B0-34FA1109C31A}"/>
              </a:ext>
            </a:extLst>
          </p:cNvPr>
          <p:cNvSpPr/>
          <p:nvPr/>
        </p:nvSpPr>
        <p:spPr>
          <a:xfrm rot="16200000">
            <a:off x="395287" y="3197226"/>
            <a:ext cx="485775" cy="32385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13" dirty="0"/>
          </a:p>
        </p:txBody>
      </p:sp>
      <p:sp>
        <p:nvSpPr>
          <p:cNvPr id="12" name="Seta para a direita 17">
            <a:extLst>
              <a:ext uri="{FF2B5EF4-FFF2-40B4-BE49-F238E27FC236}">
                <a16:creationId xmlns:a16="http://schemas.microsoft.com/office/drawing/2014/main" id="{9ED04254-46D8-4CAE-B02C-3B916F8DB788}"/>
              </a:ext>
            </a:extLst>
          </p:cNvPr>
          <p:cNvSpPr/>
          <p:nvPr/>
        </p:nvSpPr>
        <p:spPr>
          <a:xfrm>
            <a:off x="742951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13" dirty="0"/>
          </a:p>
        </p:txBody>
      </p:sp>
      <p:pic>
        <p:nvPicPr>
          <p:cNvPr id="4109" name="Imagem 13" descr="Uma imagem contendo texto&#10;&#10;Descrição gerada com alta confiança">
            <a:extLst>
              <a:ext uri="{FF2B5EF4-FFF2-40B4-BE49-F238E27FC236}">
                <a16:creationId xmlns:a16="http://schemas.microsoft.com/office/drawing/2014/main" id="{E5FDA8F4-3AAB-402B-8FE6-77D6464D0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4" b="20526"/>
          <a:stretch>
            <a:fillRect/>
          </a:stretch>
        </p:blipFill>
        <p:spPr bwMode="auto">
          <a:xfrm>
            <a:off x="52388" y="5473701"/>
            <a:ext cx="1204912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720536C1-1B3F-4960-A032-63CAD1C8BA98}"/>
              </a:ext>
            </a:extLst>
          </p:cNvPr>
          <p:cNvSpPr>
            <a:spLocks noChangeAspect="1"/>
          </p:cNvSpPr>
          <p:nvPr/>
        </p:nvSpPr>
        <p:spPr>
          <a:xfrm>
            <a:off x="1320800" y="666750"/>
            <a:ext cx="7797800" cy="6173788"/>
          </a:xfrm>
          <a:prstGeom prst="rect">
            <a:avLst/>
          </a:prstGeom>
          <a:gradFill>
            <a:gsLst>
              <a:gs pos="0">
                <a:srgbClr val="FFFFCC"/>
              </a:gs>
              <a:gs pos="0">
                <a:srgbClr val="FFFF99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013" dirty="0"/>
          </a:p>
        </p:txBody>
      </p:sp>
    </p:spTree>
    <p:extLst>
      <p:ext uri="{BB962C8B-B14F-4D97-AF65-F5344CB8AC3E}">
        <p14:creationId xmlns:p14="http://schemas.microsoft.com/office/powerpoint/2010/main" val="236723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jp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66.jpg"/><Relationship Id="rId7" Type="http://schemas.openxmlformats.org/officeDocument/2006/relationships/image" Target="../media/image70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jpeg"/><Relationship Id="rId5" Type="http://schemas.openxmlformats.org/officeDocument/2006/relationships/image" Target="../media/image68.jpg"/><Relationship Id="rId10" Type="http://schemas.openxmlformats.org/officeDocument/2006/relationships/image" Target="../media/image73.jpg"/><Relationship Id="rId4" Type="http://schemas.openxmlformats.org/officeDocument/2006/relationships/image" Target="../media/image67.jpg"/><Relationship Id="rId9" Type="http://schemas.openxmlformats.org/officeDocument/2006/relationships/image" Target="../media/image7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18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g"/><Relationship Id="rId7" Type="http://schemas.openxmlformats.org/officeDocument/2006/relationships/image" Target="../media/image85.jpe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Relationship Id="rId9" Type="http://schemas.openxmlformats.org/officeDocument/2006/relationships/image" Target="../media/image8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4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pn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5.jp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jpeg"/><Relationship Id="rId5" Type="http://schemas.openxmlformats.org/officeDocument/2006/relationships/image" Target="../media/image95.png"/><Relationship Id="rId4" Type="http://schemas.openxmlformats.org/officeDocument/2006/relationships/image" Target="../media/image10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4.jpg"/><Relationship Id="rId4" Type="http://schemas.openxmlformats.org/officeDocument/2006/relationships/image" Target="../media/image11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8.jp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10" Type="http://schemas.openxmlformats.org/officeDocument/2006/relationships/image" Target="../media/image129.jpeg"/><Relationship Id="rId4" Type="http://schemas.openxmlformats.org/officeDocument/2006/relationships/image" Target="../media/image124.jpeg"/><Relationship Id="rId9" Type="http://schemas.openxmlformats.org/officeDocument/2006/relationships/image" Target="../media/image11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5.jpeg"/><Relationship Id="rId5" Type="http://schemas.openxmlformats.org/officeDocument/2006/relationships/image" Target="../media/image134.jpg"/><Relationship Id="rId4" Type="http://schemas.openxmlformats.org/officeDocument/2006/relationships/image" Target="../media/image133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g"/><Relationship Id="rId3" Type="http://schemas.openxmlformats.org/officeDocument/2006/relationships/image" Target="../media/image136.jpeg"/><Relationship Id="rId7" Type="http://schemas.openxmlformats.org/officeDocument/2006/relationships/image" Target="../media/image1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5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1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5.jpg"/><Relationship Id="rId4" Type="http://schemas.openxmlformats.org/officeDocument/2006/relationships/image" Target="../media/image144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g"/><Relationship Id="rId3" Type="http://schemas.openxmlformats.org/officeDocument/2006/relationships/image" Target="../media/image146.jpeg"/><Relationship Id="rId7" Type="http://schemas.openxmlformats.org/officeDocument/2006/relationships/image" Target="../media/image15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slide" Target="slide39.xml"/><Relationship Id="rId3" Type="http://schemas.openxmlformats.org/officeDocument/2006/relationships/slide" Target="slide9.xml"/><Relationship Id="rId7" Type="http://schemas.openxmlformats.org/officeDocument/2006/relationships/slide" Target="slide21.xml"/><Relationship Id="rId12" Type="http://schemas.openxmlformats.org/officeDocument/2006/relationships/slide" Target="slide36.xml"/><Relationship Id="rId2" Type="http://schemas.openxmlformats.org/officeDocument/2006/relationships/slide" Target="slide6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8.xml"/><Relationship Id="rId11" Type="http://schemas.openxmlformats.org/officeDocument/2006/relationships/slide" Target="slide33.xml"/><Relationship Id="rId5" Type="http://schemas.openxmlformats.org/officeDocument/2006/relationships/slide" Target="slide15.xml"/><Relationship Id="rId10" Type="http://schemas.openxmlformats.org/officeDocument/2006/relationships/slide" Target="slide30.xml"/><Relationship Id="rId4" Type="http://schemas.openxmlformats.org/officeDocument/2006/relationships/slide" Target="slide12.xml"/><Relationship Id="rId9" Type="http://schemas.openxmlformats.org/officeDocument/2006/relationships/slide" Target="slide27.xml"/><Relationship Id="rId14" Type="http://schemas.openxmlformats.org/officeDocument/2006/relationships/slide" Target="slide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3D7891B-1221-4365-A4EF-5B47686381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pt-BR" sz="6000" b="1" dirty="0"/>
              <a:t>1º</a:t>
            </a:r>
          </a:p>
        </p:txBody>
      </p:sp>
    </p:spTree>
    <p:extLst>
      <p:ext uri="{BB962C8B-B14F-4D97-AF65-F5344CB8AC3E}">
        <p14:creationId xmlns:p14="http://schemas.microsoft.com/office/powerpoint/2010/main" val="2498257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BE13379-4D07-47FD-84BE-C1A3E7C7B1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8"/>
            <a:ext cx="2959200" cy="4693638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i="0" dirty="0">
                <a:solidFill>
                  <a:srgbClr val="000000"/>
                </a:solidFill>
                <a:effectLst/>
                <a:latin typeface="inherit"/>
              </a:rPr>
              <a:t>Há cerca de 400 idiomas e línguas faladas na Índia, sendo o inglês e o hindi os mais falados;</a:t>
            </a:r>
            <a:endParaRPr kumimoji="0" lang="pt-PT" altLang="pt-BR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inheri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kumimoji="0" lang="pt-PT" altLang="pt-BR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O primeiro obreiro adventista, D. A. Robinson, veio dos Estados Unidos para a Índia em 1895. Gerald Christo se tornou o primeiro presidente de divisão da Índia em 1980.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kumimoji="0" lang="pt-PT" altLang="pt-BR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 Oriental Watchman Publishing House, a única editora da divisão, está localizada em Salisbury Park, em Pune, e imprime materiais em 20 idiomas.</a:t>
            </a:r>
            <a:r>
              <a:rPr kumimoji="0" lang="pt-PT" altLang="pt-BR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78DF041-F325-4459-8AE8-7CE4072A8643}"/>
              </a:ext>
            </a:extLst>
          </p:cNvPr>
          <p:cNvSpPr txBox="1"/>
          <p:nvPr/>
        </p:nvSpPr>
        <p:spPr>
          <a:xfrm>
            <a:off x="3055259" y="686111"/>
            <a:ext cx="305754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Algumas palavras em Hindi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i-I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आकाश (</a:t>
            </a:r>
            <a:r>
              <a:rPr lang="pt-BR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Akāsh</a:t>
            </a:r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): Céu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i-I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दिल </a:t>
            </a:r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   </a:t>
            </a:r>
            <a:r>
              <a:rPr lang="hi-I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Dil): Coração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i-I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आदमी (</a:t>
            </a:r>
            <a:r>
              <a:rPr lang="pt-BR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Aadmi</a:t>
            </a:r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): Homem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i-I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स्त्री </a:t>
            </a:r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   </a:t>
            </a:r>
            <a:r>
              <a:rPr lang="hi-I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pt-BR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Stri</a:t>
            </a:r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): Mulher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i-I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लड़का </a:t>
            </a:r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i-I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pt-BR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larkā</a:t>
            </a:r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): menino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i-I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लड़की </a:t>
            </a:r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i-I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pt-BR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larkī</a:t>
            </a:r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): menina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i-I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किताब (</a:t>
            </a:r>
            <a:r>
              <a:rPr lang="pt-BR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kitāb</a:t>
            </a:r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): livro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i-I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पढ़ना </a:t>
            </a:r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hi-I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pt-BR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parnā</a:t>
            </a:r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): ler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D0E8A65-D6E7-4830-826F-D50333D453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987" y="4509120"/>
            <a:ext cx="2755015" cy="206221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DC98B21-973D-4B3C-B088-520A7DC24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597133"/>
            <a:ext cx="3428411" cy="257130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F30F283-5C29-48BA-BF5A-25BFAB9D5F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069" y="1303532"/>
            <a:ext cx="3131852" cy="234888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D3D160B8-E578-4839-8EA7-6C6E1729AE4D}"/>
              </a:ext>
            </a:extLst>
          </p:cNvPr>
          <p:cNvSpPr txBox="1"/>
          <p:nvPr/>
        </p:nvSpPr>
        <p:spPr>
          <a:xfrm>
            <a:off x="6624637" y="3757605"/>
            <a:ext cx="24397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PT" altLang="pt-BR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Oriental Watchman Publishing House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726555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18">
            <a:extLst>
              <a:ext uri="{FF2B5EF4-FFF2-40B4-BE49-F238E27FC236}">
                <a16:creationId xmlns:a16="http://schemas.microsoft.com/office/drawing/2014/main" id="{C280091E-A57E-40F1-A7A8-85D5F8334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735955"/>
            <a:ext cx="2903052" cy="538609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Pavão</a:t>
            </a:r>
          </a:p>
          <a:p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O pavão é considerado a ave símbolo da </a:t>
            </a:r>
            <a:r>
              <a:rPr lang="pt-BR" sz="1300" b="1" dirty="0">
                <a:latin typeface="Comic Sans MS" panose="030F0702030302020204" pitchFamily="66" charset="0"/>
              </a:rPr>
              <a:t>Índia</a:t>
            </a:r>
            <a:r>
              <a:rPr lang="pt-BR" sz="1300" dirty="0">
                <a:latin typeface="Comic Sans MS" panose="030F0702030302020204" pitchFamily="66" charset="0"/>
              </a:rPr>
              <a:t>. Ele é famoso por sua grande cauda de penas</a:t>
            </a:r>
            <a:r>
              <a:rPr lang="pt-BR" sz="1300" b="1" dirty="0">
                <a:latin typeface="Comic Sans MS" panose="030F0702030302020204" pitchFamily="66" charset="0"/>
              </a:rPr>
              <a:t> </a:t>
            </a:r>
            <a:r>
              <a:rPr lang="pt-BR" sz="1300" dirty="0">
                <a:latin typeface="Comic Sans MS" panose="030F0702030302020204" pitchFamily="66" charset="0"/>
              </a:rPr>
              <a:t>coloridas em forma de leque;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O macho mede de 90 a 130 centímetros. Sua cauda é composta por penas de cor verde-metálica. Cada pena da cauda possui um ponto brilhante que se assemelha a um olho;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Um tufo de penas coroa a cabeça do macho;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Os pavões passam a noite no topo das árvores e também recorrem à elas, voando, quando ameaçados;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A fêmea do pavão é a </a:t>
            </a:r>
            <a:r>
              <a:rPr lang="pt-BR" sz="1300" dirty="0" err="1">
                <a:latin typeface="Comic Sans MS" panose="030F0702030302020204" pitchFamily="66" charset="0"/>
              </a:rPr>
              <a:t>pavoa</a:t>
            </a:r>
            <a:r>
              <a:rPr lang="pt-BR" sz="1300" dirty="0">
                <a:latin typeface="Comic Sans MS" panose="030F0702030302020204" pitchFamily="66" charset="0"/>
              </a:rPr>
              <a:t>. Ela é verde e marrom.</a:t>
            </a:r>
            <a:endParaRPr lang="es-ES" sz="1300" dirty="0">
              <a:latin typeface="Comic Sans MS" panose="030F0702030302020204" pitchFamily="66" charset="0"/>
            </a:endParaRPr>
          </a:p>
        </p:txBody>
      </p:sp>
      <p:pic>
        <p:nvPicPr>
          <p:cNvPr id="5" name="Picture 2" descr="Imagem relacionada">
            <a:extLst>
              <a:ext uri="{FF2B5EF4-FFF2-40B4-BE49-F238E27FC236}">
                <a16:creationId xmlns:a16="http://schemas.microsoft.com/office/drawing/2014/main" id="{BE019535-928C-4673-AA56-DF0540144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23259"/>
            <a:ext cx="4362580" cy="32573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Imagem relacionada">
            <a:extLst>
              <a:ext uri="{FF2B5EF4-FFF2-40B4-BE49-F238E27FC236}">
                <a16:creationId xmlns:a16="http://schemas.microsoft.com/office/drawing/2014/main" id="{DABC9647-4572-4CBC-819F-EF55A73C1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836712"/>
            <a:ext cx="2349867" cy="176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tângulo 5">
            <a:extLst>
              <a:ext uri="{FF2B5EF4-FFF2-40B4-BE49-F238E27FC236}">
                <a16:creationId xmlns:a16="http://schemas.microsoft.com/office/drawing/2014/main" id="{D339FC11-5A94-4393-AA76-3E9EB0B5D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936" y="6239352"/>
            <a:ext cx="44644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pt-BR" sz="1600" dirty="0"/>
              <a:t>Um </a:t>
            </a:r>
            <a:r>
              <a:rPr lang="en-US" altLang="pt-BR" sz="1600" dirty="0" err="1"/>
              <a:t>pavão</a:t>
            </a:r>
            <a:r>
              <a:rPr lang="en-US" altLang="pt-BR" sz="1600" dirty="0"/>
              <a:t> se </a:t>
            </a:r>
            <a:r>
              <a:rPr lang="en-US" altLang="pt-BR" sz="1600" dirty="0" err="1"/>
              <a:t>exibindo</a:t>
            </a:r>
            <a:r>
              <a:rPr lang="en-US" altLang="pt-BR" sz="1600" dirty="0"/>
              <a:t> para </a:t>
            </a:r>
            <a:r>
              <a:rPr lang="en-US" altLang="pt-BR" sz="1600" dirty="0" err="1"/>
              <a:t>uma</a:t>
            </a:r>
            <a:r>
              <a:rPr lang="en-US" altLang="pt-BR" sz="1600" dirty="0"/>
              <a:t> </a:t>
            </a:r>
            <a:r>
              <a:rPr lang="en-US" altLang="pt-BR" sz="1600" dirty="0" err="1"/>
              <a:t>pavoa</a:t>
            </a:r>
            <a:r>
              <a:rPr lang="en-US" altLang="pt-BR" sz="1600" dirty="0"/>
              <a:t>.</a:t>
            </a:r>
          </a:p>
        </p:txBody>
      </p:sp>
      <p:pic>
        <p:nvPicPr>
          <p:cNvPr id="8" name="Picture 2" descr="Resultado de imagem para paváo">
            <a:extLst>
              <a:ext uri="{FF2B5EF4-FFF2-40B4-BE49-F238E27FC236}">
                <a16:creationId xmlns:a16="http://schemas.microsoft.com/office/drawing/2014/main" id="{2BF3C354-F738-482F-877A-F0AE678E8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390" y="735955"/>
            <a:ext cx="2693771" cy="2020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4" descr="Resultado de imagem para bandeira da india">
            <a:extLst>
              <a:ext uri="{FF2B5EF4-FFF2-40B4-BE49-F238E27FC236}">
                <a16:creationId xmlns:a16="http://schemas.microsoft.com/office/drawing/2014/main" id="{FC90B9D9-6F42-4E5A-911F-F065EACE3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80" y="5930313"/>
            <a:ext cx="1408342" cy="82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4A25819-A566-46DA-BD0D-FBD5E9950DC8}"/>
              </a:ext>
            </a:extLst>
          </p:cNvPr>
          <p:cNvSpPr txBox="1"/>
          <p:nvPr/>
        </p:nvSpPr>
        <p:spPr>
          <a:xfrm>
            <a:off x="2346336" y="6519047"/>
            <a:ext cx="16754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da Índia</a:t>
            </a:r>
          </a:p>
        </p:txBody>
      </p:sp>
    </p:spTree>
    <p:extLst>
      <p:ext uri="{BB962C8B-B14F-4D97-AF65-F5344CB8AC3E}">
        <p14:creationId xmlns:p14="http://schemas.microsoft.com/office/powerpoint/2010/main" val="3499548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0E0FBD75-EA4F-E094-4984-840E1D1375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S03 - Missões – 20 de janeiro</a:t>
            </a:r>
            <a:endParaRPr lang="pt-BR" dirty="0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AC3C698E-FD4B-4D80-EB52-FFC98F2493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PT" altLang="pt-BR" dirty="0"/>
              <a:t>Filho muito esperado</a:t>
            </a:r>
          </a:p>
          <a:p>
            <a:endParaRPr lang="pt-BR" sz="4000" dirty="0"/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31F77FE2-A613-DA07-2C4B-1D652E0460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Daniel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4BA15CE-B43C-49BE-9EBF-0F151AA7CA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/>
              <a:t>Índia</a:t>
            </a:r>
          </a:p>
        </p:txBody>
      </p:sp>
      <p:pic>
        <p:nvPicPr>
          <p:cNvPr id="15" name="Espaço Reservado para Imagem 14">
            <a:extLst>
              <a:ext uri="{FF2B5EF4-FFF2-40B4-BE49-F238E27FC236}">
                <a16:creationId xmlns:a16="http://schemas.microsoft.com/office/drawing/2014/main" id="{8DCE512D-86A4-4FB0-8CB2-919738E87EE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>
            <a:fillRect/>
          </a:stretch>
        </p:blipFill>
        <p:spPr/>
      </p:pic>
      <p:pic>
        <p:nvPicPr>
          <p:cNvPr id="20" name="Espaço Reservado para Imagem 19">
            <a:extLst>
              <a:ext uri="{FF2B5EF4-FFF2-40B4-BE49-F238E27FC236}">
                <a16:creationId xmlns:a16="http://schemas.microsoft.com/office/drawing/2014/main" id="{3F32B063-E0E1-4A49-8ABE-E31EF4DB627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1" r="68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79445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BE13379-4D07-47FD-84BE-C1A3E7C7B1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t-PT" altLang="pt-BR" dirty="0">
                <a:solidFill>
                  <a:srgbClr val="000000"/>
                </a:solidFill>
                <a:latin typeface="inherit"/>
              </a:rPr>
              <a:t>Maharashtra tem vários parques de reserva natural, incluindo duas reservas especiais de tigres: Melghat Tiger Reserve e Tadoba-Andhari Tiger Reserve.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PT" altLang="pt-BR" dirty="0">
                <a:solidFill>
                  <a:srgbClr val="000000"/>
                </a:solidFill>
                <a:latin typeface="inherit"/>
              </a:rPr>
              <a:t>O tigre é considerado o animal nacional da Índia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dirty="0">
                <a:solidFill>
                  <a:srgbClr val="000000"/>
                </a:solidFill>
                <a:latin typeface="inherit"/>
              </a:rPr>
              <a:t>O pavão-indiano (</a:t>
            </a:r>
            <a:r>
              <a:rPr lang="pt-BR" dirty="0" err="1">
                <a:solidFill>
                  <a:srgbClr val="000000"/>
                </a:solidFill>
                <a:latin typeface="inherit"/>
              </a:rPr>
              <a:t>Pavo</a:t>
            </a:r>
            <a:r>
              <a:rPr lang="pt-BR" dirty="0">
                <a:solidFill>
                  <a:srgbClr val="000000"/>
                </a:solidFill>
                <a:latin typeface="inherit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inherit"/>
              </a:rPr>
              <a:t>cristatus</a:t>
            </a:r>
            <a:r>
              <a:rPr lang="pt-BR" dirty="0">
                <a:solidFill>
                  <a:srgbClr val="000000"/>
                </a:solidFill>
                <a:latin typeface="inherit"/>
              </a:rPr>
              <a:t>), também conhecido por pavão-comum ou pavão-azul, é uma espécie pertencente ao género </a:t>
            </a:r>
            <a:r>
              <a:rPr lang="pt-BR" dirty="0" err="1">
                <a:solidFill>
                  <a:srgbClr val="000000"/>
                </a:solidFill>
                <a:latin typeface="inherit"/>
              </a:rPr>
              <a:t>Pavo</a:t>
            </a:r>
            <a:r>
              <a:rPr lang="pt-BR" dirty="0">
                <a:solidFill>
                  <a:srgbClr val="000000"/>
                </a:solidFill>
                <a:latin typeface="inherit"/>
              </a:rPr>
              <a:t> da família </a:t>
            </a:r>
            <a:r>
              <a:rPr lang="pt-BR" dirty="0" err="1">
                <a:solidFill>
                  <a:srgbClr val="000000"/>
                </a:solidFill>
                <a:latin typeface="inherit"/>
              </a:rPr>
              <a:t>Phasianidae</a:t>
            </a:r>
            <a:r>
              <a:rPr lang="pt-BR" dirty="0">
                <a:solidFill>
                  <a:srgbClr val="000000"/>
                </a:solidFill>
                <a:latin typeface="inherit"/>
              </a:rPr>
              <a:t> . Trata-se de uma ave nativa do subcontinente indiano.</a:t>
            </a:r>
            <a:r>
              <a:rPr lang="pt-PT" altLang="pt-BR" dirty="0">
                <a:solidFill>
                  <a:srgbClr val="000000"/>
                </a:solidFill>
                <a:latin typeface="inherit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PT" altLang="pt-BR" dirty="0">
                <a:solidFill>
                  <a:srgbClr val="000000"/>
                </a:solidFill>
                <a:latin typeface="inherit"/>
              </a:rPr>
              <a:t>O pavão azul é considerada a ave nacional da Índia.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D35E924-D887-49AA-9ECF-162395047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0" name="Picture 6" descr="Macho">
            <a:extLst>
              <a:ext uri="{FF2B5EF4-FFF2-40B4-BE49-F238E27FC236}">
                <a16:creationId xmlns:a16="http://schemas.microsoft.com/office/drawing/2014/main" id="{7DD5CF14-1CD4-4E15-8C0D-4E45E7AC7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527" y="3246753"/>
            <a:ext cx="2667000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azenda Candeias - Pavão Azul - Rio de Janeiro - RJ">
            <a:extLst>
              <a:ext uri="{FF2B5EF4-FFF2-40B4-BE49-F238E27FC236}">
                <a16:creationId xmlns:a16="http://schemas.microsoft.com/office/drawing/2014/main" id="{616B9B57-9573-4997-A258-02DACE109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400" y="3534169"/>
            <a:ext cx="3130276" cy="297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E8ECFDF-C58F-45B1-8DF3-124EF0D42AF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830" y="736344"/>
            <a:ext cx="5029200" cy="255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14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18">
            <a:extLst>
              <a:ext uri="{FF2B5EF4-FFF2-40B4-BE49-F238E27FC236}">
                <a16:creationId xmlns:a16="http://schemas.microsoft.com/office/drawing/2014/main" id="{868A0A48-20A5-4E36-957B-0DD4BC26B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271" y="799676"/>
            <a:ext cx="2903052" cy="600164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Rinoceronte Indiano</a:t>
            </a:r>
          </a:p>
          <a:p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300" dirty="0">
                <a:latin typeface="Comic Sans MS" panose="030F0702030302020204" pitchFamily="66" charset="0"/>
              </a:rPr>
              <a:t>O rinoceronte indiano é </a:t>
            </a:r>
            <a:r>
              <a:rPr lang="es-ES" sz="1300" dirty="0" err="1">
                <a:latin typeface="Comic Sans MS" panose="030F0702030302020204" pitchFamily="66" charset="0"/>
              </a:rPr>
              <a:t>um</a:t>
            </a:r>
            <a:r>
              <a:rPr lang="es-ES" sz="1300" dirty="0">
                <a:latin typeface="Comic Sans MS" panose="030F0702030302020204" pitchFamily="66" charset="0"/>
              </a:rPr>
              <a:t> mamífero encontrado na </a:t>
            </a:r>
            <a:r>
              <a:rPr lang="es-ES" sz="1300" b="1" dirty="0" err="1">
                <a:latin typeface="Comic Sans MS" panose="030F0702030302020204" pitchFamily="66" charset="0"/>
              </a:rPr>
              <a:t>Índia</a:t>
            </a:r>
            <a:r>
              <a:rPr lang="es-ES" sz="1300" dirty="0">
                <a:latin typeface="Comic Sans MS" panose="030F0702030302020204" pitchFamily="66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A pele, grossa e recortada por profundas pregas, é de um cinzento-acastanhado;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Os machos chegam a pesar 3.000 kg, e atingem cerca de 1,70 de altura;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Possui um único corno (chifre), presente tanto nos machos quanto nas fêmeas;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Os rinocerontes indianos estão em perigo de extinção, pois eles são caçados em busca de seu chifre, que alguns acreditam que tenham propriedades medicinais;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É um herbívoro e a sua dieta consiste em erva, folhas, plantas aquáticas e frutos.</a:t>
            </a:r>
          </a:p>
          <a:p>
            <a:pPr algn="just"/>
            <a:endParaRPr lang="pt-BR" sz="1400" dirty="0">
              <a:latin typeface="Comic Sans MS" panose="030F0702030302020204" pitchFamily="66" charset="0"/>
            </a:endParaRPr>
          </a:p>
        </p:txBody>
      </p:sp>
      <p:pic>
        <p:nvPicPr>
          <p:cNvPr id="5" name="Picture 4" descr="Resultado de imagem para bandeira da india">
            <a:extLst>
              <a:ext uri="{FF2B5EF4-FFF2-40B4-BE49-F238E27FC236}">
                <a16:creationId xmlns:a16="http://schemas.microsoft.com/office/drawing/2014/main" id="{99C7488E-DD7C-4015-95DC-BC3048512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829" y="5318496"/>
            <a:ext cx="1408342" cy="82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upload.wikimedia.org/wikipedia/commons/1/12/Rhinoceros_unicornis_-Buffalo_Zoo-8.jpg">
            <a:extLst>
              <a:ext uri="{FF2B5EF4-FFF2-40B4-BE49-F238E27FC236}">
                <a16:creationId xmlns:a16="http://schemas.microsoft.com/office/drawing/2014/main" id="{A6EDBD43-3280-4598-9BA9-4BAA9EFD0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929" y="2047558"/>
            <a:ext cx="2760329" cy="1840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Imagem relacionada">
            <a:extLst>
              <a:ext uri="{FF2B5EF4-FFF2-40B4-BE49-F238E27FC236}">
                <a16:creationId xmlns:a16="http://schemas.microsoft.com/office/drawing/2014/main" id="{67CAF85B-4C03-4F4F-9F82-5E1831221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281" y="3054036"/>
            <a:ext cx="2641743" cy="198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 descr="Imagem relacionada">
            <a:extLst>
              <a:ext uri="{FF2B5EF4-FFF2-40B4-BE49-F238E27FC236}">
                <a16:creationId xmlns:a16="http://schemas.microsoft.com/office/drawing/2014/main" id="{0C62F5A0-9C02-4CD7-9214-2ABDB06E9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70" y="774144"/>
            <a:ext cx="2808312" cy="1997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6" descr="Resultado de imagem para Rhinoceros unicornis">
            <a:extLst>
              <a:ext uri="{FF2B5EF4-FFF2-40B4-BE49-F238E27FC236}">
                <a16:creationId xmlns:a16="http://schemas.microsoft.com/office/drawing/2014/main" id="{89D77247-4F2A-4100-A50D-39D58ED16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369" y="4365104"/>
            <a:ext cx="3019974" cy="2264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227CE3C-5ED0-4F00-AB37-1BDBA72A6F2D}"/>
              </a:ext>
            </a:extLst>
          </p:cNvPr>
          <p:cNvSpPr txBox="1"/>
          <p:nvPr/>
        </p:nvSpPr>
        <p:spPr>
          <a:xfrm>
            <a:off x="3734261" y="6211486"/>
            <a:ext cx="16754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da Índia</a:t>
            </a:r>
          </a:p>
        </p:txBody>
      </p:sp>
    </p:spTree>
    <p:extLst>
      <p:ext uri="{BB962C8B-B14F-4D97-AF65-F5344CB8AC3E}">
        <p14:creationId xmlns:p14="http://schemas.microsoft.com/office/powerpoint/2010/main" val="4028186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0E0FBD75-EA4F-E094-4984-840E1D1375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S04 - Missões – 27de janeiro</a:t>
            </a:r>
            <a:endParaRPr lang="pt-BR" dirty="0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AC3C698E-FD4B-4D80-EB52-FFC98F2493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PT" altLang="pt-BR" dirty="0"/>
              <a:t>Pai de Amor</a:t>
            </a:r>
            <a:endParaRPr lang="pt-BR" sz="4000" dirty="0"/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31F77FE2-A613-DA07-2C4B-1D652E0460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Karan</a:t>
            </a:r>
          </a:p>
        </p:txBody>
      </p:sp>
      <p:sp>
        <p:nvSpPr>
          <p:cNvPr id="16" name="Espaço Reservado para Texto 7">
            <a:extLst>
              <a:ext uri="{FF2B5EF4-FFF2-40B4-BE49-F238E27FC236}">
                <a16:creationId xmlns:a16="http://schemas.microsoft.com/office/drawing/2014/main" id="{2188371D-DEA2-48DE-8AA3-0B5DBA6C07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16017" y="6065743"/>
            <a:ext cx="2228500" cy="459601"/>
          </a:xfrm>
        </p:spPr>
        <p:txBody>
          <a:bodyPr>
            <a:normAutofit/>
          </a:bodyPr>
          <a:lstStyle/>
          <a:p>
            <a:r>
              <a:rPr lang="pt-BR" dirty="0"/>
              <a:t>Nepal</a:t>
            </a:r>
          </a:p>
        </p:txBody>
      </p:sp>
      <p:pic>
        <p:nvPicPr>
          <p:cNvPr id="23" name="Espaço Reservado para Imagem 22">
            <a:extLst>
              <a:ext uri="{FF2B5EF4-FFF2-40B4-BE49-F238E27FC236}">
                <a16:creationId xmlns:a16="http://schemas.microsoft.com/office/drawing/2014/main" id="{CDED07E3-53FF-4397-99F7-B21110D909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" b="652"/>
          <a:stretch>
            <a:fillRect/>
          </a:stretch>
        </p:blipFill>
        <p:spPr>
          <a:xfrm>
            <a:off x="7092950" y="5532438"/>
            <a:ext cx="1784350" cy="1168400"/>
          </a:xfrm>
          <a:ln>
            <a:noFill/>
          </a:ln>
        </p:spPr>
      </p:pic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A6B213D7-21B9-40F7-82BF-DCDC16C9995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3" r="64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01308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5E5E753-4E92-4F96-A4D7-96DEA5DDD9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041" y="801672"/>
            <a:ext cx="4519353" cy="3433156"/>
          </a:xfrm>
          <a:prstGeom prst="rect">
            <a:avLst/>
          </a:prstGeom>
        </p:spPr>
      </p:pic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BE13379-4D07-47FD-84BE-C1A3E7C7B1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8"/>
            <a:ext cx="3563900" cy="612000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t-PT" altLang="pt-BR" dirty="0">
                <a:solidFill>
                  <a:srgbClr val="000000"/>
                </a:solidFill>
                <a:latin typeface="inherit"/>
              </a:rPr>
              <a:t>O Nepal fechou as suas fronteiras durante muitos anos e os adventistas do sétimo dia não foram autorizados a entrar. No entanto, os nepaleses que viajaram para fora do país ouviram a mensagem da igreja e regressaram a casa para partilhá-la com os seus amigos e familiares. Em 1936, três missionários adventistas visitaram aldeias no Nepal e pregaram para eles em hindi. Foi a primeira vez que muitos deles ouviram falar de Jesus e da Bíblia.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dirty="0">
                <a:solidFill>
                  <a:srgbClr val="000000"/>
                </a:solidFill>
                <a:latin typeface="inherit"/>
              </a:rPr>
              <a:t>Antes da Segunda Guerra Mundial, em 1939, JF </a:t>
            </a:r>
            <a:r>
              <a:rPr lang="pt-BR" dirty="0" err="1">
                <a:solidFill>
                  <a:srgbClr val="000000"/>
                </a:solidFill>
                <a:latin typeface="inherit"/>
              </a:rPr>
              <a:t>Ashlock</a:t>
            </a:r>
            <a:r>
              <a:rPr lang="pt-BR" dirty="0">
                <a:solidFill>
                  <a:srgbClr val="000000"/>
                </a:solidFill>
                <a:latin typeface="inherit"/>
              </a:rPr>
              <a:t>, de </a:t>
            </a:r>
            <a:r>
              <a:rPr lang="pt-BR" dirty="0" err="1">
                <a:solidFill>
                  <a:srgbClr val="000000"/>
                </a:solidFill>
                <a:latin typeface="inherit"/>
              </a:rPr>
              <a:t>Shillong</a:t>
            </a:r>
            <a:r>
              <a:rPr lang="pt-BR" dirty="0">
                <a:solidFill>
                  <a:srgbClr val="000000"/>
                </a:solidFill>
                <a:latin typeface="inherit"/>
              </a:rPr>
              <a:t>, relatou a conversão de um jovem soldado nepalês </a:t>
            </a:r>
            <a:r>
              <a:rPr lang="pt-BR" dirty="0" err="1">
                <a:solidFill>
                  <a:srgbClr val="000000"/>
                </a:solidFill>
                <a:latin typeface="inherit"/>
              </a:rPr>
              <a:t>Gurkha</a:t>
            </a:r>
            <a:r>
              <a:rPr lang="pt-BR" dirty="0">
                <a:solidFill>
                  <a:srgbClr val="000000"/>
                </a:solidFill>
                <a:latin typeface="inherit"/>
              </a:rPr>
              <a:t> que conseguia tirar folga no sábado e esperava voltar para ensinar o adventismo ao seu povo.</a:t>
            </a:r>
            <a:endParaRPr lang="pt-PT" altLang="pt-BR" dirty="0">
              <a:solidFill>
                <a:srgbClr val="000000"/>
              </a:solidFill>
              <a:latin typeface="inherit"/>
            </a:endParaRPr>
          </a:p>
        </p:txBody>
      </p:sp>
      <p:pic>
        <p:nvPicPr>
          <p:cNvPr id="2050" name="Picture 2" descr="Nenhuma descrição de foto disponível.">
            <a:extLst>
              <a:ext uri="{FF2B5EF4-FFF2-40B4-BE49-F238E27FC236}">
                <a16:creationId xmlns:a16="http://schemas.microsoft.com/office/drawing/2014/main" id="{8CD32B2F-FE45-4A24-BA40-6BC3F9C4A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293096"/>
            <a:ext cx="2418086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F8C2FE7D-0B64-4903-91FD-101D1FC22D0E}"/>
              </a:ext>
            </a:extLst>
          </p:cNvPr>
          <p:cNvSpPr txBox="1"/>
          <p:nvPr/>
        </p:nvSpPr>
        <p:spPr>
          <a:xfrm>
            <a:off x="6372200" y="4941168"/>
            <a:ext cx="20162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altLang="pt-BR" dirty="0">
                <a:solidFill>
                  <a:srgbClr val="000000"/>
                </a:solidFill>
                <a:latin typeface="inherit"/>
              </a:rPr>
              <a:t>Igreja Adventista em Kathmandu Capital do Nepal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1389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18">
            <a:extLst>
              <a:ext uri="{FF2B5EF4-FFF2-40B4-BE49-F238E27FC236}">
                <a16:creationId xmlns:a16="http://schemas.microsoft.com/office/drawing/2014/main" id="{94126FB1-4E36-45E4-B434-5E8023EB2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80" y="812832"/>
            <a:ext cx="2903052" cy="583236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Urso-beiçudo ou </a:t>
            </a:r>
          </a:p>
          <a:p>
            <a:pPr algn="ctr"/>
            <a:r>
              <a:rPr lang="pt-BR" altLang="pt-B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Urso -preguiça</a:t>
            </a:r>
          </a:p>
          <a:p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O </a:t>
            </a:r>
            <a:r>
              <a:rPr lang="pt-BR" sz="1300" b="1" dirty="0">
                <a:latin typeface="Comic Sans MS" panose="030F0702030302020204" pitchFamily="66" charset="0"/>
              </a:rPr>
              <a:t>urso-beiçudo</a:t>
            </a:r>
            <a:r>
              <a:rPr lang="pt-BR" sz="1300" dirty="0">
                <a:latin typeface="Comic Sans MS" panose="030F0702030302020204" pitchFamily="66" charset="0"/>
              </a:rPr>
              <a:t>, também conhecido como </a:t>
            </a:r>
            <a:r>
              <a:rPr lang="pt-BR" sz="1300" b="1" dirty="0">
                <a:latin typeface="Comic Sans MS" panose="030F0702030302020204" pitchFamily="66" charset="0"/>
              </a:rPr>
              <a:t>urso-preguiça,</a:t>
            </a:r>
            <a:r>
              <a:rPr lang="pt-BR" sz="1300" dirty="0">
                <a:latin typeface="Comic Sans MS" panose="030F0702030302020204" pitchFamily="66" charset="0"/>
              </a:rPr>
              <a:t> é um animal que habita as florestas da </a:t>
            </a:r>
            <a:r>
              <a:rPr lang="pt-BR" sz="1300" b="1" dirty="0">
                <a:latin typeface="Comic Sans MS" panose="030F0702030302020204" pitchFamily="66" charset="0"/>
              </a:rPr>
              <a:t>Índia;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30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O nome urso-preguiça vem da pelagem farta, das garras curvas e sobretudo do jeito como ele se balança entre os galhos das árvores;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 O nome urso-beiçudo se deve ao jeito especial que ele tem de esticar os lábios, como uma tromba, para sugar os cupins. Além de cupins, ele também come ovos, frutos e raízes;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Pesam aproximadamente 130 quilos, chegando a medir até 1,80m; </a:t>
            </a:r>
          </a:p>
          <a:p>
            <a:pPr algn="just"/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Em geral, as fêmeas dão à luz dois filhotes, depois de 7 meses de gestação. </a:t>
            </a:r>
            <a:endParaRPr lang="pt-BR" sz="1300" b="1" dirty="0">
              <a:latin typeface="Comic Sans MS" panose="030F0702030302020204" pitchFamily="66" charset="0"/>
            </a:endParaRPr>
          </a:p>
        </p:txBody>
      </p:sp>
      <p:pic>
        <p:nvPicPr>
          <p:cNvPr id="5" name="Imagem 4" descr="Imagem relacionada">
            <a:extLst>
              <a:ext uri="{FF2B5EF4-FFF2-40B4-BE49-F238E27FC236}">
                <a16:creationId xmlns:a16="http://schemas.microsoft.com/office/drawing/2014/main" id="{54BFCC55-1F9D-4758-8E31-CDE81F88458D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39"/>
          <a:stretch/>
        </p:blipFill>
        <p:spPr bwMode="auto">
          <a:xfrm>
            <a:off x="3212148" y="854188"/>
            <a:ext cx="1584176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m 5" descr="Imagem relacionada">
            <a:extLst>
              <a:ext uri="{FF2B5EF4-FFF2-40B4-BE49-F238E27FC236}">
                <a16:creationId xmlns:a16="http://schemas.microsoft.com/office/drawing/2014/main" id="{848D5F67-120E-41D3-8259-A548529B6B5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82272"/>
            <a:ext cx="3276083" cy="1812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m 6" descr="Imagem relacionada">
            <a:extLst>
              <a:ext uri="{FF2B5EF4-FFF2-40B4-BE49-F238E27FC236}">
                <a16:creationId xmlns:a16="http://schemas.microsoft.com/office/drawing/2014/main" id="{9E124491-B3D1-4D6A-A297-73305C5E961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57" y="3009613"/>
            <a:ext cx="3276084" cy="1983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m 7" descr="SlothBearTree.jpg">
            <a:extLst>
              <a:ext uri="{FF2B5EF4-FFF2-40B4-BE49-F238E27FC236}">
                <a16:creationId xmlns:a16="http://schemas.microsoft.com/office/drawing/2014/main" id="{493CEED0-4976-4009-ADF0-4AF0B76CF1CF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304" y="5090411"/>
            <a:ext cx="2569210" cy="1720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m 8" descr="Imagem relacionada">
            <a:extLst>
              <a:ext uri="{FF2B5EF4-FFF2-40B4-BE49-F238E27FC236}">
                <a16:creationId xmlns:a16="http://schemas.microsoft.com/office/drawing/2014/main" id="{477769D9-9DB3-4056-915D-CBF93D80C23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148" y="5212123"/>
            <a:ext cx="2339609" cy="1580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tângulo 5">
            <a:extLst>
              <a:ext uri="{FF2B5EF4-FFF2-40B4-BE49-F238E27FC236}">
                <a16:creationId xmlns:a16="http://schemas.microsoft.com/office/drawing/2014/main" id="{B4598A10-A528-45FC-8CEB-37CFF3953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0324" y="2870412"/>
            <a:ext cx="17133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pt-BR" sz="1200" dirty="0" err="1"/>
              <a:t>Os</a:t>
            </a:r>
            <a:r>
              <a:rPr lang="en-US" altLang="pt-BR" sz="1200" dirty="0"/>
              <a:t> </a:t>
            </a:r>
            <a:r>
              <a:rPr lang="en-US" altLang="pt-BR" sz="1200" dirty="0" err="1"/>
              <a:t>ursos</a:t>
            </a:r>
            <a:r>
              <a:rPr lang="en-US" altLang="pt-BR" sz="1200" dirty="0"/>
              <a:t> </a:t>
            </a:r>
            <a:r>
              <a:rPr lang="en-US" altLang="pt-BR" sz="1200" dirty="0" err="1"/>
              <a:t>beiçudos</a:t>
            </a:r>
            <a:r>
              <a:rPr lang="en-US" altLang="pt-BR" sz="1200" dirty="0"/>
              <a:t> tem um “v” </a:t>
            </a:r>
            <a:r>
              <a:rPr lang="en-US" altLang="pt-BR" sz="1200" dirty="0" err="1"/>
              <a:t>característico</a:t>
            </a:r>
            <a:r>
              <a:rPr lang="en-US" altLang="pt-BR" sz="1200" dirty="0"/>
              <a:t> no </a:t>
            </a:r>
            <a:r>
              <a:rPr lang="en-US" altLang="pt-BR" sz="1200" dirty="0" err="1"/>
              <a:t>peito</a:t>
            </a:r>
            <a:r>
              <a:rPr lang="en-US" altLang="pt-BR" sz="1600" dirty="0"/>
              <a:t>.</a:t>
            </a:r>
          </a:p>
        </p:txBody>
      </p:sp>
      <p:sp>
        <p:nvSpPr>
          <p:cNvPr id="11" name="Retângulo 5">
            <a:extLst>
              <a:ext uri="{FF2B5EF4-FFF2-40B4-BE49-F238E27FC236}">
                <a16:creationId xmlns:a16="http://schemas.microsoft.com/office/drawing/2014/main" id="{C85AF3FA-67C4-42A1-832B-C655926B5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9362" y="2654033"/>
            <a:ext cx="293750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pt-BR" sz="1100" dirty="0" err="1"/>
              <a:t>Os</a:t>
            </a:r>
            <a:r>
              <a:rPr lang="en-US" altLang="pt-BR" sz="1100" dirty="0"/>
              <a:t> </a:t>
            </a:r>
            <a:r>
              <a:rPr lang="en-US" altLang="pt-BR" sz="1100" dirty="0" err="1"/>
              <a:t>filhotes</a:t>
            </a:r>
            <a:r>
              <a:rPr lang="en-US" altLang="pt-BR" sz="1100" dirty="0"/>
              <a:t> </a:t>
            </a:r>
            <a:r>
              <a:rPr lang="en-US" altLang="pt-BR" sz="1100" dirty="0" err="1"/>
              <a:t>são</a:t>
            </a:r>
            <a:r>
              <a:rPr lang="en-US" altLang="pt-BR" sz="1100" dirty="0"/>
              <a:t>  </a:t>
            </a:r>
            <a:r>
              <a:rPr lang="en-US" altLang="pt-BR" sz="1100" dirty="0" err="1"/>
              <a:t>carregados</a:t>
            </a:r>
            <a:r>
              <a:rPr lang="en-US" altLang="pt-BR" sz="1100" dirty="0"/>
              <a:t> </a:t>
            </a:r>
            <a:r>
              <a:rPr lang="en-US" altLang="pt-BR" sz="1100" dirty="0" err="1"/>
              <a:t>nas</a:t>
            </a:r>
            <a:r>
              <a:rPr lang="en-US" altLang="pt-BR" sz="1100" dirty="0"/>
              <a:t> </a:t>
            </a:r>
            <a:r>
              <a:rPr lang="en-US" altLang="pt-BR" sz="1100" dirty="0" err="1"/>
              <a:t>costas</a:t>
            </a:r>
            <a:r>
              <a:rPr lang="en-US" altLang="pt-BR" sz="1100" dirty="0"/>
              <a:t> da </a:t>
            </a:r>
            <a:r>
              <a:rPr lang="en-US" altLang="pt-BR" sz="1100" dirty="0" err="1"/>
              <a:t>mãe</a:t>
            </a:r>
            <a:r>
              <a:rPr lang="en-US" altLang="pt-BR" sz="1100" dirty="0"/>
              <a:t>.</a:t>
            </a:r>
          </a:p>
        </p:txBody>
      </p:sp>
      <p:pic>
        <p:nvPicPr>
          <p:cNvPr id="12" name="Picture 4" descr="Resultado de imagem para bandeira da india">
            <a:extLst>
              <a:ext uri="{FF2B5EF4-FFF2-40B4-BE49-F238E27FC236}">
                <a16:creationId xmlns:a16="http://schemas.microsoft.com/office/drawing/2014/main" id="{891D2D79-A5E6-4A08-9B63-B05A570A6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065" y="3729015"/>
            <a:ext cx="1408342" cy="82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B72CF37B-4E71-46D6-ACBE-4CA478DAEDD4}"/>
              </a:ext>
            </a:extLst>
          </p:cNvPr>
          <p:cNvSpPr txBox="1"/>
          <p:nvPr/>
        </p:nvSpPr>
        <p:spPr>
          <a:xfrm>
            <a:off x="3136756" y="4614108"/>
            <a:ext cx="16754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da Índia</a:t>
            </a:r>
          </a:p>
        </p:txBody>
      </p:sp>
    </p:spTree>
    <p:extLst>
      <p:ext uri="{BB962C8B-B14F-4D97-AF65-F5344CB8AC3E}">
        <p14:creationId xmlns:p14="http://schemas.microsoft.com/office/powerpoint/2010/main" val="2161024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0E0FBD75-EA4F-E094-4984-840E1D1375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S05 - Missões – 03 de fevereiro</a:t>
            </a:r>
            <a:endParaRPr lang="pt-BR" dirty="0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AC3C698E-FD4B-4D80-EB52-FFC98F2493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PT" altLang="pt-BR" dirty="0"/>
              <a:t>Vida Nova</a:t>
            </a:r>
            <a:endParaRPr lang="pt-BR" sz="4000" dirty="0"/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31F77FE2-A613-DA07-2C4B-1D652E0460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/>
              <a:t>Asmita</a:t>
            </a:r>
            <a:endParaRPr lang="pt-BR" dirty="0"/>
          </a:p>
        </p:txBody>
      </p:sp>
      <p:sp>
        <p:nvSpPr>
          <p:cNvPr id="16" name="Espaço Reservado para Texto 7">
            <a:extLst>
              <a:ext uri="{FF2B5EF4-FFF2-40B4-BE49-F238E27FC236}">
                <a16:creationId xmlns:a16="http://schemas.microsoft.com/office/drawing/2014/main" id="{2188371D-DEA2-48DE-8AA3-0B5DBA6C07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16017" y="6065743"/>
            <a:ext cx="2228500" cy="459601"/>
          </a:xfrm>
        </p:spPr>
        <p:txBody>
          <a:bodyPr>
            <a:normAutofit/>
          </a:bodyPr>
          <a:lstStyle/>
          <a:p>
            <a:r>
              <a:rPr lang="pt-BR" dirty="0"/>
              <a:t>Nepal</a:t>
            </a:r>
          </a:p>
        </p:txBody>
      </p:sp>
      <p:pic>
        <p:nvPicPr>
          <p:cNvPr id="23" name="Espaço Reservado para Imagem 22">
            <a:extLst>
              <a:ext uri="{FF2B5EF4-FFF2-40B4-BE49-F238E27FC236}">
                <a16:creationId xmlns:a16="http://schemas.microsoft.com/office/drawing/2014/main" id="{CDED07E3-53FF-4397-99F7-B21110D909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" b="652"/>
          <a:stretch>
            <a:fillRect/>
          </a:stretch>
        </p:blipFill>
        <p:spPr>
          <a:xfrm>
            <a:off x="7092950" y="5532438"/>
            <a:ext cx="1784350" cy="1168400"/>
          </a:xfrm>
          <a:ln>
            <a:noFill/>
          </a:ln>
        </p:spPr>
      </p:pic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E0C2E44C-6028-495F-AAA4-43BB5D103AF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0" r="73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38465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BE13379-4D07-47FD-84BE-C1A3E7C7B1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8"/>
            <a:ext cx="2959200" cy="4045566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t-PT" altLang="pt-BR" dirty="0">
                <a:solidFill>
                  <a:srgbClr val="000000"/>
                </a:solidFill>
                <a:latin typeface="inherit"/>
              </a:rPr>
              <a:t>O Nepal tem oito das dez montanhas mais altas do mundo, incluindo a mais alta, o Monte Everest, que tem 8.848 metros de altura.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dirty="0">
                <a:solidFill>
                  <a:srgbClr val="000000"/>
                </a:solidFill>
                <a:latin typeface="inherit"/>
              </a:rPr>
              <a:t>Em 29 de maio de 1953, dois alpinistas, Tenzing e Hillary, conseguiam um feito inédito: chegar ao topo da montanha mais alta do mundo, o Monte Everest pela primeira vez, após um mês de meio de expedição rumo ao teto do mundo.</a:t>
            </a:r>
          </a:p>
        </p:txBody>
      </p:sp>
      <p:pic>
        <p:nvPicPr>
          <p:cNvPr id="3074" name="Picture 2" descr=" Tenzing e Hillary alcançaram o topo do Everest às 11h30 locais, após uma difícil escalada pela face sul da montanha. A foto mostra os dois a 8,321 mil metros de altitude.  (Foto: Royal Geographical Society (com IBG))">
            <a:extLst>
              <a:ext uri="{FF2B5EF4-FFF2-40B4-BE49-F238E27FC236}">
                <a16:creationId xmlns:a16="http://schemas.microsoft.com/office/drawing/2014/main" id="{B2362807-7D42-490A-A078-4BBF9321F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706" y="3899692"/>
            <a:ext cx="5071702" cy="286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084517B-7387-46B9-991A-0857DCEF64C2}"/>
              </a:ext>
            </a:extLst>
          </p:cNvPr>
          <p:cNvSpPr txBox="1"/>
          <p:nvPr/>
        </p:nvSpPr>
        <p:spPr>
          <a:xfrm>
            <a:off x="3172706" y="6393418"/>
            <a:ext cx="5071702" cy="369332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000000"/>
                </a:solidFill>
                <a:latin typeface="inherit"/>
              </a:rPr>
              <a:t>Foto: Royal </a:t>
            </a:r>
            <a:r>
              <a:rPr lang="pt-BR" dirty="0" err="1">
                <a:solidFill>
                  <a:srgbClr val="000000"/>
                </a:solidFill>
                <a:latin typeface="inherit"/>
              </a:rPr>
              <a:t>Geographical</a:t>
            </a:r>
            <a:r>
              <a:rPr lang="pt-BR" dirty="0">
                <a:solidFill>
                  <a:srgbClr val="000000"/>
                </a:solidFill>
                <a:latin typeface="inherit"/>
              </a:rPr>
              <a:t> Society)</a:t>
            </a:r>
          </a:p>
        </p:txBody>
      </p:sp>
      <p:pic>
        <p:nvPicPr>
          <p:cNvPr id="3076" name="Picture 4" descr=" Muito do equipamento que usaram na época era recém-desenvolvido e experimental. Dois dias antes de eles alcançarem o topo, outra equipe chegou a 100 metros do cume do Everest, mas teve de desistir da empreitada porque seu sistema de oxigenação falhou. Na foto, Hillary e Tenzing na véspera de seu grande feito, em 28 de maio de 1953.  (Foto: Royal Geographical Society (com IBG))">
            <a:extLst>
              <a:ext uri="{FF2B5EF4-FFF2-40B4-BE49-F238E27FC236}">
                <a16:creationId xmlns:a16="http://schemas.microsoft.com/office/drawing/2014/main" id="{F22FD788-E48F-41EF-BCBD-F78AA9745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56" y="4827403"/>
            <a:ext cx="2856940" cy="193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CF2E428D-D106-48FB-826A-633702FD5A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8001" r="22438"/>
          <a:stretch/>
        </p:blipFill>
        <p:spPr bwMode="auto">
          <a:xfrm>
            <a:off x="6210363" y="908720"/>
            <a:ext cx="2829230" cy="233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9AA8691-9322-4CF9-88E9-F44E65A1BA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284" y="718223"/>
            <a:ext cx="3066585" cy="306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834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E5D08B9A-3FBD-4415-9567-E10CB75B449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2" b="23572"/>
          <a:stretch>
            <a:fillRect/>
          </a:stretch>
        </p:blipFill>
        <p:spPr/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D270B88-31CB-4062-949D-FB10E577525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algn="ctr"/>
            <a:r>
              <a:rPr lang="pt-BR" dirty="0"/>
              <a:t>1º </a:t>
            </a:r>
            <a:r>
              <a:rPr lang="pt-BR" dirty="0" err="1"/>
              <a:t>Trim</a:t>
            </a:r>
            <a:r>
              <a:rPr lang="pt-BR" dirty="0"/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23122139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D0E96F10-ECDF-4B8E-9081-FD44CFC2F823}"/>
              </a:ext>
            </a:extLst>
          </p:cNvPr>
          <p:cNvSpPr/>
          <p:nvPr/>
        </p:nvSpPr>
        <p:spPr>
          <a:xfrm>
            <a:off x="3812882" y="3244334"/>
            <a:ext cx="1518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 Intereuropeia</a:t>
            </a:r>
            <a:endParaRPr lang="pt-BR" dirty="0"/>
          </a:p>
        </p:txBody>
      </p:sp>
      <p:sp>
        <p:nvSpPr>
          <p:cNvPr id="4" name="CaixaDeTexto 18">
            <a:extLst>
              <a:ext uri="{FF2B5EF4-FFF2-40B4-BE49-F238E27FC236}">
                <a16:creationId xmlns:a16="http://schemas.microsoft.com/office/drawing/2014/main" id="{1A1E3CDB-332D-4590-88BF-B80BFB0C5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818" y="1031748"/>
            <a:ext cx="2903052" cy="531684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Iaque</a:t>
            </a:r>
          </a:p>
          <a:p>
            <a:endParaRPr lang="pt-BR" sz="1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50" b="1" dirty="0">
                <a:latin typeface="Comic Sans MS" panose="030F0702030302020204" pitchFamily="66" charset="0"/>
              </a:rPr>
              <a:t>Iaque</a:t>
            </a:r>
            <a:r>
              <a:rPr lang="pt-BR" sz="1250" dirty="0">
                <a:latin typeface="Comic Sans MS" panose="030F0702030302020204" pitchFamily="66" charset="0"/>
              </a:rPr>
              <a:t> ou </a:t>
            </a:r>
            <a:r>
              <a:rPr lang="pt-BR" sz="1250" dirty="0" err="1">
                <a:latin typeface="Comic Sans MS" panose="030F0702030302020204" pitchFamily="66" charset="0"/>
              </a:rPr>
              <a:t>Yak</a:t>
            </a:r>
            <a:r>
              <a:rPr lang="pt-BR" sz="1250" dirty="0">
                <a:latin typeface="Comic Sans MS" panose="030F0702030302020204" pitchFamily="66" charset="0"/>
              </a:rPr>
              <a:t> é um mamífero de grande porte, encontrado na região do Himalaia, em especial no </a:t>
            </a:r>
            <a:r>
              <a:rPr lang="pt-BR" sz="1250" b="1" dirty="0">
                <a:latin typeface="Comic Sans MS" panose="030F0702030302020204" pitchFamily="66" charset="0"/>
              </a:rPr>
              <a:t>Nepal</a:t>
            </a:r>
            <a:r>
              <a:rPr lang="pt-BR" sz="1250" dirty="0">
                <a:latin typeface="Comic Sans MS" panose="030F0702030302020204" pitchFamily="66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5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50" dirty="0">
                <a:latin typeface="Comic Sans MS" panose="030F0702030302020204" pitchFamily="66" charset="0"/>
              </a:rPr>
              <a:t>Espécie de boi selvagem das montanhas, tanto machos quanto fêmeas possuem chifres</a:t>
            </a:r>
            <a:br>
              <a:rPr lang="pt-BR" sz="1250" dirty="0">
                <a:latin typeface="Comic Sans MS" panose="030F0702030302020204" pitchFamily="66" charset="0"/>
              </a:rPr>
            </a:br>
            <a:r>
              <a:rPr lang="pt-BR" sz="1250" dirty="0">
                <a:latin typeface="Comic Sans MS" panose="030F0702030302020204" pitchFamily="66" charset="0"/>
              </a:rPr>
              <a:t>encurvados para cima;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5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50" dirty="0">
                <a:latin typeface="Comic Sans MS" panose="030F0702030302020204" pitchFamily="66" charset="0"/>
              </a:rPr>
              <a:t>Os iaques machos selvagens podem atingir 2,2 metros de comprimento;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5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50" dirty="0">
                <a:latin typeface="Comic Sans MS" panose="030F0702030302020204" pitchFamily="66" charset="0"/>
              </a:rPr>
              <a:t> Possuem pelo longo e desgrenhado para isolá-los do frio. Os iaques selvagens podem ser marrons ou pretos;</a:t>
            </a:r>
          </a:p>
          <a:p>
            <a:pPr algn="just"/>
            <a:endParaRPr lang="pt-BR" sz="125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50" dirty="0">
                <a:latin typeface="Comic Sans MS" panose="030F0702030302020204" pitchFamily="66" charset="0"/>
              </a:rPr>
              <a:t>O iaque é um animal muito útil para os povos das regiões</a:t>
            </a:r>
            <a:br>
              <a:rPr lang="pt-BR" sz="1250" dirty="0">
                <a:latin typeface="Comic Sans MS" panose="030F0702030302020204" pitchFamily="66" charset="0"/>
              </a:rPr>
            </a:br>
            <a:r>
              <a:rPr lang="pt-BR" sz="1250" dirty="0">
                <a:latin typeface="Comic Sans MS" panose="030F0702030302020204" pitchFamily="66" charset="0"/>
              </a:rPr>
              <a:t>montanhosas do Himalaia, porque fornece carne, lã, leite, e é usado como animal de carga.</a:t>
            </a:r>
            <a:endParaRPr lang="es-ES" sz="1250" dirty="0">
              <a:latin typeface="Comic Sans MS" panose="030F0702030302020204" pitchFamily="66" charset="0"/>
            </a:endParaRPr>
          </a:p>
        </p:txBody>
      </p:sp>
      <p:pic>
        <p:nvPicPr>
          <p:cNvPr id="5" name="Picture 2" descr="Schwarzer Yakbulle.JPG">
            <a:extLst>
              <a:ext uri="{FF2B5EF4-FFF2-40B4-BE49-F238E27FC236}">
                <a16:creationId xmlns:a16="http://schemas.microsoft.com/office/drawing/2014/main" id="{53D412E8-BE25-4222-8827-853C65DAF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721" y="788338"/>
            <a:ext cx="3024461" cy="2268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Як в горах Заилийского Алатау.JPG">
            <a:extLst>
              <a:ext uri="{FF2B5EF4-FFF2-40B4-BE49-F238E27FC236}">
                <a16:creationId xmlns:a16="http://schemas.microsoft.com/office/drawing/2014/main" id="{42AF8A5F-1019-465F-8552-FC449D98C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008" y="761958"/>
            <a:ext cx="2430754" cy="1823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Imagem relacionada">
            <a:extLst>
              <a:ext uri="{FF2B5EF4-FFF2-40B4-BE49-F238E27FC236}">
                <a16:creationId xmlns:a16="http://schemas.microsoft.com/office/drawing/2014/main" id="{84CF59C0-6944-45C7-9CF2-5BE030135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956" y="2959962"/>
            <a:ext cx="3016416" cy="2268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8" descr="Imagem relacionada">
            <a:extLst>
              <a:ext uri="{FF2B5EF4-FFF2-40B4-BE49-F238E27FC236}">
                <a16:creationId xmlns:a16="http://schemas.microsoft.com/office/drawing/2014/main" id="{7BD2E924-B1CD-4485-8057-6D2309897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609" y="5013176"/>
            <a:ext cx="2468484" cy="1757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10" descr="Resultado de imagem para yak">
            <a:extLst>
              <a:ext uri="{FF2B5EF4-FFF2-40B4-BE49-F238E27FC236}">
                <a16:creationId xmlns:a16="http://schemas.microsoft.com/office/drawing/2014/main" id="{BDF63C2E-1B2B-472E-874D-71F1ABEE5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807" y="3163392"/>
            <a:ext cx="2619375" cy="1743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950FCE4C-7BDF-49EA-987D-D7EF67029CC8}"/>
              </a:ext>
            </a:extLst>
          </p:cNvPr>
          <p:cNvSpPr txBox="1"/>
          <p:nvPr/>
        </p:nvSpPr>
        <p:spPr>
          <a:xfrm flipH="1">
            <a:off x="3678340" y="6529646"/>
            <a:ext cx="26642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do Nepal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7C2FBC3E-B487-4D12-B174-B939028888B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149" y="5492195"/>
            <a:ext cx="198120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58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0E0FBD75-EA4F-E094-4984-840E1D1375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S06 - Missões – 10 de fevereiro</a:t>
            </a:r>
            <a:endParaRPr lang="pt-BR" dirty="0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AC3C698E-FD4B-4D80-EB52-FFC98F2493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PT" altLang="pt-BR" sz="4000" dirty="0"/>
              <a:t>Novo Lar</a:t>
            </a:r>
            <a:endParaRPr lang="pt-BR" sz="4000" dirty="0"/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31F77FE2-A613-DA07-2C4B-1D652E0460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/>
              <a:t>Sudip</a:t>
            </a:r>
            <a:endParaRPr lang="pt-BR" dirty="0"/>
          </a:p>
        </p:txBody>
      </p:sp>
      <p:sp>
        <p:nvSpPr>
          <p:cNvPr id="16" name="Espaço Reservado para Texto 7">
            <a:extLst>
              <a:ext uri="{FF2B5EF4-FFF2-40B4-BE49-F238E27FC236}">
                <a16:creationId xmlns:a16="http://schemas.microsoft.com/office/drawing/2014/main" id="{2188371D-DEA2-48DE-8AA3-0B5DBA6C07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16017" y="6065743"/>
            <a:ext cx="2228500" cy="459601"/>
          </a:xfrm>
        </p:spPr>
        <p:txBody>
          <a:bodyPr>
            <a:normAutofit/>
          </a:bodyPr>
          <a:lstStyle/>
          <a:p>
            <a:r>
              <a:rPr lang="pt-BR" dirty="0"/>
              <a:t>Nepal</a:t>
            </a:r>
          </a:p>
        </p:txBody>
      </p:sp>
      <p:pic>
        <p:nvPicPr>
          <p:cNvPr id="23" name="Espaço Reservado para Imagem 22">
            <a:extLst>
              <a:ext uri="{FF2B5EF4-FFF2-40B4-BE49-F238E27FC236}">
                <a16:creationId xmlns:a16="http://schemas.microsoft.com/office/drawing/2014/main" id="{CDED07E3-53FF-4397-99F7-B21110D909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" b="652"/>
          <a:stretch>
            <a:fillRect/>
          </a:stretch>
        </p:blipFill>
        <p:spPr>
          <a:xfrm>
            <a:off x="7092950" y="5532438"/>
            <a:ext cx="1784350" cy="1168400"/>
          </a:xfrm>
          <a:ln>
            <a:noFill/>
          </a:ln>
        </p:spPr>
      </p:pic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4F13A121-9CC5-4813-A9A8-6ACFB456504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3" r="64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377816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BE13379-4D07-47FD-84BE-C1A3E7C7B1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5" y="679578"/>
            <a:ext cx="2869499" cy="66119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t-PT" altLang="pt-BR" dirty="0">
                <a:solidFill>
                  <a:srgbClr val="000000"/>
                </a:solidFill>
                <a:latin typeface="inherit"/>
              </a:rPr>
              <a:t>O Nepal é o lar de quase 6.000 espécies de flores</a:t>
            </a:r>
            <a:r>
              <a:rPr kumimoji="0" lang="pt-PT" altLang="pt-BR" sz="1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.</a:t>
            </a:r>
            <a:r>
              <a:rPr kumimoji="0" lang="pt-PT" altLang="pt-BR" sz="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pt-PT" altLang="pt-B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07AC449-63BF-45D2-9155-5AA2B9E509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9" y="1406384"/>
            <a:ext cx="2815246" cy="147800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65666C0-0276-42BC-8EF4-C5CB9BDEDC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636824"/>
            <a:ext cx="3316217" cy="1648124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3C1551E1-C839-4C9C-8C87-5D328EA08A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14" y="4605960"/>
            <a:ext cx="5172000" cy="21550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87C59617-71E4-4CB1-94C3-AAB2355D32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647" y="801559"/>
            <a:ext cx="3433501" cy="1802588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EEEFACCB-A35D-4718-A19E-2D5B9CA42B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191" y="865889"/>
            <a:ext cx="2648039" cy="1531449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646A266F-7B5B-4463-A4BA-4BF6F61F03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6" y="3034474"/>
            <a:ext cx="3433501" cy="180258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314754C-AD87-4071-AE4F-960A4773D1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569" y="3045961"/>
            <a:ext cx="2917045" cy="153144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9586341-41D6-43CF-BD26-071866DA21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430" y="4456397"/>
            <a:ext cx="3490075" cy="1832289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588CBFC6-E1EE-488E-B6B3-A8ED520DDAA9}"/>
              </a:ext>
            </a:extLst>
          </p:cNvPr>
          <p:cNvSpPr/>
          <p:nvPr/>
        </p:nvSpPr>
        <p:spPr>
          <a:xfrm>
            <a:off x="7092280" y="2456092"/>
            <a:ext cx="1998950" cy="5245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chemeClr val="tx1"/>
                </a:solidFill>
              </a:rPr>
              <a:t>Flores do Nepal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66DFE4D-A207-4401-9B32-D539958CC1DF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75" y="4605960"/>
            <a:ext cx="2430966" cy="238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74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B3EFB9F-ECDB-4595-9508-74B488BD08D1}"/>
              </a:ext>
            </a:extLst>
          </p:cNvPr>
          <p:cNvSpPr/>
          <p:nvPr/>
        </p:nvSpPr>
        <p:spPr>
          <a:xfrm>
            <a:off x="3812882" y="3244334"/>
            <a:ext cx="1518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 Intereuropeia</a:t>
            </a:r>
            <a:endParaRPr lang="pt-BR" dirty="0"/>
          </a:p>
        </p:txBody>
      </p:sp>
      <p:sp>
        <p:nvSpPr>
          <p:cNvPr id="4" name="CaixaDeTexto 18">
            <a:extLst>
              <a:ext uri="{FF2B5EF4-FFF2-40B4-BE49-F238E27FC236}">
                <a16:creationId xmlns:a16="http://schemas.microsoft.com/office/drawing/2014/main" id="{6863EA5B-6A48-465D-8296-49C07F4C1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869" y="729280"/>
            <a:ext cx="2903052" cy="6084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Gavial</a:t>
            </a:r>
            <a:endParaRPr lang="pt-BR" altLang="pt-BR" sz="1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pt-BR" sz="1600" b="1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250" dirty="0" err="1">
                <a:latin typeface="Comic Sans MS" panose="030F0702030302020204" pitchFamily="66" charset="0"/>
              </a:rPr>
              <a:t>Gavial</a:t>
            </a:r>
            <a:r>
              <a:rPr lang="pt-BR" sz="1250" dirty="0">
                <a:latin typeface="Comic Sans MS" panose="030F0702030302020204" pitchFamily="66" charset="0"/>
              </a:rPr>
              <a:t> é um crocodilo encontrado na Índia e no </a:t>
            </a:r>
            <a:r>
              <a:rPr lang="pt-BR" sz="1250" b="1" dirty="0">
                <a:latin typeface="Comic Sans MS" panose="030F0702030302020204" pitchFamily="66" charset="0"/>
              </a:rPr>
              <a:t>Nepal</a:t>
            </a:r>
            <a:r>
              <a:rPr lang="pt-BR" sz="1250" dirty="0">
                <a:latin typeface="Comic Sans MS" panose="030F0702030302020204" pitchFamily="66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125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50" dirty="0">
                <a:latin typeface="Comic Sans MS" panose="030F0702030302020204" pitchFamily="66" charset="0"/>
              </a:rPr>
              <a:t> Tem focinho estreito e alongado e os dentes anteriores, mesmo quando a boca do animal está fechada ficam pra fora; </a:t>
            </a:r>
          </a:p>
          <a:p>
            <a:endParaRPr lang="pt-BR" sz="125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50" dirty="0">
                <a:latin typeface="Comic Sans MS" panose="030F0702030302020204" pitchFamily="66" charset="0"/>
              </a:rPr>
              <a:t>Pode chegar até 5 metros de comprimento e está  criticamente ameaçado de extinção;</a:t>
            </a:r>
          </a:p>
          <a:p>
            <a:pPr algn="just"/>
            <a:endParaRPr lang="pt-BR" sz="125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50" dirty="0">
                <a:latin typeface="Comic Sans MS" panose="030F0702030302020204" pitchFamily="66" charset="0"/>
              </a:rPr>
              <a:t>A fêmea escava buracos nos quais ela enterra cerca de 40 grandes ovos.</a:t>
            </a:r>
            <a:r>
              <a:rPr lang="pt-BR" sz="1250" baseline="30000" dirty="0">
                <a:latin typeface="Comic Sans MS" panose="030F0702030302020204" pitchFamily="66" charset="0"/>
              </a:rPr>
              <a:t> </a:t>
            </a:r>
            <a:r>
              <a:rPr lang="pt-BR" sz="1250" dirty="0">
                <a:latin typeface="Comic Sans MS" panose="030F0702030302020204" pitchFamily="66" charset="0"/>
              </a:rPr>
              <a:t>Os ovos são incubados naturalmente no buraco do ninho, mas a fêmea permanece perto dele para protegê-lo de predadores, como porcos e lagartos;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5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50" dirty="0">
                <a:latin typeface="Comic Sans MS" panose="030F0702030302020204" pitchFamily="66" charset="0"/>
              </a:rPr>
              <a:t>Após cerca de 70 dias, quando os filhotes estão prontos para sair, eles chamam de dentro dos ovos, alertando a mãe para escavar os ovos para fora do buraco do ninho.</a:t>
            </a:r>
            <a:endParaRPr lang="es-ES" sz="1250" dirty="0">
              <a:latin typeface="Comic Sans MS" panose="030F0702030302020204" pitchFamily="66" charset="0"/>
            </a:endParaRPr>
          </a:p>
        </p:txBody>
      </p:sp>
      <p:pic>
        <p:nvPicPr>
          <p:cNvPr id="7" name="Picture 2" descr="Gavial no Zoológico da Flórida">
            <a:extLst>
              <a:ext uri="{FF2B5EF4-FFF2-40B4-BE49-F238E27FC236}">
                <a16:creationId xmlns:a16="http://schemas.microsoft.com/office/drawing/2014/main" id="{069B5E3D-2A9E-4DD4-A1EB-503CE4CA4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79013"/>
            <a:ext cx="3696345" cy="2465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 descr="https://upload.wikimedia.org/wikipedia/commons/thumb/b/ba/Gavialis_gangeticus%2C_ZOO_Praha_051.jpg/1920px-Gavialis_gangeticus%2C_ZOO_Praha_051.jpg">
            <a:extLst>
              <a:ext uri="{FF2B5EF4-FFF2-40B4-BE49-F238E27FC236}">
                <a16:creationId xmlns:a16="http://schemas.microsoft.com/office/drawing/2014/main" id="{FD9B42C9-2A28-497E-B286-C2DBBF3EE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918" y="5442290"/>
            <a:ext cx="3131840" cy="1236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6" descr="https://upload.wikimedia.org/wikipedia/commons/0/01/Indian_Gharial_at_the_San_Diego_Zoo_%282006-01-03%29_%28headshot%29.jpg">
            <a:extLst>
              <a:ext uri="{FF2B5EF4-FFF2-40B4-BE49-F238E27FC236}">
                <a16:creationId xmlns:a16="http://schemas.microsoft.com/office/drawing/2014/main" id="{684AEFCA-96DF-4669-9B1F-8607F04B1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992" y="1864882"/>
            <a:ext cx="1835792" cy="1376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8" descr="Resultado de imagem para gavial">
            <a:extLst>
              <a:ext uri="{FF2B5EF4-FFF2-40B4-BE49-F238E27FC236}">
                <a16:creationId xmlns:a16="http://schemas.microsoft.com/office/drawing/2014/main" id="{64E53948-6036-4C58-9F82-B8C3FAFDD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985" y="3326581"/>
            <a:ext cx="2711432" cy="2033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2" descr="Resultado de imagem para Gavialis gangeticus">
            <a:extLst>
              <a:ext uri="{FF2B5EF4-FFF2-40B4-BE49-F238E27FC236}">
                <a16:creationId xmlns:a16="http://schemas.microsoft.com/office/drawing/2014/main" id="{93A92734-5324-4E97-A8E9-76B718FB0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659" y="3517260"/>
            <a:ext cx="2477112" cy="1652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2E31671B-AD2D-4DD0-A086-84B3399B8C55}"/>
              </a:ext>
            </a:extLst>
          </p:cNvPr>
          <p:cNvSpPr txBox="1"/>
          <p:nvPr/>
        </p:nvSpPr>
        <p:spPr>
          <a:xfrm flipH="1">
            <a:off x="3564780" y="6483851"/>
            <a:ext cx="26642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do Nepal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F831DB30-DB2B-4641-89B5-5D017DD106F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589" y="5446400"/>
            <a:ext cx="198120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812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0E0FBD75-EA4F-E094-4984-840E1D1375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S07 - Missões – 17 de fevereiro</a:t>
            </a:r>
            <a:endParaRPr lang="pt-BR" dirty="0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AC3C698E-FD4B-4D80-EB52-FFC98F2493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PT" altLang="pt-BR" sz="4000" dirty="0"/>
              <a:t>Alegria Para Asmita</a:t>
            </a:r>
            <a:endParaRPr lang="pt-BR" sz="4000" dirty="0"/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31F77FE2-A613-DA07-2C4B-1D652E0460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/>
              <a:t>Asmita</a:t>
            </a:r>
            <a:endParaRPr lang="pt-BR" dirty="0"/>
          </a:p>
        </p:txBody>
      </p:sp>
      <p:sp>
        <p:nvSpPr>
          <p:cNvPr id="16" name="Espaço Reservado para Texto 7">
            <a:extLst>
              <a:ext uri="{FF2B5EF4-FFF2-40B4-BE49-F238E27FC236}">
                <a16:creationId xmlns:a16="http://schemas.microsoft.com/office/drawing/2014/main" id="{2188371D-DEA2-48DE-8AA3-0B5DBA6C07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16017" y="6065743"/>
            <a:ext cx="2228500" cy="459601"/>
          </a:xfrm>
        </p:spPr>
        <p:txBody>
          <a:bodyPr>
            <a:normAutofit/>
          </a:bodyPr>
          <a:lstStyle/>
          <a:p>
            <a:r>
              <a:rPr lang="pt-BR" dirty="0"/>
              <a:t>Nepal</a:t>
            </a:r>
          </a:p>
        </p:txBody>
      </p:sp>
      <p:pic>
        <p:nvPicPr>
          <p:cNvPr id="23" name="Espaço Reservado para Imagem 22">
            <a:extLst>
              <a:ext uri="{FF2B5EF4-FFF2-40B4-BE49-F238E27FC236}">
                <a16:creationId xmlns:a16="http://schemas.microsoft.com/office/drawing/2014/main" id="{CDED07E3-53FF-4397-99F7-B21110D909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" b="652"/>
          <a:stretch>
            <a:fillRect/>
          </a:stretch>
        </p:blipFill>
        <p:spPr>
          <a:xfrm>
            <a:off x="7092950" y="5532438"/>
            <a:ext cx="1784350" cy="1168400"/>
          </a:xfrm>
          <a:ln>
            <a:noFill/>
          </a:ln>
        </p:spPr>
      </p:pic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410FAE1-EA19-4153-BB75-4ED31B0163A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" r="65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11986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36CB397-CB6A-45AD-982D-45C1C3C4F9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8"/>
            <a:ext cx="2959200" cy="1597294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t-PT" altLang="pt-BR" dirty="0">
                <a:solidFill>
                  <a:srgbClr val="000000"/>
                </a:solidFill>
                <a:latin typeface="inherit"/>
              </a:rPr>
              <a:t>Grande parte da comida nepalesa é vegetariana porque muitos grupos religiosos evitam a violência contra todas as formas de vida. </a:t>
            </a:r>
          </a:p>
          <a:p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C5A99EF-15A3-4F1C-B808-E0FD2EFAF1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624" y="3271378"/>
            <a:ext cx="2353957" cy="294676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0AF4C09-DED6-4EB3-8BD2-E8BAEE2D2D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047" y="2208827"/>
            <a:ext cx="3052845" cy="203131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559B095-42B0-436A-ABA9-8056F142F7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085" y="4892250"/>
            <a:ext cx="2466975" cy="184785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B46CA27-A983-4246-84F2-060E1625DF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508" y="4250262"/>
            <a:ext cx="1581292" cy="2371938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6B530CB9-59C6-4A96-8EDB-EF502F0584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052" y="701282"/>
            <a:ext cx="2129008" cy="1429097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072838F3-80D4-4E1E-B5D2-79BD1C847C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1" y="2304946"/>
            <a:ext cx="3527148" cy="2351902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E457702D-3572-4F67-86A2-813D8955759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7"/>
          <a:stretch/>
        </p:blipFill>
        <p:spPr>
          <a:xfrm>
            <a:off x="498811" y="4744760"/>
            <a:ext cx="2959200" cy="189295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5C43B02-3F0A-4D77-814C-153518D2C7A6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583" y="668583"/>
            <a:ext cx="2475571" cy="168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288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7CDF44A-987C-4C9E-A3C1-DBFC9CEB9B02}"/>
              </a:ext>
            </a:extLst>
          </p:cNvPr>
          <p:cNvSpPr/>
          <p:nvPr/>
        </p:nvSpPr>
        <p:spPr>
          <a:xfrm>
            <a:off x="3812882" y="3244334"/>
            <a:ext cx="1518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 Intereuropeia</a:t>
            </a:r>
            <a:endParaRPr lang="pt-BR" dirty="0"/>
          </a:p>
        </p:txBody>
      </p:sp>
      <p:sp>
        <p:nvSpPr>
          <p:cNvPr id="5" name="CaixaDeTexto 18">
            <a:extLst>
              <a:ext uri="{FF2B5EF4-FFF2-40B4-BE49-F238E27FC236}">
                <a16:creationId xmlns:a16="http://schemas.microsoft.com/office/drawing/2014/main" id="{143E3876-1D8C-4D3F-8EB3-1731FA890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844003"/>
            <a:ext cx="2903052" cy="357020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Peixe-Anjo-de-Face-Azul</a:t>
            </a:r>
          </a:p>
          <a:p>
            <a:pPr algn="ctr"/>
            <a:endParaRPr lang="pt-BR" sz="1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500" dirty="0">
                <a:latin typeface="Comic Sans MS" panose="030F0702030302020204" pitchFamily="66" charset="0"/>
              </a:rPr>
              <a:t>Esse peixe, é encontrado nos recifes de coral em todo o Indo-Pacífico e pode ser visto por mergulhadores em especial nas Ilhas Maldivas;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50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500" dirty="0">
                <a:latin typeface="Comic Sans MS" panose="030F0702030302020204" pitchFamily="66" charset="0"/>
              </a:rPr>
              <a:t>O Peixe-anjo-de-face-azul tem o nome certo, graças às incríveis cores que possui em seu rosto.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</p:txBody>
      </p:sp>
      <p:pic>
        <p:nvPicPr>
          <p:cNvPr id="6" name="Picture 2" descr="Blaukopf-Kaiserfisch (Pomacanthus xantometopon) 01.jpg">
            <a:extLst>
              <a:ext uri="{FF2B5EF4-FFF2-40B4-BE49-F238E27FC236}">
                <a16:creationId xmlns:a16="http://schemas.microsoft.com/office/drawing/2014/main" id="{7EE34C54-BDBD-4B8D-88F9-2ED436677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49118" y="4293096"/>
            <a:ext cx="3389362" cy="2453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 descr="Imagem relacionada">
            <a:extLst>
              <a:ext uri="{FF2B5EF4-FFF2-40B4-BE49-F238E27FC236}">
                <a16:creationId xmlns:a16="http://schemas.microsoft.com/office/drawing/2014/main" id="{959781C2-1FF4-4669-B34C-C4FE93311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864721"/>
            <a:ext cx="4572420" cy="3290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3CAE53D-010C-4A54-AC35-FCB57BA951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08" y="4941168"/>
            <a:ext cx="1458466" cy="96702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37ED234-CF22-4B4D-BD80-B61B0395F80D}"/>
              </a:ext>
            </a:extLst>
          </p:cNvPr>
          <p:cNvSpPr txBox="1"/>
          <p:nvPr/>
        </p:nvSpPr>
        <p:spPr>
          <a:xfrm flipH="1">
            <a:off x="408047" y="5984139"/>
            <a:ext cx="2647668" cy="274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das Ilhas Maldivas</a:t>
            </a:r>
          </a:p>
        </p:txBody>
      </p:sp>
    </p:spTree>
    <p:extLst>
      <p:ext uri="{BB962C8B-B14F-4D97-AF65-F5344CB8AC3E}">
        <p14:creationId xmlns:p14="http://schemas.microsoft.com/office/powerpoint/2010/main" val="37228837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0E0FBD75-EA4F-E094-4984-840E1D1375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S08 - Missões – 24 de fevereiro</a:t>
            </a:r>
            <a:endParaRPr lang="pt-BR" dirty="0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AC3C698E-FD4B-4D80-EB52-FFC98F2493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sz="4000" dirty="0"/>
              <a:t>Curada Por Deus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31F77FE2-A613-DA07-2C4B-1D652E0460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/>
              <a:t>Joylin</a:t>
            </a:r>
            <a:endParaRPr lang="pt-BR" dirty="0"/>
          </a:p>
        </p:txBody>
      </p:sp>
      <p:sp>
        <p:nvSpPr>
          <p:cNvPr id="16" name="Espaço Reservado para Texto 7">
            <a:extLst>
              <a:ext uri="{FF2B5EF4-FFF2-40B4-BE49-F238E27FC236}">
                <a16:creationId xmlns:a16="http://schemas.microsoft.com/office/drawing/2014/main" id="{2188371D-DEA2-48DE-8AA3-0B5DBA6C07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16017" y="6065743"/>
            <a:ext cx="2228500" cy="459601"/>
          </a:xfrm>
        </p:spPr>
        <p:txBody>
          <a:bodyPr>
            <a:normAutofit/>
          </a:bodyPr>
          <a:lstStyle/>
          <a:p>
            <a:r>
              <a:rPr lang="pt-BR" dirty="0"/>
              <a:t>Índia</a:t>
            </a:r>
          </a:p>
        </p:txBody>
      </p:sp>
      <p:pic>
        <p:nvPicPr>
          <p:cNvPr id="17" name="Espaço Reservado para Imagem 17">
            <a:extLst>
              <a:ext uri="{FF2B5EF4-FFF2-40B4-BE49-F238E27FC236}">
                <a16:creationId xmlns:a16="http://schemas.microsoft.com/office/drawing/2014/main" id="{7845E329-252B-45EE-9A07-1088D712D40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>
            <a:fillRect/>
          </a:stretch>
        </p:blipFill>
        <p:spPr>
          <a:xfrm>
            <a:off x="7092280" y="5533065"/>
            <a:ext cx="1785052" cy="992279"/>
          </a:xfrm>
        </p:spPr>
      </p:pic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072137AF-D1CD-41AA-ACC8-02EEED1E80F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" b="9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902461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D4642A5-EAE2-4489-8D9E-B9ED64680B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8"/>
            <a:ext cx="2959200" cy="4405606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t-PT" altLang="pt-BR" dirty="0">
                <a:solidFill>
                  <a:srgbClr val="000000"/>
                </a:solidFill>
                <a:latin typeface="inherit"/>
              </a:rPr>
              <a:t>As vacas são sagradas na Índia e não podem ser prejudicadas. Eles podem circular pelas ruas da cidade, o que muitas vezes causa engarrafamentos.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PT" altLang="pt-BR" dirty="0">
                <a:solidFill>
                  <a:srgbClr val="000000"/>
                </a:solidFill>
                <a:latin typeface="inherit"/>
              </a:rPr>
              <a:t>O Tuk Tuk é um carro de três rodas muito utilizado no transporte público na Índia. Não é tão barato quanto um ônibus mas, por ser pequeno, vai a lugares onde ônibus e mesmo taxi não podem ir.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PT" altLang="pt-BR" dirty="0">
                <a:solidFill>
                  <a:srgbClr val="000000"/>
                </a:solidFill>
                <a:latin typeface="inherit"/>
              </a:rPr>
              <a:t>A Índia tem a maior frota de Tuk Tuk no mundo.</a:t>
            </a:r>
          </a:p>
        </p:txBody>
      </p:sp>
      <p:pic>
        <p:nvPicPr>
          <p:cNvPr id="4099" name="Picture 3" descr="Why Is India's Government Pushing a Nationwide Cow Exam? - Modern Farmer">
            <a:extLst>
              <a:ext uri="{FF2B5EF4-FFF2-40B4-BE49-F238E27FC236}">
                <a16:creationId xmlns:a16="http://schemas.microsoft.com/office/drawing/2014/main" id="{47328F64-F19E-457B-B1E4-1F54F4248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891" y="3933056"/>
            <a:ext cx="4140178" cy="276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E02CA3A4-BDF3-4F91-8B7F-BEE41AD3517C}"/>
              </a:ext>
            </a:extLst>
          </p:cNvPr>
          <p:cNvSpPr txBox="1"/>
          <p:nvPr/>
        </p:nvSpPr>
        <p:spPr>
          <a:xfrm>
            <a:off x="7643764" y="4013602"/>
            <a:ext cx="10638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altLang="pt-BR" sz="1600" b="1" dirty="0">
                <a:solidFill>
                  <a:srgbClr val="000000"/>
                </a:solidFill>
                <a:latin typeface="inherit"/>
              </a:rPr>
              <a:t>Tuk Tuk </a:t>
            </a:r>
            <a:endParaRPr lang="pt-BR" sz="1600" b="1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535658E-C52B-4A94-B22A-10180031EF01}"/>
              </a:ext>
            </a:extLst>
          </p:cNvPr>
          <p:cNvSpPr txBox="1"/>
          <p:nvPr/>
        </p:nvSpPr>
        <p:spPr>
          <a:xfrm>
            <a:off x="7285240" y="5589240"/>
            <a:ext cx="18587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altLang="pt-BR" sz="1600" b="1" dirty="0">
                <a:solidFill>
                  <a:srgbClr val="000000"/>
                </a:solidFill>
                <a:latin typeface="inherit"/>
              </a:rPr>
              <a:t>Vacas passeando na rua, ao lado de um Tuk Tuk</a:t>
            </a:r>
            <a:endParaRPr lang="pt-BR" sz="1600" b="1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5D19BBB-A9D5-4847-B59C-7457B9DC75D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895" y="980728"/>
            <a:ext cx="3166946" cy="231945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799F58F-81D8-4E4C-AD2B-B468D8BF9EA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579" y="1600969"/>
            <a:ext cx="2638425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356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AF5C67DD-4AA7-4870-AFB7-84A74FB576F2}"/>
              </a:ext>
            </a:extLst>
          </p:cNvPr>
          <p:cNvSpPr/>
          <p:nvPr/>
        </p:nvSpPr>
        <p:spPr>
          <a:xfrm>
            <a:off x="3812882" y="3244334"/>
            <a:ext cx="1518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 Intereuropeia</a:t>
            </a:r>
            <a:endParaRPr lang="pt-BR" dirty="0"/>
          </a:p>
        </p:txBody>
      </p:sp>
      <p:sp>
        <p:nvSpPr>
          <p:cNvPr id="5" name="CaixaDeTexto 18">
            <a:extLst>
              <a:ext uri="{FF2B5EF4-FFF2-40B4-BE49-F238E27FC236}">
                <a16:creationId xmlns:a16="http://schemas.microsoft.com/office/drawing/2014/main" id="{D04B6C77-1E48-4BEB-826E-2141D4D4D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51" y="739578"/>
            <a:ext cx="2903052" cy="558614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Leopardo das neves</a:t>
            </a:r>
          </a:p>
          <a:p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300" dirty="0">
                <a:latin typeface="Comic Sans MS" panose="030F0702030302020204" pitchFamily="66" charset="0"/>
              </a:rPr>
              <a:t>O leopardo das </a:t>
            </a:r>
            <a:r>
              <a:rPr lang="es-ES" sz="1300" dirty="0" err="1">
                <a:latin typeface="Comic Sans MS" panose="030F0702030302020204" pitchFamily="66" charset="0"/>
              </a:rPr>
              <a:t>neves</a:t>
            </a:r>
            <a:r>
              <a:rPr lang="es-ES" sz="1300" dirty="0">
                <a:latin typeface="Comic Sans MS" panose="030F0702030302020204" pitchFamily="66" charset="0"/>
              </a:rPr>
              <a:t> é </a:t>
            </a:r>
            <a:r>
              <a:rPr lang="es-ES" sz="1300" dirty="0" err="1">
                <a:latin typeface="Comic Sans MS" panose="030F0702030302020204" pitchFamily="66" charset="0"/>
              </a:rPr>
              <a:t>um</a:t>
            </a:r>
            <a:r>
              <a:rPr lang="es-ES" sz="1300" dirty="0">
                <a:latin typeface="Comic Sans MS" panose="030F0702030302020204" pitchFamily="66" charset="0"/>
              </a:rPr>
              <a:t> felino que vive </a:t>
            </a:r>
            <a:r>
              <a:rPr lang="es-ES" sz="1300" dirty="0" err="1">
                <a:latin typeface="Comic Sans MS" panose="030F0702030302020204" pitchFamily="66" charset="0"/>
              </a:rPr>
              <a:t>nas</a:t>
            </a:r>
            <a:r>
              <a:rPr lang="es-ES" sz="1300" dirty="0">
                <a:latin typeface="Comic Sans MS" panose="030F0702030302020204" pitchFamily="66" charset="0"/>
              </a:rPr>
              <a:t> </a:t>
            </a:r>
            <a:r>
              <a:rPr lang="es-ES" sz="1300" dirty="0" err="1">
                <a:latin typeface="Comic Sans MS" panose="030F0702030302020204" pitchFamily="66" charset="0"/>
              </a:rPr>
              <a:t>montanhas</a:t>
            </a:r>
            <a:r>
              <a:rPr lang="es-ES" sz="1300" dirty="0">
                <a:latin typeface="Comic Sans MS" panose="030F0702030302020204" pitchFamily="66" charset="0"/>
              </a:rPr>
              <a:t> da </a:t>
            </a:r>
            <a:r>
              <a:rPr lang="es-ES" sz="1300" dirty="0" err="1">
                <a:latin typeface="Comic Sans MS" panose="030F0702030302020204" pitchFamily="66" charset="0"/>
              </a:rPr>
              <a:t>Ásia</a:t>
            </a:r>
            <a:r>
              <a:rPr lang="es-ES" sz="1300" dirty="0">
                <a:latin typeface="Comic Sans MS" panose="030F0702030302020204" pitchFamily="66" charset="0"/>
              </a:rPr>
              <a:t> Central, principalmente no </a:t>
            </a:r>
            <a:r>
              <a:rPr lang="es-ES" sz="1300" dirty="0" err="1">
                <a:latin typeface="Comic Sans MS" panose="030F0702030302020204" pitchFamily="66" charset="0"/>
              </a:rPr>
              <a:t>Butão</a:t>
            </a:r>
            <a:r>
              <a:rPr lang="es-ES" sz="1300" dirty="0">
                <a:latin typeface="Comic Sans MS" panose="030F0702030302020204" pitchFamily="66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300" dirty="0">
                <a:latin typeface="Comic Sans MS" panose="030F0702030302020204" pitchFamily="66" charset="0"/>
              </a:rPr>
              <a:t>Ele é </a:t>
            </a:r>
            <a:r>
              <a:rPr lang="es-ES" sz="1300" dirty="0" err="1">
                <a:latin typeface="Comic Sans MS" panose="030F0702030302020204" pitchFamily="66" charset="0"/>
              </a:rPr>
              <a:t>arredio</a:t>
            </a:r>
            <a:r>
              <a:rPr lang="es-ES" sz="1300" dirty="0">
                <a:latin typeface="Comic Sans MS" panose="030F0702030302020204" pitchFamily="66" charset="0"/>
              </a:rPr>
              <a:t>, </a:t>
            </a:r>
            <a:r>
              <a:rPr lang="es-ES" sz="1300" dirty="0" err="1">
                <a:latin typeface="Comic Sans MS" panose="030F0702030302020204" pitchFamily="66" charset="0"/>
              </a:rPr>
              <a:t>solitário</a:t>
            </a:r>
            <a:r>
              <a:rPr lang="es-ES" sz="1300" dirty="0">
                <a:latin typeface="Comic Sans MS" panose="030F0702030302020204" pitchFamily="66" charset="0"/>
              </a:rPr>
              <a:t> e raramente é visto por seres humanos;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300" dirty="0" err="1">
                <a:latin typeface="Comic Sans MS" panose="030F0702030302020204" pitchFamily="66" charset="0"/>
              </a:rPr>
              <a:t>Caça</a:t>
            </a:r>
            <a:r>
              <a:rPr lang="es-ES" sz="1300" dirty="0">
                <a:latin typeface="Comic Sans MS" panose="030F0702030302020204" pitchFamily="66" charset="0"/>
              </a:rPr>
              <a:t> desde </a:t>
            </a:r>
            <a:r>
              <a:rPr lang="pt-BR" sz="1300" dirty="0">
                <a:latin typeface="Comic Sans MS" panose="030F0702030302020204" pitchFamily="66" charset="0"/>
              </a:rPr>
              <a:t>um grande iaque (que pesa mais de 200 kg) até um pequeno veado almiscarado (que pesa somente 10 kg);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Chegam a atingir 1,30 metros de comprimento e 55 kg de peso;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Os filhotes (em média 3 por ninhada), nascem em abrigos nas rochas, após um período de gestação de aproximadamente 103 dias.</a:t>
            </a:r>
            <a:endParaRPr lang="es-ES" sz="1300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Bandeira do Butão">
            <a:extLst>
              <a:ext uri="{FF2B5EF4-FFF2-40B4-BE49-F238E27FC236}">
                <a16:creationId xmlns:a16="http://schemas.microsoft.com/office/drawing/2014/main" id="{735DBCCA-724E-48A9-BADA-D0B54771E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85" y="5876052"/>
            <a:ext cx="1354431" cy="89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sultado de imagem para Panthera uncia">
            <a:extLst>
              <a:ext uri="{FF2B5EF4-FFF2-40B4-BE49-F238E27FC236}">
                <a16:creationId xmlns:a16="http://schemas.microsoft.com/office/drawing/2014/main" id="{7A124FE3-88A3-48AA-8C7C-E8D524B63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950" y="824422"/>
            <a:ext cx="1612266" cy="2419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 descr="Imagem relacionada">
            <a:extLst>
              <a:ext uri="{FF2B5EF4-FFF2-40B4-BE49-F238E27FC236}">
                <a16:creationId xmlns:a16="http://schemas.microsoft.com/office/drawing/2014/main" id="{97943F18-EAB7-4A2B-BAB5-D947AD08C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197" y="3433854"/>
            <a:ext cx="2391885" cy="1594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6" descr="https://www.anda.jor.br/wp-content/uploads/2013/08/leopardo.jpg">
            <a:extLst>
              <a:ext uri="{FF2B5EF4-FFF2-40B4-BE49-F238E27FC236}">
                <a16:creationId xmlns:a16="http://schemas.microsoft.com/office/drawing/2014/main" id="{22A3F3E7-D9F9-4922-9E17-22F0FF32C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118" y="776785"/>
            <a:ext cx="3349537" cy="2075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8" descr="Imagem relacionada">
            <a:extLst>
              <a:ext uri="{FF2B5EF4-FFF2-40B4-BE49-F238E27FC236}">
                <a16:creationId xmlns:a16="http://schemas.microsoft.com/office/drawing/2014/main" id="{1D9FB691-52CC-4892-A965-C1DF00BC9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364" y="2996567"/>
            <a:ext cx="2834899" cy="1886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3">
            <a:extLst>
              <a:ext uri="{FF2B5EF4-FFF2-40B4-BE49-F238E27FC236}">
                <a16:creationId xmlns:a16="http://schemas.microsoft.com/office/drawing/2014/main" id="{D4391DE7-EC61-42D7-B949-869BCD6AE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513" y="5028087"/>
            <a:ext cx="3102537" cy="1747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2" descr="Too Cute ! - 2nd August 2016 - We Love Cats and Kittens">
            <a:extLst>
              <a:ext uri="{FF2B5EF4-FFF2-40B4-BE49-F238E27FC236}">
                <a16:creationId xmlns:a16="http://schemas.microsoft.com/office/drawing/2014/main" id="{F2EBA3A2-BB8D-4971-9EC4-9CB824C06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471" y="4645575"/>
            <a:ext cx="1415163" cy="2129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92B9B2A-7B62-4137-8962-435BC58256D7}"/>
              </a:ext>
            </a:extLst>
          </p:cNvPr>
          <p:cNvSpPr txBox="1"/>
          <p:nvPr/>
        </p:nvSpPr>
        <p:spPr>
          <a:xfrm flipH="1">
            <a:off x="899592" y="6540075"/>
            <a:ext cx="1822995" cy="286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do Butão</a:t>
            </a:r>
          </a:p>
        </p:txBody>
      </p:sp>
    </p:spTree>
    <p:extLst>
      <p:ext uri="{BB962C8B-B14F-4D97-AF65-F5344CB8AC3E}">
        <p14:creationId xmlns:p14="http://schemas.microsoft.com/office/powerpoint/2010/main" val="3759507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4438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0E0FBD75-EA4F-E094-4984-840E1D1375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>
                <a:latin typeface="Calibri" panose="020F0502020204030204" pitchFamily="34" charset="0"/>
              </a:rPr>
              <a:t>S09 - Missões – 02 de março</a:t>
            </a:r>
            <a:endParaRPr lang="pt-BR" dirty="0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AC3C698E-FD4B-4D80-EB52-FFC98F2493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sz="4000" dirty="0"/>
              <a:t>Bicicleta Destruída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31F77FE2-A613-DA07-2C4B-1D652E0460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/>
              <a:t>Judah</a:t>
            </a:r>
            <a:endParaRPr lang="pt-BR" dirty="0"/>
          </a:p>
        </p:txBody>
      </p:sp>
      <p:sp>
        <p:nvSpPr>
          <p:cNvPr id="16" name="Espaço Reservado para Texto 7">
            <a:extLst>
              <a:ext uri="{FF2B5EF4-FFF2-40B4-BE49-F238E27FC236}">
                <a16:creationId xmlns:a16="http://schemas.microsoft.com/office/drawing/2014/main" id="{2188371D-DEA2-48DE-8AA3-0B5DBA6C07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16017" y="6065743"/>
            <a:ext cx="2228500" cy="459601"/>
          </a:xfrm>
        </p:spPr>
        <p:txBody>
          <a:bodyPr>
            <a:normAutofit/>
          </a:bodyPr>
          <a:lstStyle/>
          <a:p>
            <a:r>
              <a:rPr lang="pt-BR" dirty="0"/>
              <a:t>Índia</a:t>
            </a:r>
          </a:p>
        </p:txBody>
      </p:sp>
      <p:pic>
        <p:nvPicPr>
          <p:cNvPr id="17" name="Espaço Reservado para Imagem 17">
            <a:extLst>
              <a:ext uri="{FF2B5EF4-FFF2-40B4-BE49-F238E27FC236}">
                <a16:creationId xmlns:a16="http://schemas.microsoft.com/office/drawing/2014/main" id="{7845E329-252B-45EE-9A07-1088D712D40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>
            <a:fillRect/>
          </a:stretch>
        </p:blipFill>
        <p:spPr>
          <a:xfrm>
            <a:off x="7092280" y="5533065"/>
            <a:ext cx="1785052" cy="992279"/>
          </a:xfrm>
        </p:spPr>
      </p:pic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BF25D4D9-3997-41A5-935E-CE8ED3E1AB9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7" r="65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289934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C5DCF94C-056A-4265-91F4-BCF2025E59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dirty="0">
                <a:latin typeface="inherit"/>
              </a:rPr>
              <a:t>O Taj Mahal é um mausoléu (monumento para enterrar pessoas) situado em Agra, na Índia.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dirty="0">
                <a:latin typeface="inherit"/>
              </a:rPr>
              <a:t>A obra feita entre 1632 e 1653, por mais de 20.000 homens, foi uma homenagem do imperador Shah </a:t>
            </a:r>
            <a:r>
              <a:rPr lang="pt-BR" dirty="0" err="1">
                <a:latin typeface="inherit"/>
              </a:rPr>
              <a:t>Jahan</a:t>
            </a:r>
            <a:r>
              <a:rPr lang="pt-BR" dirty="0">
                <a:latin typeface="inherit"/>
              </a:rPr>
              <a:t> à sua esposa Aryumand Banu Begam.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dirty="0">
                <a:latin typeface="inherit"/>
              </a:rPr>
              <a:t>Foi anunciado em 2007 como uma das sete maravilhas do mundo moderno.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altLang="pt-BR" dirty="0">
                <a:latin typeface="inherit"/>
              </a:rPr>
              <a:t>O belo Palácio de </a:t>
            </a:r>
            <a:r>
              <a:rPr lang="pt-BR" altLang="pt-BR" dirty="0" err="1">
                <a:latin typeface="inherit"/>
              </a:rPr>
              <a:t>Mysore</a:t>
            </a:r>
            <a:r>
              <a:rPr lang="pt-BR" altLang="pt-BR" dirty="0">
                <a:latin typeface="inherit"/>
              </a:rPr>
              <a:t>, em </a:t>
            </a:r>
            <a:r>
              <a:rPr lang="pt-BR" altLang="pt-BR" dirty="0" err="1">
                <a:latin typeface="inherit"/>
              </a:rPr>
              <a:t>Mysore</a:t>
            </a:r>
            <a:r>
              <a:rPr lang="pt-BR" altLang="pt-BR" dirty="0">
                <a:latin typeface="inherit"/>
              </a:rPr>
              <a:t>, Karnataka, é uma das atrações turísticas mais famosas da Índia. Palácio da família imperial de </a:t>
            </a:r>
            <a:r>
              <a:rPr lang="pt-BR" altLang="pt-BR" dirty="0" err="1">
                <a:latin typeface="inherit"/>
              </a:rPr>
              <a:t>Mysore</a:t>
            </a:r>
            <a:r>
              <a:rPr lang="pt-BR" altLang="pt-BR" dirty="0">
                <a:latin typeface="inherit"/>
              </a:rPr>
              <a:t>. Recebe mais de 6 milhões de visitantes todos os anos.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t-BR" dirty="0">
              <a:latin typeface="inheri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t-BR" dirty="0">
              <a:solidFill>
                <a:srgbClr val="000000"/>
              </a:solidFill>
              <a:latin typeface="inherit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D572CE88-1CB2-47CD-B517-28DFA3E0F905}"/>
              </a:ext>
            </a:extLst>
          </p:cNvPr>
          <p:cNvGrpSpPr/>
          <p:nvPr/>
        </p:nvGrpSpPr>
        <p:grpSpPr>
          <a:xfrm>
            <a:off x="4614462" y="3739578"/>
            <a:ext cx="3005976" cy="2977376"/>
            <a:chOff x="5148064" y="157397"/>
            <a:chExt cx="3005976" cy="2977376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5210DB05-2622-47DF-AE0A-8B635A84E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064" y="157397"/>
              <a:ext cx="2977376" cy="2977376"/>
            </a:xfrm>
            <a:prstGeom prst="rect">
              <a:avLst/>
            </a:prstGeom>
          </p:spPr>
        </p:pic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C4757A14-97F1-4010-ADE5-E035CB0D58F7}"/>
                </a:ext>
              </a:extLst>
            </p:cNvPr>
            <p:cNvSpPr txBox="1"/>
            <p:nvPr/>
          </p:nvSpPr>
          <p:spPr>
            <a:xfrm>
              <a:off x="5151156" y="2745933"/>
              <a:ext cx="3002884" cy="369332"/>
            </a:xfrm>
            <a:prstGeom prst="rect">
              <a:avLst/>
            </a:prstGeom>
            <a:solidFill>
              <a:schemeClr val="bg1">
                <a:alpha val="49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PT" altLang="pt-BR" b="1" dirty="0">
                  <a:solidFill>
                    <a:srgbClr val="000000"/>
                  </a:solidFill>
                  <a:latin typeface="inherit"/>
                </a:rPr>
                <a:t>Palácio de Mysore</a:t>
              </a:r>
              <a:endParaRPr lang="pt-BR" b="1" dirty="0"/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37D8B20A-BC1F-43FF-90C6-38108DAC338C}"/>
              </a:ext>
            </a:extLst>
          </p:cNvPr>
          <p:cNvGrpSpPr/>
          <p:nvPr/>
        </p:nvGrpSpPr>
        <p:grpSpPr>
          <a:xfrm>
            <a:off x="3634036" y="764704"/>
            <a:ext cx="4957539" cy="2802898"/>
            <a:chOff x="3698614" y="3913548"/>
            <a:chExt cx="4957539" cy="2802898"/>
          </a:xfrm>
        </p:grpSpPr>
        <p:pic>
          <p:nvPicPr>
            <p:cNvPr id="5123" name="Picture 3">
              <a:extLst>
                <a:ext uri="{FF2B5EF4-FFF2-40B4-BE49-F238E27FC236}">
                  <a16:creationId xmlns:a16="http://schemas.microsoft.com/office/drawing/2014/main" id="{57678259-BBDD-4F56-B985-8A318737A6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3933056"/>
              <a:ext cx="4948249" cy="2783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839FC6CC-D56A-4BB0-93D3-F9F6313E8D14}"/>
                </a:ext>
              </a:extLst>
            </p:cNvPr>
            <p:cNvSpPr txBox="1"/>
            <p:nvPr/>
          </p:nvSpPr>
          <p:spPr>
            <a:xfrm>
              <a:off x="3698614" y="3913548"/>
              <a:ext cx="4948248" cy="369332"/>
            </a:xfrm>
            <a:prstGeom prst="rect">
              <a:avLst/>
            </a:prstGeom>
            <a:solidFill>
              <a:schemeClr val="bg1">
                <a:alpha val="49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PT" altLang="pt-BR" b="1" dirty="0">
                  <a:solidFill>
                    <a:srgbClr val="000000"/>
                  </a:solidFill>
                  <a:latin typeface="inherit"/>
                </a:rPr>
                <a:t>Taj Mahal</a:t>
              </a:r>
              <a:endParaRPr lang="pt-BR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999465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CA45A59-9A0C-4E2E-9D5C-B2A21678EC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763" y="2725667"/>
            <a:ext cx="2714625" cy="20955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37CBC92-16F4-4949-88A1-E838D962B184}"/>
              </a:ext>
            </a:extLst>
          </p:cNvPr>
          <p:cNvSpPr/>
          <p:nvPr/>
        </p:nvSpPr>
        <p:spPr>
          <a:xfrm>
            <a:off x="3812882" y="3244334"/>
            <a:ext cx="1518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 Intereuropeia</a:t>
            </a:r>
            <a:endParaRPr lang="pt-BR" dirty="0"/>
          </a:p>
        </p:txBody>
      </p:sp>
      <p:sp>
        <p:nvSpPr>
          <p:cNvPr id="5" name="CaixaDeTexto 18">
            <a:extLst>
              <a:ext uri="{FF2B5EF4-FFF2-40B4-BE49-F238E27FC236}">
                <a16:creationId xmlns:a16="http://schemas.microsoft.com/office/drawing/2014/main" id="{CC2FE4F9-C843-4F09-A014-B31E46FDB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544" y="797557"/>
            <a:ext cx="2903052" cy="574003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Takin</a:t>
            </a:r>
            <a:endParaRPr lang="pt-BR" altLang="pt-BR" sz="1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300" dirty="0">
                <a:latin typeface="Comic Sans MS" panose="030F0702030302020204" pitchFamily="66" charset="0"/>
              </a:rPr>
              <a:t>O </a:t>
            </a:r>
            <a:r>
              <a:rPr lang="es-ES" sz="1300" dirty="0" err="1">
                <a:latin typeface="Comic Sans MS" panose="030F0702030302020204" pitchFamily="66" charset="0"/>
              </a:rPr>
              <a:t>Takin</a:t>
            </a:r>
            <a:r>
              <a:rPr lang="es-ES" sz="1300" dirty="0">
                <a:latin typeface="Comic Sans MS" panose="030F0702030302020204" pitchFamily="66" charset="0"/>
              </a:rPr>
              <a:t> é o animal nacional do </a:t>
            </a:r>
            <a:r>
              <a:rPr lang="es-ES" sz="1300" b="1" dirty="0" err="1">
                <a:latin typeface="Comic Sans MS" panose="030F0702030302020204" pitchFamily="66" charset="0"/>
              </a:rPr>
              <a:t>Butão</a:t>
            </a:r>
            <a:r>
              <a:rPr lang="es-ES" sz="1300" dirty="0">
                <a:latin typeface="Comic Sans MS" panose="030F0702030302020204" pitchFamily="66" charset="0"/>
              </a:rPr>
              <a:t>, e é </a:t>
            </a:r>
            <a:r>
              <a:rPr lang="es-ES" sz="1300" dirty="0" err="1">
                <a:latin typeface="Comic Sans MS" panose="030F0702030302020204" pitchFamily="66" charset="0"/>
              </a:rPr>
              <a:t>um</a:t>
            </a:r>
            <a:r>
              <a:rPr lang="es-ES" sz="1300" dirty="0">
                <a:latin typeface="Comic Sans MS" panose="030F0702030302020204" pitchFamily="66" charset="0"/>
              </a:rPr>
              <a:t> dos </a:t>
            </a:r>
            <a:r>
              <a:rPr lang="es-ES" sz="1300" dirty="0" err="1">
                <a:latin typeface="Comic Sans MS" panose="030F0702030302020204" pitchFamily="66" charset="0"/>
              </a:rPr>
              <a:t>animais</a:t>
            </a:r>
            <a:r>
              <a:rPr lang="es-ES" sz="1300" dirty="0">
                <a:latin typeface="Comic Sans MS" panose="030F0702030302020204" pitchFamily="66" charset="0"/>
              </a:rPr>
              <a:t> </a:t>
            </a:r>
            <a:r>
              <a:rPr lang="es-ES" sz="1300" dirty="0" err="1">
                <a:latin typeface="Comic Sans MS" panose="030F0702030302020204" pitchFamily="66" charset="0"/>
              </a:rPr>
              <a:t>mais</a:t>
            </a:r>
            <a:r>
              <a:rPr lang="es-ES" sz="1300" dirty="0">
                <a:latin typeface="Comic Sans MS" panose="030F0702030302020204" pitchFamily="66" charset="0"/>
              </a:rPr>
              <a:t> raros do mundo;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300" dirty="0">
                <a:latin typeface="Comic Sans MS" panose="030F0702030302020204" pitchFamily="66" charset="0"/>
              </a:rPr>
              <a:t>É </a:t>
            </a:r>
            <a:r>
              <a:rPr lang="es-ES" sz="1300" dirty="0" err="1">
                <a:latin typeface="Comic Sans MS" panose="030F0702030302020204" pitchFamily="66" charset="0"/>
              </a:rPr>
              <a:t>um</a:t>
            </a:r>
            <a:r>
              <a:rPr lang="es-ES" sz="1300" dirty="0">
                <a:latin typeface="Comic Sans MS" panose="030F0702030302020204" pitchFamily="66" charset="0"/>
              </a:rPr>
              <a:t> animal de grande porte. </a:t>
            </a:r>
            <a:r>
              <a:rPr lang="pt-BR" sz="1300" dirty="0">
                <a:latin typeface="Comic Sans MS" panose="030F0702030302020204" pitchFamily="66" charset="0"/>
              </a:rPr>
              <a:t>Seu corpo parece de touro/</a:t>
            </a:r>
            <a:r>
              <a:rPr lang="pt-BR" sz="1300" dirty="0" err="1">
                <a:latin typeface="Comic Sans MS" panose="030F0702030302020204" pitchFamily="66" charset="0"/>
              </a:rPr>
              <a:t>gnu</a:t>
            </a:r>
            <a:r>
              <a:rPr lang="pt-BR" sz="1300" dirty="0">
                <a:latin typeface="Comic Sans MS" panose="030F0702030302020204" pitchFamily="66" charset="0"/>
              </a:rPr>
              <a:t> e sua cabeça parece de cabra;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Tanto o macho quanto a fêmea apresentam pequenos chifres curvados para trás;</a:t>
            </a: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Pode atingir 1,40 metros de altura e 400 kg de peso;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Vivem em pequenos grupos de </a:t>
            </a:r>
            <a:r>
              <a:rPr lang="pt-BR" sz="1300" dirty="0" err="1">
                <a:latin typeface="Comic Sans MS" panose="030F0702030302020204" pitchFamily="66" charset="0"/>
              </a:rPr>
              <a:t>de</a:t>
            </a:r>
            <a:r>
              <a:rPr lang="pt-BR" sz="1300" dirty="0">
                <a:latin typeface="Comic Sans MS" panose="030F0702030302020204" pitchFamily="66" charset="0"/>
              </a:rPr>
              <a:t> cerca de 20 indivíduos;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O período de gestação é de aproximadamente 8 meses, dando origem a um único filhote por vez;</a:t>
            </a:r>
          </a:p>
          <a:p>
            <a:pPr algn="just"/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O inimigo natural dos </a:t>
            </a:r>
            <a:r>
              <a:rPr lang="pt-BR" sz="1300" dirty="0" err="1">
                <a:latin typeface="Comic Sans MS" panose="030F0702030302020204" pitchFamily="66" charset="0"/>
              </a:rPr>
              <a:t>takins</a:t>
            </a:r>
            <a:r>
              <a:rPr lang="pt-BR" sz="1300" dirty="0">
                <a:latin typeface="Comic Sans MS" panose="030F0702030302020204" pitchFamily="66" charset="0"/>
              </a:rPr>
              <a:t> é o leopardo das neves.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</p:txBody>
      </p:sp>
      <p:pic>
        <p:nvPicPr>
          <p:cNvPr id="7" name="Picture 2" descr="http://4.bp.blogspot.com/_CS6ME7ILiHM/S_3PMOB47xI/AAAAAAAAC2M/eIfox7vDOQA/s400/But%C3%A3o+OL+_4474.jpg">
            <a:extLst>
              <a:ext uri="{FF2B5EF4-FFF2-40B4-BE49-F238E27FC236}">
                <a16:creationId xmlns:a16="http://schemas.microsoft.com/office/drawing/2014/main" id="{BF880064-B4EA-481A-9ACA-7A47EF099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823" y="797557"/>
            <a:ext cx="2358128" cy="1768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 descr="Bandeira do Butão">
            <a:extLst>
              <a:ext uri="{FF2B5EF4-FFF2-40B4-BE49-F238E27FC236}">
                <a16:creationId xmlns:a16="http://schemas.microsoft.com/office/drawing/2014/main" id="{03DDEFDD-439D-4CF2-96CF-AAC6B7A87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891" y="5638247"/>
            <a:ext cx="1354431" cy="89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magem relacionada">
            <a:extLst>
              <a:ext uri="{FF2B5EF4-FFF2-40B4-BE49-F238E27FC236}">
                <a16:creationId xmlns:a16="http://schemas.microsoft.com/office/drawing/2014/main" id="{936A1CA1-3572-4F5F-BE55-8EE56EDE3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629" y="3323412"/>
            <a:ext cx="2845008" cy="21337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8" descr="Imagem relacionada">
            <a:extLst>
              <a:ext uri="{FF2B5EF4-FFF2-40B4-BE49-F238E27FC236}">
                <a16:creationId xmlns:a16="http://schemas.microsoft.com/office/drawing/2014/main" id="{3DB5DE12-76C3-4EBD-9440-726E64DFD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559" y="778700"/>
            <a:ext cx="3057240" cy="2421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Imagem relacionada">
            <a:extLst>
              <a:ext uri="{FF2B5EF4-FFF2-40B4-BE49-F238E27FC236}">
                <a16:creationId xmlns:a16="http://schemas.microsoft.com/office/drawing/2014/main" id="{6E34C9DC-79AE-4B7B-9EE8-1F25721D4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503" y="4980681"/>
            <a:ext cx="2539448" cy="17406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52544901-3EF8-4546-9623-6C69DF29B131}"/>
              </a:ext>
            </a:extLst>
          </p:cNvPr>
          <p:cNvSpPr txBox="1"/>
          <p:nvPr/>
        </p:nvSpPr>
        <p:spPr>
          <a:xfrm>
            <a:off x="3755818" y="6549618"/>
            <a:ext cx="1692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do Butão</a:t>
            </a:r>
          </a:p>
        </p:txBody>
      </p:sp>
    </p:spTree>
    <p:extLst>
      <p:ext uri="{BB962C8B-B14F-4D97-AF65-F5344CB8AC3E}">
        <p14:creationId xmlns:p14="http://schemas.microsoft.com/office/powerpoint/2010/main" val="35926536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0E0FBD75-EA4F-E094-4984-840E1D1375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S10 - Missões – 09 de março</a:t>
            </a:r>
            <a:endParaRPr lang="pt-BR" dirty="0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AC3C698E-FD4B-4D80-EB52-FFC98F2493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sz="4000" dirty="0"/>
              <a:t>Orando Sempre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31F77FE2-A613-DA07-2C4B-1D652E0460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sz="2400" i="0" u="none" strike="noStrike" baseline="0" dirty="0">
                <a:solidFill>
                  <a:srgbClr val="000000"/>
                </a:solidFill>
                <a:latin typeface="Noto Serif Med"/>
              </a:rPr>
              <a:t>Jennifer</a:t>
            </a:r>
            <a:endParaRPr lang="pt-BR" dirty="0"/>
          </a:p>
        </p:txBody>
      </p:sp>
      <p:sp>
        <p:nvSpPr>
          <p:cNvPr id="16" name="Espaço Reservado para Texto 7">
            <a:extLst>
              <a:ext uri="{FF2B5EF4-FFF2-40B4-BE49-F238E27FC236}">
                <a16:creationId xmlns:a16="http://schemas.microsoft.com/office/drawing/2014/main" id="{2188371D-DEA2-48DE-8AA3-0B5DBA6C07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16017" y="6065743"/>
            <a:ext cx="2228500" cy="459601"/>
          </a:xfrm>
        </p:spPr>
        <p:txBody>
          <a:bodyPr>
            <a:normAutofit/>
          </a:bodyPr>
          <a:lstStyle/>
          <a:p>
            <a:r>
              <a:rPr lang="pt-BR" dirty="0"/>
              <a:t>Índia</a:t>
            </a:r>
          </a:p>
        </p:txBody>
      </p:sp>
      <p:pic>
        <p:nvPicPr>
          <p:cNvPr id="17" name="Espaço Reservado para Imagem 17">
            <a:extLst>
              <a:ext uri="{FF2B5EF4-FFF2-40B4-BE49-F238E27FC236}">
                <a16:creationId xmlns:a16="http://schemas.microsoft.com/office/drawing/2014/main" id="{7845E329-252B-45EE-9A07-1088D712D40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>
            <a:fillRect/>
          </a:stretch>
        </p:blipFill>
        <p:spPr>
          <a:xfrm>
            <a:off x="7092280" y="5533065"/>
            <a:ext cx="1785052" cy="992279"/>
          </a:xfrm>
        </p:spPr>
      </p:pic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8C7D7013-E181-427C-8B8C-227E834B3EA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" b="8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180666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84D75E8-3CCC-4B9A-8FB9-2BD32ABF37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8"/>
            <a:ext cx="2959200" cy="3829542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t-PT" altLang="pt-BR" dirty="0">
                <a:solidFill>
                  <a:srgbClr val="000000"/>
                </a:solidFill>
                <a:latin typeface="inherit"/>
              </a:rPr>
              <a:t>A ave estadual de Himachal Pradesh é o tragopan ocidental, conhecido localmente como jujurana – um dos faisões mais raros do mundo.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dirty="0">
                <a:solidFill>
                  <a:srgbClr val="000000"/>
                </a:solidFill>
                <a:latin typeface="inherit"/>
              </a:rPr>
              <a:t>O macho tem cerca de 70 cm de comprimento.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dirty="0">
                <a:solidFill>
                  <a:srgbClr val="000000"/>
                </a:solidFill>
                <a:latin typeface="inherit"/>
              </a:rPr>
              <a:t>A Rúpia-indiana é o dinheiro utilizado na Índia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dirty="0">
                <a:solidFill>
                  <a:srgbClr val="000000"/>
                </a:solidFill>
                <a:latin typeface="inherit"/>
              </a:rPr>
              <a:t>Tem a imagem de Gandhi, um personagem importante na libertação do seu país da Inglaterra.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t-BR" altLang="pt-BR" dirty="0">
              <a:solidFill>
                <a:srgbClr val="000000"/>
              </a:solidFill>
              <a:latin typeface="inheri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t-BR" altLang="pt-BR" dirty="0">
              <a:solidFill>
                <a:srgbClr val="000000"/>
              </a:solidFill>
              <a:latin typeface="inheri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t-BR" altLang="pt-BR" dirty="0">
              <a:solidFill>
                <a:srgbClr val="000000"/>
              </a:solidFill>
              <a:latin typeface="inheri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t-BR" altLang="pt-BR" dirty="0">
              <a:solidFill>
                <a:srgbClr val="000000"/>
              </a:solidFill>
              <a:latin typeface="inheri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t-BR" altLang="pt-BR" dirty="0">
              <a:solidFill>
                <a:srgbClr val="000000"/>
              </a:solidFill>
              <a:latin typeface="inheri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t-BR" altLang="pt-BR" dirty="0">
              <a:solidFill>
                <a:srgbClr val="000000"/>
              </a:solidFill>
              <a:latin typeface="inheri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t-BR" altLang="pt-BR" dirty="0">
              <a:solidFill>
                <a:srgbClr val="000000"/>
              </a:solidFill>
              <a:latin typeface="inheri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t-BR" altLang="pt-BR" dirty="0">
              <a:solidFill>
                <a:srgbClr val="000000"/>
              </a:solidFill>
              <a:latin typeface="inheri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t-BR" altLang="pt-BR" dirty="0">
              <a:solidFill>
                <a:srgbClr val="000000"/>
              </a:solidFill>
              <a:latin typeface="inheri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t-BR" altLang="pt-BR" dirty="0">
              <a:solidFill>
                <a:srgbClr val="000000"/>
              </a:solidFill>
              <a:latin typeface="inheri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t-BR" altLang="pt-BR" dirty="0">
              <a:solidFill>
                <a:srgbClr val="000000"/>
              </a:solidFill>
              <a:latin typeface="inheri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t-BR" altLang="pt-BR" dirty="0">
              <a:solidFill>
                <a:srgbClr val="000000"/>
              </a:solidFill>
              <a:latin typeface="inheri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t-BR" altLang="pt-BR" dirty="0">
              <a:solidFill>
                <a:srgbClr val="000000"/>
              </a:solidFill>
              <a:latin typeface="inheri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t-PT" altLang="pt-BR" dirty="0">
              <a:solidFill>
                <a:srgbClr val="000000"/>
              </a:solidFill>
              <a:latin typeface="inheri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t-PT" altLang="pt-BR" dirty="0">
              <a:solidFill>
                <a:srgbClr val="000000"/>
              </a:solidFill>
              <a:latin typeface="inheri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>
              <a:solidFill>
                <a:srgbClr val="000000"/>
              </a:solidFill>
              <a:latin typeface="inherit"/>
            </a:endParaRPr>
          </a:p>
          <a:p>
            <a:endParaRPr lang="pt-BR" dirty="0"/>
          </a:p>
        </p:txBody>
      </p:sp>
      <p:pic>
        <p:nvPicPr>
          <p:cNvPr id="6147" name="Picture 3" descr="Satyr tragopan - Wikipedia">
            <a:extLst>
              <a:ext uri="{FF2B5EF4-FFF2-40B4-BE49-F238E27FC236}">
                <a16:creationId xmlns:a16="http://schemas.microsoft.com/office/drawing/2014/main" id="{8E491619-B243-4594-8B4B-16145C319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31840" y="764704"/>
            <a:ext cx="350971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C43362D-4526-475E-AA4C-858D302D2A7F}"/>
              </a:ext>
            </a:extLst>
          </p:cNvPr>
          <p:cNvSpPr txBox="1"/>
          <p:nvPr/>
        </p:nvSpPr>
        <p:spPr>
          <a:xfrm>
            <a:off x="6641558" y="2775465"/>
            <a:ext cx="2502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altLang="pt-BR" b="1" dirty="0">
                <a:solidFill>
                  <a:srgbClr val="000000"/>
                </a:solidFill>
                <a:latin typeface="inherit"/>
              </a:rPr>
              <a:t>jujurana</a:t>
            </a:r>
            <a:endParaRPr lang="pt-BR" b="1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8679CBD-DC96-495D-8C97-B5CC006BDAD5}"/>
              </a:ext>
            </a:extLst>
          </p:cNvPr>
          <p:cNvSpPr txBox="1"/>
          <p:nvPr/>
        </p:nvSpPr>
        <p:spPr>
          <a:xfrm>
            <a:off x="71996" y="4437112"/>
            <a:ext cx="295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000000"/>
                </a:solidFill>
                <a:latin typeface="inherit"/>
              </a:rPr>
              <a:t>Mahatma Gandhi</a:t>
            </a:r>
            <a:endParaRPr lang="pt-BR" b="1" dirty="0"/>
          </a:p>
        </p:txBody>
      </p:sp>
      <p:pic>
        <p:nvPicPr>
          <p:cNvPr id="6151" name="Picture 7" descr="Mahatma Gandhi: A True Peacemaker | by Dev | Medium">
            <a:extLst>
              <a:ext uri="{FF2B5EF4-FFF2-40B4-BE49-F238E27FC236}">
                <a16:creationId xmlns:a16="http://schemas.microsoft.com/office/drawing/2014/main" id="{85C5D2C1-30A6-4D96-A8BB-7E52E9DE4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536" y="4725144"/>
            <a:ext cx="2399630" cy="183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DCDDE704-7BE4-4C57-AAA9-F01DCA678E12}"/>
              </a:ext>
            </a:extLst>
          </p:cNvPr>
          <p:cNvSpPr txBox="1"/>
          <p:nvPr/>
        </p:nvSpPr>
        <p:spPr>
          <a:xfrm>
            <a:off x="7473334" y="4621668"/>
            <a:ext cx="15986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000000"/>
                </a:solidFill>
                <a:latin typeface="inherit"/>
              </a:rPr>
              <a:t>Notas de </a:t>
            </a:r>
          </a:p>
          <a:p>
            <a:r>
              <a:rPr lang="pt-BR" b="1" dirty="0">
                <a:solidFill>
                  <a:srgbClr val="000000"/>
                </a:solidFill>
                <a:latin typeface="inherit"/>
              </a:rPr>
              <a:t>Rúpia-indiana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8E0842F-F981-4770-9CD8-CF653EC9979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901" y="997542"/>
            <a:ext cx="2341756" cy="180649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7441595-D040-4003-ACD7-B0BB05939F1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415" y="3429000"/>
            <a:ext cx="4352925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515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18">
            <a:extLst>
              <a:ext uri="{FF2B5EF4-FFF2-40B4-BE49-F238E27FC236}">
                <a16:creationId xmlns:a16="http://schemas.microsoft.com/office/drawing/2014/main" id="{72DA1752-10D7-45E8-AE93-3A429FA6F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860" y="785846"/>
            <a:ext cx="2903052" cy="518603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Chital</a:t>
            </a:r>
            <a:endParaRPr lang="pt-BR" altLang="pt-BR" sz="1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 err="1">
                <a:latin typeface="Comic Sans MS" panose="030F0702030302020204" pitchFamily="66" charset="0"/>
              </a:rPr>
              <a:t>Chital</a:t>
            </a:r>
            <a:r>
              <a:rPr lang="pt-BR" sz="1300" dirty="0">
                <a:latin typeface="Comic Sans MS" panose="030F0702030302020204" pitchFamily="66" charset="0"/>
              </a:rPr>
              <a:t>, ou veado-manchado é o nome de uma espécie de veado, encontrado em alguns lugares da Ásia, em especial na </a:t>
            </a:r>
            <a:r>
              <a:rPr lang="pt-BR" sz="1300" b="1" dirty="0">
                <a:latin typeface="Comic Sans MS" panose="030F0702030302020204" pitchFamily="66" charset="0"/>
              </a:rPr>
              <a:t>Índia</a:t>
            </a:r>
            <a:r>
              <a:rPr lang="es-ES" sz="1300" dirty="0">
                <a:latin typeface="Comic Sans MS" panose="030F0702030302020204" pitchFamily="66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Tem cerca de 75 à 90 cm  de altura e pode pesar até 80 quilos;</a:t>
            </a:r>
          </a:p>
          <a:p>
            <a:pPr algn="just"/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Habita florestas densas, vivendo em grupos de até 40 indivíduos;</a:t>
            </a:r>
          </a:p>
          <a:p>
            <a:pPr algn="just"/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Vivem cerca de 20 à 25 anos. Possuem chifres de 3 pontas,</a:t>
            </a:r>
            <a:br>
              <a:rPr lang="pt-BR" sz="1300" dirty="0">
                <a:latin typeface="Comic Sans MS" panose="030F0702030302020204" pitchFamily="66" charset="0"/>
              </a:rPr>
            </a:br>
            <a:r>
              <a:rPr lang="pt-BR" sz="1300" dirty="0">
                <a:latin typeface="Comic Sans MS" panose="030F0702030302020204" pitchFamily="66" charset="0"/>
              </a:rPr>
              <a:t>que pode medir até 60 cm;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 É um animal muito caçado</a:t>
            </a:r>
            <a:br>
              <a:rPr lang="pt-BR" sz="1300" dirty="0">
                <a:latin typeface="Comic Sans MS" panose="030F0702030302020204" pitchFamily="66" charset="0"/>
              </a:rPr>
            </a:br>
            <a:r>
              <a:rPr lang="pt-BR" sz="1300" dirty="0">
                <a:latin typeface="Comic Sans MS" panose="030F0702030302020204" pitchFamily="66" charset="0"/>
              </a:rPr>
              <a:t>por causa de sua excelente carne;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Seu principal predador é o leão asiático.</a:t>
            </a:r>
            <a:endParaRPr lang="es-ES" sz="1300" dirty="0">
              <a:latin typeface="Comic Sans MS" panose="030F0702030302020204" pitchFamily="66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ABDDFA8-15DC-41CE-9CE4-9D5C100D1988}"/>
              </a:ext>
            </a:extLst>
          </p:cNvPr>
          <p:cNvSpPr txBox="1"/>
          <p:nvPr/>
        </p:nvSpPr>
        <p:spPr>
          <a:xfrm flipH="1">
            <a:off x="825048" y="6608385"/>
            <a:ext cx="2649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da Índia</a:t>
            </a:r>
          </a:p>
        </p:txBody>
      </p:sp>
      <p:pic>
        <p:nvPicPr>
          <p:cNvPr id="6" name="Picture 4" descr="Resultado de imagem para bandeira da india">
            <a:extLst>
              <a:ext uri="{FF2B5EF4-FFF2-40B4-BE49-F238E27FC236}">
                <a16:creationId xmlns:a16="http://schemas.microsoft.com/office/drawing/2014/main" id="{2E81386E-DA4A-464A-8417-53A65D02F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386" y="6041195"/>
            <a:ext cx="985592" cy="57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2" descr="Imagem relacionada">
            <a:extLst>
              <a:ext uri="{FF2B5EF4-FFF2-40B4-BE49-F238E27FC236}">
                <a16:creationId xmlns:a16="http://schemas.microsoft.com/office/drawing/2014/main" id="{08941DB3-9E61-496F-B833-641860B6B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479" y="785846"/>
            <a:ext cx="2919358" cy="1890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4" descr="Resultado de imagem para Axis Axis">
            <a:extLst>
              <a:ext uri="{FF2B5EF4-FFF2-40B4-BE49-F238E27FC236}">
                <a16:creationId xmlns:a16="http://schemas.microsoft.com/office/drawing/2014/main" id="{521C6EBA-EBB6-458C-95FA-0C0BC4A8D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479" y="4614244"/>
            <a:ext cx="3855462" cy="217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A803AEB-E92E-4652-83B2-40794161B8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612" y="2449975"/>
            <a:ext cx="3347864" cy="228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47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0E0FBD75-EA4F-E094-4984-840E1D1375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S11 - Missões – 16 de março</a:t>
            </a:r>
            <a:endParaRPr lang="pt-BR" dirty="0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AC3C698E-FD4B-4D80-EB52-FFC98F2493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sz="4000" dirty="0"/>
              <a:t>Nome Especial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31F77FE2-A613-DA07-2C4B-1D652E0460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sz="2400" i="0" u="none" strike="noStrike" baseline="0" dirty="0" err="1">
                <a:solidFill>
                  <a:srgbClr val="000000"/>
                </a:solidFill>
                <a:latin typeface="Noto Serif Med"/>
              </a:rPr>
              <a:t>Kalvin</a:t>
            </a:r>
            <a:endParaRPr lang="pt-BR" dirty="0"/>
          </a:p>
          <a:p>
            <a:endParaRPr lang="pt-BR" dirty="0"/>
          </a:p>
        </p:txBody>
      </p:sp>
      <p:sp>
        <p:nvSpPr>
          <p:cNvPr id="16" name="Espaço Reservado para Texto 7">
            <a:extLst>
              <a:ext uri="{FF2B5EF4-FFF2-40B4-BE49-F238E27FC236}">
                <a16:creationId xmlns:a16="http://schemas.microsoft.com/office/drawing/2014/main" id="{2188371D-DEA2-48DE-8AA3-0B5DBA6C07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16017" y="6065743"/>
            <a:ext cx="2228500" cy="459601"/>
          </a:xfrm>
        </p:spPr>
        <p:txBody>
          <a:bodyPr>
            <a:normAutofit/>
          </a:bodyPr>
          <a:lstStyle/>
          <a:p>
            <a:r>
              <a:rPr lang="pt-BR" dirty="0"/>
              <a:t>Índia</a:t>
            </a:r>
          </a:p>
        </p:txBody>
      </p:sp>
      <p:pic>
        <p:nvPicPr>
          <p:cNvPr id="17" name="Espaço Reservado para Imagem 17">
            <a:extLst>
              <a:ext uri="{FF2B5EF4-FFF2-40B4-BE49-F238E27FC236}">
                <a16:creationId xmlns:a16="http://schemas.microsoft.com/office/drawing/2014/main" id="{7845E329-252B-45EE-9A07-1088D712D40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>
            <a:fillRect/>
          </a:stretch>
        </p:blipFill>
        <p:spPr>
          <a:xfrm>
            <a:off x="7092280" y="5533065"/>
            <a:ext cx="1785052" cy="992279"/>
          </a:xfrm>
        </p:spPr>
      </p:pic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D90FA20C-387E-4FBF-BA4A-CFBADFE82B6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2" r="62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423743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>
            <a:extLst>
              <a:ext uri="{FF2B5EF4-FFF2-40B4-BE49-F238E27FC236}">
                <a16:creationId xmlns:a16="http://schemas.microsoft.com/office/drawing/2014/main" id="{4949CD29-F3CD-44F0-9CAB-E33C086CE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9" y="836712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BE9929F0-4300-4FAD-A126-FC747DCB52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8"/>
            <a:ext cx="3059844" cy="5845766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dirty="0">
                <a:solidFill>
                  <a:srgbClr val="000000"/>
                </a:solidFill>
                <a:latin typeface="inherit"/>
              </a:rPr>
              <a:t>O Rio Ganges é um rio considerado sagrado pelos hindus. É costume se banhar nas águas sagradas do rio, além de realizar ritos funerários nele.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dirty="0">
                <a:solidFill>
                  <a:srgbClr val="000000"/>
                </a:solidFill>
                <a:latin typeface="inherit"/>
              </a:rPr>
              <a:t>A imensa maioria dos seres humanos, tem verdadeira aversão aos ratos. Uma das raras exceções é encontrada na cidade de </a:t>
            </a:r>
            <a:r>
              <a:rPr lang="pt-BR" dirty="0" err="1">
                <a:solidFill>
                  <a:srgbClr val="000000"/>
                </a:solidFill>
                <a:latin typeface="inherit"/>
              </a:rPr>
              <a:t>Deshnok</a:t>
            </a:r>
            <a:r>
              <a:rPr lang="pt-BR" dirty="0">
                <a:solidFill>
                  <a:srgbClr val="000000"/>
                </a:solidFill>
                <a:latin typeface="inherit"/>
              </a:rPr>
              <a:t>, no Rajastão, Estado do Norte da Índia e distante pouco mais de 500 km de Nova Délhi. Nessa cidade encontramos Karni Mata, um templo dedicado aos ratos. O templo abriga centenas e mais centenas de ratos-brancos, animais considerados sagrados e que recebem a proteção dos fieis e dos </a:t>
            </a:r>
            <a:r>
              <a:rPr lang="pt-BR">
                <a:solidFill>
                  <a:srgbClr val="000000"/>
                </a:solidFill>
                <a:latin typeface="inherit"/>
              </a:rPr>
              <a:t>sacerdotes.</a:t>
            </a:r>
            <a:endParaRPr lang="pt-BR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28DBBD4-BA62-4202-A3FF-7CADBC626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365104"/>
            <a:ext cx="3596415" cy="239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arni Mata, o templo dos ratos">
            <a:extLst>
              <a:ext uri="{FF2B5EF4-FFF2-40B4-BE49-F238E27FC236}">
                <a16:creationId xmlns:a16="http://schemas.microsoft.com/office/drawing/2014/main" id="{AFD55BF3-0B59-46E2-BC89-28531F9EA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316" y="3789040"/>
            <a:ext cx="2264047" cy="150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38F5A8A-AF82-4962-BEE7-C92408DF78E5}"/>
              </a:ext>
            </a:extLst>
          </p:cNvPr>
          <p:cNvSpPr txBox="1"/>
          <p:nvPr/>
        </p:nvSpPr>
        <p:spPr>
          <a:xfrm>
            <a:off x="6872271" y="5805264"/>
            <a:ext cx="15679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000000"/>
                </a:solidFill>
                <a:latin typeface="inherit"/>
              </a:rPr>
              <a:t>Karni Mata</a:t>
            </a:r>
            <a:endParaRPr lang="pt-BR" b="1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FD7D6D1-A9EA-4D8C-9359-1175A1B691FC}"/>
              </a:ext>
            </a:extLst>
          </p:cNvPr>
          <p:cNvSpPr txBox="1"/>
          <p:nvPr/>
        </p:nvSpPr>
        <p:spPr>
          <a:xfrm>
            <a:off x="5130288" y="839235"/>
            <a:ext cx="1440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000000"/>
                </a:solidFill>
                <a:latin typeface="inherit"/>
              </a:rPr>
              <a:t>Rio Ganges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152903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18">
            <a:extLst>
              <a:ext uri="{FF2B5EF4-FFF2-40B4-BE49-F238E27FC236}">
                <a16:creationId xmlns:a16="http://schemas.microsoft.com/office/drawing/2014/main" id="{9B113AE0-D899-42CC-8776-645F20634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936" y="784029"/>
            <a:ext cx="2903052" cy="498598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Leão Asiático</a:t>
            </a:r>
          </a:p>
          <a:p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O leão-asiático, também chamado de leão indiano ou leão persa, habita o oeste da </a:t>
            </a:r>
            <a:r>
              <a:rPr lang="pt-BR" sz="1300" b="1" dirty="0">
                <a:latin typeface="Comic Sans MS" panose="030F0702030302020204" pitchFamily="66" charset="0"/>
              </a:rPr>
              <a:t>Índia</a:t>
            </a:r>
            <a:r>
              <a:rPr lang="es-ES" sz="1300" dirty="0">
                <a:latin typeface="Comic Sans MS" panose="030F0702030302020204" pitchFamily="66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Os leões-asiáticos são um pouco menores que os leões-africanos. Os machos adultos pesam de 160 a 190 kg, têm de 1,80 a 2,5 m de comprimento e 90 cm na altura;</a:t>
            </a:r>
          </a:p>
          <a:p>
            <a:pPr algn="just"/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Possuem uma juba bem mais rala e uma dobra de pele ao longo da barriga, o que os difere do leão-africano;</a:t>
            </a:r>
          </a:p>
          <a:p>
            <a:pPr algn="just"/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Alimentam-se principalmente de </a:t>
            </a:r>
            <a:r>
              <a:rPr lang="pt-BR" sz="1300" dirty="0" err="1">
                <a:latin typeface="Comic Sans MS" panose="030F0702030302020204" pitchFamily="66" charset="0"/>
              </a:rPr>
              <a:t>Chital</a:t>
            </a:r>
            <a:r>
              <a:rPr lang="pt-BR" sz="1300" dirty="0">
                <a:latin typeface="Comic Sans MS" panose="030F0702030302020204" pitchFamily="66" charset="0"/>
              </a:rPr>
              <a:t>. A caça é feita pelas fêmeas do grupo;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Estão em grande risco</a:t>
            </a:r>
          </a:p>
          <a:p>
            <a:pPr algn="just"/>
            <a:r>
              <a:rPr lang="pt-BR" sz="1300" dirty="0">
                <a:latin typeface="Comic Sans MS" panose="030F0702030302020204" pitchFamily="66" charset="0"/>
              </a:rPr>
              <a:t> de extinção.</a:t>
            </a:r>
            <a:endParaRPr lang="es-ES" sz="1300" dirty="0">
              <a:latin typeface="Comic Sans MS" panose="030F0702030302020204" pitchFamily="66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32C94AB-23C1-49D3-A70C-31FCBD8B4E38}"/>
              </a:ext>
            </a:extLst>
          </p:cNvPr>
          <p:cNvSpPr txBox="1"/>
          <p:nvPr/>
        </p:nvSpPr>
        <p:spPr>
          <a:xfrm flipH="1">
            <a:off x="400525" y="6487166"/>
            <a:ext cx="26642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da Índia</a:t>
            </a:r>
          </a:p>
        </p:txBody>
      </p:sp>
      <p:pic>
        <p:nvPicPr>
          <p:cNvPr id="6" name="Picture 14" descr="https://upload.wikimedia.org/wikipedia/commons/thumb/b/b8/Asiatic_lion_03.jpg/250px-Asiatic_lion_03.jpg">
            <a:extLst>
              <a:ext uri="{FF2B5EF4-FFF2-40B4-BE49-F238E27FC236}">
                <a16:creationId xmlns:a16="http://schemas.microsoft.com/office/drawing/2014/main" id="{1D5B9A38-51AC-4C14-8D76-3A48954A0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081" y="3133310"/>
            <a:ext cx="3096753" cy="1994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16" descr="Imagem relacionada">
            <a:extLst>
              <a:ext uri="{FF2B5EF4-FFF2-40B4-BE49-F238E27FC236}">
                <a16:creationId xmlns:a16="http://schemas.microsoft.com/office/drawing/2014/main" id="{75317806-2B3E-46FE-AB92-DCCADBBA5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766" y="4683036"/>
            <a:ext cx="3227503" cy="2143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18" descr="Imagem relacionada">
            <a:extLst>
              <a:ext uri="{FF2B5EF4-FFF2-40B4-BE49-F238E27FC236}">
                <a16:creationId xmlns:a16="http://schemas.microsoft.com/office/drawing/2014/main" id="{EF8B675E-39D8-4A3D-9C71-D1238A908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698" y="754344"/>
            <a:ext cx="1804233" cy="2408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0" descr="Imagem relacionada">
            <a:extLst>
              <a:ext uri="{FF2B5EF4-FFF2-40B4-BE49-F238E27FC236}">
                <a16:creationId xmlns:a16="http://schemas.microsoft.com/office/drawing/2014/main" id="{5F15731C-8B33-4E5B-8394-2DB5C732E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64" y="836712"/>
            <a:ext cx="2084335" cy="1655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2" descr="Leão-asiático macho adulto na floresta de Gir.">
            <a:extLst>
              <a:ext uri="{FF2B5EF4-FFF2-40B4-BE49-F238E27FC236}">
                <a16:creationId xmlns:a16="http://schemas.microsoft.com/office/drawing/2014/main" id="{7E9D914D-B3A7-443A-9F2C-742B91D39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754344"/>
            <a:ext cx="1452195" cy="2178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4" descr="Imagem relacionada">
            <a:extLst>
              <a:ext uri="{FF2B5EF4-FFF2-40B4-BE49-F238E27FC236}">
                <a16:creationId xmlns:a16="http://schemas.microsoft.com/office/drawing/2014/main" id="{906A6FD1-9CEF-491A-8433-2D9E90170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585" y="3195194"/>
            <a:ext cx="2390194" cy="17922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4" descr="Resultado de imagem para bandeira da india">
            <a:extLst>
              <a:ext uri="{FF2B5EF4-FFF2-40B4-BE49-F238E27FC236}">
                <a16:creationId xmlns:a16="http://schemas.microsoft.com/office/drawing/2014/main" id="{BB12526A-9816-4219-8BD1-751B3C628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26" y="5871191"/>
            <a:ext cx="985592" cy="57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6" descr="Imagem relacionada">
            <a:extLst>
              <a:ext uri="{FF2B5EF4-FFF2-40B4-BE49-F238E27FC236}">
                <a16:creationId xmlns:a16="http://schemas.microsoft.com/office/drawing/2014/main" id="{24C59A39-2AFD-4B3B-9077-A54E8C07C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893" y="5328292"/>
            <a:ext cx="2161013" cy="1435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976451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0E0FBD75-EA4F-E094-4984-840E1D1375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S12 - Missões – 23 de março</a:t>
            </a:r>
            <a:endParaRPr lang="pt-BR" dirty="0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AC3C698E-FD4B-4D80-EB52-FFC98F2493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sz="4000" dirty="0"/>
              <a:t>Uma Prova Difícil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31F77FE2-A613-DA07-2C4B-1D652E0460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sz="2400" i="0" u="none" strike="noStrike" baseline="0" dirty="0" err="1">
                <a:solidFill>
                  <a:srgbClr val="000000"/>
                </a:solidFill>
                <a:latin typeface="Noto Serif Med"/>
              </a:rPr>
              <a:t>Kashish</a:t>
            </a:r>
            <a:endParaRPr lang="pt-BR" dirty="0"/>
          </a:p>
        </p:txBody>
      </p:sp>
      <p:sp>
        <p:nvSpPr>
          <p:cNvPr id="16" name="Espaço Reservado para Texto 7">
            <a:extLst>
              <a:ext uri="{FF2B5EF4-FFF2-40B4-BE49-F238E27FC236}">
                <a16:creationId xmlns:a16="http://schemas.microsoft.com/office/drawing/2014/main" id="{2188371D-DEA2-48DE-8AA3-0B5DBA6C07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16017" y="6065743"/>
            <a:ext cx="2228500" cy="459601"/>
          </a:xfrm>
        </p:spPr>
        <p:txBody>
          <a:bodyPr>
            <a:normAutofit/>
          </a:bodyPr>
          <a:lstStyle/>
          <a:p>
            <a:r>
              <a:rPr lang="pt-BR" dirty="0"/>
              <a:t>Índia</a:t>
            </a:r>
          </a:p>
        </p:txBody>
      </p:sp>
      <p:pic>
        <p:nvPicPr>
          <p:cNvPr id="17" name="Espaço Reservado para Imagem 17">
            <a:extLst>
              <a:ext uri="{FF2B5EF4-FFF2-40B4-BE49-F238E27FC236}">
                <a16:creationId xmlns:a16="http://schemas.microsoft.com/office/drawing/2014/main" id="{7845E329-252B-45EE-9A07-1088D712D40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>
            <a:fillRect/>
          </a:stretch>
        </p:blipFill>
        <p:spPr>
          <a:xfrm>
            <a:off x="7092280" y="5533065"/>
            <a:ext cx="1785052" cy="992279"/>
          </a:xfrm>
        </p:spPr>
      </p:pic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9FCEC700-62FC-436F-A549-D27F87E41E7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5" r="52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68159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3">
            <a:extLst>
              <a:ext uri="{FF2B5EF4-FFF2-40B4-BE49-F238E27FC236}">
                <a16:creationId xmlns:a16="http://schemas.microsoft.com/office/drawing/2014/main" id="{F1DE6F3E-712C-4F5C-ABFE-26F2F0ECB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4267" y="1556792"/>
            <a:ext cx="2268000" cy="400110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Font typeface="Arial" charset="0"/>
              <a:buNone/>
              <a:defRPr sz="3600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9pPr>
          </a:lstStyle>
          <a:p>
            <a:r>
              <a:rPr lang="pt-BR" altLang="pt-BR" sz="2000" dirty="0"/>
              <a:t>Nepal</a:t>
            </a:r>
          </a:p>
        </p:txBody>
      </p:sp>
      <p:sp>
        <p:nvSpPr>
          <p:cNvPr id="3" name="CaixaDeTexto 3">
            <a:extLst>
              <a:ext uri="{FF2B5EF4-FFF2-40B4-BE49-F238E27FC236}">
                <a16:creationId xmlns:a16="http://schemas.microsoft.com/office/drawing/2014/main" id="{65B785C2-035A-4999-929C-5FF22C0FD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556" y="1556792"/>
            <a:ext cx="2268000" cy="40011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000" dirty="0">
                <a:solidFill>
                  <a:srgbClr val="FF0000"/>
                </a:solidFill>
                <a:latin typeface="Arial" charset="0"/>
              </a:rPr>
              <a:t>Índia</a:t>
            </a:r>
            <a:endParaRPr lang="pt-BR" altLang="pt-BR" sz="2000" b="1" dirty="0"/>
          </a:p>
        </p:txBody>
      </p:sp>
      <p:sp>
        <p:nvSpPr>
          <p:cNvPr id="6" name="CaixaDeTexto 3">
            <a:extLst>
              <a:ext uri="{FF2B5EF4-FFF2-40B4-BE49-F238E27FC236}">
                <a16:creationId xmlns:a16="http://schemas.microsoft.com/office/drawing/2014/main" id="{6C5DAE02-3B10-4783-83F0-D16EC5788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4267" y="3915226"/>
            <a:ext cx="2268000" cy="400110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Font typeface="Arial" charset="0"/>
              <a:buNone/>
              <a:defRPr sz="3600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9pPr>
          </a:lstStyle>
          <a:p>
            <a:r>
              <a:rPr lang="pt-BR" altLang="pt-BR" sz="2000" dirty="0"/>
              <a:t>Maldivas</a:t>
            </a:r>
          </a:p>
        </p:txBody>
      </p:sp>
      <p:sp>
        <p:nvSpPr>
          <p:cNvPr id="7" name="CaixaDeTexto 3">
            <a:extLst>
              <a:ext uri="{FF2B5EF4-FFF2-40B4-BE49-F238E27FC236}">
                <a16:creationId xmlns:a16="http://schemas.microsoft.com/office/drawing/2014/main" id="{6818B90F-4F00-449A-B2EF-70AAB2C7C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556" y="3915226"/>
            <a:ext cx="2268000" cy="40011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000" dirty="0">
                <a:solidFill>
                  <a:srgbClr val="FF0000"/>
                </a:solidFill>
                <a:latin typeface="Arial" charset="0"/>
              </a:rPr>
              <a:t>Butão</a:t>
            </a:r>
            <a:endParaRPr lang="pt-BR" altLang="pt-BR" sz="2000" b="1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5402833B-2500-486B-BFEA-2D04AE965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956" y="2150645"/>
            <a:ext cx="1981200" cy="131445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FEC8ECF4-79CC-4750-906D-C30A365256F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846" y="2150645"/>
            <a:ext cx="1981200" cy="131445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8BEAEE86-EE59-4713-9169-EBCCAB27BD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956" y="4509120"/>
            <a:ext cx="1981200" cy="131445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9368A4FD-4D42-4F6C-A2D0-ECE3700B66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667" y="4509120"/>
            <a:ext cx="198120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7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3A77F63E-1BD6-491E-8805-188E167DEF26}"/>
              </a:ext>
            </a:extLst>
          </p:cNvPr>
          <p:cNvSpPr/>
          <p:nvPr/>
        </p:nvSpPr>
        <p:spPr>
          <a:xfrm>
            <a:off x="6804248" y="4169460"/>
            <a:ext cx="2267756" cy="2554421"/>
          </a:xfrm>
          <a:prstGeom prst="rect">
            <a:avLst/>
          </a:prstGeom>
          <a:solidFill>
            <a:srgbClr val="F2E232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/>
          </a:p>
        </p:txBody>
      </p:sp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93D8881-3F8A-4CD2-97BB-56A9606F33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8"/>
            <a:ext cx="2959200" cy="5773758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t-PT" altLang="pt-BR" dirty="0">
                <a:solidFill>
                  <a:srgbClr val="000000"/>
                </a:solidFill>
                <a:latin typeface="inherit"/>
              </a:rPr>
              <a:t>Diz-se que o jogo de xadrez veio da Índia há 1.500 anos. Era jogado na Índia durante o império Gupta.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dirty="0">
                <a:solidFill>
                  <a:srgbClr val="000000"/>
                </a:solidFill>
                <a:latin typeface="inherit"/>
              </a:rPr>
              <a:t>O destino do jogo é  definido pela captura de uma peça, o Rei, a disputa sobre um tabuleiro quadrado normalmente com 64 divisões alternadas em branco e preto.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dirty="0">
                <a:solidFill>
                  <a:srgbClr val="000000"/>
                </a:solidFill>
                <a:latin typeface="inherit"/>
              </a:rPr>
              <a:t>As regras de etiqueta no xadrez indicam que ao ameaçar o Rei do adversário, o atacante pode quebrar o silêncio da partida e anunciar "Xeque!" e, no caso do Rei não poder escapar da captura, anunciar "Xeque-mate!". </a:t>
            </a:r>
            <a:endParaRPr lang="pt-PT" altLang="pt-BR" dirty="0">
              <a:solidFill>
                <a:srgbClr val="000000"/>
              </a:solidFill>
              <a:latin typeface="inherit"/>
            </a:endParaRPr>
          </a:p>
          <a:p>
            <a:endParaRPr lang="pt-BR" dirty="0"/>
          </a:p>
        </p:txBody>
      </p:sp>
      <p:sp>
        <p:nvSpPr>
          <p:cNvPr id="3" name="Forma Livre: Forma 2">
            <a:extLst>
              <a:ext uri="{FF2B5EF4-FFF2-40B4-BE49-F238E27FC236}">
                <a16:creationId xmlns:a16="http://schemas.microsoft.com/office/drawing/2014/main" id="{77117B64-87C0-49C6-B1ED-33D1AF87968C}"/>
              </a:ext>
            </a:extLst>
          </p:cNvPr>
          <p:cNvSpPr/>
          <p:nvPr/>
        </p:nvSpPr>
        <p:spPr>
          <a:xfrm>
            <a:off x="5927107" y="1705557"/>
            <a:ext cx="3007895" cy="2061411"/>
          </a:xfrm>
          <a:custGeom>
            <a:avLst/>
            <a:gdLst>
              <a:gd name="connsiteX0" fmla="*/ 0 w 3007895"/>
              <a:gd name="connsiteY0" fmla="*/ 537411 h 2061411"/>
              <a:gd name="connsiteX1" fmla="*/ 1860884 w 3007895"/>
              <a:gd name="connsiteY1" fmla="*/ 0 h 2061411"/>
              <a:gd name="connsiteX2" fmla="*/ 3007895 w 3007895"/>
              <a:gd name="connsiteY2" fmla="*/ 1211179 h 2061411"/>
              <a:gd name="connsiteX3" fmla="*/ 810126 w 3007895"/>
              <a:gd name="connsiteY3" fmla="*/ 2061411 h 2061411"/>
              <a:gd name="connsiteX4" fmla="*/ 0 w 3007895"/>
              <a:gd name="connsiteY4" fmla="*/ 537411 h 206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7895" h="2061411">
                <a:moveTo>
                  <a:pt x="0" y="537411"/>
                </a:moveTo>
                <a:lnTo>
                  <a:pt x="1860884" y="0"/>
                </a:lnTo>
                <a:lnTo>
                  <a:pt x="3007895" y="1211179"/>
                </a:lnTo>
                <a:lnTo>
                  <a:pt x="810126" y="2061411"/>
                </a:lnTo>
                <a:lnTo>
                  <a:pt x="0" y="5374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E472438-8393-4796-BDE9-A379F9D9D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474" y="3140968"/>
            <a:ext cx="1647825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9263B325-E780-4535-B6DF-F7FC7A8EA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299" y="3933056"/>
            <a:ext cx="161925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71683EC4-6933-4FEF-98B9-E8681AF46422}"/>
              </a:ext>
            </a:extLst>
          </p:cNvPr>
          <p:cNvSpPr txBox="1"/>
          <p:nvPr/>
        </p:nvSpPr>
        <p:spPr>
          <a:xfrm>
            <a:off x="3228996" y="5968088"/>
            <a:ext cx="17483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b="1" dirty="0">
                <a:solidFill>
                  <a:srgbClr val="000000"/>
                </a:solidFill>
                <a:latin typeface="inherit"/>
              </a:rPr>
              <a:t>Rei Preto e </a:t>
            </a:r>
          </a:p>
          <a:p>
            <a:pPr algn="r"/>
            <a:r>
              <a:rPr lang="pt-BR" b="1" dirty="0">
                <a:solidFill>
                  <a:srgbClr val="000000"/>
                </a:solidFill>
                <a:latin typeface="inherit"/>
              </a:rPr>
              <a:t>Rei branco</a:t>
            </a:r>
            <a:endParaRPr lang="pt-BR" b="1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AC34EAC-DE4A-419C-9668-C55105A20E13}"/>
              </a:ext>
            </a:extLst>
          </p:cNvPr>
          <p:cNvSpPr txBox="1"/>
          <p:nvPr/>
        </p:nvSpPr>
        <p:spPr>
          <a:xfrm>
            <a:off x="7172319" y="3523129"/>
            <a:ext cx="17483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b="1" dirty="0">
                <a:solidFill>
                  <a:srgbClr val="000000"/>
                </a:solidFill>
                <a:latin typeface="inherit"/>
              </a:rPr>
              <a:t>Peças do jogo de Xadrez</a:t>
            </a:r>
            <a:endParaRPr lang="pt-BR" b="1" dirty="0"/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4D1D76F3-7715-4C35-A32C-FCD50E6B7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765" y="4191309"/>
            <a:ext cx="2198413" cy="253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D5B0B29-DE45-4F34-ACE9-7E266DB3867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888" y="734446"/>
            <a:ext cx="2966224" cy="143850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2021102-E428-48F3-A71D-D7622D5A8B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663" y="1588489"/>
            <a:ext cx="3125585" cy="220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145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18">
            <a:extLst>
              <a:ext uri="{FF2B5EF4-FFF2-40B4-BE49-F238E27FC236}">
                <a16:creationId xmlns:a16="http://schemas.microsoft.com/office/drawing/2014/main" id="{DF417F6B-52AA-439B-A296-A7B660F8F1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912" y="756140"/>
            <a:ext cx="2903052" cy="520142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Elefante asiático ou indiano</a:t>
            </a:r>
          </a:p>
          <a:p>
            <a:endParaRPr lang="pt-BR" sz="1600" b="1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250" dirty="0">
                <a:latin typeface="Comic Sans MS" panose="030F0702030302020204" pitchFamily="66" charset="0"/>
              </a:rPr>
              <a:t>São encontrados em alguns países da Ásia, principalmente na </a:t>
            </a:r>
            <a:r>
              <a:rPr lang="pt-BR" sz="1250" b="1" dirty="0">
                <a:latin typeface="Comic Sans MS" panose="030F0702030302020204" pitchFamily="66" charset="0"/>
              </a:rPr>
              <a:t>Índia;</a:t>
            </a:r>
            <a:endParaRPr lang="pt-BR" sz="1250" b="1" i="1" dirty="0">
              <a:latin typeface="Comic Sans MS" panose="030F0702030302020204" pitchFamily="66" charset="0"/>
            </a:endParaRPr>
          </a:p>
          <a:p>
            <a:pPr algn="just"/>
            <a:endParaRPr lang="es-ES" sz="125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50" dirty="0">
                <a:latin typeface="Comic Sans MS" panose="030F0702030302020204" pitchFamily="66" charset="0"/>
              </a:rPr>
              <a:t>As principais diferenças entre o elefante asiático e o elefante africano são: costas mais arqueadas, orelhas menores, 4 unhas nas patas traseiras em vez de 3, ausência de presas de marfim nas fêmeas;</a:t>
            </a:r>
          </a:p>
          <a:p>
            <a:pPr algn="just"/>
            <a:endParaRPr lang="pt-BR" sz="125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50" dirty="0">
                <a:latin typeface="Comic Sans MS" panose="030F0702030302020204" pitchFamily="66" charset="0"/>
              </a:rPr>
              <a:t>Pesam cerca de 4 toneladas, chegam a medir 4 metros de altura e vivem cerca de 60 anos;</a:t>
            </a:r>
          </a:p>
          <a:p>
            <a:pPr algn="just"/>
            <a:endParaRPr lang="pt-BR" sz="125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50" dirty="0">
                <a:latin typeface="Comic Sans MS" panose="030F0702030302020204" pitchFamily="66" charset="0"/>
              </a:rPr>
              <a:t>São animais herbívoros, alimentando-se de ervas, gramíneas, frutas e folhas de árvores;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5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50" dirty="0">
                <a:latin typeface="Comic Sans MS" panose="030F0702030302020204" pitchFamily="66" charset="0"/>
              </a:rPr>
              <a:t>A fêmea tem um filhote a cada 4 anos. A gestação dura quase 2 anos.</a:t>
            </a:r>
            <a:endParaRPr lang="es-ES" sz="1250" dirty="0">
              <a:latin typeface="Comic Sans MS" panose="030F0702030302020204" pitchFamily="66" charset="0"/>
            </a:endParaRPr>
          </a:p>
        </p:txBody>
      </p:sp>
      <p:pic>
        <p:nvPicPr>
          <p:cNvPr id="5" name="Picture 8" descr="Resultado de imagem para qual a diferença do elefante indiano para o africano">
            <a:extLst>
              <a:ext uri="{FF2B5EF4-FFF2-40B4-BE49-F238E27FC236}">
                <a16:creationId xmlns:a16="http://schemas.microsoft.com/office/drawing/2014/main" id="{BE0C5B7F-53F8-4754-BAF5-AF049CA21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756140"/>
            <a:ext cx="2324169" cy="1417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10" descr="Resultado de imagem para elefante asiatico">
            <a:extLst>
              <a:ext uri="{FF2B5EF4-FFF2-40B4-BE49-F238E27FC236}">
                <a16:creationId xmlns:a16="http://schemas.microsoft.com/office/drawing/2014/main" id="{BB1E355F-2BAC-4226-9D5E-04294AA12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131" y="2403261"/>
            <a:ext cx="2592413" cy="1690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12" descr="Imagem relacionada">
            <a:extLst>
              <a:ext uri="{FF2B5EF4-FFF2-40B4-BE49-F238E27FC236}">
                <a16:creationId xmlns:a16="http://schemas.microsoft.com/office/drawing/2014/main" id="{D18FAC44-382E-4AE4-8AFA-A8C208439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807728"/>
            <a:ext cx="2539847" cy="1942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 descr="Resultado de imagem para bandeira da india">
            <a:extLst>
              <a:ext uri="{FF2B5EF4-FFF2-40B4-BE49-F238E27FC236}">
                <a16:creationId xmlns:a16="http://schemas.microsoft.com/office/drawing/2014/main" id="{479286E3-6C61-496B-830F-4138EDEDC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18" y="5813150"/>
            <a:ext cx="985592" cy="57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Imagem relacionada">
            <a:extLst>
              <a:ext uri="{FF2B5EF4-FFF2-40B4-BE49-F238E27FC236}">
                <a16:creationId xmlns:a16="http://schemas.microsoft.com/office/drawing/2014/main" id="{66B1A40E-1160-45E3-98DB-AD1241467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899" y="2858613"/>
            <a:ext cx="1992373" cy="1394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EFD5E314-354E-40DF-9973-688522BBBA25}"/>
              </a:ext>
            </a:extLst>
          </p:cNvPr>
          <p:cNvSpPr txBox="1"/>
          <p:nvPr/>
        </p:nvSpPr>
        <p:spPr>
          <a:xfrm>
            <a:off x="957775" y="6390569"/>
            <a:ext cx="16754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da Índia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66ABE4D-7B5D-4FD5-9CD6-8A34D3DCB9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85"/>
          <a:stretch/>
        </p:blipFill>
        <p:spPr>
          <a:xfrm>
            <a:off x="3887924" y="4323107"/>
            <a:ext cx="4680519" cy="241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956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0E0FBD75-EA4F-E094-4984-840E1D1375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S13 - Missões – 30 de março</a:t>
            </a:r>
            <a:endParaRPr lang="pt-BR" dirty="0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AC3C698E-FD4B-4D80-EB52-FFC98F2493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sz="4000" dirty="0"/>
              <a:t>Escola de Sorrisos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31F77FE2-A613-DA07-2C4B-1D652E0460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sz="2400" i="0" u="none" strike="noStrike" baseline="0" dirty="0" err="1">
                <a:solidFill>
                  <a:srgbClr val="000000"/>
                </a:solidFill>
                <a:latin typeface="Noto Serif Med"/>
              </a:rPr>
              <a:t>Amira</a:t>
            </a:r>
            <a:endParaRPr lang="pt-BR" dirty="0"/>
          </a:p>
        </p:txBody>
      </p:sp>
      <p:sp>
        <p:nvSpPr>
          <p:cNvPr id="16" name="Espaço Reservado para Texto 7">
            <a:extLst>
              <a:ext uri="{FF2B5EF4-FFF2-40B4-BE49-F238E27FC236}">
                <a16:creationId xmlns:a16="http://schemas.microsoft.com/office/drawing/2014/main" id="{2188371D-DEA2-48DE-8AA3-0B5DBA6C07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16017" y="6065743"/>
            <a:ext cx="2228500" cy="459601"/>
          </a:xfrm>
        </p:spPr>
        <p:txBody>
          <a:bodyPr>
            <a:normAutofit/>
          </a:bodyPr>
          <a:lstStyle/>
          <a:p>
            <a:r>
              <a:rPr lang="pt-BR" dirty="0"/>
              <a:t>Índia</a:t>
            </a:r>
          </a:p>
        </p:txBody>
      </p:sp>
      <p:pic>
        <p:nvPicPr>
          <p:cNvPr id="17" name="Espaço Reservado para Imagem 17">
            <a:extLst>
              <a:ext uri="{FF2B5EF4-FFF2-40B4-BE49-F238E27FC236}">
                <a16:creationId xmlns:a16="http://schemas.microsoft.com/office/drawing/2014/main" id="{7845E329-252B-45EE-9A07-1088D712D40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>
            <a:fillRect/>
          </a:stretch>
        </p:blipFill>
        <p:spPr>
          <a:xfrm>
            <a:off x="7092280" y="5533065"/>
            <a:ext cx="1785052" cy="992279"/>
          </a:xfrm>
        </p:spPr>
      </p:pic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23F61DDD-3C59-46D8-944A-D63B4F713AE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2" r="83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14488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4252734-BCFD-4A94-AA4F-DB6E2C3E0F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dirty="0"/>
              <a:t>A Flor de Lótus, </a:t>
            </a:r>
            <a:r>
              <a:rPr lang="pt-PT" altLang="pt-BR" dirty="0"/>
              <a:t>nasce em águas lodosas e desabrocha numa linda flor branca e rosa na superfície. Esta pequena flor tem significado importante na cultura oriental. A planta significa pureza do corpo e da mente e ainda renascimento.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dirty="0"/>
              <a:t>Em Nova Delhi existe um edifício que foi construído no formato de uma Flor de Lótus. É uma construção com nove lados. Cercada de jardins paisagísticos o edifício de mármore branco atinge uma altura de mais de 40 metros. O complexo compreende 27 “pétalas” de mármore independentes.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t-BR" dirty="0"/>
          </a:p>
        </p:txBody>
      </p:sp>
      <p:pic>
        <p:nvPicPr>
          <p:cNvPr id="1026" name="Picture 2" descr="Flor de Lótus: Significado, Benefícios e Como Usar | WESTWING">
            <a:extLst>
              <a:ext uri="{FF2B5EF4-FFF2-40B4-BE49-F238E27FC236}">
                <a16:creationId xmlns:a16="http://schemas.microsoft.com/office/drawing/2014/main" id="{189B4564-9DBF-405D-A8A5-B31FF4BEF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714576"/>
            <a:ext cx="2371725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lor-de-lótus: encante-se com seu simbolismo e curiosidades">
            <a:extLst>
              <a:ext uri="{FF2B5EF4-FFF2-40B4-BE49-F238E27FC236}">
                <a16:creationId xmlns:a16="http://schemas.microsoft.com/office/drawing/2014/main" id="{7EECC436-5074-49BA-A2EA-D767B99E6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098" y="4581128"/>
            <a:ext cx="3155835" cy="210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lor de lótus – Significado, simbolismo e + 33 imagens inspiradoras!">
            <a:extLst>
              <a:ext uri="{FF2B5EF4-FFF2-40B4-BE49-F238E27FC236}">
                <a16:creationId xmlns:a16="http://schemas.microsoft.com/office/drawing/2014/main" id="{35EA28B2-0D6B-4FF6-A3E9-DDA7165A6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098" y="1988840"/>
            <a:ext cx="1804522" cy="248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D8A323B-4F41-4405-AAF0-E75669D9BE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81" y="717678"/>
            <a:ext cx="401955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349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0261DA4F-7D68-46BE-9FBF-FD66EB81F958}"/>
              </a:ext>
            </a:extLst>
          </p:cNvPr>
          <p:cNvSpPr/>
          <p:nvPr/>
        </p:nvSpPr>
        <p:spPr>
          <a:xfrm>
            <a:off x="3812882" y="3244334"/>
            <a:ext cx="1518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 Intereuropeia</a:t>
            </a:r>
            <a:endParaRPr lang="pt-BR" dirty="0"/>
          </a:p>
        </p:txBody>
      </p:sp>
      <p:sp>
        <p:nvSpPr>
          <p:cNvPr id="5" name="CaixaDeTexto 18">
            <a:extLst>
              <a:ext uri="{FF2B5EF4-FFF2-40B4-BE49-F238E27FC236}">
                <a16:creationId xmlns:a16="http://schemas.microsoft.com/office/drawing/2014/main" id="{CE1662FA-AB2D-4EC1-B9C8-CBA428D51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436" y="747479"/>
            <a:ext cx="2903052" cy="6048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Tigre-de-bengala</a:t>
            </a:r>
          </a:p>
          <a:p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O </a:t>
            </a:r>
            <a:r>
              <a:rPr lang="pt-BR" sz="1200" b="1" dirty="0">
                <a:latin typeface="Comic Sans MS" panose="030F0702030302020204" pitchFamily="66" charset="0"/>
              </a:rPr>
              <a:t>tigre-de-bengala, </a:t>
            </a:r>
            <a:r>
              <a:rPr lang="pt-BR" sz="1200" dirty="0">
                <a:latin typeface="Comic Sans MS" panose="030F0702030302020204" pitchFamily="66" charset="0"/>
              </a:rPr>
              <a:t>também conhecido como </a:t>
            </a:r>
            <a:r>
              <a:rPr lang="pt-BR" sz="1200" b="1" dirty="0">
                <a:latin typeface="Comic Sans MS" panose="030F0702030302020204" pitchFamily="66" charset="0"/>
              </a:rPr>
              <a:t>tigre-indiano</a:t>
            </a:r>
            <a:r>
              <a:rPr lang="pt-BR" sz="1200" dirty="0">
                <a:latin typeface="Comic Sans MS" panose="030F0702030302020204" pitchFamily="66" charset="0"/>
              </a:rPr>
              <a:t>, vive principalmente nas florestas da </a:t>
            </a:r>
            <a:r>
              <a:rPr lang="pt-BR" sz="1200" b="1" dirty="0">
                <a:latin typeface="Comic Sans MS" panose="030F0702030302020204" pitchFamily="66" charset="0"/>
              </a:rPr>
              <a:t>Índia, </a:t>
            </a:r>
            <a:r>
              <a:rPr lang="pt-BR" sz="1200" dirty="0">
                <a:latin typeface="Comic Sans MS" panose="030F0702030302020204" pitchFamily="66" charset="0"/>
              </a:rPr>
              <a:t>e é considerado seu animal nacional;</a:t>
            </a:r>
          </a:p>
          <a:p>
            <a:pPr algn="just"/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Com pelos curtos alaranjados e listras pretas. Atinge até 260 kg, medem até 3 metros de comprimento (só a cauda mede 1 metro);</a:t>
            </a:r>
          </a:p>
          <a:p>
            <a:pPr algn="just"/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O tigre branco é uma variante de cor do tigre de Bengala, sendo muito raro encontrá-lo em liberdade na natureza, são encontrados mais em zoológicos;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Um tigre consegue saltar aproximadamente 9 metros de distância e quase 5 metros de altura;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Vivem cerca de 20 anos, e está ameaçado de extinção;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O período de gestação é de apenas 3 meses, dando à luz de 2 a 4 filhotes.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200" dirty="0">
              <a:latin typeface="Comic Sans MS" panose="030F0702030302020204" pitchFamily="66" charset="0"/>
            </a:endParaRPr>
          </a:p>
        </p:txBody>
      </p:sp>
      <p:pic>
        <p:nvPicPr>
          <p:cNvPr id="6" name="Picture 6" descr="Imagem relacionada">
            <a:extLst>
              <a:ext uri="{FF2B5EF4-FFF2-40B4-BE49-F238E27FC236}">
                <a16:creationId xmlns:a16="http://schemas.microsoft.com/office/drawing/2014/main" id="{4FE25ED0-634B-45C3-B2E8-3F1EFA2DC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091" y="5255786"/>
            <a:ext cx="4130164" cy="14921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http://www.achetudoeregiao.com.br/animais/gerais.gif/tigre_branco_comum.jpg">
            <a:extLst>
              <a:ext uri="{FF2B5EF4-FFF2-40B4-BE49-F238E27FC236}">
                <a16:creationId xmlns:a16="http://schemas.microsoft.com/office/drawing/2014/main" id="{6C927A1B-C559-4E31-8653-15B5FFE5C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590" y="2951291"/>
            <a:ext cx="2114364" cy="1685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 descr="http://2.bp.blogspot.com/_0_qorw7sCF0/S_xAcvj5uMI/AAAAAAAAACQ/ht1tjY-7o3g/s1600/tigre-branco.jpg">
            <a:extLst>
              <a:ext uri="{FF2B5EF4-FFF2-40B4-BE49-F238E27FC236}">
                <a16:creationId xmlns:a16="http://schemas.microsoft.com/office/drawing/2014/main" id="{CBE007AD-32BD-4B5D-B30A-6014CC7FF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916" y="2922985"/>
            <a:ext cx="2879122" cy="2159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7D34B9EB-8E49-4235-B284-AFD2C1448854}"/>
              </a:ext>
            </a:extLst>
          </p:cNvPr>
          <p:cNvSpPr txBox="1"/>
          <p:nvPr/>
        </p:nvSpPr>
        <p:spPr>
          <a:xfrm>
            <a:off x="3487105" y="4706935"/>
            <a:ext cx="2169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O tigre branco tem olhos azuis e nariz rosa.</a:t>
            </a:r>
          </a:p>
        </p:txBody>
      </p:sp>
      <p:pic>
        <p:nvPicPr>
          <p:cNvPr id="10" name="Picture 4" descr="Resultado de imagem para bandeira da india">
            <a:extLst>
              <a:ext uri="{FF2B5EF4-FFF2-40B4-BE49-F238E27FC236}">
                <a16:creationId xmlns:a16="http://schemas.microsoft.com/office/drawing/2014/main" id="{158E8B21-6252-45A3-8FC2-271290E77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105" y="5586448"/>
            <a:ext cx="875074" cy="51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FC9D0A1-1DE9-4913-935F-A0D5260077B6}"/>
              </a:ext>
            </a:extLst>
          </p:cNvPr>
          <p:cNvSpPr txBox="1"/>
          <p:nvPr/>
        </p:nvSpPr>
        <p:spPr>
          <a:xfrm>
            <a:off x="2994108" y="6136253"/>
            <a:ext cx="16754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da Índia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0F76508E-87BB-4BE9-A269-A349075B02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351" y="722511"/>
            <a:ext cx="2298494" cy="2142549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BD89C9B5-4089-4E4F-A0C7-1DF0CD5E09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650" y="747479"/>
            <a:ext cx="3133350" cy="217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239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3570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C08D5C2E-D425-4C03-9309-D4B49371D106}"/>
              </a:ext>
            </a:extLst>
          </p:cNvPr>
          <p:cNvSpPr txBox="1"/>
          <p:nvPr/>
        </p:nvSpPr>
        <p:spPr>
          <a:xfrm>
            <a:off x="15875" y="1789897"/>
            <a:ext cx="9029241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400" indent="-171450">
              <a:buFont typeface="Wingdings" panose="05000000000000000000" pitchFamily="2" charset="2"/>
              <a:buChar char="Ø"/>
            </a:pPr>
            <a:r>
              <a:rPr lang="pt-PT" altLang="pt-BR" dirty="0">
                <a:solidFill>
                  <a:srgbClr val="000000"/>
                </a:solidFill>
                <a:latin typeface="Noto Serif Light"/>
              </a:rPr>
              <a:t>Centro de influência para famílias, Yerevan, Armênia </a:t>
            </a:r>
          </a:p>
          <a:p>
            <a:pPr marR="4400" indent="-171450">
              <a:buFont typeface="Wingdings" panose="05000000000000000000" pitchFamily="2" charset="2"/>
              <a:buChar char="Ø"/>
            </a:pPr>
            <a:r>
              <a:rPr lang="pt-PT" altLang="pt-BR" dirty="0">
                <a:solidFill>
                  <a:srgbClr val="000000"/>
                </a:solidFill>
                <a:latin typeface="Noto Serif Light"/>
              </a:rPr>
              <a:t>Centro de influência para a juventude, Minsk, Bielorrússia </a:t>
            </a:r>
          </a:p>
          <a:p>
            <a:pPr marR="4400" indent="-171450">
              <a:buFont typeface="Wingdings" panose="05000000000000000000" pitchFamily="2" charset="2"/>
              <a:buChar char="Ø"/>
            </a:pPr>
            <a:r>
              <a:rPr lang="pt-PT" altLang="pt-BR" dirty="0">
                <a:solidFill>
                  <a:srgbClr val="000000"/>
                </a:solidFill>
                <a:latin typeface="Noto Serif Light"/>
              </a:rPr>
              <a:t>Centro de saúde, Tskaltubo, Geórgia </a:t>
            </a:r>
          </a:p>
          <a:p>
            <a:pPr marR="4400" indent="-171450">
              <a:buFont typeface="Wingdings" panose="05000000000000000000" pitchFamily="2" charset="2"/>
              <a:buChar char="Ø"/>
            </a:pPr>
            <a:r>
              <a:rPr lang="pt-PT" altLang="pt-BR" dirty="0">
                <a:solidFill>
                  <a:srgbClr val="000000"/>
                </a:solidFill>
                <a:latin typeface="Noto Serif Light"/>
              </a:rPr>
              <a:t>Centro espiritual e social, Salekhard, Rússia </a:t>
            </a:r>
          </a:p>
          <a:p>
            <a:pPr marR="4400" indent="-171450">
              <a:buFont typeface="Wingdings" panose="05000000000000000000" pitchFamily="2" charset="2"/>
              <a:buChar char="Ø"/>
            </a:pPr>
            <a:r>
              <a:rPr lang="pt-PT" altLang="pt-BR" dirty="0">
                <a:solidFill>
                  <a:srgbClr val="000000"/>
                </a:solidFill>
                <a:latin typeface="Noto Serif Light"/>
              </a:rPr>
              <a:t>Escola primária, Tashkent, Uzbequistão </a:t>
            </a:r>
          </a:p>
          <a:p>
            <a:pPr marL="171450" marR="4400" indent="-171450">
              <a:buFont typeface="Wingdings" panose="05000000000000000000" pitchFamily="2" charset="2"/>
              <a:buChar char="Ø"/>
            </a:pPr>
            <a:endParaRPr kumimoji="0" lang="pt-PT" altLang="pt-BR" sz="5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053B05A-D29E-410B-B7A1-F26AD77349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pt-BR" dirty="0"/>
              <a:t>Projetos para o Próximo Trimestre</a:t>
            </a:r>
          </a:p>
          <a:p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A3235630-90A2-4AD9-B84A-45040AAFCFA7}"/>
              </a:ext>
            </a:extLst>
          </p:cNvPr>
          <p:cNvSpPr/>
          <p:nvPr/>
        </p:nvSpPr>
        <p:spPr>
          <a:xfrm>
            <a:off x="32393" y="699603"/>
            <a:ext cx="9089479" cy="569157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pt-PT" altLang="pt-BR" sz="2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 oferta do décimo terceiro sábado apoiará cinco projetos</a:t>
            </a:r>
            <a:r>
              <a:rPr kumimoji="0" lang="pt-PT" altLang="pt-BR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 </a:t>
            </a:r>
            <a:r>
              <a:rPr kumimoji="0" lang="pt-PT" altLang="pt-BR" sz="2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na</a:t>
            </a:r>
            <a:endParaRPr lang="pt-PT" altLang="pt-BR" sz="2400" dirty="0">
              <a:solidFill>
                <a:srgbClr val="212121"/>
              </a:solidFill>
              <a:latin typeface="inheri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B06AA9-E2A7-4B5A-BC66-746C6AC85378}"/>
              </a:ext>
            </a:extLst>
          </p:cNvPr>
          <p:cNvSpPr txBox="1"/>
          <p:nvPr/>
        </p:nvSpPr>
        <p:spPr>
          <a:xfrm>
            <a:off x="57379" y="1143566"/>
            <a:ext cx="9089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inherit"/>
                <a:cs typeface="Arial" pitchFamily="34" charset="0"/>
              </a:rPr>
              <a:t>   </a:t>
            </a:r>
            <a:r>
              <a:rPr lang="en-US" sz="3600" b="1" dirty="0" err="1">
                <a:solidFill>
                  <a:srgbClr val="FF0000"/>
                </a:solidFill>
                <a:latin typeface="inherit"/>
                <a:cs typeface="Arial" pitchFamily="34" charset="0"/>
              </a:rPr>
              <a:t>Divisão</a:t>
            </a:r>
            <a:r>
              <a:rPr lang="en-US" sz="3600" b="1" dirty="0">
                <a:solidFill>
                  <a:srgbClr val="FF0000"/>
                </a:solidFill>
                <a:latin typeface="inherit"/>
                <a:cs typeface="Arial" pitchFamily="34" charset="0"/>
              </a:rPr>
              <a:t> Euro-</a:t>
            </a:r>
            <a:r>
              <a:rPr lang="en-US" sz="3600" b="1" dirty="0" err="1">
                <a:solidFill>
                  <a:srgbClr val="FF0000"/>
                </a:solidFill>
                <a:latin typeface="inherit"/>
                <a:cs typeface="Arial" pitchFamily="34" charset="0"/>
              </a:rPr>
              <a:t>Asiática</a:t>
            </a:r>
            <a:endParaRPr lang="en-US" sz="2000" b="1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812AD7C-F986-439C-88AE-B459B0B29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885" y="3232945"/>
            <a:ext cx="4270917" cy="335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233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2336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D24D0E0-D590-480E-A044-9A3781F7A5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1338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810C807-7969-429B-9840-D53054E9F8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pt-BR" dirty="0"/>
              <a:t>ÍNDICE</a:t>
            </a:r>
          </a:p>
        </p:txBody>
      </p:sp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C04593B4-8D55-4057-B327-E5DB6EE5E648}"/>
              </a:ext>
            </a:extLst>
          </p:cNvPr>
          <p:cNvSpPr txBox="1">
            <a:spLocks/>
          </p:cNvSpPr>
          <p:nvPr/>
        </p:nvSpPr>
        <p:spPr>
          <a:xfrm>
            <a:off x="34925" y="690563"/>
            <a:ext cx="9109075" cy="523875"/>
          </a:xfrm>
          <a:prstGeom prst="rect">
            <a:avLst/>
          </a:prstGeom>
        </p:spPr>
        <p:txBody>
          <a:bodyPr anchor="ctr" anchorCtr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pt-BR" altLang="pt-BR"/>
              <a:t>Escolha um informativo clicando sobre ele</a:t>
            </a: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571C8AA-154D-4EBD-B30F-1D2C751993AE}"/>
              </a:ext>
            </a:extLst>
          </p:cNvPr>
          <p:cNvSpPr txBox="1"/>
          <p:nvPr/>
        </p:nvSpPr>
        <p:spPr>
          <a:xfrm>
            <a:off x="2627784" y="1581014"/>
            <a:ext cx="590465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2" action="ppaction://hlinksldjump"/>
              </a:rPr>
              <a:t>06 de janeiro – Milagre de Natal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3" action="ppaction://hlinksldjump"/>
              </a:rPr>
              <a:t>13 de janeiro – O garoto mais feliz da Índia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4" action="ppaction://hlinksldjump"/>
              </a:rPr>
              <a:t>20 de janeiro – Filho Muito Esperado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5" action="ppaction://hlinksldjump"/>
              </a:rPr>
              <a:t>27 de janeiro – Pai de Amor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6" action="ppaction://hlinksldjump"/>
              </a:rPr>
              <a:t>03 de fevereiro – Vida Nova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7" action="ppaction://hlinksldjump"/>
              </a:rPr>
              <a:t>10 de fevereiro – Novo Lar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8" action="ppaction://hlinksldjump"/>
              </a:rPr>
              <a:t>17 de fevereiro – Alegria para </a:t>
            </a:r>
            <a:r>
              <a:rPr lang="pt-BR" sz="2400" dirty="0" err="1">
                <a:solidFill>
                  <a:srgbClr val="FF0000"/>
                </a:solidFill>
                <a:latin typeface="MyriadPro-Light"/>
                <a:hlinkClick r:id="rId8" action="ppaction://hlinksldjump"/>
              </a:rPr>
              <a:t>Asmita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9" action="ppaction://hlinksldjump"/>
              </a:rPr>
              <a:t>24 de fevereiro – Curada por Deus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10" action="ppaction://hlinksldjump"/>
              </a:rPr>
              <a:t>02 de março – Bicicleta Destruída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11" action="ppaction://hlinksldjump"/>
              </a:rPr>
              <a:t>09 de março – Orando Sempre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12" action="ppaction://hlinksldjump"/>
              </a:rPr>
              <a:t>16 de março – Nome Especial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13" action="ppaction://hlinksldjump"/>
              </a:rPr>
              <a:t>23 de março – Uma Prova Difícil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14" action="ppaction://hlinksldjump"/>
              </a:rPr>
              <a:t>30 de março – Escola de Sorrisos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02A30ED-FBC5-42B9-8FE5-4E4D8DE1A415}"/>
              </a:ext>
            </a:extLst>
          </p:cNvPr>
          <p:cNvSpPr/>
          <p:nvPr/>
        </p:nvSpPr>
        <p:spPr>
          <a:xfrm>
            <a:off x="92674" y="1581014"/>
            <a:ext cx="275113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/>
              <a:t>Noroeste da Índia</a:t>
            </a:r>
          </a:p>
          <a:p>
            <a:r>
              <a:rPr lang="pt-BR" sz="2400" b="1" dirty="0"/>
              <a:t>Centro da Índia</a:t>
            </a:r>
          </a:p>
          <a:p>
            <a:endParaRPr lang="pt-BR" sz="2400" b="1" dirty="0"/>
          </a:p>
          <a:p>
            <a:r>
              <a:rPr lang="pt-BR" sz="2400" b="1" dirty="0"/>
              <a:t>Nepal</a:t>
            </a:r>
          </a:p>
          <a:p>
            <a:endParaRPr lang="pt-BR" sz="2400" b="1" dirty="0"/>
          </a:p>
          <a:p>
            <a:endParaRPr lang="pt-BR" sz="2400" b="1" dirty="0"/>
          </a:p>
          <a:p>
            <a:endParaRPr lang="pt-BR" sz="2400" b="1" dirty="0"/>
          </a:p>
          <a:p>
            <a:r>
              <a:rPr lang="pt-BR" sz="2400" b="1" dirty="0"/>
              <a:t>Centro sul da Índia</a:t>
            </a:r>
          </a:p>
          <a:p>
            <a:endParaRPr lang="pt-BR" sz="2400" b="1" dirty="0"/>
          </a:p>
          <a:p>
            <a:r>
              <a:rPr lang="pt-BR" sz="2400" b="1" dirty="0"/>
              <a:t>Norte da Índia</a:t>
            </a:r>
          </a:p>
          <a:p>
            <a:endParaRPr lang="pt-BR" sz="2400" b="1" dirty="0"/>
          </a:p>
          <a:p>
            <a:endParaRPr lang="pt-BR" sz="2400" b="1" dirty="0"/>
          </a:p>
          <a:p>
            <a:endParaRPr lang="pt-BR" sz="2400" b="1" dirty="0"/>
          </a:p>
          <a:p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798284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0E0FBD75-EA4F-E094-4984-840E1D1375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S01 - Missões – 06 de janeiro</a:t>
            </a:r>
            <a:endParaRPr lang="pt-BR" dirty="0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AC3C698E-FD4B-4D80-EB52-FFC98F2493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PT" altLang="pt-BR" dirty="0"/>
              <a:t>Milagre de Natal </a:t>
            </a:r>
          </a:p>
          <a:p>
            <a:endParaRPr lang="pt-BR" sz="4000" dirty="0"/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31F77FE2-A613-DA07-2C4B-1D652E0460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/>
              <a:t>Anurag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36F9DC14-3ACF-4C31-9AF9-10C0D490B20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B88DD50-C754-469C-B3A8-609E5613D04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/>
              <a:t>Índia</a:t>
            </a:r>
          </a:p>
        </p:txBody>
      </p:sp>
      <p:pic>
        <p:nvPicPr>
          <p:cNvPr id="15" name="Espaço Reservado para Imagem 14">
            <a:extLst>
              <a:ext uri="{FF2B5EF4-FFF2-40B4-BE49-F238E27FC236}">
                <a16:creationId xmlns:a16="http://schemas.microsoft.com/office/drawing/2014/main" id="{D48292BF-BF38-457A-9258-8234067DCF3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" b="7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6471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16DB1AC3-29A4-446A-9CB0-286487522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326" y="1153897"/>
            <a:ext cx="2603500" cy="3086100"/>
          </a:xfrm>
          <a:prstGeom prst="rect">
            <a:avLst/>
          </a:prstGeom>
        </p:spPr>
      </p:pic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BE13379-4D07-47FD-84BE-C1A3E7C7B1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8"/>
            <a:ext cx="2959200" cy="5485726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kumimoji="0" lang="pt-PT" altLang="pt-BR" sz="180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Rabindranath Tagore foi um poeta bengali que escreveu os hinos nacionais da Índia e de Bangladesh e ganhou o Prêmio Nobel de Literatura em 1913.</a:t>
            </a:r>
            <a:r>
              <a:rPr kumimoji="0" lang="pt-PT" altLang="pt-BR" sz="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pt-PT" altLang="pt-BR" sz="1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t-BR" dirty="0">
                <a:solidFill>
                  <a:srgbClr val="202124"/>
                </a:solidFill>
                <a:latin typeface="inherit"/>
              </a:rPr>
              <a:t>Uma das sete Novas Maravilhas do Mundo, o Taj Mahal, é uma linda prova de amor. O templo foi construído pelo rei Shah </a:t>
            </a:r>
            <a:r>
              <a:rPr lang="pt-BR" dirty="0" err="1">
                <a:solidFill>
                  <a:srgbClr val="202124"/>
                </a:solidFill>
                <a:latin typeface="inherit"/>
              </a:rPr>
              <a:t>Jahan</a:t>
            </a:r>
            <a:r>
              <a:rPr lang="pt-BR" dirty="0">
                <a:solidFill>
                  <a:srgbClr val="202124"/>
                </a:solidFill>
                <a:latin typeface="inherit"/>
              </a:rPr>
              <a:t> para a rainha </a:t>
            </a:r>
            <a:r>
              <a:rPr lang="pt-BR" dirty="0" err="1">
                <a:solidFill>
                  <a:srgbClr val="202124"/>
                </a:solidFill>
                <a:latin typeface="inherit"/>
              </a:rPr>
              <a:t>Mumtaz</a:t>
            </a:r>
            <a:r>
              <a:rPr lang="pt-BR" dirty="0">
                <a:solidFill>
                  <a:srgbClr val="202124"/>
                </a:solidFill>
                <a:latin typeface="inherit"/>
              </a:rPr>
              <a:t> Mahal.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t-BR" i="0" dirty="0">
                <a:solidFill>
                  <a:srgbClr val="000000"/>
                </a:solidFill>
                <a:effectLst/>
                <a:latin typeface="Raleway" pitchFamily="2" charset="0"/>
              </a:rPr>
              <a:t>O hinduísmo, uma das religiões predominantes  na Índia tem cerca de 3 mil deuses, sendo o deus Brahma </a:t>
            </a:r>
            <a:r>
              <a:rPr lang="pt-BR" dirty="0">
                <a:solidFill>
                  <a:srgbClr val="000000"/>
                </a:solidFill>
                <a:latin typeface="Raleway" pitchFamily="2" charset="0"/>
              </a:rPr>
              <a:t>o principal deles.</a:t>
            </a:r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EC7D962-EDF7-41BE-8317-9DB2B988FF9C}"/>
              </a:ext>
            </a:extLst>
          </p:cNvPr>
          <p:cNvSpPr txBox="1"/>
          <p:nvPr/>
        </p:nvSpPr>
        <p:spPr>
          <a:xfrm>
            <a:off x="6333430" y="836712"/>
            <a:ext cx="17281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b="1" i="0" u="none" strike="noStrike" baseline="0" dirty="0">
                <a:latin typeface="Myriad Pro"/>
              </a:rPr>
              <a:t>Rabindranath Tagore </a:t>
            </a:r>
            <a:endParaRPr lang="pt-BR" b="1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A032E0C-B8C8-4EC5-86AD-E7977CD63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279" y="4513911"/>
            <a:ext cx="3381330" cy="2246082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CE8DF0AF-9DF6-4A72-B0DF-8BDC96E46EC0}"/>
              </a:ext>
            </a:extLst>
          </p:cNvPr>
          <p:cNvSpPr txBox="1"/>
          <p:nvPr/>
        </p:nvSpPr>
        <p:spPr>
          <a:xfrm>
            <a:off x="5724127" y="4513911"/>
            <a:ext cx="33354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b="1" i="0" u="none" strike="noStrike" baseline="0" dirty="0">
                <a:latin typeface="Myriad Pro"/>
              </a:rPr>
              <a:t>Taj Mahal</a:t>
            </a:r>
            <a:endParaRPr lang="pt-BR" b="1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C3A1245-239A-479A-8B3A-26756939AFA9}"/>
              </a:ext>
            </a:extLst>
          </p:cNvPr>
          <p:cNvSpPr txBox="1"/>
          <p:nvPr/>
        </p:nvSpPr>
        <p:spPr>
          <a:xfrm>
            <a:off x="3093714" y="3849894"/>
            <a:ext cx="25678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i="0" dirty="0">
                <a:solidFill>
                  <a:srgbClr val="000000"/>
                </a:solidFill>
                <a:effectLst/>
                <a:latin typeface="Myriad Pro"/>
              </a:rPr>
              <a:t>Brahma</a:t>
            </a:r>
            <a:endParaRPr lang="pt-BR" b="1" dirty="0">
              <a:latin typeface="Myriad Pro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E06A90E-6C9A-4200-8958-1C4C535D468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746989"/>
            <a:ext cx="2007220" cy="221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03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3CD57285-3CEB-4148-A4EF-E24D35619ED5}"/>
              </a:ext>
            </a:extLst>
          </p:cNvPr>
          <p:cNvSpPr/>
          <p:nvPr/>
        </p:nvSpPr>
        <p:spPr>
          <a:xfrm>
            <a:off x="3812882" y="3244334"/>
            <a:ext cx="1518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dirty="0">
                <a:solidFill>
                  <a:schemeClr val="bg1"/>
                </a:solidFill>
                <a:latin typeface="Calibri" panose="020F0502020204030204" pitchFamily="34" charset="0"/>
              </a:rPr>
              <a:t> Intereuropeia</a:t>
            </a:r>
            <a:endParaRPr lang="pt-BR" dirty="0"/>
          </a:p>
        </p:txBody>
      </p:sp>
      <p:sp>
        <p:nvSpPr>
          <p:cNvPr id="6" name="CaixaDeTexto 18">
            <a:extLst>
              <a:ext uri="{FF2B5EF4-FFF2-40B4-BE49-F238E27FC236}">
                <a16:creationId xmlns:a16="http://schemas.microsoft.com/office/drawing/2014/main" id="{C2403EC8-A145-43F8-84BC-DD7CF7D29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657" y="739641"/>
            <a:ext cx="2903052" cy="598625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Cobra-Rainha</a:t>
            </a:r>
          </a:p>
          <a:p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300" dirty="0">
                <a:latin typeface="Comic Sans MS" panose="030F0702030302020204" pitchFamily="66" charset="0"/>
              </a:rPr>
              <a:t>A </a:t>
            </a:r>
            <a:r>
              <a:rPr lang="es-ES" sz="1300" b="1" dirty="0">
                <a:latin typeface="Comic Sans MS" panose="030F0702030302020204" pitchFamily="66" charset="0"/>
              </a:rPr>
              <a:t>cobra-</a:t>
            </a:r>
            <a:r>
              <a:rPr lang="es-ES" sz="1300" b="1" dirty="0" err="1">
                <a:latin typeface="Comic Sans MS" panose="030F0702030302020204" pitchFamily="66" charset="0"/>
              </a:rPr>
              <a:t>rainha</a:t>
            </a:r>
            <a:r>
              <a:rPr lang="es-ES" sz="1300" dirty="0">
                <a:latin typeface="Comic Sans MS" panose="030F0702030302020204" pitchFamily="66" charset="0"/>
              </a:rPr>
              <a:t>, </a:t>
            </a:r>
            <a:r>
              <a:rPr lang="es-ES" sz="1300" dirty="0" err="1">
                <a:latin typeface="Comic Sans MS" panose="030F0702030302020204" pitchFamily="66" charset="0"/>
              </a:rPr>
              <a:t>ou</a:t>
            </a:r>
            <a:r>
              <a:rPr lang="es-ES" sz="1300" dirty="0">
                <a:latin typeface="Comic Sans MS" panose="030F0702030302020204" pitchFamily="66" charset="0"/>
              </a:rPr>
              <a:t> Naja, é a </a:t>
            </a:r>
            <a:r>
              <a:rPr lang="es-ES" sz="1300" dirty="0" err="1">
                <a:latin typeface="Comic Sans MS" panose="030F0702030302020204" pitchFamily="66" charset="0"/>
              </a:rPr>
              <a:t>maior</a:t>
            </a:r>
            <a:r>
              <a:rPr lang="es-ES" sz="1300" dirty="0">
                <a:latin typeface="Comic Sans MS" panose="030F0702030302020204" pitchFamily="66" charset="0"/>
              </a:rPr>
              <a:t> cobra venenosa do mundo;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  <a:cs typeface="Arial" panose="020B0604020202020204" pitchFamily="34" charset="0"/>
              </a:rPr>
              <a:t>Muito utilizadas pelos encantadores de serpentes na </a:t>
            </a:r>
            <a:r>
              <a:rPr lang="pt-BR" sz="1300" b="1" dirty="0">
                <a:latin typeface="Comic Sans MS" panose="030F0702030302020204" pitchFamily="66" charset="0"/>
                <a:cs typeface="Arial" panose="020B0604020202020204" pitchFamily="34" charset="0"/>
              </a:rPr>
              <a:t>Índia.  </a:t>
            </a:r>
            <a:r>
              <a:rPr lang="pt-BR" sz="1300" dirty="0">
                <a:latin typeface="Comic Sans MS" panose="030F0702030302020204" pitchFamily="66" charset="0"/>
                <a:cs typeface="Arial" panose="020B0604020202020204" pitchFamily="34" charset="0"/>
              </a:rPr>
              <a:t>Como elas não tem audição, elas são atraídas pelo movimento da flauta;</a:t>
            </a:r>
          </a:p>
          <a:p>
            <a:pPr algn="just"/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  <a:cs typeface="Arial" panose="020B0604020202020204" pitchFamily="34" charset="0"/>
              </a:rPr>
              <a:t>São animais peçonhentos, agressivos e bastante perigosos;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  <a:cs typeface="Arial" panose="020B0604020202020204" pitchFamily="34" charset="0"/>
              </a:rPr>
              <a:t>Têm a capacidade de elevar grande parte do corpo e/ou de cuspir o veneno para se defender de predadores a distâncias de até dois metros;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3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  <a:cs typeface="Arial" panose="020B0604020202020204" pitchFamily="34" charset="0"/>
              </a:rPr>
              <a:t>Atrás da cabeça, a naja também pode possuir um círculo branco parecido com um olho, que as faz parecer com um animal maior e mais perigoso.</a:t>
            </a:r>
          </a:p>
        </p:txBody>
      </p:sp>
      <p:pic>
        <p:nvPicPr>
          <p:cNvPr id="7" name="Picture 2" descr="Resultado de imagem para cobra rainha india">
            <a:extLst>
              <a:ext uri="{FF2B5EF4-FFF2-40B4-BE49-F238E27FC236}">
                <a16:creationId xmlns:a16="http://schemas.microsoft.com/office/drawing/2014/main" id="{5BCDEA44-FE79-4BC9-A732-8DB586BD1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196" y="833085"/>
            <a:ext cx="1872208" cy="2211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 descr="Imagem relacionada">
            <a:extLst>
              <a:ext uri="{FF2B5EF4-FFF2-40B4-BE49-F238E27FC236}">
                <a16:creationId xmlns:a16="http://schemas.microsoft.com/office/drawing/2014/main" id="{31C78B3B-1762-44B4-85B6-E01A0C769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739641"/>
            <a:ext cx="2448272" cy="3159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m 8" descr="Imagem relacionada">
            <a:extLst>
              <a:ext uri="{FF2B5EF4-FFF2-40B4-BE49-F238E27FC236}">
                <a16:creationId xmlns:a16="http://schemas.microsoft.com/office/drawing/2014/main" id="{FCFB27C0-E9CA-41EA-BF27-49593FF38D7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545" y="4005064"/>
            <a:ext cx="3846068" cy="2720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8" descr="http://www.goosiam.com/%E0%B8%97%E0%B8%B3%E0%B8%99%E0%B8%B2%E0%B8%A2%E0%B8%9D%E0%B8%B1%E0%B8%99/interpretationuploaded/%E0%B8%97%E0%B8%B3%E0%B8%99%E0%B8%B2%E0%B8%A2%E0%B8%9D%E0%B8%B1%E0%B8%99%E0%B9%80%E0%B8%AB%E0%B9%87%E0%B8%99%E0%B8%87%E0%B8%B9%E0%B9%80%E0%B8%AB%E0%B9%88%E0%B8%B2%20%E0%B8%97%E0%B8%B3%E0%B8%99%E0%B8%B2%E0%B8%A2%E0%B8%9D%E0%B8%B1%E0%B8%99%E0%B8%A7%E0%B9%88%E0%B8%B2%E0%B9%80%E0%B8%AB%E0%B9%87%E0%B8%99%E0%B8%87%E0%B8%B9%E0%B9%80%E0%B8%AB%E0%B9%88%E0%B8%B2-2.jpg">
            <a:extLst>
              <a:ext uri="{FF2B5EF4-FFF2-40B4-BE49-F238E27FC236}">
                <a16:creationId xmlns:a16="http://schemas.microsoft.com/office/drawing/2014/main" id="{0BC334FE-4C6F-4D01-8DA0-AF7F4A3C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718" y="3244334"/>
            <a:ext cx="2695575" cy="1695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4" descr="Resultado de imagem para bandeira da india">
            <a:extLst>
              <a:ext uri="{FF2B5EF4-FFF2-40B4-BE49-F238E27FC236}">
                <a16:creationId xmlns:a16="http://schemas.microsoft.com/office/drawing/2014/main" id="{1873B719-463F-4787-A40B-7A1BE1BBE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645" y="5445224"/>
            <a:ext cx="1120891" cy="65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4753A100-6383-4AA4-B99D-70DC7FF7AAEC}"/>
              </a:ext>
            </a:extLst>
          </p:cNvPr>
          <p:cNvSpPr txBox="1"/>
          <p:nvPr/>
        </p:nvSpPr>
        <p:spPr>
          <a:xfrm>
            <a:off x="3294847" y="6267143"/>
            <a:ext cx="16754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da Índia</a:t>
            </a:r>
          </a:p>
        </p:txBody>
      </p:sp>
    </p:spTree>
    <p:extLst>
      <p:ext uri="{BB962C8B-B14F-4D97-AF65-F5344CB8AC3E}">
        <p14:creationId xmlns:p14="http://schemas.microsoft.com/office/powerpoint/2010/main" val="746832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0E0FBD75-EA4F-E094-4984-840E1D1375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S02 - Missões – 13 de janeiro</a:t>
            </a:r>
            <a:endParaRPr lang="pt-BR" dirty="0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AC3C698E-FD4B-4D80-EB52-FFC98F2493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PT" altLang="pt-BR" dirty="0"/>
              <a:t>O Garoto Mais Feliz da Índia </a:t>
            </a:r>
          </a:p>
          <a:p>
            <a:endParaRPr lang="pt-BR" sz="4000" dirty="0"/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31F77FE2-A613-DA07-2C4B-1D652E0460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Joshua</a:t>
            </a:r>
          </a:p>
        </p:txBody>
      </p:sp>
      <p:sp>
        <p:nvSpPr>
          <p:cNvPr id="16" name="Espaço Reservado para Texto 7">
            <a:extLst>
              <a:ext uri="{FF2B5EF4-FFF2-40B4-BE49-F238E27FC236}">
                <a16:creationId xmlns:a16="http://schemas.microsoft.com/office/drawing/2014/main" id="{2188371D-DEA2-48DE-8AA3-0B5DBA6C07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16017" y="6065743"/>
            <a:ext cx="2228500" cy="459601"/>
          </a:xfrm>
        </p:spPr>
        <p:txBody>
          <a:bodyPr>
            <a:normAutofit/>
          </a:bodyPr>
          <a:lstStyle/>
          <a:p>
            <a:r>
              <a:rPr lang="pt-BR" dirty="0"/>
              <a:t>Índia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FA6F415-A94E-4FE9-951E-8AD9034EB81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" r="7037"/>
          <a:stretch>
            <a:fillRect/>
          </a:stretch>
        </p:blipFill>
        <p:spPr/>
      </p:pic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0192DC63-C0FD-41A6-BE30-5203FF79C9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30510498"/>
      </p:ext>
    </p:extLst>
  </p:cSld>
  <p:clrMapOvr>
    <a:masterClrMapping/>
  </p:clrMapOvr>
</p:sld>
</file>

<file path=ppt/theme/theme1.xml><?xml version="1.0" encoding="utf-8"?>
<a:theme xmlns:a="http://schemas.openxmlformats.org/drawingml/2006/main" name="Missões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anchor="ctr"/>
      <a:lstStyle>
        <a:defPPr algn="ctr" fontAlgn="auto">
          <a:spcBef>
            <a:spcPts val="0"/>
          </a:spcBef>
          <a:spcAft>
            <a:spcPts val="0"/>
          </a:spcAft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Vermelho GRAÇA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zul COMUNIDAD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Amarelo ADORAÇÃ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35127</TotalTime>
  <Words>2901</Words>
  <Application>Microsoft Office PowerPoint</Application>
  <PresentationFormat>Apresentação na tela (4:3)</PresentationFormat>
  <Paragraphs>370</Paragraphs>
  <Slides>48</Slides>
  <Notes>25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48</vt:i4>
      </vt:variant>
    </vt:vector>
  </HeadingPairs>
  <TitlesOfParts>
    <vt:vector size="62" baseType="lpstr">
      <vt:lpstr>Arial</vt:lpstr>
      <vt:lpstr>Calibri</vt:lpstr>
      <vt:lpstr>Comic Sans MS</vt:lpstr>
      <vt:lpstr>inherit</vt:lpstr>
      <vt:lpstr>Myriad Pro</vt:lpstr>
      <vt:lpstr>MyriadPro-Light</vt:lpstr>
      <vt:lpstr>Noto Serif Light</vt:lpstr>
      <vt:lpstr>Noto Serif Med</vt:lpstr>
      <vt:lpstr>Raleway</vt:lpstr>
      <vt:lpstr>Wingdings</vt:lpstr>
      <vt:lpstr>Missões</vt:lpstr>
      <vt:lpstr>Vermelho GRAÇA</vt:lpstr>
      <vt:lpstr>Azul COMUNIDADE</vt:lpstr>
      <vt:lpstr>1_Amarelo ADORAÇÃO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Uso Pessoal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Ruy Schwantes</dc:creator>
  <cp:lastModifiedBy>ruy.ernesto.virtual@gmail.com</cp:lastModifiedBy>
  <cp:revision>1810</cp:revision>
  <dcterms:created xsi:type="dcterms:W3CDTF">2014-12-27T17:37:04Z</dcterms:created>
  <dcterms:modified xsi:type="dcterms:W3CDTF">2023-12-25T16:36:36Z</dcterms:modified>
</cp:coreProperties>
</file>