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11" r:id="rId2"/>
  </p:sldMasterIdLst>
  <p:notesMasterIdLst>
    <p:notesMasterId r:id="rId51"/>
  </p:notesMasterIdLst>
  <p:sldIdLst>
    <p:sldId id="727" r:id="rId3"/>
    <p:sldId id="256" r:id="rId4"/>
    <p:sldId id="902" r:id="rId5"/>
    <p:sldId id="517" r:id="rId6"/>
    <p:sldId id="259" r:id="rId7"/>
    <p:sldId id="260" r:id="rId8"/>
    <p:sldId id="733" r:id="rId9"/>
    <p:sldId id="1201" r:id="rId10"/>
    <p:sldId id="925" r:id="rId11"/>
    <p:sldId id="1202" r:id="rId12"/>
    <p:sldId id="923" r:id="rId13"/>
    <p:sldId id="928" r:id="rId14"/>
    <p:sldId id="1215" r:id="rId15"/>
    <p:sldId id="921" r:id="rId16"/>
    <p:sldId id="931" r:id="rId17"/>
    <p:sldId id="1216" r:id="rId18"/>
    <p:sldId id="917" r:id="rId19"/>
    <p:sldId id="934" r:id="rId20"/>
    <p:sldId id="1217" r:id="rId21"/>
    <p:sldId id="819" r:id="rId22"/>
    <p:sldId id="937" r:id="rId23"/>
    <p:sldId id="1218" r:id="rId24"/>
    <p:sldId id="1185" r:id="rId25"/>
    <p:sldId id="940" r:id="rId26"/>
    <p:sldId id="1219" r:id="rId27"/>
    <p:sldId id="905" r:id="rId28"/>
    <p:sldId id="943" r:id="rId29"/>
    <p:sldId id="1220" r:id="rId30"/>
    <p:sldId id="880" r:id="rId31"/>
    <p:sldId id="946" r:id="rId32"/>
    <p:sldId id="1221" r:id="rId33"/>
    <p:sldId id="878" r:id="rId34"/>
    <p:sldId id="949" r:id="rId35"/>
    <p:sldId id="1222" r:id="rId36"/>
    <p:sldId id="907" r:id="rId37"/>
    <p:sldId id="952" r:id="rId38"/>
    <p:sldId id="1223" r:id="rId39"/>
    <p:sldId id="911" r:id="rId40"/>
    <p:sldId id="955" r:id="rId41"/>
    <p:sldId id="1225" r:id="rId42"/>
    <p:sldId id="915" r:id="rId43"/>
    <p:sldId id="1170" r:id="rId44"/>
    <p:sldId id="1224" r:id="rId45"/>
    <p:sldId id="913" r:id="rId46"/>
    <p:sldId id="924" r:id="rId47"/>
    <p:sldId id="312" r:id="rId48"/>
    <p:sldId id="325" r:id="rId49"/>
    <p:sldId id="304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y Ernesto Nobrega Schwantes" initials="RENS" lastIdx="1" clrIdx="0">
    <p:extLst>
      <p:ext uri="{19B8F6BF-5375-455C-9EA6-DF929625EA0E}">
        <p15:presenceInfo xmlns:p15="http://schemas.microsoft.com/office/powerpoint/2012/main" userId="2159a553c4c130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A12"/>
    <a:srgbClr val="F2E232"/>
    <a:srgbClr val="53CA9A"/>
    <a:srgbClr val="478BCA"/>
    <a:srgbClr val="933B8A"/>
    <a:srgbClr val="8F318F"/>
    <a:srgbClr val="397395"/>
    <a:srgbClr val="60C7CC"/>
    <a:srgbClr val="15455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4434" autoAdjust="0"/>
  </p:normalViewPr>
  <p:slideViewPr>
    <p:cSldViewPr>
      <p:cViewPr varScale="1">
        <p:scale>
          <a:sx n="119" d="100"/>
          <a:sy n="119" d="100"/>
        </p:scale>
        <p:origin x="702" y="108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16FD-12B9-4956-BC5B-247E394B5456}" type="datetimeFigureOut">
              <a:rPr lang="pt-BR" smtClean="0"/>
              <a:t>23/09/2023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E884-63DC-4790-85F0-B80EAB01F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1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71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632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3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310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9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187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0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61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35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94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054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38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26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9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41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1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099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44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87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1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00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1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9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84330E-88B8-4835-83A9-C37E536B4025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3CDA14-AD4B-45D3-86D1-7FEA6415D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B24A0E-735C-4FC4-80DA-CADEBEF1A0C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E0FA1A-340C-40F7-81E6-304E1219880E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0D8E36-9702-4E20-9375-18AE84B47DD7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B37ECB-633E-441E-8AA1-4E73F9C341C9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07709B-A89C-4EBD-ADD3-59DCDAAC299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8F10618C-6DFF-4B57-8C56-11E01F72F62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3B2377A-42E9-49C8-ADD9-9397D55B92CA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81D53FD7-CF6A-418E-8A5B-413BC53D6418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3AEF7D3B-664D-459B-9DC7-5D233770E966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A4BBDE61-B797-4516-A6E9-336DF772577C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1DE5B9AE-EBAC-49FD-831F-7F8D8D1AA51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300B158C-8944-45B4-A842-7C812A718E28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9C8AC88B-5942-45AB-99B5-58ADAF81675E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4E1BE383-3AB9-4D0C-A48C-D95DABE4CF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49" y="1243331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8B97C8C-6581-4DA9-B07D-8F11A12926A2}"/>
              </a:ext>
            </a:extLst>
          </p:cNvPr>
          <p:cNvSpPr/>
          <p:nvPr userDrawn="1"/>
        </p:nvSpPr>
        <p:spPr>
          <a:xfrm>
            <a:off x="1749597" y="620688"/>
            <a:ext cx="423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MI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ONÁR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516E58-34D7-4805-84EC-95B6B4827FC7}"/>
              </a:ext>
            </a:extLst>
          </p:cNvPr>
          <p:cNvSpPr txBox="1"/>
          <p:nvPr userDrawn="1"/>
        </p:nvSpPr>
        <p:spPr>
          <a:xfrm>
            <a:off x="2620963" y="4221088"/>
            <a:ext cx="126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dirty="0"/>
          </a:p>
          <a:p>
            <a:pPr algn="ctr"/>
            <a:r>
              <a:rPr lang="pt-BR" sz="1800" dirty="0"/>
              <a:t>TRIMESTRE</a:t>
            </a:r>
          </a:p>
          <a:p>
            <a:pPr algn="ctr"/>
            <a:r>
              <a:rPr lang="pt-BR" sz="1800"/>
              <a:t>2023</a:t>
            </a:r>
            <a:endParaRPr lang="pt-BR" sz="1800" dirty="0"/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61069D8B-8B28-4E35-879E-2C48552D62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052" y="3789040"/>
            <a:ext cx="1131886" cy="792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Tri</a:t>
            </a:r>
          </a:p>
        </p:txBody>
      </p:sp>
    </p:spTree>
    <p:extLst>
      <p:ext uri="{BB962C8B-B14F-4D97-AF65-F5344CB8AC3E}">
        <p14:creationId xmlns:p14="http://schemas.microsoft.com/office/powerpoint/2010/main" val="42382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ões no M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F7A317-04DB-406C-AA6E-EB39E08D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9" y="711018"/>
            <a:ext cx="7733884" cy="60816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002AFE-889F-4D14-A8A3-F88B46A73AE4}"/>
              </a:ext>
            </a:extLst>
          </p:cNvPr>
          <p:cNvSpPr txBox="1"/>
          <p:nvPr userDrawn="1"/>
        </p:nvSpPr>
        <p:spPr>
          <a:xfrm>
            <a:off x="1304113" y="55094"/>
            <a:ext cx="773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Divisões da Igreja Adventista no mundo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FD460E0-A66A-4EFF-83B4-D872D91F38A9}"/>
              </a:ext>
            </a:extLst>
          </p:cNvPr>
          <p:cNvSpPr/>
          <p:nvPr userDrawn="1"/>
        </p:nvSpPr>
        <p:spPr>
          <a:xfrm>
            <a:off x="1364459" y="711018"/>
            <a:ext cx="7733884" cy="4137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FF0000"/>
                </a:solidFill>
              </a:rPr>
              <a:t>Conferência Geral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7F83-E5D6-4F8E-907D-4BA9F142A14E}"/>
              </a:ext>
            </a:extLst>
          </p:cNvPr>
          <p:cNvSpPr txBox="1"/>
          <p:nvPr userDrawn="1"/>
        </p:nvSpPr>
        <p:spPr>
          <a:xfrm>
            <a:off x="1835696" y="5661248"/>
            <a:ext cx="16951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/>
              <a:t>Norte Americana (NAD)</a:t>
            </a:r>
          </a:p>
          <a:p>
            <a:r>
              <a:rPr lang="pt-BR" sz="1200" b="1" dirty="0"/>
              <a:t>Interamericana (IAD)</a:t>
            </a:r>
          </a:p>
          <a:p>
            <a:r>
              <a:rPr lang="pt-BR" sz="1200" b="1" dirty="0"/>
              <a:t>Sul Americana (SAD)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B8DD16-7EA1-47D0-BE16-5B35C97E74C4}"/>
              </a:ext>
            </a:extLst>
          </p:cNvPr>
          <p:cNvSpPr txBox="1"/>
          <p:nvPr userDrawn="1"/>
        </p:nvSpPr>
        <p:spPr>
          <a:xfrm>
            <a:off x="4211960" y="5291915"/>
            <a:ext cx="24482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Transeuropeia (TED) </a:t>
            </a:r>
          </a:p>
          <a:p>
            <a:r>
              <a:rPr lang="pt-BR" sz="1200" b="1" dirty="0"/>
              <a:t>Intereuropeia (EUD)</a:t>
            </a:r>
          </a:p>
          <a:p>
            <a:r>
              <a:rPr lang="pt-BR" sz="1200" b="1" dirty="0"/>
              <a:t>Oriente Médio/Norte África(MENA)</a:t>
            </a:r>
          </a:p>
          <a:p>
            <a:r>
              <a:rPr lang="pt-BR" sz="1200" b="1" dirty="0"/>
              <a:t>Campo de Israel (IF)</a:t>
            </a:r>
          </a:p>
          <a:p>
            <a:r>
              <a:rPr lang="pt-BR" sz="1200" b="1" dirty="0"/>
              <a:t>Centro Oeste Africana (WAD)</a:t>
            </a:r>
          </a:p>
          <a:p>
            <a:r>
              <a:rPr lang="pt-BR" sz="1200" b="1" dirty="0"/>
              <a:t>Centro Leste Africana (ECD)</a:t>
            </a:r>
          </a:p>
          <a:p>
            <a:r>
              <a:rPr lang="pt-BR" sz="1200" b="1" i="0" dirty="0"/>
              <a:t>Sul-Africana Oceano </a:t>
            </a:r>
            <a:r>
              <a:rPr lang="pt-BR" sz="1100" b="1" dirty="0"/>
              <a:t>Índico (SID)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AAA76E-B543-4D9E-8A95-B102DC517481}"/>
              </a:ext>
            </a:extLst>
          </p:cNvPr>
          <p:cNvSpPr txBox="1"/>
          <p:nvPr userDrawn="1"/>
        </p:nvSpPr>
        <p:spPr>
          <a:xfrm>
            <a:off x="6866095" y="5278084"/>
            <a:ext cx="22322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Euroasiática (ESD)</a:t>
            </a:r>
          </a:p>
          <a:p>
            <a:r>
              <a:rPr lang="pt-BR" sz="1200" b="1" dirty="0"/>
              <a:t>Pacífico Norte Asiático (NSD) Pacífico Sul Asiático (SSD) </a:t>
            </a:r>
          </a:p>
          <a:p>
            <a:r>
              <a:rPr lang="pt-BR" sz="1200" b="1" dirty="0"/>
              <a:t>Sul Asiático (SUD)</a:t>
            </a:r>
          </a:p>
          <a:p>
            <a:r>
              <a:rPr lang="pt-BR" sz="1200" b="1" dirty="0"/>
              <a:t>Sul do Pacífico (SPD)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8645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 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24418F8F-55AE-4F30-A4F5-B7D5BACE02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8" name="Retângulo 3">
            <a:extLst>
              <a:ext uri="{FF2B5EF4-FFF2-40B4-BE49-F238E27FC236}">
                <a16:creationId xmlns:a16="http://schemas.microsoft.com/office/drawing/2014/main" id="{8F28B665-A79E-4E52-BD91-14131BA516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25" y="3551238"/>
            <a:ext cx="9036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 dirty="0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 dirty="0">
                <a:solidFill>
                  <a:srgbClr val="FF0000"/>
                </a:solidFill>
              </a:rPr>
              <a:t> )</a:t>
            </a:r>
          </a:p>
          <a:p>
            <a:pPr eaLnBrk="1" hangingPunct="1"/>
            <a:endParaRPr lang="pt-BR" altLang="pt-BR" sz="2400" b="1" dirty="0">
              <a:solidFill>
                <a:srgbClr val="FF0000"/>
              </a:solidFill>
            </a:endParaRPr>
          </a:p>
          <a:p>
            <a:pPr eaLnBrk="1" hangingPunct="1"/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Retângulo 3">
            <a:extLst>
              <a:ext uri="{FF2B5EF4-FFF2-40B4-BE49-F238E27FC236}">
                <a16:creationId xmlns:a16="http://schemas.microsoft.com/office/drawing/2014/main" id="{1A7E6371-DDD0-428D-ADA7-00C93FFBF8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950" y="4751567"/>
            <a:ext cx="903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t-BR" sz="2400" b="1" dirty="0"/>
            </a:b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2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56401C-DE18-48C8-8A43-D90D8C472295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88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com 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943A4D7-F464-46AA-B306-627A8F22A378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FD6F98-CF4C-4DA7-BEC7-012D4060B618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6FA0C53-8B40-4915-9B42-9E61F8719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54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iosidades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7737" y="685695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031C4F-6308-48D1-AE9D-A3E3CDBF91F7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Centro-Oeste Africana</a:t>
            </a:r>
          </a:p>
        </p:txBody>
      </p:sp>
    </p:spTree>
    <p:extLst>
      <p:ext uri="{BB962C8B-B14F-4D97-AF65-F5344CB8AC3E}">
        <p14:creationId xmlns:p14="http://schemas.microsoft.com/office/powerpoint/2010/main" val="188919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elo CAPA - 4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5C4FEF0-8A47-4AC6-A0E0-30CD42D95EE1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6900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B65C028F-C3E5-48CD-BA7A-8E01655A4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998C51B-5961-4332-9F95-1378C485AEC4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bg2">
                  <a:lumMod val="25000"/>
                </a:schemeClr>
              </a:gs>
              <a:gs pos="69000">
                <a:srgbClr val="D6A3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95C15DF-A763-467D-B824-0CB19D24092D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rgbClr val="FFC000"/>
              </a:gs>
              <a:gs pos="69000">
                <a:srgbClr val="FFCC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83C081-DE6D-4125-B51B-BE5A43D08F53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C00"/>
              </a:gs>
              <a:gs pos="69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728AF6E-8F61-4B91-A810-08F10495D554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rgbClr val="FFCC00"/>
              </a:gs>
              <a:gs pos="35000">
                <a:srgbClr val="FFFF00"/>
              </a:gs>
              <a:gs pos="6900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90DB37D-F52C-4018-A150-43DF63D0D086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66"/>
              </a:gs>
              <a:gs pos="69000">
                <a:srgbClr val="FFFF99"/>
              </a:gs>
              <a:gs pos="100000">
                <a:srgbClr val="FFFFC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D6CC90-7387-499B-B3C5-1FA4E71D89A9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FFFF66"/>
              </a:gs>
              <a:gs pos="35000">
                <a:srgbClr val="FFFF99"/>
              </a:gs>
              <a:gs pos="69000">
                <a:srgbClr val="FFFFCC"/>
              </a:gs>
              <a:gs pos="100000">
                <a:srgbClr val="FFFFF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9978B942-97EB-496B-8EB7-CCBC2F7F3196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42963"/>
            <a:ext cx="12684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91E05CD-9CC7-447C-A604-5790BBFD58FB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1683427A-8243-4FC1-92C8-1E3BE900AA46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DA24ACCB-34BD-4833-8FBD-D447B81ABC8D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64604E08-EF50-479C-BF89-EAD268211E5B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2793710C-739A-4F95-868F-AE0D753ADB7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11B95390-0995-4B81-8E7F-C616DBB3226B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ADF4A2DB-7503-43BB-8701-2341441E1B57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8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EF17D8FD-C7E7-4BCF-9742-40BC2670E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18">
            <a:extLst>
              <a:ext uri="{FF2B5EF4-FFF2-40B4-BE49-F238E27FC236}">
                <a16:creationId xmlns:a16="http://schemas.microsoft.com/office/drawing/2014/main" id="{08514C7B-E36E-4B83-9AAB-7166EC8914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29CE97F-0103-4489-86DA-9A7E2F0B0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416853"/>
            <a:ext cx="423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055C3C2-8158-473C-9D75-092FA71103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2023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502883E-26D5-4D6A-A98A-52B76B0E1A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dirty="0">
                <a:cs typeface="+mn-cs"/>
              </a:rPr>
              <a:t>Sábado</a:t>
            </a:r>
          </a:p>
        </p:txBody>
      </p:sp>
      <p:sp>
        <p:nvSpPr>
          <p:cNvPr id="33" name="Espaço Reservado para Texto 29">
            <a:extLst>
              <a:ext uri="{FF2B5EF4-FFF2-40B4-BE49-F238E27FC236}">
                <a16:creationId xmlns:a16="http://schemas.microsoft.com/office/drawing/2014/main" id="{89A7A51E-7F41-452E-8036-2D3AFDD2DF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076" y="3933825"/>
            <a:ext cx="1257299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34" name="Espaço Reservado para Texto 21">
            <a:extLst>
              <a:ext uri="{FF2B5EF4-FFF2-40B4-BE49-F238E27FC236}">
                <a16:creationId xmlns:a16="http://schemas.microsoft.com/office/drawing/2014/main" id="{DEF5D634-A807-40BF-91FB-7977F63075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35" name="Espaço Reservado para Texto 23">
            <a:extLst>
              <a:ext uri="{FF2B5EF4-FFF2-40B4-BE49-F238E27FC236}">
                <a16:creationId xmlns:a16="http://schemas.microsoft.com/office/drawing/2014/main" id="{A9497C66-2287-4ED7-9704-77C9B6E3F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6847" y="5876925"/>
            <a:ext cx="1742594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DATA</a:t>
            </a:r>
          </a:p>
        </p:txBody>
      </p:sp>
    </p:spTree>
    <p:extLst>
      <p:ext uri="{BB962C8B-B14F-4D97-AF65-F5344CB8AC3E}">
        <p14:creationId xmlns:p14="http://schemas.microsoft.com/office/powerpoint/2010/main" val="7577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apa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6">
            <a:extLst>
              <a:ext uri="{FF2B5EF4-FFF2-40B4-BE49-F238E27FC236}">
                <a16:creationId xmlns:a16="http://schemas.microsoft.com/office/drawing/2014/main" id="{D7E7BD83-803E-438A-B006-170176C7B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8233" y="1573110"/>
            <a:ext cx="7740352" cy="52527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732175-8E83-42F7-B365-D255D1178ADA}"/>
              </a:ext>
            </a:extLst>
          </p:cNvPr>
          <p:cNvSpPr txBox="1"/>
          <p:nvPr userDrawn="1"/>
        </p:nvSpPr>
        <p:spPr>
          <a:xfrm>
            <a:off x="6623639" y="66724"/>
            <a:ext cx="252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Menores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E44E63-61CA-4CC5-84C6-0337E5E151A5}"/>
              </a:ext>
            </a:extLst>
          </p:cNvPr>
          <p:cNvSpPr txBox="1"/>
          <p:nvPr userDrawn="1"/>
        </p:nvSpPr>
        <p:spPr>
          <a:xfrm>
            <a:off x="1332000" y="583110"/>
            <a:ext cx="7812000" cy="9900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600">
                <a:solidFill>
                  <a:schemeClr val="bg1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pt-BR" dirty="0"/>
              <a:t>Informativo</a:t>
            </a:r>
            <a:r>
              <a:rPr lang="pt-BR" sz="2800" dirty="0"/>
              <a:t>   Mundial das Missões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9A79CD-F44D-41E3-95D5-403F534FC2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8233" y="5830754"/>
            <a:ext cx="1944687" cy="98884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t-BR" dirty="0"/>
              <a:t>Informe o trimestre</a:t>
            </a:r>
          </a:p>
        </p:txBody>
      </p:sp>
    </p:spTree>
    <p:extLst>
      <p:ext uri="{BB962C8B-B14F-4D97-AF65-F5344CB8AC3E}">
        <p14:creationId xmlns:p14="http://schemas.microsoft.com/office/powerpoint/2010/main" val="395730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ma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29C4F9F-7164-4A88-8186-F2EC86C7B03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D53788-D976-41CE-802E-EB4B8F1547D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B633A-5599-49C4-9110-6CDC02E0481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9D429E-CB15-4015-B86F-76F9FB74F8B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4757FE-40FD-4D22-A6FB-5F1A6A3ACE5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A24CF0-7EA8-4C2F-B85C-F557DC02C7D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A6B12C85-1D00-4489-8EF9-E600501C5A7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42B04BC-7E8B-4698-A759-CE34BD7E8E7B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5BB715D9-9498-49F7-971C-96EE72AE648A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B932BA80-A5D1-4DF3-B45F-BDFB88D5505B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3D09FAD2-3874-4980-9B63-0809E084B2C2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39A55A55-E9F4-4396-824E-78B36933FBFB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F0AC6B4D-9C49-4064-A87B-765A51EA94A9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3439E98F-DE90-4B51-AF68-122A0097F93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1E811989-F229-4558-A06D-EC63EFF9D4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87E281-8C6B-4F06-86F2-32D2DD4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OS</a:t>
            </a:r>
            <a:endParaRPr lang="pt-BR" altLang="pt-BR" sz="2400" b="1" dirty="0"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F16FD-8A4E-4357-BC73-A688F80EE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2022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E871F9-C59B-4534-AF03-EB9B661837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2632076" y="3933825"/>
            <a:ext cx="1257299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5076056" y="5876925"/>
            <a:ext cx="1584176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DATA</a:t>
            </a:r>
          </a:p>
        </p:txBody>
      </p:sp>
      <p:pic>
        <p:nvPicPr>
          <p:cNvPr id="27" name="Imagem 2">
            <a:extLst>
              <a:ext uri="{FF2B5EF4-FFF2-40B4-BE49-F238E27FC236}">
                <a16:creationId xmlns:a16="http://schemas.microsoft.com/office/drawing/2014/main" id="{EC744A77-C2D0-4BCF-93F7-481B580387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4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BA3DBF2-8380-4513-9C1A-1F8C89F1D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" y="666750"/>
            <a:ext cx="9127539" cy="6199201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F548D46-1421-4A47-9FA0-ED5EA4F96B86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B630B2-FF9D-4777-94CB-92BC3F8F2942}"/>
              </a:ext>
            </a:extLst>
          </p:cNvPr>
          <p:cNvSpPr txBox="1"/>
          <p:nvPr userDrawn="1"/>
        </p:nvSpPr>
        <p:spPr>
          <a:xfrm>
            <a:off x="5180" y="25192"/>
            <a:ext cx="907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DESTINO DAS OFERTAS 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– Divisão</a:t>
            </a: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Centro-Oeste Africana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0939103-AC05-44C2-BFC1-71A3DA9288AF}"/>
              </a:ext>
            </a:extLst>
          </p:cNvPr>
          <p:cNvSpPr/>
          <p:nvPr userDrawn="1"/>
        </p:nvSpPr>
        <p:spPr>
          <a:xfrm>
            <a:off x="7895189" y="4813054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1512656-E8FE-4F98-8CC9-099B62B48D8E}"/>
              </a:ext>
            </a:extLst>
          </p:cNvPr>
          <p:cNvSpPr/>
          <p:nvPr userDrawn="1"/>
        </p:nvSpPr>
        <p:spPr>
          <a:xfrm>
            <a:off x="5508104" y="4314671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C7EE7F6-5F3A-4DC4-AC40-D72F99348CEE}"/>
              </a:ext>
            </a:extLst>
          </p:cNvPr>
          <p:cNvSpPr/>
          <p:nvPr userDrawn="1"/>
        </p:nvSpPr>
        <p:spPr>
          <a:xfrm>
            <a:off x="6812198" y="2996952"/>
            <a:ext cx="1649121" cy="176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A17F94-BE4A-4699-B108-1FC7361E6DD3}"/>
              </a:ext>
            </a:extLst>
          </p:cNvPr>
          <p:cNvSpPr/>
          <p:nvPr userDrawn="1"/>
        </p:nvSpPr>
        <p:spPr>
          <a:xfrm>
            <a:off x="5868144" y="5193302"/>
            <a:ext cx="321118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D558531-6D94-4777-97DF-EF05A1B12A8A}"/>
              </a:ext>
            </a:extLst>
          </p:cNvPr>
          <p:cNvSpPr/>
          <p:nvPr userDrawn="1"/>
        </p:nvSpPr>
        <p:spPr>
          <a:xfrm>
            <a:off x="6084167" y="5345701"/>
            <a:ext cx="2984581" cy="1414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5E38F80-D4C2-42CC-8AA2-9B3287775792}"/>
              </a:ext>
            </a:extLst>
          </p:cNvPr>
          <p:cNvSpPr/>
          <p:nvPr userDrawn="1"/>
        </p:nvSpPr>
        <p:spPr>
          <a:xfrm>
            <a:off x="5508104" y="4079975"/>
            <a:ext cx="3571226" cy="11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4BF671F-7CC5-450E-B0B6-93A89261D27A}"/>
              </a:ext>
            </a:extLst>
          </p:cNvPr>
          <p:cNvSpPr/>
          <p:nvPr userDrawn="1"/>
        </p:nvSpPr>
        <p:spPr>
          <a:xfrm>
            <a:off x="5818600" y="5423507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E0B5115-DCD1-4A83-8FA9-EE28332A85AF}"/>
              </a:ext>
            </a:extLst>
          </p:cNvPr>
          <p:cNvSpPr/>
          <p:nvPr userDrawn="1"/>
        </p:nvSpPr>
        <p:spPr>
          <a:xfrm>
            <a:off x="5818600" y="4929914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B550A58-11F4-4412-9AF7-028782BA2169}"/>
              </a:ext>
            </a:extLst>
          </p:cNvPr>
          <p:cNvSpPr/>
          <p:nvPr userDrawn="1"/>
        </p:nvSpPr>
        <p:spPr>
          <a:xfrm>
            <a:off x="6156176" y="4929914"/>
            <a:ext cx="2984580" cy="767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schemeClr val="tx1"/>
                </a:solidFill>
              </a:rPr>
              <a:t>Faculdade Adventista de Enfermagem e Obstetrícia em </a:t>
            </a:r>
            <a:r>
              <a:rPr lang="pt-BR" sz="1100" b="1" dirty="0" err="1">
                <a:solidFill>
                  <a:schemeClr val="tx1"/>
                </a:solidFill>
              </a:rPr>
              <a:t>Abrepo</a:t>
            </a:r>
            <a:r>
              <a:rPr lang="pt-BR" sz="1100" b="1" dirty="0">
                <a:solidFill>
                  <a:schemeClr val="tx1"/>
                </a:solidFill>
              </a:rPr>
              <a:t>, </a:t>
            </a:r>
            <a:r>
              <a:rPr lang="pt-BR" sz="1100" b="1" dirty="0" err="1">
                <a:solidFill>
                  <a:schemeClr val="tx1"/>
                </a:solidFill>
              </a:rPr>
              <a:t>Tikese</a:t>
            </a:r>
            <a:r>
              <a:rPr lang="pt-BR" sz="1100" b="1" dirty="0">
                <a:solidFill>
                  <a:schemeClr val="tx1"/>
                </a:solidFill>
              </a:rPr>
              <a:t>, Gana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pt-BR" sz="11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schemeClr val="tx1"/>
                </a:solidFill>
              </a:rPr>
              <a:t>Escola Adventista de Ensino Fundamental Bilíngue Inglês/Francês em </a:t>
            </a:r>
            <a:r>
              <a:rPr lang="pt-BR" sz="1100" b="1" dirty="0" err="1">
                <a:solidFill>
                  <a:schemeClr val="tx1"/>
                </a:solidFill>
              </a:rPr>
              <a:t>Bandjoun</a:t>
            </a:r>
            <a:r>
              <a:rPr lang="pt-BR" sz="1100" b="1" dirty="0">
                <a:solidFill>
                  <a:schemeClr val="tx1"/>
                </a:solidFill>
              </a:rPr>
              <a:t>, Camarões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D53CA9A-5F94-4862-8410-F1AF2A64208E}"/>
              </a:ext>
            </a:extLst>
          </p:cNvPr>
          <p:cNvSpPr/>
          <p:nvPr userDrawn="1"/>
        </p:nvSpPr>
        <p:spPr>
          <a:xfrm>
            <a:off x="7576084" y="3205688"/>
            <a:ext cx="1565112" cy="1678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347F591-6961-482B-B542-B546C91F40A1}"/>
              </a:ext>
            </a:extLst>
          </p:cNvPr>
          <p:cNvSpPr/>
          <p:nvPr userDrawn="1"/>
        </p:nvSpPr>
        <p:spPr>
          <a:xfrm>
            <a:off x="5362657" y="4243046"/>
            <a:ext cx="3728066" cy="504056"/>
          </a:xfrm>
          <a:prstGeom prst="roundRect">
            <a:avLst/>
          </a:prstGeom>
          <a:solidFill>
            <a:srgbClr val="53C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Projetos 4° Trimestre 2023</a:t>
            </a:r>
            <a:endParaRPr lang="pt-BR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E45C160-BBE3-40B6-A047-8B2059A36433}"/>
              </a:ext>
            </a:extLst>
          </p:cNvPr>
          <p:cNvCxnSpPr>
            <a:cxnSpLocks/>
            <a:stCxn id="19" idx="2"/>
          </p:cNvCxnSpPr>
          <p:nvPr userDrawn="1"/>
        </p:nvCxnSpPr>
        <p:spPr>
          <a:xfrm flipH="1" flipV="1">
            <a:off x="2843810" y="3487012"/>
            <a:ext cx="2974790" cy="15869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A23EF1E9-6A0D-49E0-9783-EF5C8E8AAE03}"/>
              </a:ext>
            </a:extLst>
          </p:cNvPr>
          <p:cNvCxnSpPr>
            <a:cxnSpLocks/>
            <a:stCxn id="20" idx="2"/>
          </p:cNvCxnSpPr>
          <p:nvPr userDrawn="1"/>
        </p:nvCxnSpPr>
        <p:spPr>
          <a:xfrm flipH="1" flipV="1">
            <a:off x="4169479" y="3573016"/>
            <a:ext cx="1649121" cy="19945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>
            <a:extLst>
              <a:ext uri="{FF2B5EF4-FFF2-40B4-BE49-F238E27FC236}">
                <a16:creationId xmlns:a16="http://schemas.microsoft.com/office/drawing/2014/main" id="{A1623E09-D29E-4DF7-B3A1-A44BE3E7C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89" y="2695860"/>
            <a:ext cx="762000" cy="169545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1930281D-B37D-4268-AA15-BAAF5AAEE3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72" y="5987953"/>
            <a:ext cx="915437" cy="610291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F715EE7-76C4-44E8-ABC8-19CA21476E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38" y="5987953"/>
            <a:ext cx="915436" cy="6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9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9C02A9C-EC97-48F4-96BC-621B79453E1E}"/>
              </a:ext>
            </a:extLst>
          </p:cNvPr>
          <p:cNvSpPr/>
          <p:nvPr userDrawn="1"/>
        </p:nvSpPr>
        <p:spPr>
          <a:xfrm>
            <a:off x="23812" y="640624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80D2776-4C41-401B-A7ED-1A0BC0EF6948}"/>
              </a:ext>
            </a:extLst>
          </p:cNvPr>
          <p:cNvSpPr/>
          <p:nvPr userDrawn="1"/>
        </p:nvSpPr>
        <p:spPr>
          <a:xfrm>
            <a:off x="32779" y="666750"/>
            <a:ext cx="9109075" cy="61651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B7D715-C879-4B8E-84D0-F847AD87DBFA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Espaço Reservado para Texto 8">
            <a:extLst>
              <a:ext uri="{FF2B5EF4-FFF2-40B4-BE49-F238E27FC236}">
                <a16:creationId xmlns:a16="http://schemas.microsoft.com/office/drawing/2014/main" id="{A2F1A39E-2A2D-4DFD-B384-4C8496CF93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S99 – Missões – 5 de </a:t>
            </a:r>
            <a:r>
              <a:rPr lang="pt-BR" dirty="0" err="1"/>
              <a:t>xxx</a:t>
            </a:r>
            <a:endParaRPr lang="pt-BR" dirty="0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C1F9B76E-4B1A-4EB0-A3FF-955595CF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" y="774700"/>
            <a:ext cx="9019681" cy="8067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pt-BR" sz="4000" b="1" i="1" kern="12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dirty="0"/>
              <a:t>Editar Título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7D0CB816-BE66-401C-8064-957A5D52E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2280" y="5533065"/>
            <a:ext cx="1785052" cy="99227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t-BR" dirty="0"/>
              <a:t>Imagem Bandeira</a:t>
            </a:r>
          </a:p>
        </p:txBody>
      </p:sp>
      <p:sp>
        <p:nvSpPr>
          <p:cNvPr id="22" name="Espaço Reservado para Imagem 19">
            <a:extLst>
              <a:ext uri="{FF2B5EF4-FFF2-40B4-BE49-F238E27FC236}">
                <a16:creationId xmlns:a16="http://schemas.microsoft.com/office/drawing/2014/main" id="{077DD9D9-5667-415D-9AE1-F800DE7A38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215" y="1714542"/>
            <a:ext cx="4266582" cy="4627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t-BR" dirty="0"/>
              <a:t>Imagem Pessoa</a:t>
            </a:r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E8EC2046-C85A-4C97-89CB-A052965A85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15" y="6367963"/>
            <a:ext cx="4266582" cy="3335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pt-BR" dirty="0"/>
              <a:t>Editar nome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9016258-7870-4C04-A223-9D6854435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017" y="6065743"/>
            <a:ext cx="2228500" cy="459601"/>
          </a:xfrm>
          <a:prstGeom prst="rect">
            <a:avLst/>
          </a:prstGeom>
        </p:spPr>
        <p:txBody>
          <a:bodyPr wrap="none" lIns="90000" anchor="ctr" anchorCtr="0">
            <a:noAutofit/>
          </a:bodyPr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pt-BR" dirty="0"/>
              <a:t>Editar País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F7193FB-019F-4781-8DFC-5353D3BCD0B4}"/>
              </a:ext>
            </a:extLst>
          </p:cNvPr>
          <p:cNvSpPr/>
          <p:nvPr userDrawn="1"/>
        </p:nvSpPr>
        <p:spPr>
          <a:xfrm>
            <a:off x="4461498" y="4970212"/>
            <a:ext cx="4563687" cy="459601"/>
          </a:xfrm>
          <a:prstGeom prst="rect">
            <a:avLst/>
          </a:prstGeom>
          <a:solidFill>
            <a:srgbClr val="F2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tx1"/>
                </a:solidFill>
              </a:rPr>
              <a:t>Divisão Centro-Oeste Africana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814890-81DB-43CA-9FBE-9D75F8A45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98" y="1844824"/>
            <a:ext cx="4563688" cy="30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Centro-Oeste Africana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BD80D8-3761-4900-B3A7-1F0AC121B4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6" y="679578"/>
            <a:ext cx="2959200" cy="6120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Texto sobre Curiosidade</a:t>
            </a:r>
          </a:p>
        </p:txBody>
      </p:sp>
    </p:spTree>
    <p:extLst>
      <p:ext uri="{BB962C8B-B14F-4D97-AF65-F5344CB8AC3E}">
        <p14:creationId xmlns:p14="http://schemas.microsoft.com/office/powerpoint/2010/main" val="132780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34061" y="12828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Centro-Oeste Africana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15B693B-9305-49AD-BC5A-A438EE330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6" y="679578"/>
            <a:ext cx="2959200" cy="6120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Texto sobre Animais</a:t>
            </a:r>
          </a:p>
        </p:txBody>
      </p:sp>
    </p:spTree>
    <p:extLst>
      <p:ext uri="{BB962C8B-B14F-4D97-AF65-F5344CB8AC3E}">
        <p14:creationId xmlns:p14="http://schemas.microsoft.com/office/powerpoint/2010/main" val="225842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7737" y="685695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031C4F-6308-48D1-AE9D-A3E3CDBF91F7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Centro-Oeste Africana</a:t>
            </a:r>
          </a:p>
        </p:txBody>
      </p:sp>
    </p:spTree>
    <p:extLst>
      <p:ext uri="{BB962C8B-B14F-4D97-AF65-F5344CB8AC3E}">
        <p14:creationId xmlns:p14="http://schemas.microsoft.com/office/powerpoint/2010/main" val="330012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CC3EF9-EFE1-42F6-AF89-C307108FF02A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Orientação aos Professores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857A5-1D10-4BFC-8C69-E0241B0C4CC3}"/>
              </a:ext>
            </a:extLst>
          </p:cNvPr>
          <p:cNvSpPr txBox="1"/>
          <p:nvPr userDrawn="1"/>
        </p:nvSpPr>
        <p:spPr>
          <a:xfrm>
            <a:off x="55055" y="666750"/>
            <a:ext cx="905402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1600" algn="ctr">
              <a:lnSpc>
                <a:spcPct val="107000"/>
              </a:lnSpc>
              <a:spcAft>
                <a:spcPts val="0"/>
              </a:spcAft>
            </a:pPr>
            <a:r>
              <a:rPr lang="pt-BR" sz="2800" b="1" i="1" dirty="0">
                <a:solidFill>
                  <a:srgbClr val="FF0000"/>
                </a:solidFill>
              </a:rPr>
              <a:t>Dicas da história </a:t>
            </a:r>
          </a:p>
        </p:txBody>
      </p:sp>
    </p:spTree>
    <p:extLst>
      <p:ext uri="{BB962C8B-B14F-4D97-AF65-F5344CB8AC3E}">
        <p14:creationId xmlns:p14="http://schemas.microsoft.com/office/powerpoint/2010/main" val="280541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5E5280-0888-478A-92DC-756B8F7A7FA8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171E86-687F-4AD5-833A-26E8D95A1805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100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B6CA49-FA97-4265-B31C-24F45B20780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18BB23-1503-40FD-9E09-8C9CB18EF74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322C02-A10F-411C-B88A-8CABA1BE2F1E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230A02-5254-4E1B-8161-4C7CA500D0C6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F5EDFA-337F-4C37-B148-72322770314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13E3794A-39B9-4F11-9A65-AC2566BBFC9F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FB7F4FA-087C-404C-B195-50699B26695F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5E88BB1A-AC3F-4CD1-A010-5AA2B37E13C5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36A8CDFF-E5D3-445F-A807-E5E0A899467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F2629F-D774-4FB0-872E-9E4F21426014}"/>
              </a:ext>
            </a:extLst>
          </p:cNvPr>
          <p:cNvSpPr/>
          <p:nvPr userDrawn="1"/>
        </p:nvSpPr>
        <p:spPr>
          <a:xfrm>
            <a:off x="1331913" y="550118"/>
            <a:ext cx="7812087" cy="630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9099EE3-ED9B-4A5A-98AE-233EE1213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" y="5247095"/>
            <a:ext cx="1206000" cy="12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9" r:id="rId3"/>
    <p:sldLayoutId id="2147483695" r:id="rId4"/>
    <p:sldLayoutId id="2147483697" r:id="rId5"/>
    <p:sldLayoutId id="2147483705" r:id="rId6"/>
    <p:sldLayoutId id="2147483707" r:id="rId7"/>
    <p:sldLayoutId id="2147483687" r:id="rId8"/>
    <p:sldLayoutId id="2147483685" r:id="rId9"/>
    <p:sldLayoutId id="2147483703" r:id="rId10"/>
    <p:sldLayoutId id="2147483689" r:id="rId11"/>
    <p:sldLayoutId id="2147483691" r:id="rId12"/>
    <p:sldLayoutId id="2147483674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49D792-FF50-46C3-B99E-1FFD7A62B0D2}"/>
              </a:ext>
            </a:extLst>
          </p:cNvPr>
          <p:cNvSpPr/>
          <p:nvPr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6900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091148-46CF-4C2F-9893-4FD90646583D}"/>
              </a:ext>
            </a:extLst>
          </p:cNvPr>
          <p:cNvSpPr/>
          <p:nvPr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bg2">
                  <a:lumMod val="25000"/>
                </a:schemeClr>
              </a:gs>
              <a:gs pos="69000">
                <a:srgbClr val="D6A3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F878A8-CB32-416C-99F4-CB44CED0AFA5}"/>
              </a:ext>
            </a:extLst>
          </p:cNvPr>
          <p:cNvSpPr/>
          <p:nvPr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rgbClr val="FFC000"/>
              </a:gs>
              <a:gs pos="69000">
                <a:srgbClr val="FFCC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E0E060-FE17-4AF4-8BD3-CCC7D0CE15CA}"/>
              </a:ext>
            </a:extLst>
          </p:cNvPr>
          <p:cNvSpPr/>
          <p:nvPr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C00"/>
              </a:gs>
              <a:gs pos="69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0BFC46-6C8D-420C-B296-B612BE901CBE}"/>
              </a:ext>
            </a:extLst>
          </p:cNvPr>
          <p:cNvSpPr/>
          <p:nvPr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rgbClr val="FFCC00"/>
              </a:gs>
              <a:gs pos="35000">
                <a:srgbClr val="FFFF00"/>
              </a:gs>
              <a:gs pos="6900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734109-F311-400B-AEA9-3DFCB54B5F1C}"/>
              </a:ext>
            </a:extLst>
          </p:cNvPr>
          <p:cNvSpPr/>
          <p:nvPr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66"/>
              </a:gs>
              <a:gs pos="69000">
                <a:srgbClr val="FFFF99"/>
              </a:gs>
              <a:gs pos="100000">
                <a:srgbClr val="FFFFC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AF1CCD-5DFF-474E-A2EF-A008A3A3E47C}"/>
              </a:ext>
            </a:extLst>
          </p:cNvPr>
          <p:cNvSpPr/>
          <p:nvPr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FFFF66"/>
              </a:gs>
              <a:gs pos="35000">
                <a:srgbClr val="FFFF99"/>
              </a:gs>
              <a:gs pos="69000">
                <a:srgbClr val="FFFFCC"/>
              </a:gs>
              <a:gs pos="100000">
                <a:srgbClr val="FFFFF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00CF1C06-5A7C-4A21-B7A3-F45EA25BF693}"/>
              </a:ext>
            </a:extLst>
          </p:cNvPr>
          <p:cNvSpPr/>
          <p:nvPr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A05431B9-98A0-40A3-98CF-76DDDDD18BD2}"/>
              </a:ext>
            </a:extLst>
          </p:cNvPr>
          <p:cNvSpPr/>
          <p:nvPr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F414EB73-585D-4D82-82B0-34FA1109C31A}"/>
              </a:ext>
            </a:extLst>
          </p:cNvPr>
          <p:cNvSpPr/>
          <p:nvPr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9ED04254-46D8-4CAE-B02C-3B916F8DB788}"/>
              </a:ext>
            </a:extLst>
          </p:cNvPr>
          <p:cNvSpPr/>
          <p:nvPr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10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E5FDA8F4-3AAB-402B-8FE6-77D6464D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20536C1-1B3F-4960-A032-63CAD1C8BA98}"/>
              </a:ext>
            </a:extLst>
          </p:cNvPr>
          <p:cNvSpPr>
            <a:spLocks noChangeAspect="1"/>
          </p:cNvSpPr>
          <p:nvPr/>
        </p:nvSpPr>
        <p:spPr>
          <a:xfrm>
            <a:off x="1320800" y="666750"/>
            <a:ext cx="7797800" cy="6173788"/>
          </a:xfrm>
          <a:prstGeom prst="rect">
            <a:avLst/>
          </a:prstGeom>
          <a:gradFill>
            <a:gsLst>
              <a:gs pos="0">
                <a:srgbClr val="FFFFCC"/>
              </a:gs>
              <a:gs pos="0">
                <a:srgbClr val="FFFF99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3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Relationship Id="rId9" Type="http://schemas.openxmlformats.org/officeDocument/2006/relationships/image" Target="../media/image8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image" Target="../media/image99.jpg"/><Relationship Id="rId7" Type="http://schemas.openxmlformats.org/officeDocument/2006/relationships/image" Target="../media/image10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10" Type="http://schemas.openxmlformats.org/officeDocument/2006/relationships/image" Target="../media/image106.jpg"/><Relationship Id="rId4" Type="http://schemas.openxmlformats.org/officeDocument/2006/relationships/image" Target="../media/image100.jpg"/><Relationship Id="rId9" Type="http://schemas.openxmlformats.org/officeDocument/2006/relationships/image" Target="../media/image10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3" Type="http://schemas.openxmlformats.org/officeDocument/2006/relationships/image" Target="../media/image120.jpg"/><Relationship Id="rId7" Type="http://schemas.openxmlformats.org/officeDocument/2006/relationships/image" Target="../media/image1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Relationship Id="rId9" Type="http://schemas.openxmlformats.org/officeDocument/2006/relationships/image" Target="../media/image1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4" Type="http://schemas.openxmlformats.org/officeDocument/2006/relationships/image" Target="../media/image1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jp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7" Type="http://schemas.openxmlformats.org/officeDocument/2006/relationships/image" Target="../media/image14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g"/><Relationship Id="rId5" Type="http://schemas.openxmlformats.org/officeDocument/2006/relationships/image" Target="../media/image143.jpg"/><Relationship Id="rId4" Type="http://schemas.openxmlformats.org/officeDocument/2006/relationships/image" Target="../media/image1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1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g"/><Relationship Id="rId3" Type="http://schemas.openxmlformats.org/officeDocument/2006/relationships/image" Target="../media/image150.jpg"/><Relationship Id="rId7" Type="http://schemas.openxmlformats.org/officeDocument/2006/relationships/image" Target="../media/image1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jpg"/><Relationship Id="rId5" Type="http://schemas.openxmlformats.org/officeDocument/2006/relationships/image" Target="../media/image152.jpg"/><Relationship Id="rId4" Type="http://schemas.openxmlformats.org/officeDocument/2006/relationships/image" Target="../media/image151.jpg"/><Relationship Id="rId9" Type="http://schemas.openxmlformats.org/officeDocument/2006/relationships/image" Target="../media/image15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9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g"/><Relationship Id="rId3" Type="http://schemas.openxmlformats.org/officeDocument/2006/relationships/image" Target="../media/image160.jpg"/><Relationship Id="rId7" Type="http://schemas.openxmlformats.org/officeDocument/2006/relationships/image" Target="../media/image16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jpg"/><Relationship Id="rId5" Type="http://schemas.openxmlformats.org/officeDocument/2006/relationships/image" Target="../media/image162.jpg"/><Relationship Id="rId10" Type="http://schemas.openxmlformats.org/officeDocument/2006/relationships/image" Target="../media/image167.jpg"/><Relationship Id="rId4" Type="http://schemas.openxmlformats.org/officeDocument/2006/relationships/image" Target="../media/image161.jpg"/><Relationship Id="rId9" Type="http://schemas.openxmlformats.org/officeDocument/2006/relationships/image" Target="../media/image16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9.xml"/><Relationship Id="rId3" Type="http://schemas.openxmlformats.org/officeDocument/2006/relationships/slide" Target="slide9.xml"/><Relationship Id="rId7" Type="http://schemas.openxmlformats.org/officeDocument/2006/relationships/slide" Target="slide21.xml"/><Relationship Id="rId12" Type="http://schemas.openxmlformats.org/officeDocument/2006/relationships/slide" Target="slide3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11" Type="http://schemas.openxmlformats.org/officeDocument/2006/relationships/slide" Target="slide33.xml"/><Relationship Id="rId5" Type="http://schemas.openxmlformats.org/officeDocument/2006/relationships/slide" Target="slide15.xml"/><Relationship Id="rId10" Type="http://schemas.openxmlformats.org/officeDocument/2006/relationships/slide" Target="slide30.xml"/><Relationship Id="rId4" Type="http://schemas.openxmlformats.org/officeDocument/2006/relationships/slide" Target="slide12.xml"/><Relationship Id="rId9" Type="http://schemas.openxmlformats.org/officeDocument/2006/relationships/slide" Target="slide27.xml"/><Relationship Id="rId14" Type="http://schemas.openxmlformats.org/officeDocument/2006/relationships/slide" Target="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D7891B-1221-4365-A4EF-5B4768638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sz="6000" b="1" dirty="0"/>
              <a:t>4º</a:t>
            </a:r>
          </a:p>
        </p:txBody>
      </p:sp>
    </p:spTree>
    <p:extLst>
      <p:ext uri="{BB962C8B-B14F-4D97-AF65-F5344CB8AC3E}">
        <p14:creationId xmlns:p14="http://schemas.microsoft.com/office/powerpoint/2010/main" val="24982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7F800DD7-4785-4B1F-8676-11A5BAC0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61" y="700537"/>
            <a:ext cx="2571750" cy="370522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437853C-13DD-4989-84BB-1F34619E8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562974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Camarões tem desertos no norte, montanhas no meio e florestas tropicais no sul. No oeste estão as montanhas, que incluem a montanha mais alta da África Ocidental – a Montanha dos Camarões – com 4.040 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O Monte Camarões está entre os maiores vulcões de África e ainda está ativo; a última erupção foi em 2012.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O nome Camarões vem dos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cameros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, ou camarões, do rio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Wouri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. A área foi batizada de “Rio dos Camarões” pelos exploradores portugueses que ali chegaram em 1472.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202124"/>
              </a:solidFill>
              <a:latin typeface="inheri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202124"/>
              </a:solidFill>
              <a:latin typeface="inherit"/>
            </a:endParaRPr>
          </a:p>
          <a:p>
            <a:endParaRPr lang="pt-BR" dirty="0">
              <a:latin typeface="inheri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A73FE-2465-4927-8550-6719BAF5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00538"/>
            <a:ext cx="3487629" cy="23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4ED6AE-06B7-4D5E-9307-1B4EE14ECA55}"/>
              </a:ext>
            </a:extLst>
          </p:cNvPr>
          <p:cNvSpPr txBox="1"/>
          <p:nvPr/>
        </p:nvSpPr>
        <p:spPr>
          <a:xfrm>
            <a:off x="3059832" y="3046040"/>
            <a:ext cx="257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02124"/>
                </a:solidFill>
                <a:latin typeface="inherit"/>
              </a:rPr>
              <a:t>Montanha dos Camarões</a:t>
            </a:r>
          </a:p>
          <a:p>
            <a:pPr algn="ctr"/>
            <a:r>
              <a:rPr lang="pt-BR" b="1" dirty="0">
                <a:solidFill>
                  <a:srgbClr val="202124"/>
                </a:solidFill>
                <a:latin typeface="inherit"/>
              </a:rPr>
              <a:t>(vulcão ativo) </a:t>
            </a:r>
            <a:endParaRPr lang="pt-BR" b="1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CFC15EE-C4C3-4151-BCCA-B97A23A5E75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631582" y="3369206"/>
            <a:ext cx="1244674" cy="1363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E4A15540-E452-4433-8D0C-BBA707EB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58660"/>
            <a:ext cx="4137235" cy="27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F71497-3E20-467B-812E-A85F04BE6690}"/>
              </a:ext>
            </a:extLst>
          </p:cNvPr>
          <p:cNvSpPr txBox="1"/>
          <p:nvPr/>
        </p:nvSpPr>
        <p:spPr>
          <a:xfrm>
            <a:off x="3203848" y="4055988"/>
            <a:ext cx="4137235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202124"/>
                </a:solidFill>
                <a:latin typeface="inherit"/>
              </a:rPr>
              <a:t>rio </a:t>
            </a:r>
            <a:r>
              <a:rPr lang="pt-BR" b="1" dirty="0" err="1">
                <a:solidFill>
                  <a:srgbClr val="202124"/>
                </a:solidFill>
                <a:latin typeface="inherit"/>
              </a:rPr>
              <a:t>Wouri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2299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BB82D6-981B-4518-AB29-048FC737E815}"/>
              </a:ext>
            </a:extLst>
          </p:cNvPr>
          <p:cNvSpPr txBox="1"/>
          <p:nvPr/>
        </p:nvSpPr>
        <p:spPr>
          <a:xfrm>
            <a:off x="3374268" y="6187691"/>
            <a:ext cx="167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da República do Congo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409EB0-B516-4180-BF77-5051D50FE2EA}"/>
              </a:ext>
            </a:extLst>
          </p:cNvPr>
          <p:cNvSpPr txBox="1"/>
          <p:nvPr/>
        </p:nvSpPr>
        <p:spPr>
          <a:xfrm>
            <a:off x="3384417" y="4968149"/>
            <a:ext cx="157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88D959-7961-434D-A1BC-688014456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16" y="778678"/>
            <a:ext cx="2023872" cy="29321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674438-64CA-4022-94C8-CBF69ACE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94" y="951694"/>
            <a:ext cx="3635896" cy="25861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C37F978-6BFA-4A75-97D6-D27D07B1C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68" y="3823008"/>
            <a:ext cx="1572768" cy="11460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53550E-EC41-4416-BF50-99ED843F1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02" y="3843306"/>
            <a:ext cx="3828288" cy="29199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031B344-CDD4-4E25-967E-C24D1BF4D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37" y="5401307"/>
            <a:ext cx="1176528" cy="786384"/>
          </a:xfrm>
          <a:prstGeom prst="rect">
            <a:avLst/>
          </a:prstGeo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C0818727-5338-4C9E-A774-D35BF12770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alt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Leopardo africano</a:t>
            </a:r>
          </a:p>
          <a:p>
            <a:endParaRPr lang="pt-BR" altLang="pt-BR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Os leopardos são encontrados em alguns países da África, inclusive na </a:t>
            </a:r>
            <a:r>
              <a:rPr lang="pt-BR" sz="1400" b="1" dirty="0">
                <a:latin typeface="Comic Sans MS" panose="030F0702030302020204" pitchFamily="66" charset="0"/>
              </a:rPr>
              <a:t>República do Congo</a:t>
            </a:r>
            <a:r>
              <a:rPr lang="pt-BR" sz="1400" dirty="0">
                <a:latin typeface="Comic Sans MS" panose="030F0702030302020204" pitchFamily="66" charset="0"/>
              </a:rPr>
              <a:t>;</a:t>
            </a:r>
            <a:endParaRPr lang="pt-BR" sz="14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altLang="pt-BR" sz="14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É um grande felino, que salta, corre, nada e sobe em árvores com muita facilidade;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Leopardos vivem com suas mães até os 2 anos, quando aprendem a caçar. Depois disso vivem solitários. Caçam normalmente à noite, e de dia dormem bastante;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Ele carrega a sua presa para cima de uma árvore para a proteger de outros predadores como os leões e as hienas;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 leopardo é considerado um dos 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r>
              <a:rPr lang="pt-BR" sz="1200" dirty="0">
                <a:latin typeface="Comic Sans MS" panose="030F0702030302020204" pitchFamily="66" charset="0"/>
              </a:rPr>
              <a:t> (cincos animais mais difíceis de serem caçados na África). </a:t>
            </a:r>
            <a:endParaRPr lang="pt-BR" sz="1400" i="1" dirty="0">
              <a:latin typeface="Comic Sans MS" panose="030F0702030302020204" pitchFamily="66" charset="0"/>
            </a:endParaRP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9954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6D924C7-4971-225E-A9AA-23417AC77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S03 - Missões – 21 de outubro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9BDF10E-66A2-DB93-4181-5F3368924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Uma Voz</a:t>
            </a:r>
          </a:p>
        </p:txBody>
      </p:sp>
      <p:pic>
        <p:nvPicPr>
          <p:cNvPr id="15" name="Espaço Reservado para Imagem 28">
            <a:extLst>
              <a:ext uri="{FF2B5EF4-FFF2-40B4-BE49-F238E27FC236}">
                <a16:creationId xmlns:a16="http://schemas.microsoft.com/office/drawing/2014/main" id="{71E9214E-9752-401E-BAD4-3E30DE4230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A5E44245-BCE4-4560-992D-950E94AD3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7037"/>
          <a:stretch/>
        </p:blipFill>
        <p:spPr/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C5D90158-7AA6-A0AA-B5EA-9E70FE716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Elias</a:t>
            </a:r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id="{A7D90BC3-B7F3-4EAE-828A-83895C5357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Camarões</a:t>
            </a:r>
          </a:p>
        </p:txBody>
      </p:sp>
    </p:spTree>
    <p:extLst>
      <p:ext uri="{BB962C8B-B14F-4D97-AF65-F5344CB8AC3E}">
        <p14:creationId xmlns:p14="http://schemas.microsoft.com/office/powerpoint/2010/main" val="50002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85E38E-681A-4C44-AD9B-D96940AEE8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50" y="704446"/>
            <a:ext cx="2959200" cy="27245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sz="18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Existem macacos verdes na selva do sul dos Camarões (Chlorocebus sabaeus), chimpanzés e gorilas, bem como morcegos e muitas espécies pássaros diferentes, desde pequenos pássaro-sol até enormes águias.</a:t>
            </a:r>
            <a:r>
              <a:rPr kumimoji="0" lang="pt-PT" altLang="pt-BR" sz="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BR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800" i="0" u="none" strike="noStrike" baseline="0" dirty="0">
              <a:solidFill>
                <a:srgbClr val="4D4D4D"/>
              </a:solidFill>
              <a:latin typeface="Lato-Bold"/>
            </a:endParaRPr>
          </a:p>
          <a:p>
            <a:pPr algn="l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BEBB73-CC21-4197-ABC2-CE27620CC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"/>
          <a:stretch/>
        </p:blipFill>
        <p:spPr>
          <a:xfrm>
            <a:off x="3031196" y="620688"/>
            <a:ext cx="2404900" cy="25644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69388E9-1E62-4885-942F-5CB958AC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22" y="704446"/>
            <a:ext cx="3307623" cy="24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88AC4C2-A481-4960-98CF-2E4C2793BD38}"/>
              </a:ext>
            </a:extLst>
          </p:cNvPr>
          <p:cNvSpPr txBox="1"/>
          <p:nvPr/>
        </p:nvSpPr>
        <p:spPr>
          <a:xfrm>
            <a:off x="3031197" y="3196732"/>
            <a:ext cx="240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macaco verde </a:t>
            </a:r>
            <a:endParaRPr lang="pt-BR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ABF7FA-95F4-4FD3-8D25-310AF4F3B260}"/>
              </a:ext>
            </a:extLst>
          </p:cNvPr>
          <p:cNvSpPr txBox="1"/>
          <p:nvPr/>
        </p:nvSpPr>
        <p:spPr>
          <a:xfrm>
            <a:off x="5803022" y="3196732"/>
            <a:ext cx="3307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Pássaro-sol</a:t>
            </a:r>
            <a:endParaRPr lang="pt-BR" b="1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F6B5D34-A2E9-4864-BE73-9A18318C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90" y="3493117"/>
            <a:ext cx="1989530" cy="29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3DB5F7F-7725-4B6B-8A13-A7216DA39C58}"/>
              </a:ext>
            </a:extLst>
          </p:cNvPr>
          <p:cNvSpPr txBox="1"/>
          <p:nvPr/>
        </p:nvSpPr>
        <p:spPr>
          <a:xfrm>
            <a:off x="3662589" y="6491623"/>
            <a:ext cx="1989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gorila</a:t>
            </a:r>
            <a:endParaRPr lang="pt-BR" b="1" dirty="0"/>
          </a:p>
        </p:txBody>
      </p:sp>
      <p:pic>
        <p:nvPicPr>
          <p:cNvPr id="3078" name="Picture 6" descr="Epomophorus labiatus – Wikipédia, a enciclopédia livre">
            <a:extLst>
              <a:ext uri="{FF2B5EF4-FFF2-40B4-BE49-F238E27FC236}">
                <a16:creationId xmlns:a16="http://schemas.microsoft.com/office/drawing/2014/main" id="{010137A1-45A0-4E69-A7A1-F3578E75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55" y="3566064"/>
            <a:ext cx="1886560" cy="29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4D96D9-F0EB-4DF9-BFA5-0E524C85A4A7}"/>
              </a:ext>
            </a:extLst>
          </p:cNvPr>
          <p:cNvSpPr txBox="1"/>
          <p:nvPr/>
        </p:nvSpPr>
        <p:spPr>
          <a:xfrm>
            <a:off x="6573872" y="6491623"/>
            <a:ext cx="188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morcego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1CF619-0C50-405A-A760-C8EE31CF03D6}"/>
              </a:ext>
            </a:extLst>
          </p:cNvPr>
          <p:cNvSpPr txBox="1"/>
          <p:nvPr/>
        </p:nvSpPr>
        <p:spPr>
          <a:xfrm>
            <a:off x="86549" y="5770771"/>
            <a:ext cx="316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Águia </a:t>
            </a:r>
            <a:endParaRPr lang="pt-BR" b="1" dirty="0"/>
          </a:p>
        </p:txBody>
      </p:sp>
      <p:pic>
        <p:nvPicPr>
          <p:cNvPr id="3080" name="Picture 8" descr="indefinido">
            <a:extLst>
              <a:ext uri="{FF2B5EF4-FFF2-40B4-BE49-F238E27FC236}">
                <a16:creationId xmlns:a16="http://schemas.microsoft.com/office/drawing/2014/main" id="{00E79036-89F4-4DC9-B3CD-D76446C4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" y="3933056"/>
            <a:ext cx="3174198" cy="17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2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9443DE-D459-4189-BEA5-DB9B3604762F}"/>
              </a:ext>
            </a:extLst>
          </p:cNvPr>
          <p:cNvSpPr txBox="1"/>
          <p:nvPr/>
        </p:nvSpPr>
        <p:spPr>
          <a:xfrm>
            <a:off x="2607937" y="6126042"/>
            <a:ext cx="21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da República Centro Africana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68EC0A-C0F5-4803-9463-E7A098D16EEE}"/>
              </a:ext>
            </a:extLst>
          </p:cNvPr>
          <p:cNvSpPr txBox="1"/>
          <p:nvPr/>
        </p:nvSpPr>
        <p:spPr>
          <a:xfrm>
            <a:off x="1513707" y="6526547"/>
            <a:ext cx="1119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07649D-483E-480E-BED6-C8CF2A950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79" y="2996952"/>
            <a:ext cx="3139440" cy="20360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A409DC-4212-4994-80F3-81A840FF7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87" y="2348880"/>
            <a:ext cx="1789111" cy="25903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2FB287-48EB-4195-B8D3-CF238ED61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99" y="5011322"/>
            <a:ext cx="3419856" cy="17922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8B7E99-BCF7-4D61-A560-8456BD15B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35" y="5336701"/>
            <a:ext cx="1078992" cy="7193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6AEA50-BFDA-447D-8474-07705F7A04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99" y="801971"/>
            <a:ext cx="2322576" cy="1975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6827162-5EEC-4269-93A4-A3595FE33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5" y="801971"/>
            <a:ext cx="2271277" cy="2194981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880132FE-8465-4677-A079-F5AB5B293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764704"/>
            <a:ext cx="2959200" cy="4899241"/>
          </a:xfrm>
        </p:spPr>
        <p:txBody>
          <a:bodyPr/>
          <a:lstStyle/>
          <a:p>
            <a:pPr algn="ctr"/>
            <a:r>
              <a:rPr lang="pt-BR" alt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Elefante</a:t>
            </a:r>
            <a:r>
              <a:rPr lang="pt-BR" altLang="pt-BR" sz="14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pt-BR" altLang="pt-BR" sz="1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São encontrados em alguns países da África, inclusive na </a:t>
            </a:r>
            <a:r>
              <a:rPr lang="pt-BR" sz="1200" b="1" dirty="0">
                <a:latin typeface="Comic Sans MS" panose="030F0702030302020204" pitchFamily="66" charset="0"/>
              </a:rPr>
              <a:t>República Centro Africana</a:t>
            </a:r>
            <a:r>
              <a:rPr lang="pt-BR" sz="1200" dirty="0">
                <a:latin typeface="Comic Sans MS" panose="030F0702030302020204" pitchFamily="66" charset="0"/>
              </a:rPr>
              <a:t>;</a:t>
            </a:r>
            <a:endParaRPr lang="pt-BR" sz="12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altLang="pt-BR" sz="12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Os elefantes são os maiores animais terrestres, pesando entre 4 a 6 toneladas e medindo em média quatro metros de altura;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São animais herbívoros, alimentando-se de ervas, gramíneas, frutas e folhas de árvores;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Usam a tromba para pegar o alimento, beber água, </a:t>
            </a:r>
            <a:r>
              <a:rPr lang="pt-BR" sz="1200" dirty="0" err="1">
                <a:latin typeface="Comic Sans MS" panose="030F0702030302020204" pitchFamily="66" charset="0"/>
              </a:rPr>
              <a:t>etc</a:t>
            </a:r>
            <a:r>
              <a:rPr lang="pt-BR" sz="12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As fêmeas vivem em manadas de 10 a 15 animais, lideradas por uma matriarca. Seus filhotinhos são criados com muito cuidado;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 elefante é considerado um dos 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r>
              <a:rPr lang="pt-BR" sz="1200" dirty="0">
                <a:latin typeface="Comic Sans MS" panose="030F0702030302020204" pitchFamily="66" charset="0"/>
              </a:rPr>
              <a:t> (cincos animais mais difíceis de serem caçados na África). </a:t>
            </a:r>
            <a:endParaRPr lang="pt-BR" sz="1200" i="1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>
                <a:latin typeface="Comic Sans MS" panose="030F0702030302020204" pitchFamily="66" charset="0"/>
              </a:rPr>
              <a:t> </a:t>
            </a:r>
            <a:endParaRPr lang="pt-BR" sz="1200" i="1" dirty="0">
              <a:latin typeface="Comic Sans MS" panose="030F0702030302020204" pitchFamily="66" charset="0"/>
            </a:endParaRPr>
          </a:p>
          <a:p>
            <a:endParaRPr lang="pt-BR" sz="1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7764CFD-863E-4E22-BCE3-CEEC7FD69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" y="5663945"/>
            <a:ext cx="1622623" cy="11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80EBE18-DBB6-8BCB-D7CC-65CBBA70B9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S04 - Missões – 28 de outubro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96F698E8-8A22-A290-6430-9AE630D88F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Sonhos Ruins</a:t>
            </a:r>
          </a:p>
        </p:txBody>
      </p:sp>
      <p:pic>
        <p:nvPicPr>
          <p:cNvPr id="14" name="Espaço Reservado para Imagem 28">
            <a:extLst>
              <a:ext uri="{FF2B5EF4-FFF2-40B4-BE49-F238E27FC236}">
                <a16:creationId xmlns:a16="http://schemas.microsoft.com/office/drawing/2014/main" id="{463FE2C3-014D-4FDB-AE6C-FBB4FA0675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B28AC7B5-3DEF-4DF7-981A-50CB2F6F81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/>
        </p:blipFill>
        <p:spPr/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AD8A5908-AF13-D6A2-A22B-9D9830D6F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Emmanuelle</a:t>
            </a:r>
          </a:p>
        </p:txBody>
      </p:sp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D6320767-25F5-461A-9BFE-9618342ED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Camarões</a:t>
            </a:r>
          </a:p>
        </p:txBody>
      </p:sp>
    </p:spTree>
    <p:extLst>
      <p:ext uri="{BB962C8B-B14F-4D97-AF65-F5344CB8AC3E}">
        <p14:creationId xmlns:p14="http://schemas.microsoft.com/office/powerpoint/2010/main" val="327231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002937B-7A3D-4503-B538-5A5DEE84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" y="3857948"/>
            <a:ext cx="4572000" cy="2571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A1C969-B629-4C96-9A33-5CA4605F3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06" y="4221088"/>
            <a:ext cx="4181475" cy="235267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F4885E-53F5-4D25-A2BF-A9C7B181E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310946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 sapo Golias (Conraua goliath) é uma das maiores espécie de sapo do mundo e mora no sudoeste dos Camarões. Pode atingir 33 cm e pesar mais de 2 kg. Esses sapos movem pedras quase tão grandes como eles, para criar poças de água onde depositam seus ovos.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3075" name="Picture 3" descr="Conraua goliath">
            <a:extLst>
              <a:ext uri="{FF2B5EF4-FFF2-40B4-BE49-F238E27FC236}">
                <a16:creationId xmlns:a16="http://schemas.microsoft.com/office/drawing/2014/main" id="{33F299EA-013D-428A-A5BB-DFE02A36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4380255" cy="2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DEA1B5E-56B9-44EB-AAD0-0A0165B86057}"/>
              </a:ext>
            </a:extLst>
          </p:cNvPr>
          <p:cNvSpPr txBox="1"/>
          <p:nvPr/>
        </p:nvSpPr>
        <p:spPr>
          <a:xfrm>
            <a:off x="88802" y="6060943"/>
            <a:ext cx="4571430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sapo Golias </a:t>
            </a:r>
            <a:r>
              <a:rPr kumimoji="0" lang="pt-PT" altLang="pt-BR" sz="9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(Youtube – Maiores do mundo)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5D89F7-1EC3-4F66-9208-451371268E50}"/>
              </a:ext>
            </a:extLst>
          </p:cNvPr>
          <p:cNvSpPr txBox="1"/>
          <p:nvPr/>
        </p:nvSpPr>
        <p:spPr>
          <a:xfrm>
            <a:off x="4806425" y="4221088"/>
            <a:ext cx="4169556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sapo Golias </a:t>
            </a:r>
            <a:r>
              <a:rPr kumimoji="0" lang="pt-PT" altLang="pt-BR" sz="9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(Youtube – Maiores do mundo)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6014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5BFF9F4-46DF-41C8-9121-4A1DE8452B18}"/>
              </a:ext>
            </a:extLst>
          </p:cNvPr>
          <p:cNvSpPr txBox="1"/>
          <p:nvPr/>
        </p:nvSpPr>
        <p:spPr>
          <a:xfrm>
            <a:off x="1551596" y="741818"/>
            <a:ext cx="167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ED39FD-D05A-46EB-8F4C-ACCE2194315D}"/>
              </a:ext>
            </a:extLst>
          </p:cNvPr>
          <p:cNvSpPr txBox="1"/>
          <p:nvPr/>
        </p:nvSpPr>
        <p:spPr>
          <a:xfrm>
            <a:off x="3635897" y="5996152"/>
            <a:ext cx="115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Burkina Faso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216498-D5A9-4A14-9396-4A8DBE327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13" y="1967851"/>
            <a:ext cx="2186167" cy="31659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A9334B-0926-4545-97D5-94EFE9A87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05" y="729267"/>
            <a:ext cx="2974848" cy="20543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5E01BA-97B1-43B6-AD08-502B099B7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32274"/>
            <a:ext cx="3236976" cy="19019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08242B-1E73-4A2A-B8D4-BA3D61049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05" y="4734226"/>
            <a:ext cx="3004346" cy="20783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876B595-19CB-43CB-9F7F-E12A41E77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225307"/>
            <a:ext cx="1156268" cy="770845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EC8D4361-0591-4030-88B5-B76A47961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1340768"/>
            <a:ext cx="2959200" cy="5458810"/>
          </a:xfrm>
        </p:spPr>
        <p:txBody>
          <a:bodyPr/>
          <a:lstStyle/>
          <a:p>
            <a:pPr algn="ctr"/>
            <a:r>
              <a:rPr lang="pt-BR" alt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Leão</a:t>
            </a:r>
          </a:p>
          <a:p>
            <a:endParaRPr lang="pt-BR" altLang="pt-B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Os leões vivem em várias partes da África, inclusive em </a:t>
            </a:r>
            <a:r>
              <a:rPr lang="pt-BR" sz="1400" b="1" dirty="0">
                <a:latin typeface="Comic Sans MS" panose="030F0702030302020204" pitchFamily="66" charset="0"/>
              </a:rPr>
              <a:t>Burkina Faso;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leão é um felino carnívoro muito feroz. Seu único predador é o ser humano. Pode chegar a pesar 250 kg;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Vivem em grupos que apresentam várias fêmeas e um macho dominante. Filhotes machos, após crescerem, saem ou são expulsos dali;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Alimentam-se principalmente de </a:t>
            </a:r>
            <a:r>
              <a:rPr lang="pt-BR" sz="1400" dirty="0" err="1">
                <a:latin typeface="Comic Sans MS" panose="030F0702030302020204" pitchFamily="66" charset="0"/>
              </a:rPr>
              <a:t>gnus</a:t>
            </a:r>
            <a:r>
              <a:rPr lang="pt-BR" sz="1400" dirty="0">
                <a:latin typeface="Comic Sans MS" panose="030F0702030302020204" pitchFamily="66" charset="0"/>
              </a:rPr>
              <a:t>. A caça é feita pelas fêmeas do grupo;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leão é considerado um dos big </a:t>
            </a:r>
            <a:r>
              <a:rPr lang="pt-BR" sz="1400" dirty="0" err="1">
                <a:latin typeface="Comic Sans MS" panose="030F0702030302020204" pitchFamily="66" charset="0"/>
              </a:rPr>
              <a:t>five</a:t>
            </a:r>
            <a:r>
              <a:rPr lang="pt-BR" sz="1400" dirty="0">
                <a:latin typeface="Comic Sans MS" panose="030F0702030302020204" pitchFamily="66" charset="0"/>
              </a:rPr>
              <a:t> (cincos animais mais difíceis de serem caçados na África). </a:t>
            </a:r>
            <a:endParaRPr lang="pt-BR" sz="1600" i="1" dirty="0">
              <a:latin typeface="Comic Sans MS" panose="030F0702030302020204" pitchFamily="66" charset="0"/>
            </a:endParaRPr>
          </a:p>
          <a:p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C2CFCB-4054-4225-9CFC-F5C662AD4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13" y="741818"/>
            <a:ext cx="1359931" cy="9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7">
            <a:extLst>
              <a:ext uri="{FF2B5EF4-FFF2-40B4-BE49-F238E27FC236}">
                <a16:creationId xmlns:a16="http://schemas.microsoft.com/office/drawing/2014/main" id="{386C3391-7A7C-45E4-912D-CA5A394C1B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S05 - Missões – 04 de novembro</a:t>
            </a:r>
            <a:endParaRPr lang="pt-BR" dirty="0"/>
          </a:p>
        </p:txBody>
      </p:sp>
      <p:sp>
        <p:nvSpPr>
          <p:cNvPr id="19" name="Espaço Reservado para Texto 9">
            <a:extLst>
              <a:ext uri="{FF2B5EF4-FFF2-40B4-BE49-F238E27FC236}">
                <a16:creationId xmlns:a16="http://schemas.microsoft.com/office/drawing/2014/main" id="{0A3A2B5B-D980-4F1F-91B8-21F23B6B8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altLang="pt-BR" dirty="0"/>
              <a:t>Levando o Pai à Igreja </a:t>
            </a:r>
            <a:endParaRPr lang="pt-BR" dirty="0"/>
          </a:p>
        </p:txBody>
      </p:sp>
      <p:pic>
        <p:nvPicPr>
          <p:cNvPr id="24" name="Espaço Reservado para Imagem 28">
            <a:extLst>
              <a:ext uri="{FF2B5EF4-FFF2-40B4-BE49-F238E27FC236}">
                <a16:creationId xmlns:a16="http://schemas.microsoft.com/office/drawing/2014/main" id="{0B5B7A56-12C5-4900-8C15-676C678257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28" name="Espaço Reservado para Imagem 27">
            <a:extLst>
              <a:ext uri="{FF2B5EF4-FFF2-40B4-BE49-F238E27FC236}">
                <a16:creationId xmlns:a16="http://schemas.microsoft.com/office/drawing/2014/main" id="{CF9D9BD1-1821-43BE-ADF1-8C3C73FE4F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4991"/>
          <a:stretch/>
        </p:blipFill>
        <p:spPr/>
      </p:pic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id="{D46F81A4-A4C6-46AE-A0EE-3BDB1F619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Mefouma</a:t>
            </a:r>
            <a:endParaRPr lang="pt-BR" dirty="0"/>
          </a:p>
        </p:txBody>
      </p:sp>
      <p:sp>
        <p:nvSpPr>
          <p:cNvPr id="23" name="Espaço Reservado para Texto 7">
            <a:extLst>
              <a:ext uri="{FF2B5EF4-FFF2-40B4-BE49-F238E27FC236}">
                <a16:creationId xmlns:a16="http://schemas.microsoft.com/office/drawing/2014/main" id="{A4A6D46A-3764-4AE2-AE93-73F103E9C6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Camarões</a:t>
            </a:r>
          </a:p>
        </p:txBody>
      </p:sp>
    </p:spTree>
    <p:extLst>
      <p:ext uri="{BB962C8B-B14F-4D97-AF65-F5344CB8AC3E}">
        <p14:creationId xmlns:p14="http://schemas.microsoft.com/office/powerpoint/2010/main" val="63677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8525C1-49E5-448C-B752-6A3B9B205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Camarões é um dos países mais chuvosos do planeta. A vila de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Debundscha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 está incluída entre os cinco lugares mais chuvosos do mundo, recebendo mais de 10.000 mm (10 metros) de chuva por ano.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O futebol é o esporte mais popular nos Camarões. A seleção camaronesa é chamada de Leões Indomáveis ​​e chegou às quartas de final da Copa do Mundo FIFA de 1999.</a:t>
            </a:r>
          </a:p>
          <a:p>
            <a:endParaRPr lang="pt-BR" dirty="0"/>
          </a:p>
        </p:txBody>
      </p:sp>
      <p:pic>
        <p:nvPicPr>
          <p:cNvPr id="4100" name="Picture 4" descr="Vincent Aboubakar, Seleção de Camarões">
            <a:extLst>
              <a:ext uri="{FF2B5EF4-FFF2-40B4-BE49-F238E27FC236}">
                <a16:creationId xmlns:a16="http://schemas.microsoft.com/office/drawing/2014/main" id="{12AF2AEE-3E01-48CC-A489-FD31757B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65438"/>
            <a:ext cx="3810001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uea Flood from Mt Cameroon on Tuesday, March 24,2020 | 4 AMAZING METHODS  OF FLOOD PREVENTION | CWASAF. Education, Vegetation, Town Planning,  Retaining Walls. B. Sam Sukpa Humans cannot stop the rains">
            <a:extLst>
              <a:ext uri="{FF2B5EF4-FFF2-40B4-BE49-F238E27FC236}">
                <a16:creationId xmlns:a16="http://schemas.microsoft.com/office/drawing/2014/main" id="{6974CD59-EBD8-434A-AC3E-9E46E739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836712"/>
            <a:ext cx="5185829" cy="29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663F85-AD6E-433B-A7A0-39445CF86C24}"/>
              </a:ext>
            </a:extLst>
          </p:cNvPr>
          <p:cNvSpPr/>
          <p:nvPr/>
        </p:nvSpPr>
        <p:spPr>
          <a:xfrm>
            <a:off x="3148011" y="3324151"/>
            <a:ext cx="5185829" cy="44368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tx1"/>
                </a:solidFill>
              </a:rPr>
              <a:t>Temporal em Camarões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BBD0E16-6EFD-44D2-804A-A32538DC125C}"/>
              </a:ext>
            </a:extLst>
          </p:cNvPr>
          <p:cNvSpPr/>
          <p:nvPr/>
        </p:nvSpPr>
        <p:spPr>
          <a:xfrm>
            <a:off x="7174089" y="5805264"/>
            <a:ext cx="1969911" cy="81956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chemeClr val="tx1"/>
                </a:solidFill>
              </a:rPr>
              <a:t>Seleção de futebol masculino de Camarões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C82C74-C39F-48A0-B393-F4861D20D2FB}"/>
              </a:ext>
            </a:extLst>
          </p:cNvPr>
          <p:cNvSpPr/>
          <p:nvPr/>
        </p:nvSpPr>
        <p:spPr>
          <a:xfrm>
            <a:off x="1259632" y="5589240"/>
            <a:ext cx="648072" cy="58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1AD86C-DFB4-4629-AA73-277C84ED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8" y="5005164"/>
            <a:ext cx="1422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413690E2-B6A8-4A4E-B989-5F621B31E6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b="23517"/>
          <a:stretch>
            <a:fillRect/>
          </a:stretch>
        </p:blipFill>
        <p:spPr/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3D8590B-AC1D-4359-A763-15D2AA3A3A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390" y="1573110"/>
            <a:ext cx="1944687" cy="988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dirty="0"/>
              <a:t>4° </a:t>
            </a:r>
            <a:r>
              <a:rPr lang="pt-BR" dirty="0" err="1"/>
              <a:t>trim</a:t>
            </a:r>
            <a:r>
              <a:rPr lang="pt-BR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52986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9">
            <a:extLst>
              <a:ext uri="{FF2B5EF4-FFF2-40B4-BE49-F238E27FC236}">
                <a16:creationId xmlns:a16="http://schemas.microsoft.com/office/drawing/2014/main" id="{C27ACB92-0BF3-48D4-B1F0-B7EA22FE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957" y="6598108"/>
            <a:ext cx="2407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100" b="1" dirty="0">
                <a:latin typeface="Comic Sans MS" panose="030F0702030302020204" pitchFamily="66" charset="0"/>
              </a:rPr>
              <a:t>Grupo leões atacando búfalo</a:t>
            </a:r>
            <a:r>
              <a:rPr lang="es-ES" sz="1200" b="1" dirty="0">
                <a:latin typeface="Comic Sans MS" panose="030F0702030302020204" pitchFamily="66" charset="0"/>
              </a:rPr>
              <a:t>.</a:t>
            </a:r>
            <a:endParaRPr lang="pt-BR" alt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EF4E87-DFB3-4FFA-87CD-50C365673D07}"/>
              </a:ext>
            </a:extLst>
          </p:cNvPr>
          <p:cNvSpPr txBox="1"/>
          <p:nvPr/>
        </p:nvSpPr>
        <p:spPr>
          <a:xfrm>
            <a:off x="3398001" y="6481353"/>
            <a:ext cx="1428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63AB4E-3B6E-46E4-BB46-44A82ACFD302}"/>
              </a:ext>
            </a:extLst>
          </p:cNvPr>
          <p:cNvSpPr txBox="1"/>
          <p:nvPr/>
        </p:nvSpPr>
        <p:spPr>
          <a:xfrm>
            <a:off x="2184897" y="5951355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de Togo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A2EF0C-15AD-491B-9CD3-E809079E1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85" y="808888"/>
            <a:ext cx="2804557" cy="20116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E2DEC7-BF4E-47F3-A433-B5E0C36D0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73" y="851739"/>
            <a:ext cx="2602992" cy="17861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23D437-F43D-435B-B942-FFE069034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12" y="3061642"/>
            <a:ext cx="2932176" cy="17373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ED4F6F9-8EBE-4D3A-8AF8-8883DCB12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86" y="2691788"/>
            <a:ext cx="2237232" cy="18958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0D81255-1C64-4961-9D6A-9FFC0A2C6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84" y="5384008"/>
            <a:ext cx="1460995" cy="10554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E7B1277-5581-4567-A461-61D7D1132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81" y="4642073"/>
            <a:ext cx="2919984" cy="20116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B38C3D6-B8BF-4440-919F-5E8B71E13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1" y="5797823"/>
            <a:ext cx="1517904" cy="938784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BFAF69D-441C-4F11-8B4B-68E420F71F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5053678"/>
          </a:xfrm>
        </p:spPr>
        <p:txBody>
          <a:bodyPr/>
          <a:lstStyle/>
          <a:p>
            <a:pPr algn="ctr"/>
            <a:r>
              <a:rPr lang="pt-BR" alt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Búfalo africano</a:t>
            </a:r>
          </a:p>
          <a:p>
            <a:endParaRPr lang="pt-BR" alt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búfalo africano  é um mamífero bovino nativo da África, encontrado inclusive em </a:t>
            </a:r>
            <a:r>
              <a:rPr lang="pt-BR" sz="1400" b="1" dirty="0">
                <a:latin typeface="Comic Sans MS" panose="030F0702030302020204" pitchFamily="66" charset="0"/>
              </a:rPr>
              <a:t>Togo</a:t>
            </a:r>
            <a:r>
              <a:rPr lang="pt-BR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É um animal selvagem, que atinge 1,7 metros de altura e 900 kg de peso;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Vivem em manadas de 50 a 500 indivíduos, algumas até mais;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Os inimigos naturais dos búfalos são os leões, os leopardos e as hienas, que têm de formar grupos para matar um búfalo adulto;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búfalo </a:t>
            </a:r>
            <a:r>
              <a:rPr lang="pt-BR" sz="1200" dirty="0">
                <a:latin typeface="Comic Sans MS" panose="030F0702030302020204" pitchFamily="66" charset="0"/>
              </a:rPr>
              <a:t>é considerado um dos 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r>
              <a:rPr lang="pt-BR" sz="1200" dirty="0">
                <a:latin typeface="Comic Sans MS" panose="030F0702030302020204" pitchFamily="66" charset="0"/>
              </a:rPr>
              <a:t> (cincos animais mais difíceis de serem caçados na África). </a:t>
            </a:r>
            <a:endParaRPr lang="pt-BR" sz="1600" i="1" dirty="0">
              <a:latin typeface="Comic Sans MS" panose="030F0702030302020204" pitchFamily="66" charset="0"/>
            </a:endParaRP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8565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D193C16-AEBD-38D3-EAEA-E2A919C000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S06 - Missões – 11 de novembro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0703381-5C42-1ECE-1EBC-4FEB0CB92A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altLang="pt-BR" dirty="0"/>
              <a:t>Canções e Sabonetes</a:t>
            </a:r>
            <a:endParaRPr lang="pt-BR" dirty="0"/>
          </a:p>
        </p:txBody>
      </p:sp>
      <p:pic>
        <p:nvPicPr>
          <p:cNvPr id="21" name="Espaço Reservado para Imagem 28">
            <a:extLst>
              <a:ext uri="{FF2B5EF4-FFF2-40B4-BE49-F238E27FC236}">
                <a16:creationId xmlns:a16="http://schemas.microsoft.com/office/drawing/2014/main" id="{B918337E-F204-467A-957F-C00B5D0359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17B3E210-4C55-4AA1-8EEA-2B55DDE0AA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/>
        </p:blipFill>
        <p:spPr/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143D2D3-AC54-B2C9-AEBD-20197F430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Ketsia</a:t>
            </a:r>
            <a:endParaRPr lang="pt-BR" dirty="0"/>
          </a:p>
        </p:txBody>
      </p:sp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id="{55D352DF-48B1-4C60-AA5E-8FB3BD5D0A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Camarões</a:t>
            </a:r>
          </a:p>
        </p:txBody>
      </p:sp>
    </p:spTree>
    <p:extLst>
      <p:ext uri="{BB962C8B-B14F-4D97-AF65-F5344CB8AC3E}">
        <p14:creationId xmlns:p14="http://schemas.microsoft.com/office/powerpoint/2010/main" val="2401898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008A30-E564-4EBF-90E2-3F687980C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8376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A bandeira dos Camarões tem listras verticais verdes, vermelhas e amarelas com uma estrela amarela no meio. A faixa verde simboliza a vegetação do sul, a amarela as pastagens do norte e a vermelha representa a soberania nacional. A estrela simboliza a unidade nacional.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Em 2016, o governo dos Camarões queimou 2.000 presas de elefante e 1.753 objetos feitos de marfim para desencorajar a caça ilegal de elefantes.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202124"/>
              </a:solidFill>
              <a:latin typeface="inherit"/>
            </a:endParaRPr>
          </a:p>
        </p:txBody>
      </p:sp>
      <p:pic>
        <p:nvPicPr>
          <p:cNvPr id="4" name="Espaço Reservado para Imagem 28">
            <a:extLst>
              <a:ext uri="{FF2B5EF4-FFF2-40B4-BE49-F238E27FC236}">
                <a16:creationId xmlns:a16="http://schemas.microsoft.com/office/drawing/2014/main" id="{AE9BFD76-A24A-4D68-8141-636C8FE33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xfrm>
            <a:off x="3203847" y="836712"/>
            <a:ext cx="3627069" cy="20162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22" name="Picture 2" descr="Kenya Sets Ablaze 105 Tons of Ivory">
            <a:extLst>
              <a:ext uri="{FF2B5EF4-FFF2-40B4-BE49-F238E27FC236}">
                <a16:creationId xmlns:a16="http://schemas.microsoft.com/office/drawing/2014/main" id="{784C7D42-439A-43B4-8374-9FEF50F0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2838"/>
            <a:ext cx="4914456" cy="36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7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9">
            <a:extLst>
              <a:ext uri="{FF2B5EF4-FFF2-40B4-BE49-F238E27FC236}">
                <a16:creationId xmlns:a16="http://schemas.microsoft.com/office/drawing/2014/main" id="{1F32BF76-1456-4DD7-A91B-31A2DBA2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980" y="6519041"/>
            <a:ext cx="2407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100" b="1" dirty="0">
                <a:latin typeface="Comic Sans MS" panose="030F0702030302020204" pitchFamily="66" charset="0"/>
              </a:rPr>
              <a:t>Filhote brincando com a mamãe</a:t>
            </a:r>
            <a:r>
              <a:rPr lang="es-ES" sz="1200" b="1" dirty="0">
                <a:latin typeface="Comic Sans MS" panose="030F0702030302020204" pitchFamily="66" charset="0"/>
              </a:rPr>
              <a:t>.</a:t>
            </a:r>
            <a:endParaRPr lang="pt-BR" alt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7A1687-DC8B-48C2-B959-4929437FEAD3}"/>
              </a:ext>
            </a:extLst>
          </p:cNvPr>
          <p:cNvSpPr txBox="1"/>
          <p:nvPr/>
        </p:nvSpPr>
        <p:spPr>
          <a:xfrm>
            <a:off x="0" y="6303514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6047655-8350-4170-A0A0-A3391FB595E6}"/>
              </a:ext>
            </a:extLst>
          </p:cNvPr>
          <p:cNvSpPr txBox="1"/>
          <p:nvPr/>
        </p:nvSpPr>
        <p:spPr>
          <a:xfrm>
            <a:off x="7005313" y="6333035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Do Chade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301275-335E-4486-B6B7-B23CB474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18" y="755634"/>
            <a:ext cx="2956560" cy="20299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F5FAEC-A88F-45A6-A620-0E5021F60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1" y="958765"/>
            <a:ext cx="3001999" cy="18289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411D44-8AAD-4DF8-AC67-5F777A39A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98" y="2844294"/>
            <a:ext cx="2670048" cy="19019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8ABAC21-9C4E-4F1A-80DB-ACA7A1B88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93" y="2996952"/>
            <a:ext cx="3129386" cy="24161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041B1DB-899A-47CB-9696-5CA0F6944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14" y="4778218"/>
            <a:ext cx="2462784" cy="17007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4AFA380-B782-41C6-BF2E-173B0487F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97" y="5562368"/>
            <a:ext cx="1231392" cy="822960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AA1AF71F-9E80-4452-ADF1-6CC061E4A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882790"/>
          </a:xfrm>
        </p:spPr>
        <p:txBody>
          <a:bodyPr/>
          <a:lstStyle/>
          <a:p>
            <a:pPr algn="ctr"/>
            <a:r>
              <a:rPr lang="pt-BR" altLang="pt-B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Rinoceronte</a:t>
            </a:r>
          </a:p>
          <a:p>
            <a:endParaRPr lang="pt-BR" altLang="pt-BR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Os rinocerontes são mamíferos herbívoros, e existem duas espécies deles na África: O rinoceronte branco e o rinoceronte negro;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Têm orelhas muito pequenas. Eles não enxergam bem, porém tem ótima audição e olfato;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Devido à caça, os rinocerontes são muito raros, pois eles são caçados em busca de seus chifres, que alguns acreditam que tenham propriedades medicinais;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Estão extintos em vários países da África, mas há um projeto de reintroduzirem o rinoceronte negro no </a:t>
            </a:r>
            <a:r>
              <a:rPr lang="pt-BR" sz="1200" b="1" dirty="0">
                <a:latin typeface="Comic Sans MS" panose="030F0702030302020204" pitchFamily="66" charset="0"/>
              </a:rPr>
              <a:t>Chade</a:t>
            </a:r>
            <a:r>
              <a:rPr lang="pt-BR" sz="12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 rinoceronte é considerado um dos big </a:t>
            </a:r>
            <a:r>
              <a:rPr lang="pt-BR" sz="1200" dirty="0" err="1">
                <a:latin typeface="Comic Sans MS" panose="030F0702030302020204" pitchFamily="66" charset="0"/>
              </a:rPr>
              <a:t>five</a:t>
            </a:r>
            <a:r>
              <a:rPr lang="pt-BR" sz="1200" dirty="0">
                <a:latin typeface="Comic Sans MS" panose="030F0702030302020204" pitchFamily="66" charset="0"/>
              </a:rPr>
              <a:t> (cincos animais mais difíceis de serem caçados na África). </a:t>
            </a:r>
            <a:endParaRPr lang="pt-BR" sz="1200" i="1" dirty="0">
              <a:latin typeface="Comic Sans MS" panose="030F0702030302020204" pitchFamily="66" charset="0"/>
            </a:endParaRPr>
          </a:p>
          <a:p>
            <a:endParaRPr lang="pt-BR" sz="12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9DF7237-5E72-42A2-99F9-D9863EC08D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1" y="5410085"/>
            <a:ext cx="1819869" cy="13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6656FD8-24A1-A292-AB97-1C6CDB07AD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S07 - Missões – 12 de agosto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63295DB-FB28-34F1-72CF-B7A546119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Medo da Noite</a:t>
            </a:r>
          </a:p>
        </p:txBody>
      </p:sp>
      <p:pic>
        <p:nvPicPr>
          <p:cNvPr id="25" name="Espaço Reservado para Imagem 24">
            <a:extLst>
              <a:ext uri="{FF2B5EF4-FFF2-40B4-BE49-F238E27FC236}">
                <a16:creationId xmlns:a16="http://schemas.microsoft.com/office/drawing/2014/main" id="{2A58BAC4-2969-43B0-A0A6-3378B70E21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1" b="8871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3E2CB7D9-B42C-4F4D-B74D-E78E218778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4265"/>
          <a:stretch/>
        </p:blipFill>
        <p:spPr/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66D24B5C-FF64-BCBB-F7AE-2FD83991E5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Adama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C85739-DB45-4345-813D-06FD1F4A11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Guiné</a:t>
            </a:r>
          </a:p>
        </p:txBody>
      </p:sp>
    </p:spTree>
    <p:extLst>
      <p:ext uri="{BB962C8B-B14F-4D97-AF65-F5344CB8AC3E}">
        <p14:creationId xmlns:p14="http://schemas.microsoft.com/office/powerpoint/2010/main" val="4158878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2226B03-EB14-4333-8405-05D567833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68976" cy="339749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No Monte Nimba da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Guiné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se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viu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pela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primeira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vez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um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chimpanzé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usando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ferramentas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para  cortar a comida em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pedaços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pequenos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. Em 2009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foram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vistos usando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pedaços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afiados de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pedra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e madeira para cortar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uma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fruta chamada </a:t>
            </a:r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Treculia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africana.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800" b="1" i="0" u="none" strike="noStrike" baseline="0" dirty="0">
              <a:solidFill>
                <a:srgbClr val="333333"/>
              </a:solidFill>
              <a:latin typeface="Lato-Bold"/>
            </a:endParaRPr>
          </a:p>
          <a:p>
            <a:pPr algn="l"/>
            <a:endParaRPr lang="es-ES" sz="1800" b="1" i="0" u="none" strike="noStrike" baseline="0" dirty="0">
              <a:solidFill>
                <a:srgbClr val="333333"/>
              </a:solidFill>
              <a:latin typeface="Lato-Bold"/>
            </a:endParaRPr>
          </a:p>
          <a:p>
            <a:pPr algn="l"/>
            <a:endParaRPr lang="es-ES" dirty="0">
              <a:solidFill>
                <a:srgbClr val="333333"/>
              </a:solidFill>
              <a:latin typeface="Lato-Bold"/>
            </a:endParaRPr>
          </a:p>
          <a:p>
            <a:pPr algn="l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B8834E-F34E-4584-BC3A-B88EFF8E7D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46896"/>
            <a:ext cx="3761671" cy="3109446"/>
          </a:xfrm>
          <a:prstGeom prst="rect">
            <a:avLst/>
          </a:prstGeom>
        </p:spPr>
      </p:pic>
      <p:pic>
        <p:nvPicPr>
          <p:cNvPr id="1026" name="Picture 2" descr="Treculia_africana">
            <a:extLst>
              <a:ext uri="{FF2B5EF4-FFF2-40B4-BE49-F238E27FC236}">
                <a16:creationId xmlns:a16="http://schemas.microsoft.com/office/drawing/2014/main" id="{EDBDD1DF-7FEA-40BC-85EB-309BCB0C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62" y="1052736"/>
            <a:ext cx="32658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F4C2E81-1704-42A8-B22C-6261FD720119}"/>
              </a:ext>
            </a:extLst>
          </p:cNvPr>
          <p:cNvSpPr txBox="1"/>
          <p:nvPr/>
        </p:nvSpPr>
        <p:spPr>
          <a:xfrm>
            <a:off x="6572030" y="3360095"/>
            <a:ext cx="2071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Treculia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africana</a:t>
            </a:r>
            <a:endParaRPr lang="pt-B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750875-DE76-45DA-8A6B-1B143C1C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74" y="3865905"/>
            <a:ext cx="448713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A8E73B6-8BE9-4A8E-B8C9-309A4F87B76F}"/>
              </a:ext>
            </a:extLst>
          </p:cNvPr>
          <p:cNvSpPr txBox="1"/>
          <p:nvPr/>
        </p:nvSpPr>
        <p:spPr>
          <a:xfrm>
            <a:off x="4584873" y="3846778"/>
            <a:ext cx="4487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Monte Nimba </a:t>
            </a:r>
            <a:endParaRPr lang="pt-BR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598D6C6-336C-4CA4-90F3-BAF5909A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47" y="4130973"/>
            <a:ext cx="3284045" cy="2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4A35D57-9E3E-497D-8C22-36C647CF842B}"/>
              </a:ext>
            </a:extLst>
          </p:cNvPr>
          <p:cNvSpPr txBox="1"/>
          <p:nvPr/>
        </p:nvSpPr>
        <p:spPr>
          <a:xfrm>
            <a:off x="1215946" y="4145017"/>
            <a:ext cx="328404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i="0" u="none" strike="noStrike" baseline="0" dirty="0" err="1">
                <a:solidFill>
                  <a:srgbClr val="333333"/>
                </a:solidFill>
                <a:latin typeface="Lato-Bold"/>
              </a:rPr>
              <a:t>Chimpanzé</a:t>
            </a:r>
            <a:r>
              <a:rPr lang="es-ES" sz="1800" b="1" i="0" u="none" strike="noStrike" baseline="0" dirty="0">
                <a:solidFill>
                  <a:srgbClr val="333333"/>
                </a:solidFill>
                <a:latin typeface="Lato-Bold"/>
              </a:rPr>
              <a:t> no Monte Nimba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42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716FE3D-75F7-4A56-95D2-B5F85456767E}"/>
              </a:ext>
            </a:extLst>
          </p:cNvPr>
          <p:cNvSpPr txBox="1"/>
          <p:nvPr/>
        </p:nvSpPr>
        <p:spPr>
          <a:xfrm>
            <a:off x="1403648" y="6132692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</a:t>
            </a:r>
          </a:p>
          <a:p>
            <a:pPr algn="ctr"/>
            <a:r>
              <a:rPr lang="pt-BR" sz="1200" dirty="0">
                <a:latin typeface="Comic Sans MS" panose="030F0702030302020204" pitchFamily="66" charset="0"/>
              </a:rPr>
              <a:t>da Libéria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384804-7C7F-492E-9EEC-D8828BCA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20" y="742744"/>
            <a:ext cx="2718816" cy="18714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A637AD-B5C9-4F20-8109-29A68EDDF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42744"/>
            <a:ext cx="2731008" cy="16032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28B410-33CA-4D53-B661-7B683FBB3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40" y="2614216"/>
            <a:ext cx="2310384" cy="16581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0805187-8B44-4974-80EA-5FBE00F0D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00" y="2277983"/>
            <a:ext cx="2072640" cy="15849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B6E1C9-7983-4B97-8068-7A011ED1D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64" y="4272328"/>
            <a:ext cx="2237232" cy="17190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0376089-847B-46DD-BB91-64EE8B9F8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66326"/>
            <a:ext cx="2088232" cy="20824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A0C51B-1F3D-4F50-AB3C-FA4978079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5560890"/>
            <a:ext cx="2109216" cy="12923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F27B71-C7E6-4CE3-B1C6-D4D3F54CDB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8" y="5865690"/>
            <a:ext cx="1298448" cy="682752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3988DC0-EE17-4201-B4AD-BB8102430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985854"/>
          </a:xfrm>
        </p:spPr>
        <p:txBody>
          <a:bodyPr/>
          <a:lstStyle/>
          <a:p>
            <a:pPr algn="ctr"/>
            <a:r>
              <a:rPr lang="pt-BR" alt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Hipopótamo pigmeu </a:t>
            </a:r>
          </a:p>
          <a:p>
            <a:endParaRPr lang="pt-BR" alt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Os hipopótamos pigmeus, vivem em alguns lugares da África, inclusive na </a:t>
            </a:r>
            <a:r>
              <a:rPr lang="pt-BR" sz="1200" b="1" dirty="0">
                <a:latin typeface="Comic Sans MS" panose="030F0702030302020204" pitchFamily="66" charset="0"/>
              </a:rPr>
              <a:t>Libéria;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Conhecidos também como hipopótamos anões, são bem menores que os hipopótamos comuns, também são menos agressivos que eles;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Em caso de ameaça, tende a refugiar-se na água. Mas, são mais solitários, e mais terrestres, que os outros hipopótamos;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Alimentam-se de folhas, frutos e tubérculos;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Vivem em torno de 40 anos. O período de gestação é de aproximadamente 9 meses, dando origem a um único filhote por vez;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Estão ameaçados de extinção.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2288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8A0443-2C70-7FFB-77D8-BC99B8FF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S08 - Missões – 25 de novembro</a:t>
            </a:r>
            <a:endParaRPr lang="pt-BR" dirty="0"/>
          </a:p>
        </p:txBody>
      </p:sp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163124E-040F-C0C7-7FA6-CC99943A3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Amando o Próximo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CE40EC98-4BA5-48B4-B73F-0947A784AB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23" name="Espaço Reservado para Imagem 22">
            <a:extLst>
              <a:ext uri="{FF2B5EF4-FFF2-40B4-BE49-F238E27FC236}">
                <a16:creationId xmlns:a16="http://schemas.microsoft.com/office/drawing/2014/main" id="{874BA094-BD7E-41B3-9FB7-1BA52C2FA7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 b="2919"/>
          <a:stretch/>
        </p:blipFill>
        <p:spPr/>
      </p:pic>
      <p:sp>
        <p:nvSpPr>
          <p:cNvPr id="3" name="Espaço Reservado para Texto 11">
            <a:extLst>
              <a:ext uri="{FF2B5EF4-FFF2-40B4-BE49-F238E27FC236}">
                <a16:creationId xmlns:a16="http://schemas.microsoft.com/office/drawing/2014/main" id="{C5D86034-4C34-0F2C-3416-7D3C57922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Eliot</a:t>
            </a:r>
          </a:p>
        </p:txBody>
      </p:sp>
      <p:sp>
        <p:nvSpPr>
          <p:cNvPr id="6" name="Espaço Reservado para Texto 16">
            <a:extLst>
              <a:ext uri="{FF2B5EF4-FFF2-40B4-BE49-F238E27FC236}">
                <a16:creationId xmlns:a16="http://schemas.microsoft.com/office/drawing/2014/main" id="{4BDD1243-1FFD-18F0-CB93-2231C6D1A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2436208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59CBD03-72EE-4209-9C64-427FE1B5A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3461442" cy="562974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i="0" u="none" strike="noStrike" baseline="0" dirty="0">
                <a:latin typeface="inherit"/>
              </a:rPr>
              <a:t>Francis </a:t>
            </a:r>
            <a:r>
              <a:rPr lang="en-US" sz="1500" i="0" u="none" strike="noStrike" baseline="0" dirty="0" err="1">
                <a:latin typeface="inherit"/>
              </a:rPr>
              <a:t>Dolphijn</a:t>
            </a:r>
            <a:r>
              <a:rPr lang="en-US" sz="1500" i="0" u="none" strike="noStrike" baseline="0" dirty="0">
                <a:latin typeface="inherit"/>
              </a:rPr>
              <a:t> (</a:t>
            </a:r>
            <a:r>
              <a:rPr lang="en-US" sz="1500" i="0" u="none" strike="noStrike" baseline="0" dirty="0" err="1">
                <a:latin typeface="inherit"/>
              </a:rPr>
              <a:t>falecido</a:t>
            </a:r>
            <a:r>
              <a:rPr lang="en-US" sz="1500" i="0" u="none" strike="noStrike" baseline="0" dirty="0">
                <a:latin typeface="inherit"/>
              </a:rPr>
              <a:t> por volta de 1914) </a:t>
            </a:r>
            <a:r>
              <a:rPr lang="en-US" sz="1500" i="0" u="none" strike="noStrike" baseline="0" dirty="0" err="1">
                <a:latin typeface="inherit"/>
              </a:rPr>
              <a:t>foi</a:t>
            </a:r>
            <a:r>
              <a:rPr lang="en-US" sz="1500" i="0" u="none" strike="noStrike" baseline="0" dirty="0">
                <a:latin typeface="inherit"/>
              </a:rPr>
              <a:t> o </a:t>
            </a:r>
            <a:r>
              <a:rPr lang="en-US" sz="1500" i="0" u="none" strike="noStrike" baseline="0" dirty="0" err="1">
                <a:latin typeface="inherit"/>
              </a:rPr>
              <a:t>primeiro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Missionário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Adventista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nascido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em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Gana</a:t>
            </a:r>
            <a:r>
              <a:rPr lang="en-US" sz="1500" i="0" u="none" strike="noStrike" baseline="0" dirty="0">
                <a:latin typeface="inherit"/>
              </a:rPr>
              <a:t>. </a:t>
            </a:r>
            <a:r>
              <a:rPr lang="en-US" sz="1500" i="0" u="none" strike="noStrike" baseline="0" dirty="0" err="1">
                <a:latin typeface="inherit"/>
              </a:rPr>
              <a:t>Ele</a:t>
            </a:r>
            <a:r>
              <a:rPr lang="en-US" sz="1500" i="0" u="none" strike="noStrike" baseline="0" dirty="0">
                <a:latin typeface="inherit"/>
              </a:rPr>
              <a:t> leu </a:t>
            </a:r>
            <a:r>
              <a:rPr lang="en-US" sz="1500" i="0" u="none" strike="noStrike" baseline="0" dirty="0" err="1">
                <a:latin typeface="inherit"/>
              </a:rPr>
              <a:t>uma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revista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adventista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sobre</a:t>
            </a:r>
            <a:r>
              <a:rPr lang="en-US" sz="1500" i="0" u="none" strike="noStrike" baseline="0" dirty="0">
                <a:latin typeface="inherit"/>
              </a:rPr>
              <a:t> o </a:t>
            </a:r>
            <a:r>
              <a:rPr lang="en-US" sz="1500" i="0" u="none" strike="noStrike" baseline="0" dirty="0" err="1">
                <a:latin typeface="inherit"/>
              </a:rPr>
              <a:t>sábado</a:t>
            </a:r>
            <a:r>
              <a:rPr lang="en-US" sz="1500" i="0" u="none" strike="noStrike" baseline="0" dirty="0">
                <a:latin typeface="inherit"/>
              </a:rPr>
              <a:t> e </a:t>
            </a:r>
            <a:r>
              <a:rPr lang="en-US" sz="1500" i="0" u="none" strike="noStrike" baseline="0" dirty="0" err="1">
                <a:latin typeface="inherit"/>
              </a:rPr>
              <a:t>decidiu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compartilhar</a:t>
            </a:r>
            <a:r>
              <a:rPr lang="en-US" sz="1500" i="0" u="none" strike="noStrike" baseline="0" dirty="0">
                <a:latin typeface="inherit"/>
              </a:rPr>
              <a:t> o que </a:t>
            </a:r>
            <a:r>
              <a:rPr lang="en-US" sz="1500" i="0" u="none" strike="noStrike" baseline="0" dirty="0" err="1">
                <a:latin typeface="inherit"/>
              </a:rPr>
              <a:t>aprendeu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em</a:t>
            </a:r>
            <a:r>
              <a:rPr lang="en-US" sz="1500" i="0" u="none" strike="noStrike" baseline="0" dirty="0">
                <a:latin typeface="inherit"/>
              </a:rPr>
              <a:t> </a:t>
            </a:r>
            <a:r>
              <a:rPr lang="en-US" sz="1500" i="0" u="none" strike="noStrike" baseline="0" dirty="0" err="1">
                <a:latin typeface="inherit"/>
              </a:rPr>
              <a:t>sua</a:t>
            </a:r>
            <a:r>
              <a:rPr lang="en-US" sz="1500" i="0" u="none" strike="noStrike" baseline="0" dirty="0">
                <a:latin typeface="inherit"/>
              </a:rPr>
              <a:t> terra natal.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altLang="pt-BR" sz="1500" dirty="0">
                <a:latin typeface="inherit"/>
              </a:rPr>
              <a:t>Francis enviou muitas cartas aos líderes adventistas nos Estados Unidos, pedindo-lhes que enviassem revistas adventistas e missionários para a África Ocidental. Eventualmente, a igreja enviou um homem chamado Lawrence Chadwick, em setembro de 1892.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altLang="pt-BR" sz="1500" dirty="0">
              <a:latin typeface="inheri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>
                <a:latin typeface="inherit"/>
              </a:rPr>
              <a:t>Christian Abraham </a:t>
            </a:r>
            <a:r>
              <a:rPr lang="pt-BR" sz="1500" dirty="0" err="1">
                <a:latin typeface="inherit"/>
              </a:rPr>
              <a:t>Ackah</a:t>
            </a:r>
            <a:r>
              <a:rPr lang="pt-BR" sz="1500" dirty="0">
                <a:latin typeface="inherit"/>
              </a:rPr>
              <a:t> (1883–1912) foi um dos primeiros membros da Igreja Adventista do Sétimo Dia em Gana. Ele distribuiu muitas revistas e livros adventistas e ajudou a fundar as duas primeiras igrejas e as duas primeiras escolas do condado.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>
                <a:latin typeface="inherit"/>
              </a:rPr>
              <a:t>Christian </a:t>
            </a:r>
            <a:r>
              <a:rPr lang="pt-BR" sz="1500" dirty="0" err="1">
                <a:latin typeface="inherit"/>
              </a:rPr>
              <a:t>Ackah</a:t>
            </a:r>
            <a:r>
              <a:rPr lang="pt-BR" sz="1500" dirty="0">
                <a:latin typeface="inherit"/>
              </a:rPr>
              <a:t> foi o primeiro ganense a ser ordenado pastor da igreja. Todo o trabalho que ele fez para a igreja em Gana aconteceu antes de sua morte, aos 29 anos.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altLang="pt-BR" sz="1500" dirty="0">
              <a:latin typeface="inheri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dirty="0">
              <a:latin typeface="inheri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i="0" u="none" strike="noStrike" baseline="0" dirty="0">
              <a:latin typeface="inherit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F0BF24-70C8-42D4-8284-6C2A5A69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32" y="836712"/>
            <a:ext cx="284135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4B414D-061C-4DA7-8E25-A6C366F2A428}"/>
              </a:ext>
            </a:extLst>
          </p:cNvPr>
          <p:cNvSpPr txBox="1"/>
          <p:nvPr/>
        </p:nvSpPr>
        <p:spPr>
          <a:xfrm>
            <a:off x="3550432" y="4861102"/>
            <a:ext cx="2841359" cy="33855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inherit"/>
              </a:rPr>
              <a:t>Francis </a:t>
            </a:r>
            <a:r>
              <a:rPr lang="en-US" sz="1600" b="1" i="0" u="none" strike="noStrike" baseline="0" dirty="0" err="1">
                <a:latin typeface="inherit"/>
              </a:rPr>
              <a:t>Dolphijn</a:t>
            </a:r>
            <a:r>
              <a:rPr lang="en-US" sz="1600" b="1" i="0" u="none" strike="noStrike" baseline="0" dirty="0">
                <a:latin typeface="inherit"/>
              </a:rPr>
              <a:t> </a:t>
            </a:r>
            <a:endParaRPr lang="pt-BR" sz="1600" b="1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5727140-D9B0-4BA8-AC46-CA544480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91" y="3212976"/>
            <a:ext cx="2697206" cy="35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F0E3287-4314-4B63-BA23-E9A4F75D14CF}"/>
              </a:ext>
            </a:extLst>
          </p:cNvPr>
          <p:cNvSpPr txBox="1"/>
          <p:nvPr/>
        </p:nvSpPr>
        <p:spPr>
          <a:xfrm>
            <a:off x="6391791" y="6430246"/>
            <a:ext cx="2680212" cy="338554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inherit"/>
              </a:rPr>
              <a:t>Christian Abraham </a:t>
            </a:r>
            <a:r>
              <a:rPr lang="pt-BR" sz="1600" b="1" dirty="0" err="1">
                <a:latin typeface="inherit"/>
              </a:rPr>
              <a:t>Ackah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04233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AF54D14-3EFA-457E-B112-C4258EFA8F5E}"/>
              </a:ext>
            </a:extLst>
          </p:cNvPr>
          <p:cNvSpPr txBox="1"/>
          <p:nvPr/>
        </p:nvSpPr>
        <p:spPr>
          <a:xfrm>
            <a:off x="251520" y="6178422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Camarões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9ED452-C0DC-41DF-A66E-4654DE22B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6" y="728404"/>
            <a:ext cx="2304270" cy="29881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B4749D-48AE-4A76-999F-C3AC33C36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88301"/>
            <a:ext cx="3066288" cy="23225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868783-16F9-4395-BEC3-C1EE7B14E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96" y="4154096"/>
            <a:ext cx="2840736" cy="19507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DCC3829-4432-4D65-A8B6-4EB95E2E2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82315"/>
            <a:ext cx="2627796" cy="20088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11479E4-51B6-45FE-96BF-810090EF8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79" y="5009703"/>
            <a:ext cx="3067050" cy="18097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91EEE8-5DE2-4C15-8766-1B2F34236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28" y="5905053"/>
            <a:ext cx="1365504" cy="914400"/>
          </a:xfrm>
          <a:prstGeom prst="rect">
            <a:avLst/>
          </a:prstGeo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2A1AC09-30A8-41F4-8FBE-2CE17F621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5197694"/>
          </a:xfrm>
        </p:spPr>
        <p:txBody>
          <a:bodyPr/>
          <a:lstStyle/>
          <a:p>
            <a:pPr algn="ctr"/>
            <a:r>
              <a:rPr lang="pt-BR" alt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Gorila ocidental das terras baixas</a:t>
            </a:r>
          </a:p>
          <a:p>
            <a:endParaRPr lang="pt-BR" alt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Os gorilas vivem em alguns lugares da África, inclusive em </a:t>
            </a:r>
            <a:r>
              <a:rPr lang="pt-BR" sz="1200" b="1" dirty="0">
                <a:latin typeface="Comic Sans MS" panose="030F0702030302020204" pitchFamily="66" charset="0"/>
              </a:rPr>
              <a:t>Camarões;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É o maior de todos os primatas. Os machos, são maiores que as fêmeas, e o dominante do grupo desenvolve uma pelagem acinzentada no dorso (costas), é o dorso-prateado;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Este tem a capacidade de levantar até duas toneladas. Apresenta um tamanho bastante grande, podendo chegar aos dois metros de altura e quase 300kg;</a:t>
            </a:r>
            <a:br>
              <a:rPr lang="pt-BR" sz="1200" dirty="0">
                <a:latin typeface="Comic Sans MS" panose="030F0702030302020204" pitchFamily="66" charset="0"/>
              </a:rPr>
            </a:b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Se alimentam de frutas, folhas e/ou até mesmo insetos;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Vivem em torno de 40 anos. O período de gestação é de aproximadamente 9 meses, dando origem a um único filhote por vez;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Estão ameaçados de extinção.</a:t>
            </a:r>
            <a:endParaRPr lang="pt-BR" sz="1200" i="1" dirty="0">
              <a:latin typeface="Comic Sans MS" panose="030F0702030302020204" pitchFamily="66" charset="0"/>
            </a:endParaRP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5950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98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S09 - Missões – 02 de dezembro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B25B16B-DD7A-4A53-D661-94A729194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Coração para pregar</a:t>
            </a:r>
          </a:p>
        </p:txBody>
      </p:sp>
      <p:pic>
        <p:nvPicPr>
          <p:cNvPr id="16" name="Espaço Reservado para Imagem 14">
            <a:extLst>
              <a:ext uri="{FF2B5EF4-FFF2-40B4-BE49-F238E27FC236}">
                <a16:creationId xmlns:a16="http://schemas.microsoft.com/office/drawing/2014/main" id="{7580CBFD-2C16-4D2C-A6BC-3990340BA8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CD96E51-20E9-45F0-98EF-5E867B5FE3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r="6775"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BB40A68-6C5E-54B2-CEB4-40829DAF77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Dacosta</a:t>
            </a:r>
            <a:endParaRPr lang="pt-BR" dirty="0"/>
          </a:p>
        </p:txBody>
      </p:sp>
      <p:sp>
        <p:nvSpPr>
          <p:cNvPr id="14" name="Espaço Reservado para Texto 16">
            <a:extLst>
              <a:ext uri="{FF2B5EF4-FFF2-40B4-BE49-F238E27FC236}">
                <a16:creationId xmlns:a16="http://schemas.microsoft.com/office/drawing/2014/main" id="{C9306C2B-391D-41EC-867F-819F56B682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164008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1D0846-4DF6-40ED-997E-6A4CE1F6B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346950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>
                <a:latin typeface="inherit"/>
              </a:rPr>
              <a:t>Há um Faculdade Adventista em Gana – a Faculdade de Educação do Sétimo Dia – que treina professores para trabalhar em escolas adventistas.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>
                <a:latin typeface="inherit"/>
              </a:rPr>
              <a:t>Essa Faculdade foi estabelecido pelo governo em colaboração com a Igreja Adventista do Sétimo Dia em 26 de outubro de 1962 com 120 alunos. A faculdade fica a cerca de 84 quilômetros de Accra, capital de Gana. Possui uma área de 35,9 hectares (cerca de 88,75 acres). </a:t>
            </a:r>
          </a:p>
          <a:p>
            <a:endParaRPr lang="pt-BR" dirty="0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C2D5EA30-5211-48F0-B6FE-D32BA6E4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_6630">
            <a:extLst>
              <a:ext uri="{FF2B5EF4-FFF2-40B4-BE49-F238E27FC236}">
                <a16:creationId xmlns:a16="http://schemas.microsoft.com/office/drawing/2014/main" id="{9982E807-B662-4B18-874D-1FDCF566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3898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G_6644">
            <a:extLst>
              <a:ext uri="{FF2B5EF4-FFF2-40B4-BE49-F238E27FC236}">
                <a16:creationId xmlns:a16="http://schemas.microsoft.com/office/drawing/2014/main" id="{13D7D243-159C-4FFC-8B22-EF05F4A7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93" y="3526724"/>
            <a:ext cx="4167361" cy="31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4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BC8F62-ED3D-46E8-BB44-883BE1821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04826"/>
            <a:ext cx="3011424" cy="20726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5B055E4-6ED9-465C-B37B-B933F87FD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96" y="5146482"/>
            <a:ext cx="1822704" cy="14935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0C09D9-40DB-457F-B8A8-F2FCE95D4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77466"/>
            <a:ext cx="2261616" cy="157276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EEE0B4-C8A3-4003-B1FB-9DB8829A9805}"/>
              </a:ext>
            </a:extLst>
          </p:cNvPr>
          <p:cNvSpPr txBox="1"/>
          <p:nvPr/>
        </p:nvSpPr>
        <p:spPr>
          <a:xfrm>
            <a:off x="3241049" y="5988149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Benim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BCBFAF-0AD5-4CE7-B6C7-F7AD1BA14E20}"/>
              </a:ext>
            </a:extLst>
          </p:cNvPr>
          <p:cNvSpPr txBox="1"/>
          <p:nvPr/>
        </p:nvSpPr>
        <p:spPr>
          <a:xfrm>
            <a:off x="5925155" y="6586468"/>
            <a:ext cx="2270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Girafas tirando um cochilo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8F5DB8A-A184-4FB3-BF8D-62AF8F994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02" y="702301"/>
            <a:ext cx="1655379" cy="23727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7559AD-217D-4891-BE32-C2296E1BDD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58" y="750733"/>
            <a:ext cx="3397022" cy="232427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8A41EC0-CEE2-4919-8082-C357E04A1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28" y="3242075"/>
            <a:ext cx="2290119" cy="159814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A0823FC-5429-4178-A6FC-7C7628084C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05" y="5077466"/>
            <a:ext cx="1298448" cy="865632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3F79AD84-ED66-4838-A047-804290069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1196752"/>
            <a:ext cx="2959200" cy="4968552"/>
          </a:xfrm>
        </p:spPr>
        <p:txBody>
          <a:bodyPr/>
          <a:lstStyle/>
          <a:p>
            <a:pPr algn="ctr"/>
            <a:r>
              <a:rPr lang="pt-BR" alt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Girafa</a:t>
            </a:r>
          </a:p>
          <a:p>
            <a:endParaRPr lang="pt-BR" alt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As girafas vivem em alguns lugares da África, inclusive em </a:t>
            </a:r>
            <a:r>
              <a:rPr lang="pt-BR" sz="1200" b="1" dirty="0">
                <a:latin typeface="Comic Sans MS" panose="030F0702030302020204" pitchFamily="66" charset="0"/>
              </a:rPr>
              <a:t>Benim;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A girafa é o animal mais alto do mundo, podendo chegar a quase 6 metros;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Elas dormem bem pouco, de 20 minutos a 2 horas por dia. Elas dormem em pé e em bem poucas vezes, quando se sentem muito seguras, é que dormem deitadas;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Têm a língua tão comprida que consegue limpar as orelhas com ela;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Alimentam-se das folhas das copas das árvores;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Quando tem que beber água, precisa afastar as patas da frente para conseguir descer com a boca até ao nível do chão. São capazes de passar muitos dias sem beber água</a:t>
            </a:r>
            <a:r>
              <a:rPr lang="pt-BR" sz="1200" dirty="0"/>
              <a:t>.</a:t>
            </a:r>
            <a:r>
              <a:rPr lang="pt-BR" sz="1200" dirty="0">
                <a:latin typeface="Comic Sans MS" panose="030F0702030302020204" pitchFamily="66" charset="0"/>
              </a:rPr>
              <a:t> </a:t>
            </a:r>
            <a:endParaRPr lang="pt-BR" sz="1200" i="1" dirty="0">
              <a:latin typeface="Comic Sans MS" panose="030F0702030302020204" pitchFamily="66" charset="0"/>
            </a:endParaRP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92653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S10 - Missões – 9 de dezembro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21AAD7F-F16C-AC55-5835-7F056CD7B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err="1"/>
              <a:t>Dacosta</a:t>
            </a:r>
            <a:r>
              <a:rPr lang="pt-BR" dirty="0"/>
              <a:t> e o Diácono</a:t>
            </a:r>
          </a:p>
        </p:txBody>
      </p:sp>
      <p:pic>
        <p:nvPicPr>
          <p:cNvPr id="18" name="Espaço Reservado para Imagem 14">
            <a:extLst>
              <a:ext uri="{FF2B5EF4-FFF2-40B4-BE49-F238E27FC236}">
                <a16:creationId xmlns:a16="http://schemas.microsoft.com/office/drawing/2014/main" id="{83E0431F-4D16-4642-8087-9435BD7990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id="{B5405044-892A-491D-866E-553AD3D7ED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" b="2919"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E3958C9E-B1AA-4121-B89F-B9FFF1465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Dacosta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D6CC8AB5-A961-421A-BA24-44E6121CDA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2019799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B806389-A9BA-4CC0-896C-CCF54B76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51" y="720276"/>
            <a:ext cx="2442117" cy="24644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B233E85-D489-4E95-BE65-2098C9953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49" y="720276"/>
            <a:ext cx="3822700" cy="242570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D692CE-DD90-454E-B1CA-089DAF99B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8376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inherit"/>
              </a:rPr>
              <a:t>Kofi Annan (1938–2018) é um dos Ganeses (nascido em Gana) mais conhecidos no mundo.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inherit"/>
              </a:rPr>
              <a:t>Ele foi secretário geral da ONU (Organização das Nações Unidas), e ganhou o premio Nobel da paz.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inherit"/>
              </a:rPr>
              <a:t>O Mercado </a:t>
            </a:r>
            <a:r>
              <a:rPr lang="pt-BR" dirty="0" err="1">
                <a:latin typeface="inherit"/>
              </a:rPr>
              <a:t>Kejetia</a:t>
            </a:r>
            <a:r>
              <a:rPr lang="pt-BR" dirty="0">
                <a:latin typeface="inherit"/>
              </a:rPr>
              <a:t> em Kumasi, </a:t>
            </a:r>
            <a:r>
              <a:rPr lang="pt-BR" dirty="0" err="1">
                <a:latin typeface="inherit"/>
              </a:rPr>
              <a:t>Ashanti</a:t>
            </a:r>
            <a:r>
              <a:rPr lang="pt-BR" dirty="0">
                <a:latin typeface="inherit"/>
              </a:rPr>
              <a:t>, Gana, é o maior mercado ao ar livre da África Ocidental. Possui mais de 10.000 lojas e barracas que vendem uma grande variedade de produtos, de especiarias a sandálias </a:t>
            </a:r>
            <a:r>
              <a:rPr lang="pt-BR" dirty="0" err="1">
                <a:latin typeface="inherit"/>
              </a:rPr>
              <a:t>Ashanti</a:t>
            </a:r>
            <a:r>
              <a:rPr lang="pt-BR" dirty="0">
                <a:latin typeface="inherit"/>
              </a:rPr>
              <a:t>, de contas de plástico a ouro e prata.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CA1AAA-250C-403C-92AC-573E708DB295}"/>
              </a:ext>
            </a:extLst>
          </p:cNvPr>
          <p:cNvSpPr txBox="1"/>
          <p:nvPr/>
        </p:nvSpPr>
        <p:spPr>
          <a:xfrm>
            <a:off x="3031197" y="3118447"/>
            <a:ext cx="247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inherit"/>
              </a:rPr>
              <a:t>Kofi Annan </a:t>
            </a:r>
            <a:endParaRPr lang="pt-BR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BC224B-9240-4E61-BA22-9B7FEB62C08E}"/>
              </a:ext>
            </a:extLst>
          </p:cNvPr>
          <p:cNvSpPr txBox="1"/>
          <p:nvPr/>
        </p:nvSpPr>
        <p:spPr>
          <a:xfrm>
            <a:off x="5241530" y="2790672"/>
            <a:ext cx="3819619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inherit"/>
              </a:rPr>
              <a:t>ONU</a:t>
            </a:r>
            <a:endParaRPr lang="pt-BR" dirty="0"/>
          </a:p>
        </p:txBody>
      </p:sp>
      <p:pic>
        <p:nvPicPr>
          <p:cNvPr id="10244" name="Picture 4" descr="Welcome To Kejetia Market, Largest Open-Air Market In Ghana - Dream Africa">
            <a:extLst>
              <a:ext uri="{FF2B5EF4-FFF2-40B4-BE49-F238E27FC236}">
                <a16:creationId xmlns:a16="http://schemas.microsoft.com/office/drawing/2014/main" id="{D7C14A1B-793D-4B84-93D1-30393116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251"/>
            <a:ext cx="5868156" cy="30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5C6100-2DDD-4135-9ADA-71E8C26A5C2E}"/>
              </a:ext>
            </a:extLst>
          </p:cNvPr>
          <p:cNvSpPr txBox="1"/>
          <p:nvPr/>
        </p:nvSpPr>
        <p:spPr>
          <a:xfrm>
            <a:off x="3216089" y="3714331"/>
            <a:ext cx="5845060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inherit"/>
              </a:rPr>
              <a:t>Mercado </a:t>
            </a:r>
            <a:r>
              <a:rPr lang="pt-BR" b="1" dirty="0" err="1">
                <a:latin typeface="inherit"/>
              </a:rPr>
              <a:t>Kejetia</a:t>
            </a:r>
            <a:r>
              <a:rPr lang="pt-BR" b="1" dirty="0">
                <a:latin typeface="inherit"/>
              </a:rPr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2151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7883FB-4064-4AFC-90D2-6EE04F41E97B}"/>
              </a:ext>
            </a:extLst>
          </p:cNvPr>
          <p:cNvSpPr txBox="1"/>
          <p:nvPr/>
        </p:nvSpPr>
        <p:spPr>
          <a:xfrm>
            <a:off x="1961679" y="5842684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Serra Leoa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67DB39-4654-4CF3-A546-5381C48B5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88" y="709350"/>
            <a:ext cx="2468880" cy="30175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7CE836-DA51-44EE-B838-A5EA012D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07" y="807962"/>
            <a:ext cx="3335773" cy="31250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C5A2C7-1A8A-4C47-A30B-6B6D2446E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24" y="3933056"/>
            <a:ext cx="4039737" cy="27977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3728CED-662F-41AF-93F4-6D5F7792C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9581"/>
            <a:ext cx="1420368" cy="944880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B114A1A-58A5-4DA4-8A4F-AFABAACF4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405606"/>
          </a:xfrm>
        </p:spPr>
        <p:txBody>
          <a:bodyPr/>
          <a:lstStyle/>
          <a:p>
            <a:pPr algn="ctr"/>
            <a:r>
              <a:rPr lang="pt-BR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Duiker</a:t>
            </a:r>
            <a:r>
              <a:rPr lang="pt-B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Zebra</a:t>
            </a:r>
          </a:p>
          <a:p>
            <a:pPr algn="ctr"/>
            <a:r>
              <a:rPr lang="pt-BR" sz="1200" i="1" dirty="0">
                <a:latin typeface="Comic Sans MS" panose="030F0702030302020204" pitchFamily="66" charset="0"/>
              </a:rPr>
              <a:t>(Cabrito zebra)</a:t>
            </a:r>
          </a:p>
          <a:p>
            <a:pPr algn="ctr"/>
            <a:endParaRPr lang="pt-BR" altLang="pt-B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cabrito zebra é um pequeno antílope africano, encontrado em </a:t>
            </a:r>
            <a:r>
              <a:rPr lang="pt-BR" sz="1400" b="1" dirty="0">
                <a:latin typeface="Comic Sans MS" panose="030F0702030302020204" pitchFamily="66" charset="0"/>
              </a:rPr>
              <a:t>Serra Leoa</a:t>
            </a:r>
            <a:r>
              <a:rPr lang="pt-BR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Possui pequenos chifres e listras escuras no dorso (costas)</a:t>
            </a:r>
            <a:r>
              <a:rPr lang="pt-BR" sz="1400" b="1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São animais de hábitos noturnos e solitários;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Alimentam-se principalmente de frutas, folhagens e sementes;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Podem crescer até 45 cm de altura, e pesarem 20 kg. Por serem pequenos, vivem escondidos na floresta.</a:t>
            </a:r>
            <a:endParaRPr lang="pt-BR" sz="1400" i="1" dirty="0">
              <a:latin typeface="Comic Sans MS" panose="030F0702030302020204" pitchFamily="66" charset="0"/>
            </a:endParaRP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0484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S11 - Missões – 16 de dezembro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A1613-E043-4FFC-338C-2CEC323B2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Conheça Ellen </a:t>
            </a:r>
            <a:r>
              <a:rPr lang="pt-BR" dirty="0" err="1"/>
              <a:t>Nte</a:t>
            </a:r>
            <a:r>
              <a:rPr lang="pt-BR" dirty="0"/>
              <a:t> White</a:t>
            </a:r>
          </a:p>
        </p:txBody>
      </p:sp>
      <p:pic>
        <p:nvPicPr>
          <p:cNvPr id="16" name="Espaço Reservado para Imagem 14">
            <a:extLst>
              <a:ext uri="{FF2B5EF4-FFF2-40B4-BE49-F238E27FC236}">
                <a16:creationId xmlns:a16="http://schemas.microsoft.com/office/drawing/2014/main" id="{59455DA9-D7B6-4F58-9A27-B7A86DE860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23" name="Espaço Reservado para Imagem 22">
            <a:extLst>
              <a:ext uri="{FF2B5EF4-FFF2-40B4-BE49-F238E27FC236}">
                <a16:creationId xmlns:a16="http://schemas.microsoft.com/office/drawing/2014/main" id="{952ABA90-3C3F-4FB1-9A60-00AAE6C0FB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5970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C881421-F102-5A86-A53A-69DE09140A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Ellen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id="{304205CB-E9A8-496D-A6A7-041F3A913F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1694116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2B21DC-7E5D-4AED-84E8-332E090F4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12372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 nome de Gana capital, Accra, vem da palavra ganense “nkran”, que significa “formigas”.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</a:p>
          <a:p>
            <a:endParaRPr lang="pt-B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EEF1EC8-2058-4B90-84E4-D2F0C15F0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6009"/>
          <a:stretch/>
        </p:blipFill>
        <p:spPr bwMode="auto">
          <a:xfrm>
            <a:off x="3131840" y="826168"/>
            <a:ext cx="3470364" cy="17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ccra | Where to live in Accra - Wanted in Africa">
            <a:extLst>
              <a:ext uri="{FF2B5EF4-FFF2-40B4-BE49-F238E27FC236}">
                <a16:creationId xmlns:a16="http://schemas.microsoft.com/office/drawing/2014/main" id="{DD845475-AD00-41A8-A09E-7978D323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25" y="4293097"/>
            <a:ext cx="4401398" cy="25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93F4341-1AE3-466E-9ED3-83D2664C8C0A}"/>
              </a:ext>
            </a:extLst>
          </p:cNvPr>
          <p:cNvSpPr txBox="1"/>
          <p:nvPr/>
        </p:nvSpPr>
        <p:spPr>
          <a:xfrm>
            <a:off x="4702824" y="4302406"/>
            <a:ext cx="4369179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Accra</a:t>
            </a:r>
            <a:endParaRPr lang="pt-BR" b="1" dirty="0"/>
          </a:p>
        </p:txBody>
      </p:sp>
      <p:pic>
        <p:nvPicPr>
          <p:cNvPr id="9222" name="Picture 6" descr="Accra is Africa's fastest growing city | NORVANREPORTS.COM | Business News,  Insurance, Taxation, Oil &amp; Gas, Maritime News, Ghana, Africa, World">
            <a:extLst>
              <a:ext uri="{FF2B5EF4-FFF2-40B4-BE49-F238E27FC236}">
                <a16:creationId xmlns:a16="http://schemas.microsoft.com/office/drawing/2014/main" id="{90AD5907-2B21-499B-98A2-B5E49A66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1" y="4293097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132BD3-0159-4996-BACC-BCC05FF81D77}"/>
              </a:ext>
            </a:extLst>
          </p:cNvPr>
          <p:cNvSpPr txBox="1"/>
          <p:nvPr/>
        </p:nvSpPr>
        <p:spPr>
          <a:xfrm>
            <a:off x="119361" y="4302406"/>
            <a:ext cx="4315972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Accra</a:t>
            </a:r>
            <a:endParaRPr lang="pt-BR" b="1" dirty="0"/>
          </a:p>
        </p:txBody>
      </p:sp>
      <p:pic>
        <p:nvPicPr>
          <p:cNvPr id="9224" name="Picture 8" descr="Accra, Ghana | Culture Trip">
            <a:extLst>
              <a:ext uri="{FF2B5EF4-FFF2-40B4-BE49-F238E27FC236}">
                <a16:creationId xmlns:a16="http://schemas.microsoft.com/office/drawing/2014/main" id="{EFDE8D1A-EF69-4EC2-89D9-24C8D97E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38" y="2630641"/>
            <a:ext cx="4113356" cy="16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B4478A-BB13-471F-B403-2BC31252315B}"/>
              </a:ext>
            </a:extLst>
          </p:cNvPr>
          <p:cNvSpPr txBox="1"/>
          <p:nvPr/>
        </p:nvSpPr>
        <p:spPr>
          <a:xfrm>
            <a:off x="4417614" y="2630641"/>
            <a:ext cx="4113357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Accra</a:t>
            </a:r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4917EE-384F-425A-823E-225C9305EF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" y="1974061"/>
            <a:ext cx="3947532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ECAFA2-FF96-4426-BA2B-12AA633C85CC}"/>
              </a:ext>
            </a:extLst>
          </p:cNvPr>
          <p:cNvSpPr txBox="1"/>
          <p:nvPr/>
        </p:nvSpPr>
        <p:spPr>
          <a:xfrm>
            <a:off x="5070218" y="6030353"/>
            <a:ext cx="121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de Guiné Bissau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0364E8-2580-4ADA-A993-9D8FA2C4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95846"/>
            <a:ext cx="2133600" cy="23469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171DDB-1619-43E9-B636-279B03B15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07" y="730128"/>
            <a:ext cx="3023616" cy="24505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B38C5EE-4351-4E91-B3C1-9F483C50F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06" y="3246438"/>
            <a:ext cx="2487168" cy="23042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5FDD04-6117-4DB8-BE71-DF253BC88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93" y="3441948"/>
            <a:ext cx="3180611" cy="25884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7FE38AD-DBFB-41EF-965F-19AF24101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58" y="5811954"/>
            <a:ext cx="1834896" cy="9144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4EA3139-C8CD-44DC-914D-71DEE01A9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Rolieiro-de-peito-lilás</a:t>
            </a:r>
            <a:r>
              <a:rPr lang="pt-B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pt-BR" sz="1600" i="1" dirty="0" err="1">
                <a:latin typeface="Comic Sans MS" panose="030F0702030302020204" pitchFamily="66" charset="0"/>
              </a:rPr>
              <a:t>Coracias</a:t>
            </a:r>
            <a:r>
              <a:rPr lang="pt-BR" sz="1600" i="1" dirty="0">
                <a:latin typeface="Comic Sans MS" panose="030F0702030302020204" pitchFamily="66" charset="0"/>
              </a:rPr>
              <a:t> </a:t>
            </a:r>
            <a:r>
              <a:rPr lang="pt-BR" sz="1600" i="1" dirty="0" err="1">
                <a:latin typeface="Comic Sans MS" panose="030F0702030302020204" pitchFamily="66" charset="0"/>
              </a:rPr>
              <a:t>caudata</a:t>
            </a:r>
            <a:endParaRPr lang="pt-PT" sz="1600" i="1" dirty="0">
              <a:latin typeface="Comic Sans MS" panose="030F0702030302020204" pitchFamily="66" charset="0"/>
            </a:endParaRPr>
          </a:p>
          <a:p>
            <a:pPr algn="ctr"/>
            <a:endParaRPr lang="pt-BR" altLang="pt-B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rolieiro-de-peito-lilás, é uma ave encontrada na África, principalmente na </a:t>
            </a:r>
            <a:r>
              <a:rPr lang="pt-BR" sz="1400" b="1" dirty="0">
                <a:latin typeface="Comic Sans MS" panose="030F0702030302020204" pitchFamily="66" charset="0"/>
              </a:rPr>
              <a:t>Guiné Bissau</a:t>
            </a:r>
            <a:r>
              <a:rPr lang="pt-BR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A sua plumagem é muito colorida e caracterizada pelas faces e peito roxo que dá o nome à espécie. O topo da cabeça é verde-claro, o dorso é castanho e a barriga azul vivo;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 Em voo pode ser identificado pelas asas azuis. Tem uma cauda comprida e o bico e olhos são negros</a:t>
            </a:r>
            <a:r>
              <a:rPr lang="pt-BR" sz="1400" b="1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Medem aproximadamente 36 cm. Põem de 2 a 4 ovos de cor branca e a incubação dura 3 semanas;</a:t>
            </a:r>
          </a:p>
          <a:p>
            <a:pPr algn="just"/>
            <a:endParaRPr lang="pt-BR" sz="14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Alimentam-se principalmente de frutas, folhagens e sementes.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97645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S12 - Missões – 23 de dezembro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936386-A557-C3A2-DD5D-D5109B3A5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O Sagrado Sábado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D8496BF6-8FBC-45FD-B016-9B93BE0103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46A69C3E-5667-4EA5-80F8-4C225E1086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833"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18414D4-53C9-53F7-276F-2853C6238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Achiaa</a:t>
            </a:r>
            <a:endParaRPr lang="pt-BR" dirty="0"/>
          </a:p>
        </p:txBody>
      </p:sp>
      <p:sp>
        <p:nvSpPr>
          <p:cNvPr id="14" name="Espaço Reservado para Texto 16">
            <a:extLst>
              <a:ext uri="{FF2B5EF4-FFF2-40B4-BE49-F238E27FC236}">
                <a16:creationId xmlns:a16="http://schemas.microsoft.com/office/drawing/2014/main" id="{47B9CAD5-4607-4233-9767-6713915434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18509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>
            <a:extLst>
              <a:ext uri="{FF2B5EF4-FFF2-40B4-BE49-F238E27FC236}">
                <a16:creationId xmlns:a16="http://schemas.microsoft.com/office/drawing/2014/main" id="{C51508B3-F09F-4B58-8F6B-83316A0B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36" y="711052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charset="0"/>
              </a:rPr>
              <a:t>Gana</a:t>
            </a:r>
            <a:endParaRPr lang="pt-BR" altLang="pt-BR" sz="2000" b="1" dirty="0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2E8D0A59-A71A-4E63-A8B1-538722E4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258" y="711052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Font typeface="Arial" charset="0"/>
              <a:buNone/>
              <a:defRPr sz="36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000" dirty="0"/>
              <a:t>Guiné</a:t>
            </a:r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7EAD3795-CAD7-42DF-B63F-3010EA06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47" y="711052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charset="0"/>
              </a:rPr>
              <a:t>Camarões</a:t>
            </a:r>
            <a:endParaRPr lang="pt-BR" altLang="pt-BR" sz="2000" b="1" dirty="0"/>
          </a:p>
        </p:txBody>
      </p:sp>
      <p:sp>
        <p:nvSpPr>
          <p:cNvPr id="21" name="CaixaDeTexto 3">
            <a:extLst>
              <a:ext uri="{FF2B5EF4-FFF2-40B4-BE49-F238E27FC236}">
                <a16:creationId xmlns:a16="http://schemas.microsoft.com/office/drawing/2014/main" id="{604DF019-9BEE-4D62-9CC4-64BC6F6C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5" y="2780928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charset="0"/>
              </a:rPr>
              <a:t>Guiné-Bissau</a:t>
            </a:r>
            <a:endParaRPr lang="pt-BR" altLang="pt-BR" sz="2000" b="1" dirty="0"/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2C692836-82C4-4A91-8014-4EEAE8B9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67" y="2780928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Font typeface="Arial" charset="0"/>
              <a:buNone/>
              <a:defRPr sz="36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000" dirty="0"/>
              <a:t>Niger</a:t>
            </a:r>
          </a:p>
        </p:txBody>
      </p:sp>
      <p:sp>
        <p:nvSpPr>
          <p:cNvPr id="23" name="CaixaDeTexto 3">
            <a:extLst>
              <a:ext uri="{FF2B5EF4-FFF2-40B4-BE49-F238E27FC236}">
                <a16:creationId xmlns:a16="http://schemas.microsoft.com/office/drawing/2014/main" id="{BBF9B44F-60CE-42EE-AD10-216DCA77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556" y="2780928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charset="0"/>
              </a:rPr>
              <a:t>Nigéria</a:t>
            </a:r>
            <a:endParaRPr lang="pt-BR" altLang="pt-BR" sz="2000" b="1" dirty="0"/>
          </a:p>
        </p:txBody>
      </p:sp>
      <p:sp>
        <p:nvSpPr>
          <p:cNvPr id="25" name="CaixaDeTexto 3">
            <a:extLst>
              <a:ext uri="{FF2B5EF4-FFF2-40B4-BE49-F238E27FC236}">
                <a16:creationId xmlns:a16="http://schemas.microsoft.com/office/drawing/2014/main" id="{E02079F4-5E3F-431B-8E3A-8757A082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979" y="2780928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Font typeface="Arial" charset="0"/>
              <a:buNone/>
              <a:defRPr sz="36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000" dirty="0"/>
              <a:t>Benin</a:t>
            </a:r>
          </a:p>
        </p:txBody>
      </p:sp>
      <p:sp>
        <p:nvSpPr>
          <p:cNvPr id="28" name="CaixaDeTexto 3">
            <a:extLst>
              <a:ext uri="{FF2B5EF4-FFF2-40B4-BE49-F238E27FC236}">
                <a16:creationId xmlns:a16="http://schemas.microsoft.com/office/drawing/2014/main" id="{6F3A3395-ADCD-4579-915A-5D69DBF92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5" y="4846946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charset="0"/>
              </a:rPr>
              <a:t>Serra Leoa</a:t>
            </a:r>
            <a:endParaRPr lang="pt-BR" altLang="pt-BR" sz="2000" b="1" dirty="0"/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id="{70C225C5-24D6-4CEA-B86F-960AF1BA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67" y="4846946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Font typeface="Arial" charset="0"/>
              <a:buNone/>
              <a:defRPr sz="36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000" dirty="0" err="1"/>
              <a:t>Liberia</a:t>
            </a:r>
            <a:endParaRPr lang="pt-BR" altLang="pt-BR" sz="2000" dirty="0"/>
          </a:p>
        </p:txBody>
      </p:sp>
      <p:sp>
        <p:nvSpPr>
          <p:cNvPr id="30" name="CaixaDeTexto 3">
            <a:extLst>
              <a:ext uri="{FF2B5EF4-FFF2-40B4-BE49-F238E27FC236}">
                <a16:creationId xmlns:a16="http://schemas.microsoft.com/office/drawing/2014/main" id="{E1AFA46F-A6AB-4FF4-8B05-B27231F9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556" y="4846946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solidFill>
                  <a:srgbClr val="FF0000"/>
                </a:solidFill>
                <a:latin typeface="Arial" charset="0"/>
              </a:rPr>
              <a:t>Costa do Marfim</a:t>
            </a:r>
            <a:endParaRPr lang="pt-BR" altLang="pt-BR" sz="2000" b="1" dirty="0"/>
          </a:p>
        </p:txBody>
      </p:sp>
      <p:sp>
        <p:nvSpPr>
          <p:cNvPr id="31" name="CaixaDeTexto 3">
            <a:extLst>
              <a:ext uri="{FF2B5EF4-FFF2-40B4-BE49-F238E27FC236}">
                <a16:creationId xmlns:a16="http://schemas.microsoft.com/office/drawing/2014/main" id="{09526540-E948-4F82-A00E-8C3EA8B8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979" y="4846946"/>
            <a:ext cx="226800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Font typeface="Arial" charset="0"/>
              <a:buNone/>
              <a:defRPr sz="36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000" dirty="0"/>
              <a:t>Gabão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B044D5-F72E-493C-9628-BFC44721294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47" y="1276220"/>
            <a:ext cx="1980000" cy="131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BC0B18-664F-443F-9103-DAED1E71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36" y="1286097"/>
            <a:ext cx="1980000" cy="131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612F5FB-9F1A-4FDE-B086-BE9003349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62" y="1286097"/>
            <a:ext cx="1980000" cy="1314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44B17F99-EA96-461C-A680-1E230D804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3374822"/>
            <a:ext cx="1981200" cy="13144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C38292E8-3A2D-4D50-839E-7807411E2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79" y="3374822"/>
            <a:ext cx="1981200" cy="13144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D6B3D84B-257B-4EC0-9AB9-59955FDC0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30" y="3374822"/>
            <a:ext cx="1971675" cy="13144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3B86BC02-640D-4A8E-A3C8-FD7131E3A7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56" y="3374822"/>
            <a:ext cx="1981200" cy="13144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F5D5ED40-E4CD-4AF6-A07A-AD36A9715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36" y="5404730"/>
            <a:ext cx="1981200" cy="1314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8A33A1DE-3CC1-4F4E-AAB0-67334AB828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58" y="5392872"/>
            <a:ext cx="1981200" cy="1314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1DDDD284-8083-4E19-8973-EE552ED125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66" y="5395213"/>
            <a:ext cx="1981200" cy="1314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FF1BD345-CCAD-4380-8FF7-2AB664D86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0" y="5400412"/>
            <a:ext cx="1981200" cy="1314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47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1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D55633-C0AE-4C08-8CF1-3519D45AC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6936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inherit"/>
              </a:rPr>
              <a:t>O tecido tradicional do povo ganense é o </a:t>
            </a:r>
            <a:r>
              <a:rPr lang="pt-BR" dirty="0" err="1">
                <a:latin typeface="inherit"/>
              </a:rPr>
              <a:t>kente</a:t>
            </a:r>
            <a:r>
              <a:rPr lang="pt-BR" dirty="0">
                <a:latin typeface="inherit"/>
              </a:rPr>
              <a:t> brilhante e colorido (da palavra “</a:t>
            </a:r>
            <a:r>
              <a:rPr lang="pt-BR" dirty="0" err="1">
                <a:latin typeface="inherit"/>
              </a:rPr>
              <a:t>kenton</a:t>
            </a:r>
            <a:r>
              <a:rPr lang="pt-BR" dirty="0">
                <a:latin typeface="inherit"/>
              </a:rPr>
              <a:t>”, que significa cesta), feito à mão com tiras de seda e tecido de algodão. No passado, o tecido era usado pela realeza dos </a:t>
            </a:r>
            <a:r>
              <a:rPr lang="pt-BR" dirty="0" err="1">
                <a:latin typeface="inherit"/>
              </a:rPr>
              <a:t>Ashanti</a:t>
            </a:r>
            <a:r>
              <a:rPr lang="pt-BR" dirty="0">
                <a:latin typeface="inherit"/>
              </a:rPr>
              <a:t> e </a:t>
            </a:r>
            <a:r>
              <a:rPr lang="pt-BR" dirty="0" err="1">
                <a:latin typeface="inherit"/>
              </a:rPr>
              <a:t>Ewe</a:t>
            </a:r>
            <a:r>
              <a:rPr lang="pt-BR" dirty="0">
                <a:latin typeface="inherit"/>
              </a:rPr>
              <a:t>, e pelas rainhas e princesas do povo </a:t>
            </a:r>
            <a:r>
              <a:rPr lang="pt-BR" dirty="0" err="1">
                <a:latin typeface="inherit"/>
              </a:rPr>
              <a:t>Dagbon</a:t>
            </a:r>
            <a:r>
              <a:rPr lang="pt-BR" dirty="0">
                <a:latin typeface="inherit"/>
              </a:rPr>
              <a:t>. Hoje, é comum usá-lo em ocasiões especiais.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inherit"/>
              </a:rPr>
              <a:t>O Lago Volta, em Gana, é o maior lago artificial do mundo e tem mais de 500 quilômetros de diâmetro.</a:t>
            </a:r>
          </a:p>
          <a:p>
            <a:endParaRPr lang="pt-B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26491A0-5EC6-4497-B495-2208F1A3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9872557-40AC-4056-9DA7-188FF87F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3"/>
            <a:ext cx="2555788" cy="34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67084A49-2AF7-4264-A21F-EBE61E80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5821362" cy="21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BFC4D0F-FA79-4E7D-90A6-DDAA0338C132}"/>
              </a:ext>
            </a:extLst>
          </p:cNvPr>
          <p:cNvSpPr txBox="1"/>
          <p:nvPr/>
        </p:nvSpPr>
        <p:spPr>
          <a:xfrm>
            <a:off x="3131841" y="373957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inherit"/>
              </a:rPr>
              <a:t>Tecido “</a:t>
            </a:r>
            <a:r>
              <a:rPr lang="pt-BR" b="1" dirty="0" err="1">
                <a:latin typeface="inherit"/>
              </a:rPr>
              <a:t>kente</a:t>
            </a:r>
            <a:r>
              <a:rPr lang="pt-BR" b="1" dirty="0">
                <a:latin typeface="inherit"/>
              </a:rPr>
              <a:t>”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ED83C1-FEA9-407D-951C-2DCE807C72FE}"/>
              </a:ext>
            </a:extLst>
          </p:cNvPr>
          <p:cNvSpPr txBox="1"/>
          <p:nvPr/>
        </p:nvSpPr>
        <p:spPr>
          <a:xfrm>
            <a:off x="3131840" y="4653136"/>
            <a:ext cx="5821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inherit"/>
              </a:rPr>
              <a:t>Lago Volta em Gana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15014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50F3AF-CD8A-43F5-B194-534D4325B2E4}"/>
              </a:ext>
            </a:extLst>
          </p:cNvPr>
          <p:cNvSpPr txBox="1"/>
          <p:nvPr/>
        </p:nvSpPr>
        <p:spPr>
          <a:xfrm>
            <a:off x="2811590" y="5872162"/>
            <a:ext cx="1213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do Senegal</a:t>
            </a: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  <a:p>
            <a:pPr algn="ctr"/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BA4F5C-45D5-4CE6-B4BA-EFC9D25F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50" y="785968"/>
            <a:ext cx="2895600" cy="2017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5B0FDA8-85C0-467E-B5B0-386B522C9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6" y="925179"/>
            <a:ext cx="2609024" cy="16961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F1A77D-9A8C-4681-8CC9-6B61791D7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6" y="2761129"/>
            <a:ext cx="2913888" cy="20238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519B4A1-748B-42C8-AC80-25D6B9E4B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01" y="4871058"/>
            <a:ext cx="2554224" cy="19690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F94B4D8-DB4C-4144-8CBB-DC944D989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95332"/>
            <a:ext cx="2336279" cy="181420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AE3E884-7276-4B82-B5CD-4447D125A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37" y="5664396"/>
            <a:ext cx="1463040" cy="9753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6BE894-4E60-4FB0-A4F7-805A80E1E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8" y="2866316"/>
            <a:ext cx="2331640" cy="1813498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F942833C-4CAA-4848-9FBD-EE790F5066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4837654"/>
          </a:xfrm>
        </p:spPr>
        <p:txBody>
          <a:bodyPr/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Tartaruga de esporas africana </a:t>
            </a:r>
          </a:p>
          <a:p>
            <a:pPr algn="ctr"/>
            <a:endParaRPr lang="pt-BR" alt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A tartaruga de esporas africana, é originária de alguns países da África, inclusive do </a:t>
            </a:r>
            <a:r>
              <a:rPr lang="pt-BR" sz="1400" b="1" dirty="0">
                <a:latin typeface="Comic Sans MS" panose="030F0702030302020204" pitchFamily="66" charset="0"/>
              </a:rPr>
              <a:t>Senegal</a:t>
            </a:r>
            <a:r>
              <a:rPr lang="pt-BR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É a terceira maior espécie de tartaruga terrestre, pode  crescer até aos 75 centímetros, pesar de 40 a 100 kg e viver até os 100 anos;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Adoram escavar e fazem enormes tocas onde passam as horas mais quentes do dia e as noites;</a:t>
            </a:r>
          </a:p>
          <a:p>
            <a:pPr algn="just"/>
            <a:endParaRPr lang="pt-BR" sz="14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São herbívoras e alimentam-se essencialmente de gramíneas, ervas daninhas e cactos.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57595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S13 - Missões – 30 de dezembro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936386-A557-C3A2-DD5D-D5109B3A5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Chorando pelo almoço</a:t>
            </a:r>
          </a:p>
        </p:txBody>
      </p:sp>
      <p:pic>
        <p:nvPicPr>
          <p:cNvPr id="16" name="Espaço Reservado para Imagem 14">
            <a:extLst>
              <a:ext uri="{FF2B5EF4-FFF2-40B4-BE49-F238E27FC236}">
                <a16:creationId xmlns:a16="http://schemas.microsoft.com/office/drawing/2014/main" id="{43A384A5-65B7-4F46-84D4-1A80CCA9A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764E6219-738C-4B40-AE02-F1CA83A955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833"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18414D4-53C9-53F7-276F-2853C6238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Achiaa</a:t>
            </a:r>
            <a:endParaRPr lang="pt-BR" dirty="0"/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id="{699CF5C6-8B48-4D92-B8E6-F6B6C36B15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2939175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12C8E23-A26F-4FB6-B95A-6F3174F14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210135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sz="18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Alunos do lado de fora da sala principal do edifício de Treinamento em Enfermagem e Obstetrícia Faculdade em Asamang, Gana, um dos destinos das ofertas deste décimo terceiro sábado.</a:t>
            </a:r>
            <a:endParaRPr lang="pt-BR" dirty="0">
              <a:latin typeface="inherit"/>
            </a:endParaRPr>
          </a:p>
        </p:txBody>
      </p:sp>
      <p:pic>
        <p:nvPicPr>
          <p:cNvPr id="12290" name="Picture 2" descr="Asamang Nursing Training College Courses | Ghana Insider">
            <a:extLst>
              <a:ext uri="{FF2B5EF4-FFF2-40B4-BE49-F238E27FC236}">
                <a16:creationId xmlns:a16="http://schemas.microsoft.com/office/drawing/2014/main" id="{0CC74FF6-4AF3-4E1C-B9B6-D01AC68C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16" y="4077072"/>
            <a:ext cx="3863432" cy="27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985B61-2C48-4F0F-B597-AEFE3E8E9F13}"/>
              </a:ext>
            </a:extLst>
          </p:cNvPr>
          <p:cNvSpPr txBox="1"/>
          <p:nvPr/>
        </p:nvSpPr>
        <p:spPr>
          <a:xfrm>
            <a:off x="4150517" y="6428236"/>
            <a:ext cx="386343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Alunas do curso de enfermagem</a:t>
            </a:r>
            <a:endParaRPr lang="pt-BR" b="1" dirty="0"/>
          </a:p>
        </p:txBody>
      </p:sp>
      <p:pic>
        <p:nvPicPr>
          <p:cNvPr id="12292" name="Picture 4" descr="List of 25 Unaccredited Nursing Schools in Ghana">
            <a:extLst>
              <a:ext uri="{FF2B5EF4-FFF2-40B4-BE49-F238E27FC236}">
                <a16:creationId xmlns:a16="http://schemas.microsoft.com/office/drawing/2014/main" id="{3BFCA40C-34EF-48F0-BC15-925AFD09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" y="4077072"/>
            <a:ext cx="3863432" cy="205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8B8C29-5199-42BE-8A0F-BF36DF341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78" y="726870"/>
            <a:ext cx="6010507" cy="32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28CB69-AA15-4323-8138-17EDAA36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01" y="740158"/>
            <a:ext cx="2114550" cy="17240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0F86AD-7411-4FA0-B46A-8578EC68838C}"/>
              </a:ext>
            </a:extLst>
          </p:cNvPr>
          <p:cNvSpPr txBox="1"/>
          <p:nvPr/>
        </p:nvSpPr>
        <p:spPr>
          <a:xfrm>
            <a:off x="4103911" y="6394537"/>
            <a:ext cx="121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Comic Sans MS" panose="030F0702030302020204" pitchFamily="66" charset="0"/>
              </a:rPr>
              <a:t>Bandeira da Mauritânia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2566F4-F3A4-413B-87A9-E6B68A5AF3E6}"/>
              </a:ext>
            </a:extLst>
          </p:cNvPr>
          <p:cNvSpPr txBox="1"/>
          <p:nvPr/>
        </p:nvSpPr>
        <p:spPr>
          <a:xfrm>
            <a:off x="5438640" y="2668850"/>
            <a:ext cx="140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Comic Sans MS" panose="030F0702030302020204" pitchFamily="66" charset="0"/>
              </a:rPr>
              <a:t>Camelo árabe ou </a:t>
            </a:r>
          </a:p>
          <a:p>
            <a:pPr algn="ctr"/>
            <a:r>
              <a:rPr lang="pt-BR" sz="1000" dirty="0">
                <a:latin typeface="Comic Sans MS" panose="030F0702030302020204" pitchFamily="66" charset="0"/>
              </a:rPr>
              <a:t>Dromedário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C9B473-411B-4EBC-87A8-B6773EFD8CFB}"/>
              </a:ext>
            </a:extLst>
          </p:cNvPr>
          <p:cNvSpPr txBox="1"/>
          <p:nvPr/>
        </p:nvSpPr>
        <p:spPr>
          <a:xfrm>
            <a:off x="6980301" y="2460891"/>
            <a:ext cx="2114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Comic Sans MS" panose="030F0702030302020204" pitchFamily="66" charset="0"/>
              </a:rPr>
              <a:t>Camelo </a:t>
            </a:r>
            <a:r>
              <a:rPr lang="pt-BR" sz="1000" dirty="0" err="1">
                <a:latin typeface="Comic Sans MS" panose="030F0702030302020204" pitchFamily="66" charset="0"/>
              </a:rPr>
              <a:t>bactriano</a:t>
            </a:r>
            <a:endParaRPr lang="pt-BR" sz="1000" dirty="0">
              <a:latin typeface="Comic Sans MS" panose="030F0702030302020204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A12058-E112-4356-B3D7-46028124C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06" y="875305"/>
            <a:ext cx="2256972" cy="1676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09557A-1A1E-4A3A-A81A-5AA0AC7FE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40" y="977393"/>
            <a:ext cx="1402080" cy="16824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6AD7540-6F3A-4FC2-B78D-72B936622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26" y="2987971"/>
            <a:ext cx="2420112" cy="16764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A5B14C-3565-430C-8E17-A5788E83F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2786801"/>
            <a:ext cx="2212848" cy="15422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ED8270B-D91B-4E1D-8E68-BF379EAFD6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34688"/>
            <a:ext cx="4474464" cy="162763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63958BA-5BB1-4C39-A219-B2D71CA7D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135114"/>
            <a:ext cx="999744" cy="6644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E0CB6E3-1F83-4904-BFE8-5AA1359E17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97" y="3635887"/>
            <a:ext cx="1682496" cy="1377696"/>
          </a:xfrm>
          <a:prstGeom prst="rect">
            <a:avLst/>
          </a:prstGeom>
        </p:spPr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2BD46EC1-AC86-4E37-A2E2-EB9C08C5D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Camelo árabe ou dromedário</a:t>
            </a:r>
            <a:endParaRPr lang="pt-PT" i="1" dirty="0">
              <a:latin typeface="Comic Sans MS" panose="030F0702030302020204" pitchFamily="66" charset="0"/>
            </a:endParaRPr>
          </a:p>
          <a:p>
            <a:pPr algn="ctr"/>
            <a:endParaRPr lang="pt-BR" altLang="pt-B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 camelo árabe é um mamífero que habita as regiões desérticas da África, principalmente o deserto da </a:t>
            </a:r>
            <a:r>
              <a:rPr lang="pt-BR" sz="1400" b="1" dirty="0">
                <a:latin typeface="Comic Sans MS" panose="030F0702030302020204" pitchFamily="66" charset="0"/>
              </a:rPr>
              <a:t>Mauritânia</a:t>
            </a:r>
            <a:r>
              <a:rPr lang="pt-BR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Existem duas espécies de camelos: o dromedário, também conhecido por camelo árabe, que tem uma só corcova, e o </a:t>
            </a:r>
            <a:r>
              <a:rPr lang="pt-BR" sz="1400" dirty="0" err="1">
                <a:latin typeface="Comic Sans MS" panose="030F0702030302020204" pitchFamily="66" charset="0"/>
              </a:rPr>
              <a:t>bactriano</a:t>
            </a:r>
            <a:r>
              <a:rPr lang="pt-BR" sz="1400" dirty="0">
                <a:latin typeface="Comic Sans MS" panose="030F0702030302020204" pitchFamily="66" charset="0"/>
              </a:rPr>
              <a:t>, mais comum na Ásia Central, que possui duas;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Suportam temperaturas elevadas ou muito baixas, muito usado como meio de transporte;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Medem de 1,80 a 2 metros, podendo pesar até 700 kg; </a:t>
            </a:r>
          </a:p>
          <a:p>
            <a:pPr algn="just"/>
            <a:endParaRPr lang="pt-BR" sz="14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Na alimentação dão preferência a plantas ricas em sais e suculentas, quanto à reprodução, a gestação dura pouco mais de um ano, dando origem a uma única cria.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94923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357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08D5C2E-D425-4C03-9309-D4B49371D106}"/>
              </a:ext>
            </a:extLst>
          </p:cNvPr>
          <p:cNvSpPr txBox="1"/>
          <p:nvPr/>
        </p:nvSpPr>
        <p:spPr>
          <a:xfrm>
            <a:off x="15875" y="1789897"/>
            <a:ext cx="90292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salas de aula e laboratórios na escola, Palakkad,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igreja inglesa, Lowry Adventist College, Bengaluru,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endParaRPr kumimoji="0" lang="pt-PT" altLang="pt-BR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Igreja Central Inglesa, Bengaluru,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escola secundária, Aurangabad,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dormitório feminino, Escola Secundária Superior E. D. Thomas Memorial, Thanjavur,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dormitório feminino e auditório infantil, Siang Valley Academy School, Pasighat,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Reconstruir igreja, centro de conferências e refeitório, centro de treinamento para jovens do Quiet Corner Campsite, Manginapudi,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Reconstruir prédio escolar, Anni,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salas de aula na escola, Namunaghar, Ilhas Andaman,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Índia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Construir salas de aula e prédio administrativo na escola, Município Rural de Gadhi, Udayapur,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Nepal</a:t>
            </a:r>
            <a:endParaRPr kumimoji="0" lang="pt-PT" altLang="pt-BR" sz="5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53B05A-D29E-410B-B7A1-F26AD7734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t-BR" dirty="0"/>
              <a:t>Projetos para o Próximo Trimestre</a:t>
            </a:r>
          </a:p>
          <a:p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3235630-90A2-4AD9-B84A-45040AAFCFA7}"/>
              </a:ext>
            </a:extLst>
          </p:cNvPr>
          <p:cNvSpPr/>
          <p:nvPr/>
        </p:nvSpPr>
        <p:spPr>
          <a:xfrm>
            <a:off x="32393" y="699603"/>
            <a:ext cx="9089479" cy="56915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oferta do décimo terceiro sábado apoiará </a:t>
            </a:r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dez projetos </a:t>
            </a:r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na</a:t>
            </a:r>
            <a:endParaRPr lang="pt-PT" altLang="pt-BR" sz="2400" dirty="0">
              <a:solidFill>
                <a:srgbClr val="212121"/>
              </a:solidFill>
              <a:latin typeface="inheri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B06AA9-E2A7-4B5A-BC66-746C6AC85378}"/>
              </a:ext>
            </a:extLst>
          </p:cNvPr>
          <p:cNvSpPr txBox="1"/>
          <p:nvPr/>
        </p:nvSpPr>
        <p:spPr>
          <a:xfrm>
            <a:off x="57379" y="1143566"/>
            <a:ext cx="908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inherit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inherit"/>
                <a:cs typeface="Arial" pitchFamily="34" charset="0"/>
              </a:rPr>
              <a:t>Divisão</a:t>
            </a:r>
            <a:r>
              <a:rPr lang="en-US" sz="3600" b="1" dirty="0">
                <a:solidFill>
                  <a:srgbClr val="FF0000"/>
                </a:solidFill>
                <a:latin typeface="inherit"/>
                <a:cs typeface="Arial" pitchFamily="34" charset="0"/>
              </a:rPr>
              <a:t> Sul </a:t>
            </a:r>
            <a:r>
              <a:rPr lang="en-US" sz="3600" b="1" dirty="0" err="1">
                <a:solidFill>
                  <a:srgbClr val="FF0000"/>
                </a:solidFill>
                <a:latin typeface="inherit"/>
                <a:cs typeface="Arial" pitchFamily="34" charset="0"/>
              </a:rPr>
              <a:t>Asiático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87523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233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24D0E0-D590-480E-A044-9A3781F7A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33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4FC454-EE68-4A59-9256-52CD6F4A0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t-BR" dirty="0"/>
              <a:t>ÍNDICE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34925" y="690563"/>
            <a:ext cx="9109075" cy="523875"/>
          </a:xfrm>
          <a:prstGeom prst="rect">
            <a:avLst/>
          </a:prstGeom>
        </p:spPr>
        <p:txBody>
          <a:bodyPr anchor="ctr" anchorCtr="1"/>
          <a:lstStyle/>
          <a:p>
            <a:pPr marL="0" indent="0" algn="ctr" eaLnBrk="1" hangingPunct="1">
              <a:buNone/>
            </a:pPr>
            <a:r>
              <a:rPr lang="pt-BR" altLang="pt-BR"/>
              <a:t>Escolha um informativo clicando sobre ele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9195" y="1556792"/>
            <a:ext cx="72021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2" action="ppaction://hlinksldjump"/>
              </a:rPr>
              <a:t>07 de outubro – Orando o Tempo Todo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3" action="ppaction://hlinksldjump"/>
              </a:rPr>
              <a:t>14 de outubro – Repartindo o Pão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4" action="ppaction://hlinksldjump"/>
              </a:rPr>
              <a:t>21 de outubro – Uma Voz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5" action="ppaction://hlinksldjump"/>
              </a:rPr>
              <a:t>28 de outubro – Sonhos Ruins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6" action="ppaction://hlinksldjump"/>
              </a:rPr>
              <a:t>04 de novembro – Levando o Pai à Igreja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7" action="ppaction://hlinksldjump"/>
              </a:rPr>
              <a:t>11 de novembro – Canções e Sabonetes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8" action="ppaction://hlinksldjump"/>
              </a:rPr>
              <a:t>18 de novembro – Medo da Noite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9" action="ppaction://hlinksldjump"/>
              </a:rPr>
              <a:t>25 de novembro – Amando o Próximo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10" action="ppaction://hlinksldjump"/>
              </a:rPr>
              <a:t>02 de dezembro – Coração para Pregar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11" action="ppaction://hlinksldjump"/>
              </a:rPr>
              <a:t>09 de dezembro – </a:t>
            </a:r>
            <a:r>
              <a:rPr lang="pt-BR" sz="2400" dirty="0" err="1">
                <a:solidFill>
                  <a:srgbClr val="FF0000"/>
                </a:solidFill>
                <a:latin typeface="MyriadPro-Light"/>
                <a:hlinkClick r:id="rId11" action="ppaction://hlinksldjump"/>
              </a:rPr>
              <a:t>Dacosta</a:t>
            </a:r>
            <a:r>
              <a:rPr lang="pt-BR" sz="2400" dirty="0">
                <a:solidFill>
                  <a:srgbClr val="FF0000"/>
                </a:solidFill>
                <a:latin typeface="MyriadPro-Light"/>
                <a:hlinkClick r:id="rId11" action="ppaction://hlinksldjump"/>
              </a:rPr>
              <a:t> e o Diácono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12" action="ppaction://hlinksldjump"/>
              </a:rPr>
              <a:t>16 de dezembro – Conheça Ellen </a:t>
            </a:r>
            <a:r>
              <a:rPr lang="pt-BR" sz="2400" dirty="0" err="1">
                <a:solidFill>
                  <a:srgbClr val="FF0000"/>
                </a:solidFill>
                <a:latin typeface="MyriadPro-Light"/>
                <a:hlinkClick r:id="rId12" action="ppaction://hlinksldjump"/>
              </a:rPr>
              <a:t>Nte</a:t>
            </a:r>
            <a:r>
              <a:rPr lang="pt-BR" sz="2400" dirty="0">
                <a:solidFill>
                  <a:srgbClr val="FF0000"/>
                </a:solidFill>
                <a:latin typeface="MyriadPro-Light"/>
                <a:hlinkClick r:id="rId12" action="ppaction://hlinksldjump"/>
              </a:rPr>
              <a:t> White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13" action="ppaction://hlinksldjump"/>
              </a:rPr>
              <a:t>23 de dezembro – O Sagrado Sábado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MyriadPro-Light"/>
                <a:hlinkClick r:id="rId14" action="ppaction://hlinksldjump"/>
              </a:rPr>
              <a:t>30 de dezembro – Chorando pelo almoço</a:t>
            </a:r>
            <a:endParaRPr lang="pt-BR" sz="2400" dirty="0">
              <a:solidFill>
                <a:srgbClr val="FF0000"/>
              </a:solidFill>
              <a:latin typeface="MyriadPro-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B5BFF2-F451-471A-B67F-76B451181B3C}"/>
              </a:ext>
            </a:extLst>
          </p:cNvPr>
          <p:cNvSpPr/>
          <p:nvPr/>
        </p:nvSpPr>
        <p:spPr>
          <a:xfrm>
            <a:off x="92674" y="1581014"/>
            <a:ext cx="1959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Camarões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Guiné</a:t>
            </a:r>
          </a:p>
          <a:p>
            <a:r>
              <a:rPr lang="pt-BR" sz="2400" b="1" dirty="0"/>
              <a:t>Gana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6848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A16065A2-563F-DDE3-E952-08BB73169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S01 - Missões – 07 de outubro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AC6A6F-7A87-DBDF-C3CF-0E63507E8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Orando o Tempo Todo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4BA482B-BE87-58D4-262D-9748C234E8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Celeste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B8A489A-B2B6-F8AF-E1B0-01972D744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Camarões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BBBB9B97-9382-4A67-B96E-2C692DA421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r="6907"/>
          <a:stretch>
            <a:fillRect/>
          </a:stretch>
        </p:blipFill>
        <p:spPr/>
      </p:pic>
      <p:pic>
        <p:nvPicPr>
          <p:cNvPr id="29" name="Espaço Reservado para Imagem 28">
            <a:extLst>
              <a:ext uri="{FF2B5EF4-FFF2-40B4-BE49-F238E27FC236}">
                <a16:creationId xmlns:a16="http://schemas.microsoft.com/office/drawing/2014/main" id="{5A7658F5-71DB-4E9C-BFA2-99964EC745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b="16103"/>
          <a:stretch>
            <a:fillRect/>
          </a:stretch>
        </p:blipFill>
        <p:spPr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88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F4EE8B-11B1-4E34-8D6A-A30E1F258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Os primeiros adventistas em Camarões foram os missionários americanos William Harrison Anderson e T. M. French, que chegou ao país em novembro de 1926.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Bessala Etong, um chefe local, deu-lhes um terreno de 55 hectares para eles construírem a missão.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primeira igreja </a:t>
            </a:r>
            <a:r>
              <a:rPr lang="pt-PT" altLang="pt-BR" dirty="0">
                <a:solidFill>
                  <a:srgbClr val="202124"/>
                </a:solidFill>
                <a:latin typeface="inherit"/>
              </a:rPr>
              <a:t>adventista em Camarões foi construído em 1937.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202124"/>
                </a:solidFill>
                <a:latin typeface="inherit"/>
              </a:rPr>
              <a:t>Os primeiros seis camaroneses a tornarem-se adventistas foram batizados em Abril de 1929. Eram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Ndi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 Daniel,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Medjo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Endangte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 Josué e Antoine </a:t>
            </a:r>
            <a:r>
              <a:rPr lang="pt-BR" dirty="0" err="1">
                <a:solidFill>
                  <a:srgbClr val="202124"/>
                </a:solidFill>
                <a:latin typeface="inherit"/>
              </a:rPr>
              <a:t>Mfoumi</a:t>
            </a:r>
            <a:r>
              <a:rPr lang="pt-BR" dirty="0">
                <a:solidFill>
                  <a:srgbClr val="202124"/>
                </a:solidFill>
                <a:latin typeface="inherit"/>
              </a:rPr>
              <a:t>, juntamente com as suas esposas.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pt-PT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pt-PT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kumimoji="0" lang="pt-PT" altLang="pt-B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8" name="Picture 4" descr="Nenhuma descrição de foto disponível.">
            <a:extLst>
              <a:ext uri="{FF2B5EF4-FFF2-40B4-BE49-F238E27FC236}">
                <a16:creationId xmlns:a16="http://schemas.microsoft.com/office/drawing/2014/main" id="{47302DE6-BB71-4E52-8150-DEFF3AF2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6" y="764704"/>
            <a:ext cx="2895698" cy="21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nhuma descrição de foto disponível.">
            <a:extLst>
              <a:ext uri="{FF2B5EF4-FFF2-40B4-BE49-F238E27FC236}">
                <a16:creationId xmlns:a16="http://schemas.microsoft.com/office/drawing/2014/main" id="{C504160F-DDCD-4A92-B37A-B15EE1DD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Cameroon SDA Church Union In Cameroon: History,Facts, &amp; Services">
            <a:extLst>
              <a:ext uri="{FF2B5EF4-FFF2-40B4-BE49-F238E27FC236}">
                <a16:creationId xmlns:a16="http://schemas.microsoft.com/office/drawing/2014/main" id="{4B2D2E49-79D9-4629-B63F-CCD507660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49F0A6-675F-454E-8DDD-B1658E612E86}"/>
              </a:ext>
            </a:extLst>
          </p:cNvPr>
          <p:cNvSpPr txBox="1"/>
          <p:nvPr/>
        </p:nvSpPr>
        <p:spPr>
          <a:xfrm>
            <a:off x="6112805" y="2938062"/>
            <a:ext cx="2895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Instituições adventistas em Camarões</a:t>
            </a:r>
            <a:endParaRPr lang="pt-BR" sz="16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B0D1B0-397A-4E1A-B1C4-6848E4A85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29857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5D7D502-373F-4011-8222-A730BE84B99C}"/>
              </a:ext>
            </a:extLst>
          </p:cNvPr>
          <p:cNvSpPr/>
          <p:nvPr/>
        </p:nvSpPr>
        <p:spPr>
          <a:xfrm>
            <a:off x="3812882" y="3244334"/>
            <a:ext cx="1518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</a:rPr>
              <a:t> Intereuropeia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C72255-7F1E-4EC1-969A-EC1A249FC0D7}"/>
              </a:ext>
            </a:extLst>
          </p:cNvPr>
          <p:cNvSpPr txBox="1"/>
          <p:nvPr/>
        </p:nvSpPr>
        <p:spPr>
          <a:xfrm>
            <a:off x="6911673" y="6397339"/>
            <a:ext cx="167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mic Sans MS" panose="030F0702030302020204" pitchFamily="66" charset="0"/>
              </a:rPr>
              <a:t>Bandeira do Gabão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4F7E73-3CC6-403C-9C46-1697CF36741A}"/>
              </a:ext>
            </a:extLst>
          </p:cNvPr>
          <p:cNvSpPr txBox="1"/>
          <p:nvPr/>
        </p:nvSpPr>
        <p:spPr>
          <a:xfrm>
            <a:off x="4823718" y="6290903"/>
            <a:ext cx="122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Mandril fêmea com filhote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4AE1EB0-D4D0-4245-8289-3B28AA05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94" y="751797"/>
            <a:ext cx="1865376" cy="25786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85312B-88AF-4BB8-8448-70CB2C888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699981"/>
            <a:ext cx="3133344" cy="26822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F7F9FE-532F-4A2C-8042-6A7EF9C7F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68" y="3382221"/>
            <a:ext cx="2353056" cy="17373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B834CA3-7827-4B4F-87AE-1881E1B92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29" y="3711056"/>
            <a:ext cx="2529840" cy="17434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0B3FB45-8347-4765-82F1-7663B81B9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50" y="5100531"/>
            <a:ext cx="1674412" cy="17373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11995D6-8B01-4969-B773-9C84FE5C9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1" y="5659723"/>
            <a:ext cx="987552" cy="737616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7A72299-AEF1-48E6-A694-06D4840C4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908720"/>
            <a:ext cx="2959200" cy="5354465"/>
          </a:xfrm>
        </p:spPr>
        <p:txBody>
          <a:bodyPr/>
          <a:lstStyle/>
          <a:p>
            <a:pPr algn="ctr"/>
            <a:r>
              <a:rPr lang="pt-BR" alt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Mandril</a:t>
            </a:r>
          </a:p>
          <a:p>
            <a:endParaRPr lang="pt-BR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latin typeface="Comic Sans MS" panose="030F0702030302020204" pitchFamily="66" charset="0"/>
              </a:rPr>
              <a:t>O </a:t>
            </a:r>
            <a:r>
              <a:rPr lang="es-ES" sz="1400" b="1" dirty="0">
                <a:latin typeface="Comic Sans MS" panose="030F0702030302020204" pitchFamily="66" charset="0"/>
              </a:rPr>
              <a:t>mandril</a:t>
            </a:r>
            <a:r>
              <a:rPr lang="es-ES" sz="1400" dirty="0">
                <a:latin typeface="Comic Sans MS" panose="030F0702030302020204" pitchFamily="66" charset="0"/>
              </a:rPr>
              <a:t> é o macaco </a:t>
            </a:r>
            <a:r>
              <a:rPr lang="es-ES" sz="1400" dirty="0" err="1">
                <a:latin typeface="Comic Sans MS" panose="030F0702030302020204" pitchFamily="66" charset="0"/>
              </a:rPr>
              <a:t>mais</a:t>
            </a:r>
            <a:r>
              <a:rPr lang="es-ES" sz="1400" dirty="0">
                <a:latin typeface="Comic Sans MS" panose="030F0702030302020204" pitchFamily="66" charset="0"/>
              </a:rPr>
              <a:t> colorido das florestas da África. É encontrado principalmente no </a:t>
            </a:r>
            <a:r>
              <a:rPr lang="es-ES" sz="1400" b="1" dirty="0" err="1">
                <a:latin typeface="Comic Sans MS" panose="030F0702030302020204" pitchFamily="66" charset="0"/>
              </a:rPr>
              <a:t>Gabão</a:t>
            </a:r>
            <a:r>
              <a:rPr lang="es-ES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Os machos tem pelagem verde-oliva e a face e nádegas multicoloridas</a:t>
            </a:r>
            <a:r>
              <a:rPr lang="es-ES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Usam seus poderosos caninos para se defenderem dos predadores;</a:t>
            </a:r>
          </a:p>
          <a:p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Podendo pesar até 35 quilos, os machos crescem até medirem cerca de um metro e podem viver até 25 anos</a:t>
            </a:r>
            <a:r>
              <a:rPr lang="pt-PT" sz="1400" dirty="0">
                <a:latin typeface="Comic Sans MS" panose="030F0702030302020204" pitchFamily="66" charset="0"/>
              </a:rPr>
              <a:t>; </a:t>
            </a: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Comic Sans MS" panose="030F0702030302020204" pitchFamily="66" charset="0"/>
              </a:rPr>
              <a:t>Se alimentam de frutas, raízes, insetos e pequenos animais;</a:t>
            </a:r>
          </a:p>
          <a:p>
            <a:r>
              <a:rPr lang="pt-BR" sz="1400" dirty="0">
                <a:latin typeface="Comic Sans MS" panose="030F0702030302020204" pitchFamily="66" charset="0"/>
              </a:rPr>
              <a:t> </a:t>
            </a:r>
            <a:endParaRPr lang="es-E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err="1">
                <a:latin typeface="Comic Sans MS" panose="030F0702030302020204" pitchFamily="66" charset="0"/>
              </a:rPr>
              <a:t>Vivem</a:t>
            </a:r>
            <a:r>
              <a:rPr lang="es-ES" sz="1400" dirty="0">
                <a:latin typeface="Comic Sans MS" panose="030F0702030302020204" pitchFamily="66" charset="0"/>
              </a:rPr>
              <a:t> em grandes grupos.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4683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E0FBD75-EA4F-E094-4984-840E1D137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S02 - Missões – 14 de outubro</a:t>
            </a:r>
            <a:endParaRPr lang="pt-BR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C3C698E-FD4B-4D80-EB52-FFC98F2493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Repartindo o Pão</a:t>
            </a:r>
          </a:p>
        </p:txBody>
      </p:sp>
      <p:pic>
        <p:nvPicPr>
          <p:cNvPr id="23" name="Espaço Reservado para Imagem 28">
            <a:extLst>
              <a:ext uri="{FF2B5EF4-FFF2-40B4-BE49-F238E27FC236}">
                <a16:creationId xmlns:a16="http://schemas.microsoft.com/office/drawing/2014/main" id="{01755D47-BA27-4870-AC82-15F057E5B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8296"/>
          <a:stretch/>
        </p:blipFill>
        <p:spPr>
          <a:ln w="38100">
            <a:solidFill>
              <a:schemeClr val="tx1"/>
            </a:solidFill>
          </a:ln>
        </p:spPr>
      </p:pic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ED2FA248-5F75-4670-8585-205695EC24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803"/>
          <a:stretch/>
        </p:blipFill>
        <p:spPr/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31F77FE2-A613-DA07-2C4B-1D652E046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David</a:t>
            </a:r>
          </a:p>
        </p:txBody>
      </p:sp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id="{EC4ADFD9-CD94-4B98-916A-F2C7931BB1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Camarões</a:t>
            </a:r>
          </a:p>
        </p:txBody>
      </p:sp>
    </p:spTree>
    <p:extLst>
      <p:ext uri="{BB962C8B-B14F-4D97-AF65-F5344CB8AC3E}">
        <p14:creationId xmlns:p14="http://schemas.microsoft.com/office/powerpoint/2010/main" val="1194186321"/>
      </p:ext>
    </p:extLst>
  </p:cSld>
  <p:clrMapOvr>
    <a:masterClrMapping/>
  </p:clrMapOvr>
</p:sld>
</file>

<file path=ppt/theme/theme1.xml><?xml version="1.0" encoding="utf-8"?>
<a:theme xmlns:a="http://schemas.openxmlformats.org/drawingml/2006/main" name="Missõe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marelo ADOR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34345</TotalTime>
  <Words>2862</Words>
  <Application>Microsoft Office PowerPoint</Application>
  <PresentationFormat>Apresentação na tela (4:3)</PresentationFormat>
  <Paragraphs>375</Paragraphs>
  <Slides>48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Comic Sans MS</vt:lpstr>
      <vt:lpstr>inherit</vt:lpstr>
      <vt:lpstr>Lato-Bold</vt:lpstr>
      <vt:lpstr>MyriadPro-Light</vt:lpstr>
      <vt:lpstr>Wingdings</vt:lpstr>
      <vt:lpstr>Missões</vt:lpstr>
      <vt:lpstr>Amarelo ADORAÇÃO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ruy.ernesto.virtual@gmail.com</cp:lastModifiedBy>
  <cp:revision>1782</cp:revision>
  <dcterms:created xsi:type="dcterms:W3CDTF">2014-12-27T17:37:04Z</dcterms:created>
  <dcterms:modified xsi:type="dcterms:W3CDTF">2023-09-23T21:27:25Z</dcterms:modified>
</cp:coreProperties>
</file>