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711" r:id="rId2"/>
  </p:sldMasterIdLst>
  <p:notesMasterIdLst>
    <p:notesMasterId r:id="rId54"/>
  </p:notesMasterIdLst>
  <p:sldIdLst>
    <p:sldId id="727" r:id="rId3"/>
    <p:sldId id="256" r:id="rId4"/>
    <p:sldId id="902" r:id="rId5"/>
    <p:sldId id="517" r:id="rId6"/>
    <p:sldId id="259" r:id="rId7"/>
    <p:sldId id="260" r:id="rId8"/>
    <p:sldId id="733" r:id="rId9"/>
    <p:sldId id="1201" r:id="rId10"/>
    <p:sldId id="925" r:id="rId11"/>
    <p:sldId id="1202" r:id="rId12"/>
    <p:sldId id="923" r:id="rId13"/>
    <p:sldId id="928" r:id="rId14"/>
    <p:sldId id="1215" r:id="rId15"/>
    <p:sldId id="921" r:id="rId16"/>
    <p:sldId id="931" r:id="rId17"/>
    <p:sldId id="1216" r:id="rId18"/>
    <p:sldId id="917" r:id="rId19"/>
    <p:sldId id="934" r:id="rId20"/>
    <p:sldId id="1217" r:id="rId21"/>
    <p:sldId id="819" r:id="rId22"/>
    <p:sldId id="937" r:id="rId23"/>
    <p:sldId id="1218" r:id="rId24"/>
    <p:sldId id="1185" r:id="rId25"/>
    <p:sldId id="940" r:id="rId26"/>
    <p:sldId id="1219" r:id="rId27"/>
    <p:sldId id="905" r:id="rId28"/>
    <p:sldId id="943" r:id="rId29"/>
    <p:sldId id="1220" r:id="rId30"/>
    <p:sldId id="880" r:id="rId31"/>
    <p:sldId id="946" r:id="rId32"/>
    <p:sldId id="1221" r:id="rId33"/>
    <p:sldId id="878" r:id="rId34"/>
    <p:sldId id="949" r:id="rId35"/>
    <p:sldId id="1222" r:id="rId36"/>
    <p:sldId id="907" r:id="rId37"/>
    <p:sldId id="952" r:id="rId38"/>
    <p:sldId id="1223" r:id="rId39"/>
    <p:sldId id="911" r:id="rId40"/>
    <p:sldId id="955" r:id="rId41"/>
    <p:sldId id="1224" r:id="rId42"/>
    <p:sldId id="915" r:id="rId43"/>
    <p:sldId id="1170" r:id="rId44"/>
    <p:sldId id="1225" r:id="rId45"/>
    <p:sldId id="913" r:id="rId46"/>
    <p:sldId id="1173" r:id="rId47"/>
    <p:sldId id="1226" r:id="rId48"/>
    <p:sldId id="919" r:id="rId49"/>
    <p:sldId id="924" r:id="rId50"/>
    <p:sldId id="312" r:id="rId51"/>
    <p:sldId id="325" r:id="rId52"/>
    <p:sldId id="304" r:id="rId5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29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y Ernesto Nobrega Schwantes" initials="RENS" lastIdx="1" clrIdx="0">
    <p:extLst>
      <p:ext uri="{19B8F6BF-5375-455C-9EA6-DF929625EA0E}">
        <p15:presenceInfo xmlns:p15="http://schemas.microsoft.com/office/powerpoint/2012/main" userId="2159a553c4c1304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5A12"/>
    <a:srgbClr val="F2E232"/>
    <a:srgbClr val="53CA9A"/>
    <a:srgbClr val="478BCA"/>
    <a:srgbClr val="933B8A"/>
    <a:srgbClr val="8F318F"/>
    <a:srgbClr val="397395"/>
    <a:srgbClr val="60C7CC"/>
    <a:srgbClr val="15455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72" autoAdjust="0"/>
    <p:restoredTop sz="94434" autoAdjust="0"/>
  </p:normalViewPr>
  <p:slideViewPr>
    <p:cSldViewPr>
      <p:cViewPr>
        <p:scale>
          <a:sx n="100" d="100"/>
          <a:sy n="100" d="100"/>
        </p:scale>
        <p:origin x="1242" y="510"/>
      </p:cViewPr>
      <p:guideLst>
        <p:guide orient="horz" pos="392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916FD-12B9-4956-BC5B-247E394B5456}" type="datetimeFigureOut">
              <a:rPr lang="pt-BR" smtClean="0"/>
              <a:t>17/06/2023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AE884-63DC-4790-85F0-B80EAB01F3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8659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8382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20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516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0716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86324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26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3381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0310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29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792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81877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32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2099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66175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35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527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8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9942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30541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38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5264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2903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41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1713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80993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44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4969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02487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47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027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8871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11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612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2005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14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018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1516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17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4796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mailto:ruy_ernesto@hotmail.com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Trimes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884330E-88B8-4835-83A9-C37E536B4025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6" name="Imagem 2">
            <a:extLst>
              <a:ext uri="{FF2B5EF4-FFF2-40B4-BE49-F238E27FC236}">
                <a16:creationId xmlns:a16="http://schemas.microsoft.com/office/drawing/2014/main" id="{633CDA14-AD4B-45D3-86D1-7FEA6415D8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5584825"/>
            <a:ext cx="1157288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FB24A0E-735C-4FC4-80DA-CADEBEF1A0C3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3">
                  <a:lumMod val="50000"/>
                </a:schemeClr>
              </a:gs>
              <a:gs pos="69000">
                <a:schemeClr val="accent3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8E0FA1A-340C-40F7-81E6-304E1219880E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35000">
                <a:schemeClr val="accent3">
                  <a:lumMod val="75000"/>
                </a:schemeClr>
              </a:gs>
              <a:gs pos="69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90D8E36-9702-4E20-9375-18AE84B47DD7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lumMod val="60000"/>
                  <a:lumOff val="4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1B37ECB-633E-441E-8AA1-4E73F9C341C9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207709B-A89C-4EBD-ADD3-59DCDAAC299E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3" name="Imagem 9">
            <a:extLst>
              <a:ext uri="{FF2B5EF4-FFF2-40B4-BE49-F238E27FC236}">
                <a16:creationId xmlns:a16="http://schemas.microsoft.com/office/drawing/2014/main" id="{8F10618C-6DFF-4B57-8C56-11E01F72F62B}"/>
              </a:ext>
            </a:extLst>
          </p:cNvPr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179705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10" descr="Uma imagem contendo foto, edifício, parede&#10;&#10;Descrição gerada com alta confiança">
            <a:extLst>
              <a:ext uri="{FF2B5EF4-FFF2-40B4-BE49-F238E27FC236}">
                <a16:creationId xmlns:a16="http://schemas.microsoft.com/office/drawing/2014/main" id="{A3B2377A-42E9-49C8-ADD9-9397D55B92CA}"/>
              </a:ext>
            </a:extLst>
          </p:cNvPr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281940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11" descr="Uma imagem contendo objeto, foto&#10;&#10;Descrição gerada com alta confiança">
            <a:extLst>
              <a:ext uri="{FF2B5EF4-FFF2-40B4-BE49-F238E27FC236}">
                <a16:creationId xmlns:a16="http://schemas.microsoft.com/office/drawing/2014/main" id="{81D53FD7-CF6A-418E-8A5B-413BC53D6418}"/>
              </a:ext>
            </a:extLst>
          </p:cNvPr>
          <p:cNvPicPr>
            <a:picLocks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3657600"/>
            <a:ext cx="12700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2" descr="Uma imagem contendo foto, parede, interior, objeto&#10;&#10;Descrição gerada com alta confiança">
            <a:extLst>
              <a:ext uri="{FF2B5EF4-FFF2-40B4-BE49-F238E27FC236}">
                <a16:creationId xmlns:a16="http://schemas.microsoft.com/office/drawing/2014/main" id="{3AEF7D3B-664D-459B-9DC7-5D233770E966}"/>
              </a:ext>
            </a:extLst>
          </p:cNvPr>
          <p:cNvPicPr>
            <a:picLocks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839788"/>
            <a:ext cx="12700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eta para a direita 14">
            <a:extLst>
              <a:ext uri="{FF2B5EF4-FFF2-40B4-BE49-F238E27FC236}">
                <a16:creationId xmlns:a16="http://schemas.microsoft.com/office/drawing/2014/main" id="{A4BBDE61-B797-4516-A6E9-336DF772577C}"/>
              </a:ext>
            </a:extLst>
          </p:cNvPr>
          <p:cNvSpPr/>
          <p:nvPr userDrawn="1"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0000"/>
              </a:solidFill>
            </a:endParaRPr>
          </a:p>
        </p:txBody>
      </p:sp>
      <p:sp>
        <p:nvSpPr>
          <p:cNvPr id="18" name="Seta para a direita 15">
            <a:extLst>
              <a:ext uri="{FF2B5EF4-FFF2-40B4-BE49-F238E27FC236}">
                <a16:creationId xmlns:a16="http://schemas.microsoft.com/office/drawing/2014/main" id="{1DE5B9AE-EBAC-49FD-831F-7F8D8D1AA518}"/>
              </a:ext>
            </a:extLst>
          </p:cNvPr>
          <p:cNvSpPr/>
          <p:nvPr userDrawn="1"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9" name="Seta para a direita 16">
            <a:extLst>
              <a:ext uri="{FF2B5EF4-FFF2-40B4-BE49-F238E27FC236}">
                <a16:creationId xmlns:a16="http://schemas.microsoft.com/office/drawing/2014/main" id="{300B158C-8944-45B4-A842-7C812A718E28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" name="Seta para a direita 17">
            <a:extLst>
              <a:ext uri="{FF2B5EF4-FFF2-40B4-BE49-F238E27FC236}">
                <a16:creationId xmlns:a16="http://schemas.microsoft.com/office/drawing/2014/main" id="{9C8AC88B-5942-45AB-99B5-58ADAF81675E}"/>
              </a:ext>
            </a:extLst>
          </p:cNvPr>
          <p:cNvSpPr/>
          <p:nvPr userDrawn="1"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1" name="CaixaDeTexto 18">
            <a:extLst>
              <a:ext uri="{FF2B5EF4-FFF2-40B4-BE49-F238E27FC236}">
                <a16:creationId xmlns:a16="http://schemas.microsoft.com/office/drawing/2014/main" id="{4E1BE383-3AB9-4D0C-A48C-D95DABE4CF7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7449" y="1243331"/>
            <a:ext cx="12731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HISTÓRIAS</a:t>
            </a:r>
          </a:p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DOS CAMPOS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8B97C8C-6581-4DA9-B07D-8F11A12926A2}"/>
              </a:ext>
            </a:extLst>
          </p:cNvPr>
          <p:cNvSpPr/>
          <p:nvPr userDrawn="1"/>
        </p:nvSpPr>
        <p:spPr>
          <a:xfrm>
            <a:off x="1749597" y="620688"/>
            <a:ext cx="4238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MI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ONÁR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OS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5516E58-34D7-4805-84EC-95B6B4827FC7}"/>
              </a:ext>
            </a:extLst>
          </p:cNvPr>
          <p:cNvSpPr txBox="1"/>
          <p:nvPr userDrawn="1"/>
        </p:nvSpPr>
        <p:spPr>
          <a:xfrm>
            <a:off x="2620963" y="4221088"/>
            <a:ext cx="1268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800" dirty="0"/>
          </a:p>
          <a:p>
            <a:pPr algn="ctr"/>
            <a:r>
              <a:rPr lang="pt-BR" sz="1800" dirty="0"/>
              <a:t>TRIMESTRE</a:t>
            </a:r>
          </a:p>
          <a:p>
            <a:pPr algn="ctr"/>
            <a:r>
              <a:rPr lang="pt-BR" sz="1800"/>
              <a:t>2023</a:t>
            </a:r>
            <a:endParaRPr lang="pt-BR" sz="1800" dirty="0"/>
          </a:p>
        </p:txBody>
      </p:sp>
      <p:sp>
        <p:nvSpPr>
          <p:cNvPr id="30" name="Espaço Reservado para Texto 29">
            <a:extLst>
              <a:ext uri="{FF2B5EF4-FFF2-40B4-BE49-F238E27FC236}">
                <a16:creationId xmlns:a16="http://schemas.microsoft.com/office/drawing/2014/main" id="{61069D8B-8B28-4E35-879E-2C48552D62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86052" y="3789040"/>
            <a:ext cx="1131886" cy="7924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Tri</a:t>
            </a:r>
          </a:p>
        </p:txBody>
      </p:sp>
    </p:spTree>
    <p:extLst>
      <p:ext uri="{BB962C8B-B14F-4D97-AF65-F5344CB8AC3E}">
        <p14:creationId xmlns:p14="http://schemas.microsoft.com/office/powerpoint/2010/main" val="4238227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ões no Mu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9F7A317-04DB-406C-AA6E-EB39E08D1A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59" y="711018"/>
            <a:ext cx="7733884" cy="608166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9002AFE-889F-4D14-A8A3-F88B46A73AE4}"/>
              </a:ext>
            </a:extLst>
          </p:cNvPr>
          <p:cNvSpPr txBox="1"/>
          <p:nvPr userDrawn="1"/>
        </p:nvSpPr>
        <p:spPr>
          <a:xfrm>
            <a:off x="1304113" y="55094"/>
            <a:ext cx="7733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Divisões da Igreja Adventista no mundo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EFD460E0-A66A-4EFF-83B4-D872D91F38A9}"/>
              </a:ext>
            </a:extLst>
          </p:cNvPr>
          <p:cNvSpPr/>
          <p:nvPr userDrawn="1"/>
        </p:nvSpPr>
        <p:spPr>
          <a:xfrm>
            <a:off x="1364459" y="711018"/>
            <a:ext cx="7733884" cy="4137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600" b="1" dirty="0">
                <a:solidFill>
                  <a:srgbClr val="FF0000"/>
                </a:solidFill>
              </a:rPr>
              <a:t>Conferência Geral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D877F83-E5D6-4F8E-907D-4BA9F142A14E}"/>
              </a:ext>
            </a:extLst>
          </p:cNvPr>
          <p:cNvSpPr txBox="1"/>
          <p:nvPr userDrawn="1"/>
        </p:nvSpPr>
        <p:spPr>
          <a:xfrm>
            <a:off x="1835696" y="5661248"/>
            <a:ext cx="169514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200" b="1" dirty="0"/>
              <a:t>Norte Americana (NAD)</a:t>
            </a:r>
          </a:p>
          <a:p>
            <a:r>
              <a:rPr lang="pt-BR" sz="1200" b="1" dirty="0"/>
              <a:t>Interamericana (IAD)</a:t>
            </a:r>
          </a:p>
          <a:p>
            <a:r>
              <a:rPr lang="pt-BR" sz="1200" b="1" dirty="0"/>
              <a:t>Sul Americana (SAD)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0B8DD16-7EA1-47D0-BE16-5B35C97E74C4}"/>
              </a:ext>
            </a:extLst>
          </p:cNvPr>
          <p:cNvSpPr txBox="1"/>
          <p:nvPr userDrawn="1"/>
        </p:nvSpPr>
        <p:spPr>
          <a:xfrm>
            <a:off x="4211960" y="5291915"/>
            <a:ext cx="2448272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b="1" dirty="0"/>
              <a:t>Transeuropeia (TED) </a:t>
            </a:r>
          </a:p>
          <a:p>
            <a:r>
              <a:rPr lang="pt-BR" sz="1200" b="1" dirty="0"/>
              <a:t>Intereuropeia (EUD)</a:t>
            </a:r>
          </a:p>
          <a:p>
            <a:r>
              <a:rPr lang="pt-BR" sz="1200" b="1" dirty="0"/>
              <a:t>Oriente Médio/Norte África(MENA)</a:t>
            </a:r>
          </a:p>
          <a:p>
            <a:r>
              <a:rPr lang="pt-BR" sz="1200" b="1" dirty="0"/>
              <a:t>Campo de Israel (IF)</a:t>
            </a:r>
          </a:p>
          <a:p>
            <a:r>
              <a:rPr lang="pt-BR" sz="1200" b="1" dirty="0"/>
              <a:t>Centro Oeste Africana (WAD)</a:t>
            </a:r>
          </a:p>
          <a:p>
            <a:r>
              <a:rPr lang="pt-BR" sz="1200" b="1" dirty="0"/>
              <a:t>Centro Leste Africana (ECD)</a:t>
            </a:r>
          </a:p>
          <a:p>
            <a:r>
              <a:rPr lang="pt-BR" sz="1200" b="1" i="0" dirty="0"/>
              <a:t>Sul-Africana Oceano </a:t>
            </a:r>
            <a:r>
              <a:rPr lang="pt-BR" sz="1100" b="1" dirty="0"/>
              <a:t>Índico (SID)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5AAA76E-B543-4D9E-8A95-B102DC517481}"/>
              </a:ext>
            </a:extLst>
          </p:cNvPr>
          <p:cNvSpPr txBox="1"/>
          <p:nvPr userDrawn="1"/>
        </p:nvSpPr>
        <p:spPr>
          <a:xfrm>
            <a:off x="6866095" y="5278084"/>
            <a:ext cx="223224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b="1" dirty="0"/>
              <a:t>Euroasiática (ESD)</a:t>
            </a:r>
          </a:p>
          <a:p>
            <a:r>
              <a:rPr lang="pt-BR" sz="1200" b="1" dirty="0"/>
              <a:t>Pacífico Norte Asiático (NSD) Pacífico Sul Asiático (SSD) </a:t>
            </a:r>
          </a:p>
          <a:p>
            <a:r>
              <a:rPr lang="pt-BR" sz="1200" b="1" dirty="0"/>
              <a:t>Sul Asiático (SUD)</a:t>
            </a:r>
          </a:p>
          <a:p>
            <a:r>
              <a:rPr lang="pt-BR" sz="1200" b="1" dirty="0"/>
              <a:t>Sul do Pacífico (SPD)</a:t>
            </a:r>
            <a:endParaRPr lang="pt-BR" sz="1100" b="1" dirty="0"/>
          </a:p>
        </p:txBody>
      </p:sp>
    </p:spTree>
    <p:extLst>
      <p:ext uri="{BB962C8B-B14F-4D97-AF65-F5344CB8AC3E}">
        <p14:creationId xmlns:p14="http://schemas.microsoft.com/office/powerpoint/2010/main" val="864524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3690757-2233-41B7-B19F-57929FBC3A8B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1" hasCustomPrompt="1"/>
          </p:nvPr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FFF00"/>
                </a:solidFill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 </a:t>
            </a:r>
          </a:p>
        </p:txBody>
      </p:sp>
      <p:sp>
        <p:nvSpPr>
          <p:cNvPr id="6" name="CaixaDeTexto 2">
            <a:extLst>
              <a:ext uri="{FF2B5EF4-FFF2-40B4-BE49-F238E27FC236}">
                <a16:creationId xmlns:a16="http://schemas.microsoft.com/office/drawing/2014/main" id="{24418F8F-55AE-4F30-A4F5-B7D5BACE023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7950" y="981075"/>
            <a:ext cx="903605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Aft>
                <a:spcPts val="1200"/>
              </a:spcAft>
            </a:pPr>
            <a:r>
              <a:rPr lang="pt-BR" altLang="pt-BR" sz="2400" b="1"/>
              <a:t>As imagens que temos utilizado aqui são sempre imagens tiradas da internet. Procuramos não utilizar imagens que tenham alguma restrição quanto à direitos autorais.</a:t>
            </a:r>
          </a:p>
          <a:p>
            <a:pPr algn="just" eaLnBrk="1" hangingPunct="1">
              <a:spcAft>
                <a:spcPts val="1200"/>
              </a:spcAft>
            </a:pPr>
            <a:r>
              <a:rPr lang="pt-BR" altLang="pt-BR" sz="2400" b="1"/>
              <a:t>Se por acaso estivermos utilizando de maneira indevida alguma imagem, por favor me avise que retirarei imediatamente a imagem deste material.</a:t>
            </a:r>
          </a:p>
        </p:txBody>
      </p:sp>
      <p:sp>
        <p:nvSpPr>
          <p:cNvPr id="8" name="Retângulo 3">
            <a:extLst>
              <a:ext uri="{FF2B5EF4-FFF2-40B4-BE49-F238E27FC236}">
                <a16:creationId xmlns:a16="http://schemas.microsoft.com/office/drawing/2014/main" id="{8F28B665-A79E-4E52-BD91-14131BA516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3825" y="3551238"/>
            <a:ext cx="90360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 dirty="0"/>
              <a:t>Qualquer observação sobre este material entre em contato comigo pelo e-mail:</a:t>
            </a:r>
          </a:p>
          <a:p>
            <a:pPr eaLnBrk="1" hangingPunct="1"/>
            <a:r>
              <a:rPr lang="pt-BR" altLang="pt-BR" sz="2400" b="1" dirty="0">
                <a:solidFill>
                  <a:srgbClr val="FF0000"/>
                </a:solidFill>
              </a:rPr>
              <a:t>Ruy Ernesto N Schwantes ( </a:t>
            </a:r>
            <a:r>
              <a:rPr lang="pt-BR" altLang="pt-BR" sz="2400" b="1" dirty="0">
                <a:solidFill>
                  <a:srgbClr val="FF0000"/>
                </a:solidFill>
                <a:hlinkClick r:id="rId2"/>
              </a:rPr>
              <a:t>ruy_ernesto@hotmail.com</a:t>
            </a:r>
            <a:r>
              <a:rPr lang="pt-BR" altLang="pt-BR" sz="2400" b="1" dirty="0">
                <a:solidFill>
                  <a:srgbClr val="FF0000"/>
                </a:solidFill>
              </a:rPr>
              <a:t> )</a:t>
            </a:r>
          </a:p>
          <a:p>
            <a:pPr eaLnBrk="1" hangingPunct="1"/>
            <a:endParaRPr lang="pt-BR" altLang="pt-BR" sz="2400" b="1" dirty="0">
              <a:solidFill>
                <a:srgbClr val="FF0000"/>
              </a:solidFill>
            </a:endParaRPr>
          </a:p>
          <a:p>
            <a:pPr eaLnBrk="1" hangingPunct="1"/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10" name="Retângulo 3">
            <a:extLst>
              <a:ext uri="{FF2B5EF4-FFF2-40B4-BE49-F238E27FC236}">
                <a16:creationId xmlns:a16="http://schemas.microsoft.com/office/drawing/2014/main" id="{1A7E6371-DDD0-428D-ADA7-00C93FFBF8E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950" y="4751567"/>
            <a:ext cx="90360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br>
              <a:rPr lang="pt-BR" sz="2400" b="1" dirty="0"/>
            </a:br>
            <a:endParaRPr lang="pt-BR" alt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920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156401C-DE18-48C8-8A43-D90D8C472295}"/>
              </a:ext>
            </a:extLst>
          </p:cNvPr>
          <p:cNvSpPr/>
          <p:nvPr userDrawn="1"/>
        </p:nvSpPr>
        <p:spPr>
          <a:xfrm>
            <a:off x="34925" y="0"/>
            <a:ext cx="9109075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4881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ral com desta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C943A4D7-F464-46AA-B306-627A8F22A378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CFD6F98-CF4C-4DA7-BEC7-012D4060B618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D6FA0C53-8B40-4915-9B42-9E61F87193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34544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riosidades 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7737" y="685695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3031C4F-6308-48D1-AE9D-A3E3CDBF91F7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Divisão Transeuropeia</a:t>
            </a:r>
          </a:p>
        </p:txBody>
      </p:sp>
    </p:spTree>
    <p:extLst>
      <p:ext uri="{BB962C8B-B14F-4D97-AF65-F5344CB8AC3E}">
        <p14:creationId xmlns:p14="http://schemas.microsoft.com/office/powerpoint/2010/main" val="1889191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lo CAPA - 4º trime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5C4FEF0-8A47-4AC6-A0E0-30CD42D95EE1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rgbClr val="FFFF99"/>
              </a:gs>
              <a:gs pos="35000">
                <a:srgbClr val="FFFFCC"/>
              </a:gs>
              <a:gs pos="69000">
                <a:srgbClr val="FFFFFF"/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</p:txBody>
      </p:sp>
      <p:pic>
        <p:nvPicPr>
          <p:cNvPr id="6" name="Imagem 2">
            <a:extLst>
              <a:ext uri="{FF2B5EF4-FFF2-40B4-BE49-F238E27FC236}">
                <a16:creationId xmlns:a16="http://schemas.microsoft.com/office/drawing/2014/main" id="{B65C028F-C3E5-48CD-BA7A-8E01655A4F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5584825"/>
            <a:ext cx="1157288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7998C51B-5961-4332-9F95-1378C485AEC4}"/>
              </a:ext>
            </a:extLst>
          </p:cNvPr>
          <p:cNvSpPr/>
          <p:nvPr userDrawn="1"/>
        </p:nvSpPr>
        <p:spPr>
          <a:xfrm>
            <a:off x="0" y="0"/>
            <a:ext cx="1306513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bg2">
                  <a:lumMod val="25000"/>
                </a:schemeClr>
              </a:gs>
              <a:gs pos="69000">
                <a:srgbClr val="D6A300"/>
              </a:gs>
              <a:gs pos="100000">
                <a:srgbClr val="FFFF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95C15DF-A763-467D-B824-0CB19D24092D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rgbClr val="FFC000"/>
              </a:gs>
              <a:gs pos="69000">
                <a:srgbClr val="FFCC00"/>
              </a:gs>
              <a:gs pos="100000">
                <a:srgbClr val="FFFF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C83C081-DE6D-4125-B51B-BE5A43D08F53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rgbClr val="FFC000"/>
              </a:gs>
              <a:gs pos="35000">
                <a:srgbClr val="FFCC00"/>
              </a:gs>
              <a:gs pos="69000">
                <a:srgbClr val="FFFF00"/>
              </a:gs>
              <a:gs pos="100000">
                <a:srgbClr val="FFFF66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728AF6E-8F61-4B91-A810-08F10495D554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rgbClr val="FFCC00"/>
              </a:gs>
              <a:gs pos="35000">
                <a:srgbClr val="FFFF00"/>
              </a:gs>
              <a:gs pos="69000">
                <a:srgbClr val="FFFF99"/>
              </a:gs>
              <a:gs pos="100000">
                <a:srgbClr val="FFFF99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A90DB37D-F52C-4018-A150-43DF63D0D086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rgbClr val="FFFF00"/>
              </a:gs>
              <a:gs pos="35000">
                <a:srgbClr val="FFFF66"/>
              </a:gs>
              <a:gs pos="69000">
                <a:srgbClr val="FFFF99"/>
              </a:gs>
              <a:gs pos="100000">
                <a:srgbClr val="FFFFCC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24D6CC90-7387-499B-B3C5-1FA4E71D89A9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rgbClr val="FFFF66"/>
              </a:gs>
              <a:gs pos="35000">
                <a:srgbClr val="FFFF99"/>
              </a:gs>
              <a:gs pos="69000">
                <a:srgbClr val="FFFFCC"/>
              </a:gs>
              <a:gs pos="100000">
                <a:srgbClr val="FFFFFF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</p:txBody>
      </p:sp>
      <p:pic>
        <p:nvPicPr>
          <p:cNvPr id="13" name="Imagem 9">
            <a:extLst>
              <a:ext uri="{FF2B5EF4-FFF2-40B4-BE49-F238E27FC236}">
                <a16:creationId xmlns:a16="http://schemas.microsoft.com/office/drawing/2014/main" id="{9978B942-97EB-496B-8EB7-CCBC2F7F3196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842963"/>
            <a:ext cx="1268413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10" descr="Uma imagem contendo foto, edifício, parede&#10;&#10;Descrição gerada com alta confiança">
            <a:extLst>
              <a:ext uri="{FF2B5EF4-FFF2-40B4-BE49-F238E27FC236}">
                <a16:creationId xmlns:a16="http://schemas.microsoft.com/office/drawing/2014/main" id="{A91E05CD-9CC7-447C-A604-5790BBFD58FB}"/>
              </a:ext>
            </a:extLst>
          </p:cNvPr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179705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11" descr="Uma imagem contendo objeto, foto&#10;&#10;Descrição gerada com alta confiança">
            <a:extLst>
              <a:ext uri="{FF2B5EF4-FFF2-40B4-BE49-F238E27FC236}">
                <a16:creationId xmlns:a16="http://schemas.microsoft.com/office/drawing/2014/main" id="{1683427A-8243-4FC1-92C8-1E3BE900AA46}"/>
              </a:ext>
            </a:extLst>
          </p:cNvPr>
          <p:cNvPicPr>
            <a:picLocks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281940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2" descr="Uma imagem contendo foto, parede, interior, objeto&#10;&#10;Descrição gerada com alta confiança">
            <a:extLst>
              <a:ext uri="{FF2B5EF4-FFF2-40B4-BE49-F238E27FC236}">
                <a16:creationId xmlns:a16="http://schemas.microsoft.com/office/drawing/2014/main" id="{DA24ACCB-34BD-4833-8FBD-D447B81ABC8D}"/>
              </a:ext>
            </a:extLst>
          </p:cNvPr>
          <p:cNvPicPr>
            <a:picLocks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3657600"/>
            <a:ext cx="12700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eta para a direita 14">
            <a:extLst>
              <a:ext uri="{FF2B5EF4-FFF2-40B4-BE49-F238E27FC236}">
                <a16:creationId xmlns:a16="http://schemas.microsoft.com/office/drawing/2014/main" id="{64604E08-EF50-479C-BF89-EAD268211E5B}"/>
              </a:ext>
            </a:extLst>
          </p:cNvPr>
          <p:cNvSpPr/>
          <p:nvPr userDrawn="1"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Seta para a direita 15">
            <a:extLst>
              <a:ext uri="{FF2B5EF4-FFF2-40B4-BE49-F238E27FC236}">
                <a16:creationId xmlns:a16="http://schemas.microsoft.com/office/drawing/2014/main" id="{2793710C-739A-4F95-868F-AE0D753ADB78}"/>
              </a:ext>
            </a:extLst>
          </p:cNvPr>
          <p:cNvSpPr/>
          <p:nvPr userDrawn="1"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9" name="Seta para a direita 16">
            <a:extLst>
              <a:ext uri="{FF2B5EF4-FFF2-40B4-BE49-F238E27FC236}">
                <a16:creationId xmlns:a16="http://schemas.microsoft.com/office/drawing/2014/main" id="{11B95390-0995-4B81-8E7F-C616DBB3226B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20" name="Seta para a direita 17">
            <a:extLst>
              <a:ext uri="{FF2B5EF4-FFF2-40B4-BE49-F238E27FC236}">
                <a16:creationId xmlns:a16="http://schemas.microsoft.com/office/drawing/2014/main" id="{ADF4A2DB-7503-43BB-8701-2341441E1B57}"/>
              </a:ext>
            </a:extLst>
          </p:cNvPr>
          <p:cNvSpPr/>
          <p:nvPr userDrawn="1"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28" name="Imagem 13" descr="Uma imagem contendo texto&#10;&#10;Descrição gerada com alta confiança">
            <a:extLst>
              <a:ext uri="{FF2B5EF4-FFF2-40B4-BE49-F238E27FC236}">
                <a16:creationId xmlns:a16="http://schemas.microsoft.com/office/drawing/2014/main" id="{EF17D8FD-C7E7-4BCF-9742-40BC2670E9E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" b="20526"/>
          <a:stretch>
            <a:fillRect/>
          </a:stretch>
        </p:blipFill>
        <p:spPr bwMode="auto">
          <a:xfrm>
            <a:off x="52388" y="5473700"/>
            <a:ext cx="1204912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aixaDeTexto 18">
            <a:extLst>
              <a:ext uri="{FF2B5EF4-FFF2-40B4-BE49-F238E27FC236}">
                <a16:creationId xmlns:a16="http://schemas.microsoft.com/office/drawing/2014/main" id="{08514C7B-E36E-4B83-9AAB-7166EC89143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988" y="1243013"/>
            <a:ext cx="12731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HISTÓRIAS</a:t>
            </a:r>
          </a:p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DOS CAMPOS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C29CE97F-0103-4489-86DA-9A7E2F0B047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49425" y="416853"/>
            <a:ext cx="42386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MI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S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S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I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ONÁR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I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OS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055C3C2-8158-473C-9D75-092FA71103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20963" y="4221163"/>
            <a:ext cx="12684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endParaRPr lang="pt-BR" altLang="pt-BR" dirty="0">
              <a:cs typeface="+mn-cs"/>
            </a:endParaRPr>
          </a:p>
          <a:p>
            <a:pPr algn="ctr">
              <a:defRPr/>
            </a:pPr>
            <a:r>
              <a:rPr lang="pt-BR" altLang="pt-BR" dirty="0">
                <a:cs typeface="+mn-cs"/>
              </a:rPr>
              <a:t>TRIMESTRE</a:t>
            </a:r>
          </a:p>
          <a:p>
            <a:pPr algn="ctr">
              <a:defRPr/>
            </a:pPr>
            <a:r>
              <a:rPr lang="pt-BR" altLang="pt-BR" b="1" dirty="0">
                <a:cs typeface="+mn-cs"/>
              </a:rPr>
              <a:t>2023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D502883E-26D5-4D6A-A98A-52B76B0E1AA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0650" y="5222875"/>
            <a:ext cx="1268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 dirty="0">
                <a:cs typeface="+mn-cs"/>
              </a:rPr>
              <a:t>Sábado</a:t>
            </a:r>
          </a:p>
        </p:txBody>
      </p:sp>
      <p:sp>
        <p:nvSpPr>
          <p:cNvPr id="33" name="Espaço Reservado para Texto 29">
            <a:extLst>
              <a:ext uri="{FF2B5EF4-FFF2-40B4-BE49-F238E27FC236}">
                <a16:creationId xmlns:a16="http://schemas.microsoft.com/office/drawing/2014/main" id="{89A7A51E-7F41-452E-8036-2D3AFDD2DF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32076" y="3933825"/>
            <a:ext cx="1257299" cy="647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Editar</a:t>
            </a:r>
          </a:p>
        </p:txBody>
      </p:sp>
      <p:sp>
        <p:nvSpPr>
          <p:cNvPr id="34" name="Espaço Reservado para Texto 21">
            <a:extLst>
              <a:ext uri="{FF2B5EF4-FFF2-40B4-BE49-F238E27FC236}">
                <a16:creationId xmlns:a16="http://schemas.microsoft.com/office/drawing/2014/main" id="{DEF5D634-A807-40BF-91FB-7977F63075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30650" y="5592763"/>
            <a:ext cx="1306513" cy="284162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 b="1"/>
            </a:lvl2pPr>
            <a:lvl3pPr marL="914400" indent="0" algn="ctr">
              <a:buNone/>
              <a:defRPr sz="2000" b="1"/>
            </a:lvl3pPr>
            <a:lvl4pPr marL="1371600" indent="0" algn="ctr">
              <a:buNone/>
              <a:defRPr sz="2000" b="1"/>
            </a:lvl4pPr>
            <a:lvl5pPr marL="1828800" indent="0" algn="ctr">
              <a:buNone/>
              <a:defRPr sz="2000" b="1"/>
            </a:lvl5pPr>
          </a:lstStyle>
          <a:p>
            <a:pPr lvl="0"/>
            <a:r>
              <a:rPr lang="pt-BR" dirty="0"/>
              <a:t>Editar</a:t>
            </a:r>
          </a:p>
        </p:txBody>
      </p:sp>
      <p:sp>
        <p:nvSpPr>
          <p:cNvPr id="35" name="Espaço Reservado para Texto 23">
            <a:extLst>
              <a:ext uri="{FF2B5EF4-FFF2-40B4-BE49-F238E27FC236}">
                <a16:creationId xmlns:a16="http://schemas.microsoft.com/office/drawing/2014/main" id="{A9497C66-2287-4ED7-9704-77C9B6E3F3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6847" y="5876925"/>
            <a:ext cx="1742594" cy="360363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sz="20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Editar DATA</a:t>
            </a:r>
          </a:p>
        </p:txBody>
      </p:sp>
    </p:spTree>
    <p:extLst>
      <p:ext uri="{BB962C8B-B14F-4D97-AF65-F5344CB8AC3E}">
        <p14:creationId xmlns:p14="http://schemas.microsoft.com/office/powerpoint/2010/main" val="757730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e Capa trimes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Imagem 16">
            <a:extLst>
              <a:ext uri="{FF2B5EF4-FFF2-40B4-BE49-F238E27FC236}">
                <a16:creationId xmlns:a16="http://schemas.microsoft.com/office/drawing/2014/main" id="{D7E7BD83-803E-438A-B006-170176C7B2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68233" y="1573110"/>
            <a:ext cx="7740352" cy="52527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noProof="0" dirty="0"/>
              <a:t>Clique no ícone para adicionar uma imagem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0732175-8E83-42F7-B365-D255D1178ADA}"/>
              </a:ext>
            </a:extLst>
          </p:cNvPr>
          <p:cNvSpPr txBox="1"/>
          <p:nvPr userDrawn="1"/>
        </p:nvSpPr>
        <p:spPr>
          <a:xfrm>
            <a:off x="6623639" y="66724"/>
            <a:ext cx="2520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Menores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CE44E63-61CA-4CC5-84C6-0337E5E151A5}"/>
              </a:ext>
            </a:extLst>
          </p:cNvPr>
          <p:cNvSpPr txBox="1"/>
          <p:nvPr userDrawn="1"/>
        </p:nvSpPr>
        <p:spPr>
          <a:xfrm>
            <a:off x="1332000" y="583110"/>
            <a:ext cx="7812000" cy="990000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6600">
                <a:solidFill>
                  <a:schemeClr val="bg1"/>
                </a:solidFill>
              </a:defRPr>
            </a:lvl1pPr>
            <a:lvl2pPr marL="7429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/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/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/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0"/>
            <a:r>
              <a:rPr lang="pt-BR" dirty="0"/>
              <a:t>Informativo</a:t>
            </a:r>
            <a:r>
              <a:rPr lang="pt-BR" sz="2800" dirty="0"/>
              <a:t>   Mundial das Missões</a:t>
            </a:r>
            <a:r>
              <a:rPr lang="pt-BR" dirty="0"/>
              <a:t>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9A79CD-F44D-41E3-95D5-403F534FC26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68233" y="5830754"/>
            <a:ext cx="1944687" cy="988841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pt-BR" dirty="0"/>
              <a:t>Informe o trimestre</a:t>
            </a:r>
          </a:p>
        </p:txBody>
      </p:sp>
    </p:spTree>
    <p:extLst>
      <p:ext uri="{BB962C8B-B14F-4D97-AF65-F5344CB8AC3E}">
        <p14:creationId xmlns:p14="http://schemas.microsoft.com/office/powerpoint/2010/main" val="3957303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Sema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929C4F9F-7164-4A88-8186-F2EC86C7B03B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7D53788-D976-41CE-802E-EB4B8F1547D9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3">
                  <a:lumMod val="50000"/>
                </a:schemeClr>
              </a:gs>
              <a:gs pos="69000">
                <a:schemeClr val="accent3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18B633A-5599-49C4-9110-6CDC02E04815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35000">
                <a:schemeClr val="accent3">
                  <a:lumMod val="75000"/>
                </a:schemeClr>
              </a:gs>
              <a:gs pos="69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D9D429E-CB15-4015-B86F-76F9FB74F8BF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lumMod val="60000"/>
                  <a:lumOff val="4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B4757FE-40FD-4D22-A6FB-5F1A6A3ACE55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20A24CF0-7EA8-4C2F-B85C-F557DC02C7D1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3" name="Imagem 9">
            <a:extLst>
              <a:ext uri="{FF2B5EF4-FFF2-40B4-BE49-F238E27FC236}">
                <a16:creationId xmlns:a16="http://schemas.microsoft.com/office/drawing/2014/main" id="{A6B12C85-1D00-4489-8EF9-E600501C5A7E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179705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10" descr="Uma imagem contendo foto, edifício, parede&#10;&#10;Descrição gerada com alta confiança">
            <a:extLst>
              <a:ext uri="{FF2B5EF4-FFF2-40B4-BE49-F238E27FC236}">
                <a16:creationId xmlns:a16="http://schemas.microsoft.com/office/drawing/2014/main" id="{042B04BC-7E8B-4698-A759-CE34BD7E8E7B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281940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11" descr="Uma imagem contendo objeto, foto&#10;&#10;Descrição gerada com alta confiança">
            <a:extLst>
              <a:ext uri="{FF2B5EF4-FFF2-40B4-BE49-F238E27FC236}">
                <a16:creationId xmlns:a16="http://schemas.microsoft.com/office/drawing/2014/main" id="{5BB715D9-9498-49F7-971C-96EE72AE648A}"/>
              </a:ext>
            </a:extLst>
          </p:cNvPr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3657600"/>
            <a:ext cx="12700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2" descr="Uma imagem contendo foto, parede, interior, objeto&#10;&#10;Descrição gerada com alta confiança">
            <a:extLst>
              <a:ext uri="{FF2B5EF4-FFF2-40B4-BE49-F238E27FC236}">
                <a16:creationId xmlns:a16="http://schemas.microsoft.com/office/drawing/2014/main" id="{B932BA80-A5D1-4DF3-B45F-BDFB88D5505B}"/>
              </a:ext>
            </a:extLst>
          </p:cNvPr>
          <p:cNvPicPr>
            <a:picLocks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839788"/>
            <a:ext cx="12700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eta para a direita 14">
            <a:extLst>
              <a:ext uri="{FF2B5EF4-FFF2-40B4-BE49-F238E27FC236}">
                <a16:creationId xmlns:a16="http://schemas.microsoft.com/office/drawing/2014/main" id="{3D09FAD2-3874-4980-9B63-0809E084B2C2}"/>
              </a:ext>
            </a:extLst>
          </p:cNvPr>
          <p:cNvSpPr/>
          <p:nvPr userDrawn="1"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0000"/>
              </a:solidFill>
            </a:endParaRPr>
          </a:p>
        </p:txBody>
      </p:sp>
      <p:sp>
        <p:nvSpPr>
          <p:cNvPr id="18" name="Seta para a direita 15">
            <a:extLst>
              <a:ext uri="{FF2B5EF4-FFF2-40B4-BE49-F238E27FC236}">
                <a16:creationId xmlns:a16="http://schemas.microsoft.com/office/drawing/2014/main" id="{39A55A55-E9F4-4396-824E-78B36933FBFB}"/>
              </a:ext>
            </a:extLst>
          </p:cNvPr>
          <p:cNvSpPr/>
          <p:nvPr userDrawn="1"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9" name="Seta para a direita 16">
            <a:extLst>
              <a:ext uri="{FF2B5EF4-FFF2-40B4-BE49-F238E27FC236}">
                <a16:creationId xmlns:a16="http://schemas.microsoft.com/office/drawing/2014/main" id="{F0AC6B4D-9C49-4064-A87B-765A51EA94A9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" name="Seta para a direita 17">
            <a:extLst>
              <a:ext uri="{FF2B5EF4-FFF2-40B4-BE49-F238E27FC236}">
                <a16:creationId xmlns:a16="http://schemas.microsoft.com/office/drawing/2014/main" id="{3439E98F-DE90-4B51-AF68-122A0097F936}"/>
              </a:ext>
            </a:extLst>
          </p:cNvPr>
          <p:cNvSpPr/>
          <p:nvPr userDrawn="1"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1" name="CaixaDeTexto 18">
            <a:extLst>
              <a:ext uri="{FF2B5EF4-FFF2-40B4-BE49-F238E27FC236}">
                <a16:creationId xmlns:a16="http://schemas.microsoft.com/office/drawing/2014/main" id="{1E811989-F229-4558-A06D-EC63EFF9D4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988" y="1243013"/>
            <a:ext cx="12731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HISTÓRIAS</a:t>
            </a:r>
          </a:p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DOS CAMPOS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3B87E281-8C6B-4F06-86F2-32D2DD4F0B4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49425" y="620713"/>
            <a:ext cx="42386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MI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S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S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I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ONÁR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I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OS</a:t>
            </a:r>
            <a:endParaRPr lang="pt-BR" altLang="pt-BR" sz="2400" b="1" dirty="0">
              <a:cs typeface="+mn-cs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C53F16FD-8A4E-4357-BC73-A688F80EEFE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20963" y="4221163"/>
            <a:ext cx="12684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endParaRPr lang="pt-BR" altLang="pt-BR" dirty="0">
              <a:cs typeface="+mn-cs"/>
            </a:endParaRPr>
          </a:p>
          <a:p>
            <a:pPr algn="ctr">
              <a:defRPr/>
            </a:pPr>
            <a:r>
              <a:rPr lang="pt-BR" altLang="pt-BR" dirty="0">
                <a:cs typeface="+mn-cs"/>
              </a:rPr>
              <a:t>TRIMESTRE</a:t>
            </a:r>
          </a:p>
          <a:p>
            <a:pPr algn="ctr">
              <a:defRPr/>
            </a:pPr>
            <a:r>
              <a:rPr lang="pt-BR" altLang="pt-BR" b="1" dirty="0">
                <a:cs typeface="+mn-cs"/>
              </a:rPr>
              <a:t>2022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70E871F9-C59B-4534-AF03-EB9B6618371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0650" y="5222875"/>
            <a:ext cx="1268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>
                <a:cs typeface="+mn-cs"/>
              </a:rPr>
              <a:t>Sábado</a:t>
            </a:r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sz="quarter" idx="10" hasCustomPrompt="1"/>
          </p:nvPr>
        </p:nvSpPr>
        <p:spPr>
          <a:xfrm>
            <a:off x="2632076" y="3933825"/>
            <a:ext cx="1257299" cy="647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Editar</a:t>
            </a:r>
          </a:p>
        </p:txBody>
      </p:sp>
      <p:sp>
        <p:nvSpPr>
          <p:cNvPr id="22" name="Espaço Reservado para Texto 21"/>
          <p:cNvSpPr>
            <a:spLocks noGrp="1"/>
          </p:cNvSpPr>
          <p:nvPr>
            <p:ph type="body" sz="quarter" idx="11" hasCustomPrompt="1"/>
          </p:nvPr>
        </p:nvSpPr>
        <p:spPr>
          <a:xfrm>
            <a:off x="3930650" y="5592763"/>
            <a:ext cx="1306513" cy="284162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 b="1"/>
            </a:lvl2pPr>
            <a:lvl3pPr marL="914400" indent="0" algn="ctr">
              <a:buNone/>
              <a:defRPr sz="2000" b="1"/>
            </a:lvl3pPr>
            <a:lvl4pPr marL="1371600" indent="0" algn="ctr">
              <a:buNone/>
              <a:defRPr sz="2000" b="1"/>
            </a:lvl4pPr>
            <a:lvl5pPr marL="1828800" indent="0" algn="ctr">
              <a:buNone/>
              <a:defRPr sz="2000" b="1"/>
            </a:lvl5pPr>
          </a:lstStyle>
          <a:p>
            <a:pPr lvl="0"/>
            <a:r>
              <a:rPr lang="pt-BR" dirty="0"/>
              <a:t>Editar</a:t>
            </a:r>
          </a:p>
        </p:txBody>
      </p:sp>
      <p:sp>
        <p:nvSpPr>
          <p:cNvPr id="24" name="Espaço Reservado para Texto 23"/>
          <p:cNvSpPr>
            <a:spLocks noGrp="1"/>
          </p:cNvSpPr>
          <p:nvPr>
            <p:ph type="body" sz="quarter" idx="12" hasCustomPrompt="1"/>
          </p:nvPr>
        </p:nvSpPr>
        <p:spPr>
          <a:xfrm>
            <a:off x="5076056" y="5876925"/>
            <a:ext cx="1584176" cy="360363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sz="20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Editar DATA</a:t>
            </a:r>
          </a:p>
        </p:txBody>
      </p:sp>
      <p:pic>
        <p:nvPicPr>
          <p:cNvPr id="27" name="Imagem 2">
            <a:extLst>
              <a:ext uri="{FF2B5EF4-FFF2-40B4-BE49-F238E27FC236}">
                <a16:creationId xmlns:a16="http://schemas.microsoft.com/office/drawing/2014/main" id="{EC744A77-C2D0-4BCF-93F7-481B580387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5584825"/>
            <a:ext cx="1157288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949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ino das Ofer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24">
            <a:extLst>
              <a:ext uri="{FF2B5EF4-FFF2-40B4-BE49-F238E27FC236}">
                <a16:creationId xmlns:a16="http://schemas.microsoft.com/office/drawing/2014/main" id="{BF548D46-1421-4A47-9FA0-ED5EA4F96B86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E8B630B2-FF9D-4777-94CB-92BC3F8F2942}"/>
              </a:ext>
            </a:extLst>
          </p:cNvPr>
          <p:cNvSpPr txBox="1"/>
          <p:nvPr userDrawn="1"/>
        </p:nvSpPr>
        <p:spPr>
          <a:xfrm>
            <a:off x="5180" y="25192"/>
            <a:ext cx="9074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DESTINO DAS OFERTAS </a:t>
            </a:r>
            <a:r>
              <a:rPr lang="pt-BR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– Divisão</a:t>
            </a:r>
            <a:r>
              <a:rPr lang="pt-BR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Transeuropeia</a:t>
            </a:r>
          </a:p>
        </p:txBody>
      </p: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3D12F495-1A23-4891-A7BD-E1A499AD5166}"/>
              </a:ext>
            </a:extLst>
          </p:cNvPr>
          <p:cNvCxnSpPr>
            <a:cxnSpLocks/>
            <a:endCxn id="14" idx="3"/>
          </p:cNvCxnSpPr>
          <p:nvPr userDrawn="1"/>
        </p:nvCxnSpPr>
        <p:spPr>
          <a:xfrm flipV="1">
            <a:off x="3275856" y="2719943"/>
            <a:ext cx="4938725" cy="33733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EAF5706F-E0A9-46AB-A4EF-54C693D8C5B9}"/>
              </a:ext>
            </a:extLst>
          </p:cNvPr>
          <p:cNvCxnSpPr>
            <a:cxnSpLocks/>
          </p:cNvCxnSpPr>
          <p:nvPr userDrawn="1"/>
        </p:nvCxnSpPr>
        <p:spPr>
          <a:xfrm flipV="1">
            <a:off x="4542255" y="5041006"/>
            <a:ext cx="3352934" cy="13534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e 13">
            <a:extLst>
              <a:ext uri="{FF2B5EF4-FFF2-40B4-BE49-F238E27FC236}">
                <a16:creationId xmlns:a16="http://schemas.microsoft.com/office/drawing/2014/main" id="{F1F4CB47-DB90-43E1-8A1B-A4D1B7411670}"/>
              </a:ext>
            </a:extLst>
          </p:cNvPr>
          <p:cNvSpPr/>
          <p:nvPr userDrawn="1"/>
        </p:nvSpPr>
        <p:spPr>
          <a:xfrm>
            <a:off x="8172400" y="2474092"/>
            <a:ext cx="288032" cy="28803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30939103-AC05-44C2-BFC1-71A3DA9288AF}"/>
              </a:ext>
            </a:extLst>
          </p:cNvPr>
          <p:cNvSpPr/>
          <p:nvPr userDrawn="1"/>
        </p:nvSpPr>
        <p:spPr>
          <a:xfrm>
            <a:off x="7895189" y="4813054"/>
            <a:ext cx="288032" cy="28803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7347F591-6961-482B-B542-B546C91F40A1}"/>
              </a:ext>
            </a:extLst>
          </p:cNvPr>
          <p:cNvSpPr/>
          <p:nvPr userDrawn="1"/>
        </p:nvSpPr>
        <p:spPr>
          <a:xfrm>
            <a:off x="1275982" y="5373216"/>
            <a:ext cx="3728066" cy="504056"/>
          </a:xfrm>
          <a:prstGeom prst="roundRect">
            <a:avLst/>
          </a:prstGeom>
          <a:solidFill>
            <a:srgbClr val="53C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Projetos 3° Trimestre 2023</a:t>
            </a:r>
            <a:endParaRPr lang="pt-BR" dirty="0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FE0B5115-DCD1-4A83-8FA9-EE28332A85AF}"/>
              </a:ext>
            </a:extLst>
          </p:cNvPr>
          <p:cNvSpPr/>
          <p:nvPr userDrawn="1"/>
        </p:nvSpPr>
        <p:spPr>
          <a:xfrm>
            <a:off x="1275982" y="5886384"/>
            <a:ext cx="288032" cy="28803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E4BF671F-7CC5-450E-B0B6-93A89261D27A}"/>
              </a:ext>
            </a:extLst>
          </p:cNvPr>
          <p:cNvSpPr/>
          <p:nvPr userDrawn="1"/>
        </p:nvSpPr>
        <p:spPr>
          <a:xfrm>
            <a:off x="1275982" y="6228176"/>
            <a:ext cx="288032" cy="28803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30" name="Imagem 29" descr="Mapa colorido com texto preto sobre fundo branco&#10;&#10;Descrição gerada automaticamente">
            <a:extLst>
              <a:ext uri="{FF2B5EF4-FFF2-40B4-BE49-F238E27FC236}">
                <a16:creationId xmlns:a16="http://schemas.microsoft.com/office/drawing/2014/main" id="{FAF41C67-4082-46A2-B4BE-F9E0CA6E28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6" y="669517"/>
            <a:ext cx="9122885" cy="6163291"/>
          </a:xfrm>
          <a:prstGeom prst="rect">
            <a:avLst/>
          </a:prstGeom>
        </p:spPr>
      </p:pic>
      <p:sp>
        <p:nvSpPr>
          <p:cNvPr id="35" name="Retângulo 34">
            <a:extLst>
              <a:ext uri="{FF2B5EF4-FFF2-40B4-BE49-F238E27FC236}">
                <a16:creationId xmlns:a16="http://schemas.microsoft.com/office/drawing/2014/main" id="{BFC6FCC3-962F-4921-8D5D-42C7C724632F}"/>
              </a:ext>
            </a:extLst>
          </p:cNvPr>
          <p:cNvSpPr/>
          <p:nvPr userDrawn="1"/>
        </p:nvSpPr>
        <p:spPr>
          <a:xfrm>
            <a:off x="6516215" y="754650"/>
            <a:ext cx="2595449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 b="1" i="0" u="none" strike="noStrike" baseline="0" dirty="0">
                <a:solidFill>
                  <a:srgbClr val="FF0000"/>
                </a:solidFill>
                <a:latin typeface="EncodeSansCompressed-Bold"/>
              </a:rPr>
              <a:t>Projetos</a:t>
            </a:r>
          </a:p>
          <a:p>
            <a:pPr algn="l"/>
            <a:r>
              <a:rPr lang="pt-BR" sz="2000" b="1" i="0" u="none" strike="noStrike" baseline="0" dirty="0">
                <a:solidFill>
                  <a:schemeClr val="tx1"/>
                </a:solidFill>
                <a:latin typeface="EncodeSansCompressed-SemiBold"/>
              </a:rPr>
              <a:t>1.  Centro de Influência em Riga, Letônia</a:t>
            </a:r>
          </a:p>
          <a:p>
            <a:pPr algn="l"/>
            <a:r>
              <a:rPr lang="pt-BR" sz="2000" b="1" i="0" u="none" strike="noStrike" baseline="0" dirty="0">
                <a:solidFill>
                  <a:schemeClr val="tx1"/>
                </a:solidFill>
                <a:latin typeface="EncodeSansCompressed-SemiBold"/>
              </a:rPr>
              <a:t>2. Acampamento da Juventude em </a:t>
            </a:r>
            <a:r>
              <a:rPr lang="pt-BR" sz="2000" b="1" i="0" u="none" strike="noStrike" baseline="0" dirty="0" err="1">
                <a:solidFill>
                  <a:schemeClr val="tx1"/>
                </a:solidFill>
                <a:latin typeface="EncodeSansCompressed-SemiBold"/>
              </a:rPr>
              <a:t>Zelenika</a:t>
            </a:r>
            <a:r>
              <a:rPr lang="pt-BR" sz="2000" b="1" i="0" u="none" strike="noStrike" baseline="0" dirty="0">
                <a:solidFill>
                  <a:schemeClr val="tx1"/>
                </a:solidFill>
                <a:latin typeface="EncodeSansCompressed-SemiBold"/>
              </a:rPr>
              <a:t>, </a:t>
            </a:r>
            <a:r>
              <a:rPr lang="pt-BR" sz="2000" b="1" i="0" u="none" strike="noStrike" baseline="0" dirty="0" err="1">
                <a:solidFill>
                  <a:schemeClr val="tx1"/>
                </a:solidFill>
                <a:latin typeface="EncodeSansCompressed-SemiBold"/>
              </a:rPr>
              <a:t>Herceg</a:t>
            </a:r>
            <a:r>
              <a:rPr lang="pt-BR" sz="2000" b="1" i="0" u="none" strike="noStrike" baseline="0" dirty="0">
                <a:solidFill>
                  <a:schemeClr val="tx1"/>
                </a:solidFill>
                <a:latin typeface="EncodeSansCompressed-SemiBold"/>
              </a:rPr>
              <a:t> Novi, Montenegro</a:t>
            </a:r>
            <a:endParaRPr lang="pt-BR" sz="1200" dirty="0">
              <a:solidFill>
                <a:schemeClr val="tx1"/>
              </a:solidFill>
            </a:endParaRPr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4F4B5879-9E67-4C41-9B52-D6AA082B6CDE}"/>
              </a:ext>
            </a:extLst>
          </p:cNvPr>
          <p:cNvSpPr/>
          <p:nvPr userDrawn="1"/>
        </p:nvSpPr>
        <p:spPr>
          <a:xfrm>
            <a:off x="323528" y="3685024"/>
            <a:ext cx="1645961" cy="10801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600" b="1" dirty="0"/>
              <a:t>Localização Global</a:t>
            </a:r>
          </a:p>
        </p:txBody>
      </p:sp>
      <p:cxnSp>
        <p:nvCxnSpPr>
          <p:cNvPr id="37" name="Conector de Seta Reta 36">
            <a:extLst>
              <a:ext uri="{FF2B5EF4-FFF2-40B4-BE49-F238E27FC236}">
                <a16:creationId xmlns:a16="http://schemas.microsoft.com/office/drawing/2014/main" id="{525FEC85-C920-4449-B4FE-8CE2B731F00A}"/>
              </a:ext>
            </a:extLst>
          </p:cNvPr>
          <p:cNvCxnSpPr>
            <a:cxnSpLocks/>
            <a:stCxn id="36" idx="4"/>
          </p:cNvCxnSpPr>
          <p:nvPr userDrawn="1"/>
        </p:nvCxnSpPr>
        <p:spPr>
          <a:xfrm>
            <a:off x="1146509" y="4765144"/>
            <a:ext cx="329147" cy="536064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ipse 37">
            <a:extLst>
              <a:ext uri="{FF2B5EF4-FFF2-40B4-BE49-F238E27FC236}">
                <a16:creationId xmlns:a16="http://schemas.microsoft.com/office/drawing/2014/main" id="{C8128CE4-24BF-45DE-8D27-A7995DCC08C5}"/>
              </a:ext>
            </a:extLst>
          </p:cNvPr>
          <p:cNvSpPr/>
          <p:nvPr userDrawn="1"/>
        </p:nvSpPr>
        <p:spPr>
          <a:xfrm>
            <a:off x="1259632" y="5301208"/>
            <a:ext cx="792088" cy="6740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51F4F36A-0BF0-49F5-803C-EA0A2AA66E48}"/>
              </a:ext>
            </a:extLst>
          </p:cNvPr>
          <p:cNvSpPr/>
          <p:nvPr userDrawn="1"/>
        </p:nvSpPr>
        <p:spPr>
          <a:xfrm>
            <a:off x="5220072" y="1542290"/>
            <a:ext cx="288032" cy="28803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A1512656-E8FE-4F98-8CC9-099B62B48D8E}"/>
              </a:ext>
            </a:extLst>
          </p:cNvPr>
          <p:cNvSpPr/>
          <p:nvPr userDrawn="1"/>
        </p:nvSpPr>
        <p:spPr>
          <a:xfrm>
            <a:off x="5508104" y="4314671"/>
            <a:ext cx="288032" cy="28803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6E45C160-BBE3-40B6-A047-8B2059A36433}"/>
              </a:ext>
            </a:extLst>
          </p:cNvPr>
          <p:cNvCxnSpPr>
            <a:cxnSpLocks/>
          </p:cNvCxnSpPr>
          <p:nvPr userDrawn="1"/>
        </p:nvCxnSpPr>
        <p:spPr>
          <a:xfrm flipH="1">
            <a:off x="5508104" y="1299054"/>
            <a:ext cx="1080120" cy="38725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de Seta Reta 41">
            <a:extLst>
              <a:ext uri="{FF2B5EF4-FFF2-40B4-BE49-F238E27FC236}">
                <a16:creationId xmlns:a16="http://schemas.microsoft.com/office/drawing/2014/main" id="{422C4665-0CA8-4D70-802C-42DC78E6DBFA}"/>
              </a:ext>
            </a:extLst>
          </p:cNvPr>
          <p:cNvCxnSpPr>
            <a:cxnSpLocks/>
          </p:cNvCxnSpPr>
          <p:nvPr userDrawn="1"/>
        </p:nvCxnSpPr>
        <p:spPr>
          <a:xfrm flipH="1">
            <a:off x="5796136" y="2230710"/>
            <a:ext cx="808550" cy="217591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8198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ó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49C02A9C-EC97-48F4-96BC-621B79453E1E}"/>
              </a:ext>
            </a:extLst>
          </p:cNvPr>
          <p:cNvSpPr/>
          <p:nvPr userDrawn="1"/>
        </p:nvSpPr>
        <p:spPr>
          <a:xfrm>
            <a:off x="23812" y="640624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C80D2776-4C41-401B-A7ED-1A0BC0EF6948}"/>
              </a:ext>
            </a:extLst>
          </p:cNvPr>
          <p:cNvSpPr/>
          <p:nvPr userDrawn="1"/>
        </p:nvSpPr>
        <p:spPr>
          <a:xfrm>
            <a:off x="32779" y="666750"/>
            <a:ext cx="9109075" cy="61651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endParaRPr lang="pt-BR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9B7D715-C879-4B8E-84D0-F847AD87DBFA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4" name="Espaço Reservado para Texto 8">
            <a:extLst>
              <a:ext uri="{FF2B5EF4-FFF2-40B4-BE49-F238E27FC236}">
                <a16:creationId xmlns:a16="http://schemas.microsoft.com/office/drawing/2014/main" id="{A2F1A39E-2A2D-4DFD-B384-4C8496CF93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S99 – Missões – 5 de </a:t>
            </a:r>
            <a:r>
              <a:rPr lang="pt-BR" dirty="0" err="1"/>
              <a:t>xxx</a:t>
            </a:r>
            <a:endParaRPr lang="pt-BR" dirty="0"/>
          </a:p>
        </p:txBody>
      </p:sp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C1F9B76E-4B1A-4EB0-A3FF-955595CF6B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25" y="774700"/>
            <a:ext cx="9019681" cy="80676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pt-BR" sz="4000" b="1" i="1" kern="120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defRPr>
            </a:lvl1pPr>
          </a:lstStyle>
          <a:p>
            <a:pPr lvl="0"/>
            <a:r>
              <a:rPr lang="pt-BR" dirty="0"/>
              <a:t>Editar Título</a:t>
            </a:r>
          </a:p>
        </p:txBody>
      </p:sp>
      <p:sp>
        <p:nvSpPr>
          <p:cNvPr id="20" name="Espaço Reservado para Imagem 17">
            <a:extLst>
              <a:ext uri="{FF2B5EF4-FFF2-40B4-BE49-F238E27FC236}">
                <a16:creationId xmlns:a16="http://schemas.microsoft.com/office/drawing/2014/main" id="{7D0CB816-BE66-401C-8064-957A5D52EA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566955" y="5938453"/>
            <a:ext cx="1785052" cy="806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Bandeira</a:t>
            </a:r>
          </a:p>
        </p:txBody>
      </p:sp>
      <p:sp>
        <p:nvSpPr>
          <p:cNvPr id="22" name="Espaço Reservado para Imagem 19">
            <a:extLst>
              <a:ext uri="{FF2B5EF4-FFF2-40B4-BE49-F238E27FC236}">
                <a16:creationId xmlns:a16="http://schemas.microsoft.com/office/drawing/2014/main" id="{077DD9D9-5667-415D-9AE1-F800DE7A380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88025" y="1710349"/>
            <a:ext cx="4266582" cy="46272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Pessoa</a:t>
            </a:r>
          </a:p>
        </p:txBody>
      </p:sp>
      <p:sp>
        <p:nvSpPr>
          <p:cNvPr id="23" name="Espaço Reservado para Texto 21">
            <a:extLst>
              <a:ext uri="{FF2B5EF4-FFF2-40B4-BE49-F238E27FC236}">
                <a16:creationId xmlns:a16="http://schemas.microsoft.com/office/drawing/2014/main" id="{E8EC2046-C85A-4C97-89CB-A052965A85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88024" y="6392132"/>
            <a:ext cx="4266582" cy="33351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/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pt-BR" dirty="0"/>
              <a:t>Editar nome</a:t>
            </a:r>
          </a:p>
        </p:txBody>
      </p:sp>
      <p:sp>
        <p:nvSpPr>
          <p:cNvPr id="24" name="Espaço Reservado para Texto 23">
            <a:extLst>
              <a:ext uri="{FF2B5EF4-FFF2-40B4-BE49-F238E27FC236}">
                <a16:creationId xmlns:a16="http://schemas.microsoft.com/office/drawing/2014/main" id="{89016258-7870-4C04-A223-9D68544350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8353" y="6121709"/>
            <a:ext cx="1679889" cy="459601"/>
          </a:xfrm>
          <a:prstGeom prst="rect">
            <a:avLst/>
          </a:prstGeom>
        </p:spPr>
        <p:txBody>
          <a:bodyPr wrap="none" lIns="90000" anchor="ctr" anchorCtr="0">
            <a:noAutofit/>
          </a:bodyPr>
          <a:lstStyle>
            <a:lvl1pPr marL="0" indent="0" algn="ctr">
              <a:buNone/>
              <a:defRPr sz="2400" b="1"/>
            </a:lvl1pPr>
          </a:lstStyle>
          <a:p>
            <a:pPr lvl="0"/>
            <a:r>
              <a:rPr lang="pt-BR" dirty="0"/>
              <a:t>Editar País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F7193FB-019F-4781-8DFC-5353D3BCD0B4}"/>
              </a:ext>
            </a:extLst>
          </p:cNvPr>
          <p:cNvSpPr/>
          <p:nvPr userDrawn="1"/>
        </p:nvSpPr>
        <p:spPr>
          <a:xfrm>
            <a:off x="798353" y="5578292"/>
            <a:ext cx="3125575" cy="273510"/>
          </a:xfrm>
          <a:prstGeom prst="rect">
            <a:avLst/>
          </a:prstGeom>
          <a:solidFill>
            <a:srgbClr val="F2E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chemeClr val="tx1"/>
                </a:solidFill>
              </a:rPr>
              <a:t>Divisão Transeuropeia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62D3428-3917-4BCD-95E7-82B443B509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53" y="1634062"/>
            <a:ext cx="3117638" cy="394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73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da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3690757-2233-41B7-B19F-57929FBC3A8B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Divisão</a:t>
            </a: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Transeuropeia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1BD80D8-3761-4900-B3A7-1F0AC121B4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996" y="679578"/>
            <a:ext cx="2959200" cy="6120000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 dirty="0"/>
              <a:t>Texto sobre Curiosidade</a:t>
            </a:r>
          </a:p>
        </p:txBody>
      </p:sp>
    </p:spTree>
    <p:extLst>
      <p:ext uri="{BB962C8B-B14F-4D97-AF65-F5344CB8AC3E}">
        <p14:creationId xmlns:p14="http://schemas.microsoft.com/office/powerpoint/2010/main" val="1327805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dad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3690757-2233-41B7-B19F-57929FBC3A8B}"/>
              </a:ext>
            </a:extLst>
          </p:cNvPr>
          <p:cNvSpPr/>
          <p:nvPr userDrawn="1"/>
        </p:nvSpPr>
        <p:spPr>
          <a:xfrm>
            <a:off x="34061" y="12828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Divisão</a:t>
            </a: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Transeuropeia</a:t>
            </a:r>
          </a:p>
        </p:txBody>
      </p:sp>
      <p:sp>
        <p:nvSpPr>
          <p:cNvPr id="7" name="Espaço Reservado para Texto 2">
            <a:extLst>
              <a:ext uri="{FF2B5EF4-FFF2-40B4-BE49-F238E27FC236}">
                <a16:creationId xmlns:a16="http://schemas.microsoft.com/office/drawing/2014/main" id="{5BEB51A7-FA12-4092-880C-D92F60CC10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996" y="679578"/>
            <a:ext cx="2959200" cy="6120000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1">
                <a:latin typeface="Comic Sans MS" panose="030F0702030302020204" pitchFamily="66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 dirty="0"/>
              <a:t>Texto sobre Curiosidade</a:t>
            </a:r>
          </a:p>
        </p:txBody>
      </p:sp>
    </p:spTree>
    <p:extLst>
      <p:ext uri="{BB962C8B-B14F-4D97-AF65-F5344CB8AC3E}">
        <p14:creationId xmlns:p14="http://schemas.microsoft.com/office/powerpoint/2010/main" val="2258422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dade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7737" y="685695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3031C4F-6308-48D1-AE9D-A3E3CDBF91F7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Divisão</a:t>
            </a: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Transeuropeia</a:t>
            </a:r>
          </a:p>
        </p:txBody>
      </p:sp>
    </p:spTree>
    <p:extLst>
      <p:ext uri="{BB962C8B-B14F-4D97-AF65-F5344CB8AC3E}">
        <p14:creationId xmlns:p14="http://schemas.microsoft.com/office/powerpoint/2010/main" val="3300128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ientaçõ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FCC3EF9-EFE1-42F6-AF89-C307108FF02A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Orientação aos Professores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44857A5-1D10-4BFC-8C69-E0241B0C4CC3}"/>
              </a:ext>
            </a:extLst>
          </p:cNvPr>
          <p:cNvSpPr txBox="1"/>
          <p:nvPr userDrawn="1"/>
        </p:nvSpPr>
        <p:spPr>
          <a:xfrm>
            <a:off x="55055" y="666750"/>
            <a:ext cx="9054020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01600" algn="ctr">
              <a:lnSpc>
                <a:spcPct val="107000"/>
              </a:lnSpc>
              <a:spcAft>
                <a:spcPts val="0"/>
              </a:spcAft>
            </a:pPr>
            <a:r>
              <a:rPr lang="pt-BR" sz="2800" b="1" i="1" dirty="0">
                <a:solidFill>
                  <a:srgbClr val="FF0000"/>
                </a:solidFill>
              </a:rPr>
              <a:t>Dicas da história </a:t>
            </a:r>
          </a:p>
        </p:txBody>
      </p:sp>
    </p:spTree>
    <p:extLst>
      <p:ext uri="{BB962C8B-B14F-4D97-AF65-F5344CB8AC3E}">
        <p14:creationId xmlns:p14="http://schemas.microsoft.com/office/powerpoint/2010/main" val="2805412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B5E5280-0888-478A-92DC-756B8F7A7FA8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3171E86-687F-4AD5-833A-26E8D95A1805}"/>
              </a:ext>
            </a:extLst>
          </p:cNvPr>
          <p:cNvSpPr/>
          <p:nvPr userDrawn="1"/>
        </p:nvSpPr>
        <p:spPr>
          <a:xfrm>
            <a:off x="0" y="0"/>
            <a:ext cx="1306513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35000">
                <a:schemeClr val="bg2">
                  <a:lumMod val="25000"/>
                </a:schemeClr>
              </a:gs>
              <a:gs pos="69000">
                <a:schemeClr val="accent3">
                  <a:lumMod val="5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2100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AB6CA49-FA97-4265-B31C-24F45B207809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3">
                  <a:lumMod val="50000"/>
                </a:schemeClr>
              </a:gs>
              <a:gs pos="69000">
                <a:schemeClr val="accent3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018BB23-1503-40FD-9E09-8C9CB18EF745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35000">
                <a:schemeClr val="accent3">
                  <a:lumMod val="75000"/>
                </a:schemeClr>
              </a:gs>
              <a:gs pos="69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9322C02-A10F-411C-B88A-8CABA1BE2F1E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lumMod val="60000"/>
                  <a:lumOff val="4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2230A02-5254-4E1B-8161-4C7CA500D0C6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DF5EDFA-337F-4C37-B148-72322770314E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rgbClr val="C8DDAB"/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9" name="Seta para a direita 14">
            <a:extLst>
              <a:ext uri="{FF2B5EF4-FFF2-40B4-BE49-F238E27FC236}">
                <a16:creationId xmlns:a16="http://schemas.microsoft.com/office/drawing/2014/main" id="{13E3794A-39B9-4F11-9A65-AC2566BBFC9F}"/>
              </a:ext>
            </a:extLst>
          </p:cNvPr>
          <p:cNvSpPr/>
          <p:nvPr userDrawn="1"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0000"/>
              </a:solidFill>
            </a:endParaRPr>
          </a:p>
        </p:txBody>
      </p:sp>
      <p:sp>
        <p:nvSpPr>
          <p:cNvPr id="10" name="Seta para a direita 15">
            <a:extLst>
              <a:ext uri="{FF2B5EF4-FFF2-40B4-BE49-F238E27FC236}">
                <a16:creationId xmlns:a16="http://schemas.microsoft.com/office/drawing/2014/main" id="{DFB7F4FA-087C-404C-B195-50699B26695F}"/>
              </a:ext>
            </a:extLst>
          </p:cNvPr>
          <p:cNvSpPr/>
          <p:nvPr userDrawn="1"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" name="Seta para a direita 16">
            <a:extLst>
              <a:ext uri="{FF2B5EF4-FFF2-40B4-BE49-F238E27FC236}">
                <a16:creationId xmlns:a16="http://schemas.microsoft.com/office/drawing/2014/main" id="{5E88BB1A-AC3F-4CD1-A010-5AA2B37E13C5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2" name="Seta para a direita 17">
            <a:extLst>
              <a:ext uri="{FF2B5EF4-FFF2-40B4-BE49-F238E27FC236}">
                <a16:creationId xmlns:a16="http://schemas.microsoft.com/office/drawing/2014/main" id="{36A8CDFF-E5D3-445F-A807-E5E0A8994676}"/>
              </a:ext>
            </a:extLst>
          </p:cNvPr>
          <p:cNvSpPr/>
          <p:nvPr userDrawn="1"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BF2629F-D774-4FB0-872E-9E4F21426014}"/>
              </a:ext>
            </a:extLst>
          </p:cNvPr>
          <p:cNvSpPr/>
          <p:nvPr userDrawn="1"/>
        </p:nvSpPr>
        <p:spPr>
          <a:xfrm>
            <a:off x="1331913" y="550118"/>
            <a:ext cx="7812087" cy="630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D9099EE3-ED9B-4A5A-98AE-233EE12133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4" y="5247095"/>
            <a:ext cx="1206000" cy="127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807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9" r:id="rId2"/>
    <p:sldLayoutId id="2147483679" r:id="rId3"/>
    <p:sldLayoutId id="2147483695" r:id="rId4"/>
    <p:sldLayoutId id="2147483697" r:id="rId5"/>
    <p:sldLayoutId id="2147483705" r:id="rId6"/>
    <p:sldLayoutId id="2147483707" r:id="rId7"/>
    <p:sldLayoutId id="2147483687" r:id="rId8"/>
    <p:sldLayoutId id="2147483685" r:id="rId9"/>
    <p:sldLayoutId id="2147483703" r:id="rId10"/>
    <p:sldLayoutId id="2147483689" r:id="rId11"/>
    <p:sldLayoutId id="2147483691" r:id="rId12"/>
    <p:sldLayoutId id="2147483674" r:id="rId13"/>
    <p:sldLayoutId id="214748371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C49D792-FF50-46C3-B99E-1FFD7A62B0D2}"/>
              </a:ext>
            </a:extLst>
          </p:cNvPr>
          <p:cNvSpPr/>
          <p:nvPr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rgbClr val="FFFF99"/>
              </a:gs>
              <a:gs pos="35000">
                <a:srgbClr val="FFFFCC"/>
              </a:gs>
              <a:gs pos="69000">
                <a:srgbClr val="FFFFFF"/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4091148-46CF-4C2F-9893-4FD90646583D}"/>
              </a:ext>
            </a:extLst>
          </p:cNvPr>
          <p:cNvSpPr/>
          <p:nvPr/>
        </p:nvSpPr>
        <p:spPr>
          <a:xfrm>
            <a:off x="0" y="0"/>
            <a:ext cx="1306513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bg2">
                  <a:lumMod val="25000"/>
                </a:schemeClr>
              </a:gs>
              <a:gs pos="69000">
                <a:srgbClr val="D6A300"/>
              </a:gs>
              <a:gs pos="100000">
                <a:srgbClr val="FFFF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4F878A8-CB32-416C-99F4-CB44CED0AFA5}"/>
              </a:ext>
            </a:extLst>
          </p:cNvPr>
          <p:cNvSpPr/>
          <p:nvPr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rgbClr val="FFC000"/>
              </a:gs>
              <a:gs pos="69000">
                <a:srgbClr val="FFCC00"/>
              </a:gs>
              <a:gs pos="100000">
                <a:srgbClr val="FFFF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7E0E060-FE17-4AF4-8BD3-CCC7D0CE15CA}"/>
              </a:ext>
            </a:extLst>
          </p:cNvPr>
          <p:cNvSpPr/>
          <p:nvPr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rgbClr val="FFC000"/>
              </a:gs>
              <a:gs pos="35000">
                <a:srgbClr val="FFCC00"/>
              </a:gs>
              <a:gs pos="69000">
                <a:srgbClr val="FFFF00"/>
              </a:gs>
              <a:gs pos="100000">
                <a:srgbClr val="FFFF66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10BFC46-6C8D-420C-B296-B612BE901CBE}"/>
              </a:ext>
            </a:extLst>
          </p:cNvPr>
          <p:cNvSpPr/>
          <p:nvPr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rgbClr val="FFCC00"/>
              </a:gs>
              <a:gs pos="35000">
                <a:srgbClr val="FFFF00"/>
              </a:gs>
              <a:gs pos="69000">
                <a:srgbClr val="FFFF99"/>
              </a:gs>
              <a:gs pos="100000">
                <a:srgbClr val="FFFF99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A734109-F311-400B-AEA9-3DFCB54B5F1C}"/>
              </a:ext>
            </a:extLst>
          </p:cNvPr>
          <p:cNvSpPr/>
          <p:nvPr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rgbClr val="FFFF00"/>
              </a:gs>
              <a:gs pos="35000">
                <a:srgbClr val="FFFF66"/>
              </a:gs>
              <a:gs pos="69000">
                <a:srgbClr val="FFFF99"/>
              </a:gs>
              <a:gs pos="100000">
                <a:srgbClr val="FFFFCC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1AF1CCD-5DFF-474E-A2EF-A008A3A3E47C}"/>
              </a:ext>
            </a:extLst>
          </p:cNvPr>
          <p:cNvSpPr/>
          <p:nvPr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rgbClr val="FFFF66"/>
              </a:gs>
              <a:gs pos="35000">
                <a:srgbClr val="FFFF99"/>
              </a:gs>
              <a:gs pos="69000">
                <a:srgbClr val="FFFFCC"/>
              </a:gs>
              <a:gs pos="100000">
                <a:srgbClr val="FFFFFF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9" name="Seta para a direita 14">
            <a:extLst>
              <a:ext uri="{FF2B5EF4-FFF2-40B4-BE49-F238E27FC236}">
                <a16:creationId xmlns:a16="http://schemas.microsoft.com/office/drawing/2014/main" id="{00CF1C06-5A7C-4A21-B7A3-F45EA25BF693}"/>
              </a:ext>
            </a:extLst>
          </p:cNvPr>
          <p:cNvSpPr/>
          <p:nvPr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0" name="Seta para a direita 15">
            <a:extLst>
              <a:ext uri="{FF2B5EF4-FFF2-40B4-BE49-F238E27FC236}">
                <a16:creationId xmlns:a16="http://schemas.microsoft.com/office/drawing/2014/main" id="{A05431B9-98A0-40A3-98CF-76DDDDD18BD2}"/>
              </a:ext>
            </a:extLst>
          </p:cNvPr>
          <p:cNvSpPr/>
          <p:nvPr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1" name="Seta para a direita 16">
            <a:extLst>
              <a:ext uri="{FF2B5EF4-FFF2-40B4-BE49-F238E27FC236}">
                <a16:creationId xmlns:a16="http://schemas.microsoft.com/office/drawing/2014/main" id="{F414EB73-585D-4D82-82B0-34FA1109C31A}"/>
              </a:ext>
            </a:extLst>
          </p:cNvPr>
          <p:cNvSpPr/>
          <p:nvPr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2" name="Seta para a direita 17">
            <a:extLst>
              <a:ext uri="{FF2B5EF4-FFF2-40B4-BE49-F238E27FC236}">
                <a16:creationId xmlns:a16="http://schemas.microsoft.com/office/drawing/2014/main" id="{9ED04254-46D8-4CAE-B02C-3B916F8DB788}"/>
              </a:ext>
            </a:extLst>
          </p:cNvPr>
          <p:cNvSpPr/>
          <p:nvPr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4109" name="Imagem 13" descr="Uma imagem contendo texto&#10;&#10;Descrição gerada com alta confiança">
            <a:extLst>
              <a:ext uri="{FF2B5EF4-FFF2-40B4-BE49-F238E27FC236}">
                <a16:creationId xmlns:a16="http://schemas.microsoft.com/office/drawing/2014/main" id="{E5FDA8F4-3AAB-402B-8FE6-77D6464D0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" b="20526"/>
          <a:stretch>
            <a:fillRect/>
          </a:stretch>
        </p:blipFill>
        <p:spPr bwMode="auto">
          <a:xfrm>
            <a:off x="52388" y="5473700"/>
            <a:ext cx="1204912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720536C1-1B3F-4960-A032-63CAD1C8BA98}"/>
              </a:ext>
            </a:extLst>
          </p:cNvPr>
          <p:cNvSpPr>
            <a:spLocks noChangeAspect="1"/>
          </p:cNvSpPr>
          <p:nvPr/>
        </p:nvSpPr>
        <p:spPr>
          <a:xfrm>
            <a:off x="1320800" y="666750"/>
            <a:ext cx="7797800" cy="6173788"/>
          </a:xfrm>
          <a:prstGeom prst="rect">
            <a:avLst/>
          </a:prstGeom>
          <a:gradFill>
            <a:gsLst>
              <a:gs pos="0">
                <a:srgbClr val="FFFFCC"/>
              </a:gs>
              <a:gs pos="0">
                <a:srgbClr val="FFFF99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333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73.jpg"/><Relationship Id="rId7" Type="http://schemas.openxmlformats.org/officeDocument/2006/relationships/image" Target="../media/image7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7" Type="http://schemas.openxmlformats.org/officeDocument/2006/relationships/image" Target="../media/image88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g"/><Relationship Id="rId3" Type="http://schemas.openxmlformats.org/officeDocument/2006/relationships/image" Target="../media/image95.jpeg"/><Relationship Id="rId7" Type="http://schemas.openxmlformats.org/officeDocument/2006/relationships/image" Target="../media/image9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g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5.jpg"/><Relationship Id="rId4" Type="http://schemas.openxmlformats.org/officeDocument/2006/relationships/image" Target="../media/image10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g"/><Relationship Id="rId3" Type="http://schemas.openxmlformats.org/officeDocument/2006/relationships/image" Target="../media/image106.jpe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g"/><Relationship Id="rId3" Type="http://schemas.openxmlformats.org/officeDocument/2006/relationships/image" Target="../media/image115.jpg"/><Relationship Id="rId7" Type="http://schemas.openxmlformats.org/officeDocument/2006/relationships/image" Target="../media/image1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g"/><Relationship Id="rId5" Type="http://schemas.openxmlformats.org/officeDocument/2006/relationships/image" Target="../media/image117.jpg"/><Relationship Id="rId4" Type="http://schemas.openxmlformats.org/officeDocument/2006/relationships/image" Target="../media/image11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g"/><Relationship Id="rId3" Type="http://schemas.openxmlformats.org/officeDocument/2006/relationships/image" Target="../media/image125.jpg"/><Relationship Id="rId7" Type="http://schemas.openxmlformats.org/officeDocument/2006/relationships/image" Target="../media/image1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g"/><Relationship Id="rId5" Type="http://schemas.openxmlformats.org/officeDocument/2006/relationships/image" Target="../media/image127.jpg"/><Relationship Id="rId4" Type="http://schemas.openxmlformats.org/officeDocument/2006/relationships/image" Target="../media/image126.jpg"/><Relationship Id="rId9" Type="http://schemas.openxmlformats.org/officeDocument/2006/relationships/image" Target="../media/image13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g"/><Relationship Id="rId3" Type="http://schemas.openxmlformats.org/officeDocument/2006/relationships/image" Target="../media/image134.jpg"/><Relationship Id="rId7" Type="http://schemas.openxmlformats.org/officeDocument/2006/relationships/image" Target="../media/image1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12" Type="http://schemas.openxmlformats.org/officeDocument/2006/relationships/image" Target="../media/image27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5" Type="http://schemas.openxmlformats.org/officeDocument/2006/relationships/image" Target="../media/image20.jpg"/><Relationship Id="rId10" Type="http://schemas.openxmlformats.org/officeDocument/2006/relationships/image" Target="../media/image25.jpe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4.jpg"/><Relationship Id="rId4" Type="http://schemas.openxmlformats.org/officeDocument/2006/relationships/image" Target="../media/image14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7" Type="http://schemas.openxmlformats.org/officeDocument/2006/relationships/image" Target="../media/image14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openxmlformats.org/officeDocument/2006/relationships/image" Target="../media/image154.jpeg"/><Relationship Id="rId7" Type="http://schemas.openxmlformats.org/officeDocument/2006/relationships/image" Target="../media/image15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g"/><Relationship Id="rId3" Type="http://schemas.openxmlformats.org/officeDocument/2006/relationships/image" Target="../media/image164.jpeg"/><Relationship Id="rId7" Type="http://schemas.openxmlformats.org/officeDocument/2006/relationships/image" Target="../media/image16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39.xml"/><Relationship Id="rId3" Type="http://schemas.openxmlformats.org/officeDocument/2006/relationships/slide" Target="slide9.xml"/><Relationship Id="rId7" Type="http://schemas.openxmlformats.org/officeDocument/2006/relationships/slide" Target="slide21.xml"/><Relationship Id="rId12" Type="http://schemas.openxmlformats.org/officeDocument/2006/relationships/slide" Target="slide36.xml"/><Relationship Id="rId2" Type="http://schemas.openxmlformats.org/officeDocument/2006/relationships/slide" Target="slide6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8.xml"/><Relationship Id="rId11" Type="http://schemas.openxmlformats.org/officeDocument/2006/relationships/slide" Target="slide33.xml"/><Relationship Id="rId5" Type="http://schemas.openxmlformats.org/officeDocument/2006/relationships/slide" Target="slide15.xml"/><Relationship Id="rId15" Type="http://schemas.openxmlformats.org/officeDocument/2006/relationships/slide" Target="slide45.xml"/><Relationship Id="rId10" Type="http://schemas.openxmlformats.org/officeDocument/2006/relationships/slide" Target="slide30.xml"/><Relationship Id="rId4" Type="http://schemas.openxmlformats.org/officeDocument/2006/relationships/slide" Target="slide12.xml"/><Relationship Id="rId9" Type="http://schemas.openxmlformats.org/officeDocument/2006/relationships/slide" Target="slide27.xml"/><Relationship Id="rId14" Type="http://schemas.openxmlformats.org/officeDocument/2006/relationships/slide" Target="slide4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hyperlink" Target="https://pt.wikipedia.org/wiki/Carotenoide" TargetMode="External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hyperlink" Target="https://pt.wikipedia.org/wiki/Camar%C3%A3o" TargetMode="External"/><Relationship Id="rId10" Type="http://schemas.openxmlformats.org/officeDocument/2006/relationships/image" Target="../media/image24.jpg"/><Relationship Id="rId4" Type="http://schemas.openxmlformats.org/officeDocument/2006/relationships/hyperlink" Target="https://pt.wikipedia.org/wiki/Alga" TargetMode="External"/><Relationship Id="rId9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3D7891B-1221-4365-A4EF-5B47686381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t-BR" sz="6000" b="1" dirty="0"/>
              <a:t>3º</a:t>
            </a:r>
          </a:p>
        </p:txBody>
      </p:sp>
    </p:spTree>
    <p:extLst>
      <p:ext uri="{BB962C8B-B14F-4D97-AF65-F5344CB8AC3E}">
        <p14:creationId xmlns:p14="http://schemas.microsoft.com/office/powerpoint/2010/main" val="2498257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B9D88DC-DFC6-4E2B-9454-B3C316B01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298" y="764704"/>
            <a:ext cx="5989706" cy="3369210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68ECD44-6FB4-466D-88E9-BCE894A8E8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2959200" cy="5773758"/>
          </a:xfrm>
        </p:spPr>
        <p:txBody>
          <a:bodyPr/>
          <a:lstStyle/>
          <a:p>
            <a:pPr indent="-285750" eaLnBrk="1" hangingPunct="1">
              <a:buFont typeface="Arial" panose="020B0604020202020204" pitchFamily="34" charset="0"/>
              <a:buChar char="•"/>
            </a:pPr>
            <a:r>
              <a:rPr lang="pt-PT" altLang="pt-BR" dirty="0"/>
              <a:t>Petar Todor foi o primeiro ministro adventista do sétimo dia nascido em Iugoslávia para trabalhar em seu próprio país. Ele e sua esposa foram batizados em Arad, Romênia, em 1900. Três anos depois, em uma conferência em Cluj, Romênia, ele foi escolhido para servir como obreiro bíblico e no ano seguinte foi enviado como pastor para a Sérvia. </a:t>
            </a:r>
          </a:p>
          <a:p>
            <a:pPr indent="-285750" eaLnBrk="1" hangingPunct="1">
              <a:buFont typeface="Arial" panose="020B0604020202020204" pitchFamily="34" charset="0"/>
              <a:buChar char="•"/>
            </a:pPr>
            <a:r>
              <a:rPr lang="pt-PT" altLang="pt-BR" dirty="0"/>
              <a:t>Belgadro é uma importante cidade da Sérvia. Possui um castelo que começou a ser construído no século III (cerca de 200 anos depois de Cristo).</a:t>
            </a:r>
          </a:p>
          <a:p>
            <a:pPr indent="-285750" eaLnBrk="1" hangingPunct="1">
              <a:buFont typeface="Arial" panose="020B0604020202020204" pitchFamily="34" charset="0"/>
              <a:buChar char="•"/>
            </a:pPr>
            <a:r>
              <a:rPr lang="pt-PT" altLang="pt-BR" dirty="0"/>
              <a:t>De lá pode-se ver o encontro dos rios Danubio e Sava.                                 </a:t>
            </a:r>
          </a:p>
          <a:p>
            <a:pPr indent="-285750" eaLnBrk="1" hangingPunct="1">
              <a:buFont typeface="Arial" panose="020B0604020202020204" pitchFamily="34" charset="0"/>
              <a:buChar char="•"/>
            </a:pPr>
            <a:endParaRPr lang="pt-PT" alt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0" lang="pt-PT" altLang="pt-BR" sz="140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A1F3916-A7E7-4E8B-9C35-9030FB1B6029}"/>
              </a:ext>
            </a:extLst>
          </p:cNvPr>
          <p:cNvSpPr txBox="1"/>
          <p:nvPr/>
        </p:nvSpPr>
        <p:spPr>
          <a:xfrm>
            <a:off x="3131839" y="764704"/>
            <a:ext cx="5826283" cy="400110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PT" altLang="pt-BR" sz="2000" b="1" dirty="0"/>
              <a:t>Passeio na Sérvia – Fortaleza de Belgrado</a:t>
            </a:r>
            <a:endParaRPr lang="pt-BR" sz="2000" b="1" dirty="0"/>
          </a:p>
        </p:txBody>
      </p:sp>
      <p:pic>
        <p:nvPicPr>
          <p:cNvPr id="2052" name="Picture 4" descr="Rios Danúbio e Sava, em Belgrado">
            <a:extLst>
              <a:ext uri="{FF2B5EF4-FFF2-40B4-BE49-F238E27FC236}">
                <a16:creationId xmlns:a16="http://schemas.microsoft.com/office/drawing/2014/main" id="{9565D9C5-9B33-4A95-A734-348F9DCCA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138144"/>
            <a:ext cx="4104456" cy="269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D8C614C-D371-4951-A0D5-871A4ED74ACA}"/>
              </a:ext>
            </a:extLst>
          </p:cNvPr>
          <p:cNvSpPr txBox="1"/>
          <p:nvPr/>
        </p:nvSpPr>
        <p:spPr>
          <a:xfrm>
            <a:off x="4499993" y="4133914"/>
            <a:ext cx="4155558" cy="400110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PT" altLang="pt-BR" sz="2000" b="1" dirty="0"/>
              <a:t>Encontro dos rios Sava e Danubio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1122993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8">
            <a:extLst>
              <a:ext uri="{FF2B5EF4-FFF2-40B4-BE49-F238E27FC236}">
                <a16:creationId xmlns:a16="http://schemas.microsoft.com/office/drawing/2014/main" id="{47592FA0-37DA-46A7-BA62-E65C94915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12" y="853252"/>
            <a:ext cx="2903052" cy="473975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Torda</a:t>
            </a:r>
            <a:r>
              <a:rPr lang="pt-BR" altLang="pt-B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pt-BR" altLang="pt-BR" sz="1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Mergulheira</a:t>
            </a:r>
            <a:endParaRPr lang="pt-BR" altLang="pt-BR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endParaRPr lang="pt-BR" sz="13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300" b="1" dirty="0">
                <a:latin typeface="Comic Sans MS" panose="030F0702030302020204" pitchFamily="66" charset="0"/>
              </a:rPr>
              <a:t>A torda-mergulheira mede entre 38 e 43 cm de comprimento e tem uma envergadura de asas (usadas essencialmente para nadar) de 60–69 cm.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1300" b="1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300" b="1" dirty="0">
                <a:latin typeface="Comic Sans MS" panose="030F0702030302020204" pitchFamily="66" charset="0"/>
              </a:rPr>
              <a:t>Habita ilhas rochosas do Oceano Atlântico Norte.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1300" b="1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300" b="1" dirty="0">
                <a:latin typeface="Comic Sans MS" panose="030F0702030302020204" pitchFamily="66" charset="0"/>
              </a:rPr>
              <a:t>Esta espécie procria e cuida de seus filhotes em penhascos.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1300" b="1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300" b="1" dirty="0">
                <a:latin typeface="Comic Sans MS" panose="030F0702030302020204" pitchFamily="66" charset="0"/>
              </a:rPr>
              <a:t>Passa o inverno normalmente na costa portuguesa, tanto juvenis como adultos, podem ser facilmente observados a mergulhar quando se alimentam, por vezes muito perto da praia.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299C73F-396C-4D9B-842A-D0D5F6C85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702" y="853252"/>
            <a:ext cx="3100024" cy="341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E289D4B-3F02-43D5-BDC9-F2DE19C95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864" y="853252"/>
            <a:ext cx="2357580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m para torda mergulheira">
            <a:extLst>
              <a:ext uri="{FF2B5EF4-FFF2-40B4-BE49-F238E27FC236}">
                <a16:creationId xmlns:a16="http://schemas.microsoft.com/office/drawing/2014/main" id="{2AAF48BE-2F31-4532-95C6-F52FFF6F3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666" y="3406034"/>
            <a:ext cx="2550822" cy="169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m para torda mergulheira">
            <a:extLst>
              <a:ext uri="{FF2B5EF4-FFF2-40B4-BE49-F238E27FC236}">
                <a16:creationId xmlns:a16="http://schemas.microsoft.com/office/drawing/2014/main" id="{F32A84ED-31E6-416A-916D-B9256496A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32" y="5630589"/>
            <a:ext cx="2381250" cy="119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m para torda mergulheira">
            <a:extLst>
              <a:ext uri="{FF2B5EF4-FFF2-40B4-BE49-F238E27FC236}">
                <a16:creationId xmlns:a16="http://schemas.microsoft.com/office/drawing/2014/main" id="{4CD75AB8-EA4F-4010-88BC-B550265BD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702" y="4427402"/>
            <a:ext cx="3100023" cy="233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 descr="E:\2017\MISSÕES\bandeirasa\8 Noruega.png">
            <a:extLst>
              <a:ext uri="{FF2B5EF4-FFF2-40B4-BE49-F238E27FC236}">
                <a16:creationId xmlns:a16="http://schemas.microsoft.com/office/drawing/2014/main" id="{F1517E7E-1337-46AD-87B1-B3B5629337A3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624" y="5473069"/>
            <a:ext cx="1256665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A4922DAA-1288-4C8D-855E-F4FF4D933E61}"/>
              </a:ext>
            </a:extLst>
          </p:cNvPr>
          <p:cNvSpPr txBox="1"/>
          <p:nvPr/>
        </p:nvSpPr>
        <p:spPr>
          <a:xfrm>
            <a:off x="7041938" y="6530638"/>
            <a:ext cx="17408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Comic Sans MS" panose="030F0702030302020204" pitchFamily="66" charset="0"/>
              </a:rPr>
              <a:t>Bandeira da Noruega</a:t>
            </a:r>
          </a:p>
        </p:txBody>
      </p:sp>
    </p:spTree>
    <p:extLst>
      <p:ext uri="{BB962C8B-B14F-4D97-AF65-F5344CB8AC3E}">
        <p14:creationId xmlns:p14="http://schemas.microsoft.com/office/powerpoint/2010/main" val="3499548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16D924C7-4971-225E-A9AA-23417AC770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S03 - Missões – 15 de julho</a:t>
            </a:r>
            <a:endParaRPr lang="pt-BR" dirty="0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B9BDF10E-66A2-DB93-4181-5F33689245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Domando Ondas Gigantes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C5D90158-7AA6-A0AA-B5EA-9E70FE716F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Ilija</a:t>
            </a:r>
            <a:endParaRPr lang="pt-BR" dirty="0"/>
          </a:p>
        </p:txBody>
      </p:sp>
      <p:sp>
        <p:nvSpPr>
          <p:cNvPr id="17" name="Espaço Reservado para Texto 16">
            <a:extLst>
              <a:ext uri="{FF2B5EF4-FFF2-40B4-BE49-F238E27FC236}">
                <a16:creationId xmlns:a16="http://schemas.microsoft.com/office/drawing/2014/main" id="{D278346C-A12C-7F5D-6C2E-EA1BBB0B84F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pt-BR" dirty="0"/>
              <a:t>Montenegro</a:t>
            </a:r>
          </a:p>
        </p:txBody>
      </p:sp>
      <p:pic>
        <p:nvPicPr>
          <p:cNvPr id="16" name="Espaço Reservado para Imagem 15">
            <a:extLst>
              <a:ext uri="{FF2B5EF4-FFF2-40B4-BE49-F238E27FC236}">
                <a16:creationId xmlns:a16="http://schemas.microsoft.com/office/drawing/2014/main" id="{B0927BED-B734-4D83-93EE-C67B9E82643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" r="4848"/>
          <a:stretch>
            <a:fillRect/>
          </a:stretch>
        </p:blipFill>
        <p:spPr/>
      </p:pic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AE16478A-B0E8-4C5F-9F07-9EFA0DD30FD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1" b="4981"/>
          <a:stretch>
            <a:fillRect/>
          </a:stretch>
        </p:blipFill>
        <p:spPr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00021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68ECD44-6FB4-466D-88E9-BCE894A8E8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156" y="679578"/>
            <a:ext cx="2959200" cy="2317374"/>
          </a:xfrm>
        </p:spPr>
        <p:txBody>
          <a:bodyPr/>
          <a:lstStyle/>
          <a:p>
            <a:pPr indent="-285750" eaLnBrk="1" hangingPunct="1">
              <a:buFont typeface="Arial" panose="020B0604020202020204" pitchFamily="34" charset="0"/>
              <a:buChar char="•"/>
            </a:pPr>
            <a:r>
              <a:rPr lang="pt-PT" altLang="pt-BR" dirty="0"/>
              <a:t>A região das salinas de Ulcinjska em Montenegro, é o maior produtor de sal do Mediterrâneo. Lugar para mais de 500 flamingos e até para mais de 40.000 aves.</a:t>
            </a:r>
          </a:p>
          <a:p>
            <a:pPr indent="-285750" eaLnBrk="1" hangingPunct="1">
              <a:buFont typeface="Arial" panose="020B0604020202020204" pitchFamily="34" charset="0"/>
              <a:buChar char="•"/>
            </a:pPr>
            <a:r>
              <a:rPr lang="pt-PT" altLang="pt-BR" dirty="0"/>
              <a:t>Montenegro possui vilas medievais e muitas atrações naturais.</a:t>
            </a:r>
          </a:p>
          <a:p>
            <a:pPr indent="-285750" eaLnBrk="1" hangingPunct="1">
              <a:buFont typeface="Arial" panose="020B0604020202020204" pitchFamily="34" charset="0"/>
              <a:buChar char="•"/>
            </a:pPr>
            <a:endParaRPr lang="pt-PT" altLang="pt-BR" dirty="0"/>
          </a:p>
          <a:p>
            <a:pPr indent="-285750" eaLnBrk="1" hangingPunct="1">
              <a:buFont typeface="Arial" panose="020B0604020202020204" pitchFamily="34" charset="0"/>
              <a:buChar char="•"/>
            </a:pPr>
            <a:endParaRPr lang="pt-PT" altLang="pt-BR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1CA37E7-A8EA-411B-BAE9-BB3C70ED4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4" name="Picture 2" descr="Ulcinj Salina – the kingdom of flamingos and 250 species of birds | Ave  Tours Montenegro">
            <a:extLst>
              <a:ext uri="{FF2B5EF4-FFF2-40B4-BE49-F238E27FC236}">
                <a16:creationId xmlns:a16="http://schemas.microsoft.com/office/drawing/2014/main" id="{0B7CA616-00ED-49F2-83EB-EB6889644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205" y="679578"/>
            <a:ext cx="4075795" cy="254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4CAAFB3-CE34-4566-9DBF-D815DF1DF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307" y="3789040"/>
            <a:ext cx="4427984" cy="295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AD5BE66A-E32E-49F1-9942-A57EA3748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09" y="3140968"/>
            <a:ext cx="432048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88ECC82-7A40-4EF6-8C36-7E9B3576E4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380" y="1042274"/>
            <a:ext cx="1828800" cy="181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26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8">
            <a:extLst>
              <a:ext uri="{FF2B5EF4-FFF2-40B4-BE49-F238E27FC236}">
                <a16:creationId xmlns:a16="http://schemas.microsoft.com/office/drawing/2014/main" id="{7A3A1055-EA1C-46C8-9AE1-C3AFDF4DE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12" y="853252"/>
            <a:ext cx="2903052" cy="49244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Pintassilgo português</a:t>
            </a:r>
          </a:p>
          <a:p>
            <a:pPr algn="ctr"/>
            <a:r>
              <a:rPr lang="en-US" sz="1200" i="1" dirty="0" err="1">
                <a:latin typeface="Comic Sans MS" panose="030F0702030302020204" pitchFamily="66" charset="0"/>
              </a:rPr>
              <a:t>Carduelis</a:t>
            </a:r>
            <a:r>
              <a:rPr lang="en-US" sz="1200" i="1" dirty="0">
                <a:latin typeface="Comic Sans MS" panose="030F0702030302020204" pitchFamily="66" charset="0"/>
              </a:rPr>
              <a:t> </a:t>
            </a:r>
            <a:r>
              <a:rPr lang="en-US" sz="1200" i="1" dirty="0" err="1">
                <a:latin typeface="Comic Sans MS" panose="030F0702030302020204" pitchFamily="66" charset="0"/>
              </a:rPr>
              <a:t>carduelis</a:t>
            </a:r>
            <a:endParaRPr lang="en-US" sz="1200" i="1" dirty="0">
              <a:latin typeface="Comic Sans MS" panose="030F0702030302020204" pitchFamily="66" charset="0"/>
            </a:endParaRPr>
          </a:p>
          <a:p>
            <a:pPr algn="ctr"/>
            <a:endParaRPr lang="pt-BR" sz="13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300" b="1" dirty="0">
                <a:latin typeface="Comic Sans MS" panose="030F0702030302020204" pitchFamily="66" charset="0"/>
              </a:rPr>
              <a:t>O </a:t>
            </a:r>
            <a:r>
              <a:rPr lang="es-ES" sz="1300" b="1" dirty="0" err="1">
                <a:latin typeface="Comic Sans MS" panose="030F0702030302020204" pitchFamily="66" charset="0"/>
              </a:rPr>
              <a:t>pintassilgo</a:t>
            </a:r>
            <a:r>
              <a:rPr lang="es-ES" sz="1300" b="1" dirty="0">
                <a:latin typeface="Comic Sans MS" panose="030F0702030302020204" pitchFamily="66" charset="0"/>
              </a:rPr>
              <a:t> </a:t>
            </a:r>
            <a:r>
              <a:rPr lang="es-ES" sz="1300" dirty="0">
                <a:latin typeface="Comic Sans MS" panose="030F0702030302020204" pitchFamily="66" charset="0"/>
              </a:rPr>
              <a:t>é </a:t>
            </a:r>
            <a:r>
              <a:rPr lang="es-ES" sz="1300" dirty="0" err="1">
                <a:latin typeface="Comic Sans MS" panose="030F0702030302020204" pitchFamily="66" charset="0"/>
              </a:rPr>
              <a:t>uma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pequena</a:t>
            </a:r>
            <a:r>
              <a:rPr lang="es-ES" sz="1300" dirty="0">
                <a:latin typeface="Comic Sans MS" panose="030F0702030302020204" pitchFamily="66" charset="0"/>
              </a:rPr>
              <a:t> ave, </a:t>
            </a:r>
            <a:r>
              <a:rPr lang="es-ES" sz="1300" dirty="0" err="1">
                <a:latin typeface="Comic Sans MS" panose="030F0702030302020204" pitchFamily="66" charset="0"/>
              </a:rPr>
              <a:t>comum</a:t>
            </a:r>
            <a:r>
              <a:rPr lang="es-ES" sz="1300" dirty="0">
                <a:latin typeface="Comic Sans MS" panose="030F0702030302020204" pitchFamily="66" charset="0"/>
              </a:rPr>
              <a:t> na Europa, especialmente na </a:t>
            </a:r>
            <a:r>
              <a:rPr lang="es-ES" sz="1300" b="1" dirty="0" err="1">
                <a:latin typeface="Comic Sans MS" panose="030F0702030302020204" pitchFamily="66" charset="0"/>
              </a:rPr>
              <a:t>Albânia</a:t>
            </a:r>
            <a:r>
              <a:rPr lang="es-ES" sz="1300" b="1" dirty="0"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3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1300" dirty="0">
                <a:latin typeface="Comic Sans MS" panose="030F0702030302020204" pitchFamily="66" charset="0"/>
              </a:rPr>
              <a:t>Medem cerca de 13 cm, com cerca de 20 g de peso;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1300" dirty="0">
                <a:latin typeface="Comic Sans MS" panose="030F0702030302020204" pitchFamily="66" charset="0"/>
              </a:rPr>
              <a:t>O adulto possui a face vermelha e o resto da cabeça preta e branca. As asas são pretas com uma barra amarelo vivo. Bico cor de marfim, grande e pontiagudo;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1300" dirty="0">
                <a:latin typeface="Comic Sans MS" panose="030F0702030302020204" pitchFamily="66" charset="0"/>
              </a:rPr>
              <a:t>A fêmea põe de 4 a 6 ovos azuis com manchas pretas, e a incubação dura de 11 a 14 dias;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1300" dirty="0">
                <a:latin typeface="Comic Sans MS" panose="030F0702030302020204" pitchFamily="66" charset="0"/>
              </a:rPr>
              <a:t>Alimenta-se basicamente de grãos silvestres especialmente de sementes de </a:t>
            </a:r>
            <a:r>
              <a:rPr lang="pt-BR" sz="1300" dirty="0">
                <a:latin typeface="Comic Sans MS" panose="030F0702030302020204" pitchFamily="66" charset="0"/>
              </a:rPr>
              <a:t>cardos.</a:t>
            </a:r>
            <a:endParaRPr lang="es-ES" sz="1300" dirty="0">
              <a:latin typeface="Comic Sans MS" panose="030F0702030302020204" pitchFamily="66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648DF66-8C83-49D7-A250-A3A4EC967057}"/>
              </a:ext>
            </a:extLst>
          </p:cNvPr>
          <p:cNvSpPr/>
          <p:nvPr/>
        </p:nvSpPr>
        <p:spPr>
          <a:xfrm>
            <a:off x="3029199" y="6061320"/>
            <a:ext cx="17689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t-BR" altLang="pt-BR" sz="1100" dirty="0">
                <a:latin typeface="Comic Sans MS" panose="030F0702030302020204" pitchFamily="66" charset="0"/>
              </a:rPr>
              <a:t>Bandeira da Albânia</a:t>
            </a:r>
            <a:endParaRPr lang="pt-BR" sz="1100" dirty="0">
              <a:latin typeface="Comic Sans MS" panose="030F0702030302020204" pitchFamily="66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7A9FFBC-40EB-4A80-8570-BCBA5C53AAB5}"/>
              </a:ext>
            </a:extLst>
          </p:cNvPr>
          <p:cNvSpPr/>
          <p:nvPr/>
        </p:nvSpPr>
        <p:spPr>
          <a:xfrm>
            <a:off x="6382711" y="3429000"/>
            <a:ext cx="25477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t-BR" altLang="pt-BR" sz="1100" dirty="0">
                <a:latin typeface="Comic Sans MS" panose="030F0702030302020204" pitchFamily="66" charset="0"/>
              </a:rPr>
              <a:t>Pintassilgo se alimentando de cardo</a:t>
            </a:r>
            <a:endParaRPr lang="pt-BR" sz="1100" dirty="0">
              <a:latin typeface="Comic Sans MS" panose="030F0702030302020204" pitchFamily="66" charset="0"/>
            </a:endParaRPr>
          </a:p>
        </p:txBody>
      </p:sp>
      <p:pic>
        <p:nvPicPr>
          <p:cNvPr id="7" name="Imagem 6" descr="File:Gold Finch Carduelis carduelis.jpg">
            <a:extLst>
              <a:ext uri="{FF2B5EF4-FFF2-40B4-BE49-F238E27FC236}">
                <a16:creationId xmlns:a16="http://schemas.microsoft.com/office/drawing/2014/main" id="{8CC6B64D-C773-4904-BAF5-939A6DA26E4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290" y="853252"/>
            <a:ext cx="2217738" cy="2429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5408A2E-505E-41EB-A060-FFB8695C58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306" y="3369893"/>
            <a:ext cx="2593399" cy="1844391"/>
          </a:xfrm>
          <a:prstGeom prst="rect">
            <a:avLst/>
          </a:prstGeom>
        </p:spPr>
      </p:pic>
      <p:pic>
        <p:nvPicPr>
          <p:cNvPr id="9" name="Imagem 8" descr="File:European Goldfinch on Spear Thistle.jpg">
            <a:extLst>
              <a:ext uri="{FF2B5EF4-FFF2-40B4-BE49-F238E27FC236}">
                <a16:creationId xmlns:a16="http://schemas.microsoft.com/office/drawing/2014/main" id="{E226D612-543D-462F-A4B6-5704773BD89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764704"/>
            <a:ext cx="2702281" cy="2767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Resultado de imagem para Carduelis carduelis nest">
            <a:extLst>
              <a:ext uri="{FF2B5EF4-FFF2-40B4-BE49-F238E27FC236}">
                <a16:creationId xmlns:a16="http://schemas.microsoft.com/office/drawing/2014/main" id="{8090A370-9749-436E-ADEA-4A24A3E96B6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640" y="5301208"/>
            <a:ext cx="1768924" cy="1398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m 10" descr="Resultado de imagem para carduelis carduelis major">
            <a:extLst>
              <a:ext uri="{FF2B5EF4-FFF2-40B4-BE49-F238E27FC236}">
                <a16:creationId xmlns:a16="http://schemas.microsoft.com/office/drawing/2014/main" id="{42C20ABB-DB5F-41E9-B14F-132B4FCFD8D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150" y="3917655"/>
            <a:ext cx="1836330" cy="2767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3DCC313-C3CB-4F1A-9F5C-E4124A7BC0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5877272"/>
            <a:ext cx="1296785" cy="92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86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C80EBE18-DBB6-8BCB-D7CC-65CBBA70B9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S04 - Missões – 22 de julho</a:t>
            </a:r>
            <a:endParaRPr lang="pt-BR" dirty="0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96F698E8-8A22-A290-6430-9AE630D88F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O Menino do Balão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AD8A5908-AF13-D6A2-A22B-9D9830D6F7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Voya</a:t>
            </a:r>
            <a:endParaRPr lang="pt-BR" dirty="0"/>
          </a:p>
        </p:txBody>
      </p:sp>
      <p:sp>
        <p:nvSpPr>
          <p:cNvPr id="17" name="Espaço Reservado para Texto 16">
            <a:extLst>
              <a:ext uri="{FF2B5EF4-FFF2-40B4-BE49-F238E27FC236}">
                <a16:creationId xmlns:a16="http://schemas.microsoft.com/office/drawing/2014/main" id="{771E0517-A83B-22A4-0270-C434FEBF8B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pt-BR" dirty="0"/>
              <a:t>Servia</a:t>
            </a:r>
          </a:p>
        </p:txBody>
      </p:sp>
      <p:pic>
        <p:nvPicPr>
          <p:cNvPr id="21" name="Espaço Reservado para Imagem 20">
            <a:extLst>
              <a:ext uri="{FF2B5EF4-FFF2-40B4-BE49-F238E27FC236}">
                <a16:creationId xmlns:a16="http://schemas.microsoft.com/office/drawing/2014/main" id="{89D5E145-9517-4B8C-BB4B-1A0CD3B157F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" r="4848"/>
          <a:stretch>
            <a:fillRect/>
          </a:stretch>
        </p:blipFill>
        <p:spPr/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3637928-1B25-46EE-8045-EDEEFBA3C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919247"/>
            <a:ext cx="1413164" cy="86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15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68ECD44-6FB4-466D-88E9-BCE894A8E8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2959200" cy="4549622"/>
          </a:xfrm>
        </p:spPr>
        <p:txBody>
          <a:bodyPr/>
          <a:lstStyle/>
          <a:p>
            <a:pPr indent="-285750" eaLnBrk="1" hangingPunct="1">
              <a:buFont typeface="Arial" panose="020B0604020202020204" pitchFamily="34" charset="0"/>
              <a:buChar char="•"/>
            </a:pPr>
            <a:r>
              <a:rPr lang="pt-PT" altLang="pt-BR" dirty="0"/>
              <a:t>Com a formação da Iugoslávia no final da Primeira Guerra Mundial, a Conferência da União Iugoslava foi fundada em Novi Sad (Sérvia) em 1925 e posteriormente transferido para Belgrado. Voya estuda em uma escola adventista em Novi Sad que foi estabelecido com uma oferta do décimo terceiro sábado de 1997.</a:t>
            </a:r>
          </a:p>
          <a:p>
            <a:pPr indent="-285750" eaLnBrk="1" hangingPunct="1">
              <a:buFont typeface="Arial" panose="020B0604020202020204" pitchFamily="34" charset="0"/>
              <a:buChar char="•"/>
            </a:pPr>
            <a:r>
              <a:rPr lang="pt-PT" dirty="0"/>
              <a:t>As imagens são de alunos do colégio onde Voya estuda na Sérvia. Em um passeio e no Centro de vivência da Escola.</a:t>
            </a:r>
            <a:endParaRPr lang="pt-BR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61C1A6C-4C18-4E05-9210-335EAF7CC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64704"/>
            <a:ext cx="4202020" cy="236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BE0AE62D-4A2F-4C75-90C3-71F06D8E1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399112"/>
            <a:ext cx="5017586" cy="333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78A9CA7-D51B-43B4-8CEB-82ED8B92767B}"/>
              </a:ext>
            </a:extLst>
          </p:cNvPr>
          <p:cNvSpPr txBox="1"/>
          <p:nvPr/>
        </p:nvSpPr>
        <p:spPr>
          <a:xfrm>
            <a:off x="71996" y="5223975"/>
            <a:ext cx="2959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600" dirty="0"/>
              <a:t>Bandeira da Sérvia</a:t>
            </a:r>
            <a:endParaRPr lang="pt-BR" sz="16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E4D99F0-E09A-46E8-9E07-BFE3BDFC8A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58" y="5578922"/>
            <a:ext cx="174307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44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8">
            <a:extLst>
              <a:ext uri="{FF2B5EF4-FFF2-40B4-BE49-F238E27FC236}">
                <a16:creationId xmlns:a16="http://schemas.microsoft.com/office/drawing/2014/main" id="{6A7BB099-8B5E-4C21-9096-573212B78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12" y="836712"/>
            <a:ext cx="2903052" cy="557075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Tetraz</a:t>
            </a:r>
            <a:r>
              <a:rPr lang="pt-BR" altLang="pt-B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grande</a:t>
            </a:r>
          </a:p>
          <a:p>
            <a:pPr algn="ctr"/>
            <a:r>
              <a:rPr lang="pt-PT" sz="1200" i="1" dirty="0">
                <a:latin typeface="Comic Sans MS" panose="030F0702030302020204" pitchFamily="66" charset="0"/>
              </a:rPr>
              <a:t>Tetrao urogallus</a:t>
            </a:r>
            <a:endParaRPr lang="pt-BR" altLang="pt-BR" sz="1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300" b="1" dirty="0">
                <a:latin typeface="Comic Sans MS" panose="030F0702030302020204" pitchFamily="66" charset="0"/>
              </a:rPr>
              <a:t>O </a:t>
            </a:r>
            <a:r>
              <a:rPr lang="es-ES" sz="1300" b="1" dirty="0" err="1">
                <a:latin typeface="Comic Sans MS" panose="030F0702030302020204" pitchFamily="66" charset="0"/>
              </a:rPr>
              <a:t>tetraz</a:t>
            </a:r>
            <a:r>
              <a:rPr lang="es-ES" sz="1300" b="1" dirty="0">
                <a:latin typeface="Comic Sans MS" panose="030F0702030302020204" pitchFamily="66" charset="0"/>
              </a:rPr>
              <a:t> grande </a:t>
            </a:r>
            <a:r>
              <a:rPr lang="es-ES" sz="1300" dirty="0">
                <a:latin typeface="Comic Sans MS" panose="030F0702030302020204" pitchFamily="66" charset="0"/>
              </a:rPr>
              <a:t>é </a:t>
            </a:r>
            <a:r>
              <a:rPr lang="es-ES" sz="1300" dirty="0" err="1">
                <a:latin typeface="Comic Sans MS" panose="030F0702030302020204" pitchFamily="66" charset="0"/>
              </a:rPr>
              <a:t>uma</a:t>
            </a:r>
            <a:r>
              <a:rPr lang="es-ES" sz="1300" dirty="0">
                <a:latin typeface="Comic Sans MS" panose="030F0702030302020204" pitchFamily="66" charset="0"/>
              </a:rPr>
              <a:t> ave encontrada </a:t>
            </a:r>
            <a:r>
              <a:rPr lang="es-ES" sz="1300" dirty="0" err="1">
                <a:latin typeface="Comic Sans MS" panose="030F0702030302020204" pitchFamily="66" charset="0"/>
              </a:rPr>
              <a:t>em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várias</a:t>
            </a:r>
            <a:r>
              <a:rPr lang="es-ES" sz="1300" dirty="0">
                <a:latin typeface="Comic Sans MS" panose="030F0702030302020204" pitchFamily="66" charset="0"/>
              </a:rPr>
              <a:t> partes da Europa, inclusive</a:t>
            </a:r>
            <a:r>
              <a:rPr lang="es-ES" sz="1300" b="1" dirty="0">
                <a:latin typeface="Comic Sans MS" panose="030F0702030302020204" pitchFamily="66" charset="0"/>
              </a:rPr>
              <a:t> </a:t>
            </a:r>
            <a:r>
              <a:rPr lang="es-ES" sz="1300" dirty="0">
                <a:latin typeface="Comic Sans MS" panose="030F0702030302020204" pitchFamily="66" charset="0"/>
              </a:rPr>
              <a:t>na </a:t>
            </a:r>
            <a:r>
              <a:rPr lang="es-ES" sz="1300" b="1" dirty="0" err="1">
                <a:latin typeface="Comic Sans MS" panose="030F0702030302020204" pitchFamily="66" charset="0"/>
              </a:rPr>
              <a:t>Bósnia</a:t>
            </a:r>
            <a:r>
              <a:rPr lang="es-ES" sz="1300" b="1" dirty="0">
                <a:latin typeface="Comic Sans MS" panose="030F0702030302020204" pitchFamily="66" charset="0"/>
              </a:rPr>
              <a:t> e </a:t>
            </a:r>
            <a:r>
              <a:rPr lang="en-US" sz="1300" b="1" dirty="0">
                <a:latin typeface="Comic Sans MS" panose="030F0702030302020204" pitchFamily="66" charset="0"/>
              </a:rPr>
              <a:t>Herzegovina</a:t>
            </a:r>
            <a:r>
              <a:rPr lang="es-ES" sz="1300" b="1" dirty="0"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1300" dirty="0">
                <a:latin typeface="Comic Sans MS" panose="030F0702030302020204" pitchFamily="66" charset="0"/>
              </a:rPr>
              <a:t>Mede aproximadamente 86 cm e pode pesar até 5kg;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1300" dirty="0">
                <a:latin typeface="Comic Sans MS" panose="030F0702030302020204" pitchFamily="66" charset="0"/>
              </a:rPr>
              <a:t>O macho apresenta coloração inteiramente escura e marrom, peito com reflexos verdes e manchas vermelhas ao redor dos olhos. É agressivo e vive sozinho a maior parte do tempo;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1300" dirty="0">
                <a:latin typeface="Comic Sans MS" panose="030F0702030302020204" pitchFamily="66" charset="0"/>
              </a:rPr>
              <a:t>A fêmea tem coloracão acobreada e vive em bandos;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1300" dirty="0">
                <a:latin typeface="Comic Sans MS" panose="030F0702030302020204" pitchFamily="66" charset="0"/>
              </a:rPr>
              <a:t>Se alimenta de brotos, flores e frutos;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1300" dirty="0">
                <a:latin typeface="Comic Sans MS" panose="030F0702030302020204" pitchFamily="66" charset="0"/>
              </a:rPr>
              <a:t>A fêmea põe de </a:t>
            </a:r>
            <a:r>
              <a:rPr lang="pt-BR" sz="1300" dirty="0">
                <a:latin typeface="Comic Sans MS" panose="030F0702030302020204" pitchFamily="66" charset="0"/>
              </a:rPr>
              <a:t>5 a 8 ovos e a incubação dura  26 dias.</a:t>
            </a:r>
            <a:endParaRPr lang="es-ES" sz="1300" dirty="0">
              <a:latin typeface="Comic Sans MS" panose="030F0702030302020204" pitchFamily="66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14FEBB2-BC4E-469E-8EE8-8B969E05F4B1}"/>
              </a:ext>
            </a:extLst>
          </p:cNvPr>
          <p:cNvSpPr/>
          <p:nvPr/>
        </p:nvSpPr>
        <p:spPr>
          <a:xfrm>
            <a:off x="3985729" y="6357267"/>
            <a:ext cx="168321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t-BR" altLang="pt-BR" sz="1100" dirty="0">
                <a:latin typeface="Comic Sans MS" panose="030F0702030302020204" pitchFamily="66" charset="0"/>
              </a:rPr>
              <a:t>Bandeira da Bósnia e Herzegovina</a:t>
            </a:r>
            <a:endParaRPr lang="pt-BR" sz="1100" dirty="0">
              <a:latin typeface="Comic Sans MS" panose="030F0702030302020204" pitchFamily="66" charset="0"/>
            </a:endParaRPr>
          </a:p>
        </p:txBody>
      </p:sp>
      <p:pic>
        <p:nvPicPr>
          <p:cNvPr id="5" name="Imagem 4" descr="Resultado de imagem para Tetrao urogallus">
            <a:extLst>
              <a:ext uri="{FF2B5EF4-FFF2-40B4-BE49-F238E27FC236}">
                <a16:creationId xmlns:a16="http://schemas.microsoft.com/office/drawing/2014/main" id="{9280FD27-A115-4638-A85E-48B526794EC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767" y="819983"/>
            <a:ext cx="1842332" cy="2409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 descr="Resultado de imagem para Tetrao urogallus">
            <a:extLst>
              <a:ext uri="{FF2B5EF4-FFF2-40B4-BE49-F238E27FC236}">
                <a16:creationId xmlns:a16="http://schemas.microsoft.com/office/drawing/2014/main" id="{C7FED582-38B0-4089-ADF2-5C794694D62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41472"/>
            <a:ext cx="3619192" cy="2409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 descr="Resultado de imagem para Tetrao urogallus">
            <a:extLst>
              <a:ext uri="{FF2B5EF4-FFF2-40B4-BE49-F238E27FC236}">
                <a16:creationId xmlns:a16="http://schemas.microsoft.com/office/drawing/2014/main" id="{06785BA2-1C42-4F16-BDD5-DBBFE5C4932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717032"/>
            <a:ext cx="3187144" cy="2506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 descr="Resultado de imagem para Tetrao urogallus">
            <a:extLst>
              <a:ext uri="{FF2B5EF4-FFF2-40B4-BE49-F238E27FC236}">
                <a16:creationId xmlns:a16="http://schemas.microsoft.com/office/drawing/2014/main" id="{DC84954C-19C8-460B-9CD8-DBC8C0BFA92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178" y="3406980"/>
            <a:ext cx="2245511" cy="2208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6EDC8A3-30D5-4694-80C3-E0179DA68E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123" y="5713792"/>
            <a:ext cx="1363287" cy="68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24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71BF4724-30BF-3001-0C19-E410A03A06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S05 - Missões – 29 de julho</a:t>
            </a:r>
            <a:endParaRPr lang="pt-BR" dirty="0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A9C1FB9E-D87D-8703-BBC8-1A3F6288E4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Teste no Sábado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1ADCAFEF-3993-39FC-B3FC-0F8EE6E337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Marta</a:t>
            </a:r>
          </a:p>
        </p:txBody>
      </p:sp>
      <p:sp>
        <p:nvSpPr>
          <p:cNvPr id="17" name="Espaço Reservado para Texto 16">
            <a:extLst>
              <a:ext uri="{FF2B5EF4-FFF2-40B4-BE49-F238E27FC236}">
                <a16:creationId xmlns:a16="http://schemas.microsoft.com/office/drawing/2014/main" id="{2948851F-9C41-2893-21FB-D5CC6AFA85F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pt-BR" dirty="0"/>
              <a:t>Servia</a:t>
            </a:r>
          </a:p>
        </p:txBody>
      </p:sp>
      <p:pic>
        <p:nvPicPr>
          <p:cNvPr id="21" name="Espaço Reservado para Imagem 20">
            <a:extLst>
              <a:ext uri="{FF2B5EF4-FFF2-40B4-BE49-F238E27FC236}">
                <a16:creationId xmlns:a16="http://schemas.microsoft.com/office/drawing/2014/main" id="{1BABD394-F091-436A-B49F-4965C67265D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" b="2919"/>
          <a:stretch>
            <a:fillRect/>
          </a:stretch>
        </p:blipFill>
        <p:spPr/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A0ED5CD-4363-4DD9-B054-753115C86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5919247"/>
            <a:ext cx="1413164" cy="86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70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68ECD44-6FB4-466D-88E9-BCE894A8E8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3203860" cy="809285"/>
          </a:xfrm>
        </p:spPr>
        <p:txBody>
          <a:bodyPr/>
          <a:lstStyle/>
          <a:p>
            <a:pPr algn="ctr" eaLnBrk="1" hangingPunct="1"/>
            <a:r>
              <a:rPr lang="pt-PT" altLang="pt-BR" sz="2400" dirty="0"/>
              <a:t>Passeio em Belgrado</a:t>
            </a:r>
          </a:p>
          <a:p>
            <a:pPr algn="ctr" eaLnBrk="1" hangingPunct="1"/>
            <a:r>
              <a:rPr lang="pt-PT" altLang="pt-BR" sz="2400" dirty="0"/>
              <a:t> Capital da Sérvia</a:t>
            </a:r>
          </a:p>
          <a:p>
            <a:pPr indent="-285750" eaLnBrk="1" hangingPunct="1">
              <a:buFont typeface="Arial" panose="020B0604020202020204" pitchFamily="34" charset="0"/>
              <a:buChar char="•"/>
            </a:pPr>
            <a:endParaRPr lang="pt-PT" altLang="pt-BR" sz="2400" dirty="0"/>
          </a:p>
          <a:p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0668B68-F563-439C-B8CD-2146DC3A3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8863"/>
            <a:ext cx="3935926" cy="262881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6E50286-45A6-464D-9215-54E7C573C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89" y="4149080"/>
            <a:ext cx="3935925" cy="26191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2E024CC-0097-4CE6-99F6-AB2EC6084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378" y="2636912"/>
            <a:ext cx="3093858" cy="206257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FDA9815-F93B-416E-B63F-58A0A3A1E2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53" y="4706434"/>
            <a:ext cx="3270536" cy="2176327"/>
          </a:xfrm>
          <a:prstGeom prst="rect">
            <a:avLst/>
          </a:prstGeom>
        </p:spPr>
      </p:pic>
      <p:pic>
        <p:nvPicPr>
          <p:cNvPr id="1026" name="Picture 2" descr="Foto de Zindan Gate">
            <a:extLst>
              <a:ext uri="{FF2B5EF4-FFF2-40B4-BE49-F238E27FC236}">
                <a16:creationId xmlns:a16="http://schemas.microsoft.com/office/drawing/2014/main" id="{59FAB304-F7A7-470D-82E8-BA7C44174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388" y="682059"/>
            <a:ext cx="3935926" cy="221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926FA68D-2712-4CCF-83AF-979A3B1B1F4C}"/>
              </a:ext>
            </a:extLst>
          </p:cNvPr>
          <p:cNvSpPr/>
          <p:nvPr/>
        </p:nvSpPr>
        <p:spPr>
          <a:xfrm>
            <a:off x="4140388" y="691682"/>
            <a:ext cx="3935926" cy="27546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chemeClr val="tx1"/>
                </a:solidFill>
              </a:rPr>
              <a:t>Fortaleza de </a:t>
            </a:r>
            <a:r>
              <a:rPr lang="pt-BR" dirty="0" err="1">
                <a:solidFill>
                  <a:schemeClr val="tx1"/>
                </a:solidFill>
              </a:rPr>
              <a:t>Kalemegdan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F8AFE192-CEA0-4F02-899C-9808F13EE96D}"/>
              </a:ext>
            </a:extLst>
          </p:cNvPr>
          <p:cNvSpPr/>
          <p:nvPr/>
        </p:nvSpPr>
        <p:spPr>
          <a:xfrm>
            <a:off x="182571" y="1515020"/>
            <a:ext cx="3935926" cy="27546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chemeClr val="tx1"/>
                </a:solidFill>
              </a:rPr>
              <a:t>Jardim Botânico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B8F58DF6-3247-430F-8F7B-F3556413137E}"/>
              </a:ext>
            </a:extLst>
          </p:cNvPr>
          <p:cNvSpPr/>
          <p:nvPr/>
        </p:nvSpPr>
        <p:spPr>
          <a:xfrm>
            <a:off x="291988" y="4165814"/>
            <a:ext cx="3935926" cy="27546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chemeClr val="tx1"/>
                </a:solidFill>
              </a:rPr>
              <a:t>Lago </a:t>
            </a:r>
            <a:r>
              <a:rPr lang="pt-BR" dirty="0" err="1">
                <a:solidFill>
                  <a:schemeClr val="tx1"/>
                </a:solidFill>
              </a:rPr>
              <a:t>Sava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23971F4F-969C-4198-8DE4-368BE61F2ECD}"/>
              </a:ext>
            </a:extLst>
          </p:cNvPr>
          <p:cNvSpPr/>
          <p:nvPr/>
        </p:nvSpPr>
        <p:spPr>
          <a:xfrm>
            <a:off x="6021107" y="2636912"/>
            <a:ext cx="3089129" cy="27546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chemeClr val="tx1"/>
                </a:solidFill>
              </a:rPr>
              <a:t>Museu Nacional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EF463FC5-AF70-45FD-94D8-976F794321E3}"/>
              </a:ext>
            </a:extLst>
          </p:cNvPr>
          <p:cNvSpPr/>
          <p:nvPr/>
        </p:nvSpPr>
        <p:spPr>
          <a:xfrm>
            <a:off x="4546553" y="4681673"/>
            <a:ext cx="3265807" cy="27546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chemeClr val="tx1"/>
                </a:solidFill>
              </a:rPr>
              <a:t>Museu Nicolas Tesla</a:t>
            </a:r>
          </a:p>
        </p:txBody>
      </p:sp>
    </p:spTree>
    <p:extLst>
      <p:ext uri="{BB962C8B-B14F-4D97-AF65-F5344CB8AC3E}">
        <p14:creationId xmlns:p14="http://schemas.microsoft.com/office/powerpoint/2010/main" val="2457422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E6B738F6-1E6B-457A-9726-5DDD88F9613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17" b="23517"/>
          <a:stretch>
            <a:fillRect/>
          </a:stretch>
        </p:blipFill>
        <p:spPr/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3D8590B-AC1D-4359-A763-15D2AA3A3AC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06390" y="1573110"/>
            <a:ext cx="1944687" cy="988841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t-BR" dirty="0"/>
              <a:t>3° </a:t>
            </a:r>
            <a:r>
              <a:rPr lang="pt-BR" dirty="0" err="1"/>
              <a:t>trim</a:t>
            </a:r>
            <a:r>
              <a:rPr lang="pt-BR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529865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8">
            <a:extLst>
              <a:ext uri="{FF2B5EF4-FFF2-40B4-BE49-F238E27FC236}">
                <a16:creationId xmlns:a16="http://schemas.microsoft.com/office/drawing/2014/main" id="{AAE0FB81-9944-4EB6-9209-04C4AEC0E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6" y="739111"/>
            <a:ext cx="2903052" cy="60785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Pato real</a:t>
            </a:r>
          </a:p>
          <a:p>
            <a:pPr algn="ctr"/>
            <a:r>
              <a:rPr lang="en-US" sz="1200" i="1" dirty="0" err="1">
                <a:latin typeface="Comic Sans MS" panose="030F0702030302020204" pitchFamily="66" charset="0"/>
              </a:rPr>
              <a:t>Anas</a:t>
            </a:r>
            <a:r>
              <a:rPr lang="en-US" sz="1200" i="1" dirty="0">
                <a:latin typeface="Comic Sans MS" panose="030F0702030302020204" pitchFamily="66" charset="0"/>
              </a:rPr>
              <a:t> </a:t>
            </a:r>
            <a:r>
              <a:rPr lang="en-US" sz="1200" i="1" dirty="0" err="1">
                <a:latin typeface="Comic Sans MS" panose="030F0702030302020204" pitchFamily="66" charset="0"/>
              </a:rPr>
              <a:t>platyrhynchos</a:t>
            </a:r>
            <a:endParaRPr lang="pt-BR" altLang="pt-BR" sz="1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300" b="1" dirty="0">
                <a:latin typeface="Comic Sans MS" panose="030F0702030302020204" pitchFamily="66" charset="0"/>
              </a:rPr>
              <a:t>O pato real</a:t>
            </a:r>
            <a:r>
              <a:rPr lang="es-ES" sz="1300" dirty="0">
                <a:latin typeface="Comic Sans MS" panose="030F0702030302020204" pitchFamily="66" charset="0"/>
              </a:rPr>
              <a:t> é </a:t>
            </a:r>
            <a:r>
              <a:rPr lang="es-ES" sz="1300" dirty="0" err="1">
                <a:latin typeface="Comic Sans MS" panose="030F0702030302020204" pitchFamily="66" charset="0"/>
              </a:rPr>
              <a:t>uma</a:t>
            </a:r>
            <a:r>
              <a:rPr lang="es-ES" sz="1300" dirty="0">
                <a:latin typeface="Comic Sans MS" panose="030F0702030302020204" pitchFamily="66" charset="0"/>
              </a:rPr>
              <a:t> ave que habita </a:t>
            </a:r>
            <a:r>
              <a:rPr lang="es-ES" sz="1300" dirty="0" err="1">
                <a:latin typeface="Comic Sans MS" panose="030F0702030302020204" pitchFamily="66" charset="0"/>
              </a:rPr>
              <a:t>vários</a:t>
            </a:r>
            <a:r>
              <a:rPr lang="es-ES" sz="1300" dirty="0">
                <a:latin typeface="Comic Sans MS" panose="030F0702030302020204" pitchFamily="66" charset="0"/>
              </a:rPr>
              <a:t> países da Europa, inclusive a </a:t>
            </a:r>
            <a:r>
              <a:rPr lang="es-ES" sz="1300" b="1" dirty="0">
                <a:latin typeface="Comic Sans MS" panose="030F0702030302020204" pitchFamily="66" charset="0"/>
              </a:rPr>
              <a:t>Holanda;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3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Os machos têm a cabeça verde e asas e barriga cinzenta, enquanto que as fêmeas têm uma plumagem castanha salpicada;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Mede de 50 a 65 cm de comprimento, pesa de 850g a 1,5 kg.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A </a:t>
            </a:r>
            <a:r>
              <a:rPr lang="en-US" altLang="en-US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fêmea</a:t>
            </a: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põe</a:t>
            </a: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 de 9 a 13 </a:t>
            </a:r>
            <a:r>
              <a:rPr lang="en-US" altLang="en-US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ovos</a:t>
            </a: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 de </a:t>
            </a:r>
            <a:r>
              <a:rPr lang="en-US" altLang="en-US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cor</a:t>
            </a: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creme</a:t>
            </a: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ou</a:t>
            </a: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esverdeada</a:t>
            </a: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A </a:t>
            </a:r>
            <a:r>
              <a:rPr lang="en-US" altLang="en-US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incubação</a:t>
            </a: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en-US" altLang="en-US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feita</a:t>
            </a: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 pela </a:t>
            </a:r>
            <a:r>
              <a:rPr lang="en-US" altLang="en-US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fêmea</a:t>
            </a: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, dura 27 – 28 </a:t>
            </a:r>
            <a:r>
              <a:rPr lang="en-US" altLang="en-US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dias</a:t>
            </a: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; 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endParaRPr lang="en-US" altLang="en-US" sz="14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As </a:t>
            </a:r>
            <a:r>
              <a:rPr lang="en-US" altLang="en-US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crias</a:t>
            </a: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saem</a:t>
            </a: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 logo do </a:t>
            </a:r>
            <a:r>
              <a:rPr lang="en-US" altLang="en-US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ninho</a:t>
            </a: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 para se </a:t>
            </a:r>
            <a:r>
              <a:rPr lang="en-US" altLang="en-US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alimentar</a:t>
            </a: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en-US" altLang="en-US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pois</a:t>
            </a: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são</a:t>
            </a: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capazes</a:t>
            </a: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 de </a:t>
            </a:r>
            <a:r>
              <a:rPr lang="en-US" altLang="en-US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nadar</a:t>
            </a: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desde</a:t>
            </a: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muito</a:t>
            </a: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cedo</a:t>
            </a: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  <a:endParaRPr lang="es-ES" sz="1300" dirty="0">
              <a:latin typeface="Comic Sans MS" panose="030F0702030302020204" pitchFamily="66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33A89DD-12AD-4A5F-97DC-9C4E187A9DB5}"/>
              </a:ext>
            </a:extLst>
          </p:cNvPr>
          <p:cNvSpPr/>
          <p:nvPr/>
        </p:nvSpPr>
        <p:spPr>
          <a:xfrm>
            <a:off x="6482757" y="3265826"/>
            <a:ext cx="25202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Macho (à direita) Fêmea (à esquerda)</a:t>
            </a:r>
            <a:endParaRPr lang="en-US" sz="1000" dirty="0">
              <a:latin typeface="Comic Sans MS" panose="030F0702030302020204" pitchFamily="66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BEB5250-275E-47A2-9069-65F98273B0CA}"/>
              </a:ext>
            </a:extLst>
          </p:cNvPr>
          <p:cNvSpPr txBox="1"/>
          <p:nvPr/>
        </p:nvSpPr>
        <p:spPr>
          <a:xfrm>
            <a:off x="7020272" y="6242566"/>
            <a:ext cx="1652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Comic Sans MS" panose="030F0702030302020204" pitchFamily="66" charset="0"/>
              </a:rPr>
              <a:t>Bandeira da Holanda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8244E7F-4BC6-4BC3-8300-DB0E63584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60" y="801467"/>
            <a:ext cx="2420112" cy="178612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EC6F201-9FF2-4D50-9CC2-404CFFD2EF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50" y="2901690"/>
            <a:ext cx="3277722" cy="217980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D6C8476-015D-4E11-9309-BF517BAFB7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763" y="5198447"/>
            <a:ext cx="1834896" cy="138379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B508FB8-81DB-413E-ACDE-9C2130247A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086" y="801467"/>
            <a:ext cx="2468880" cy="236524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F552D20-DA00-4316-B210-F2CE408533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985" y="3729000"/>
            <a:ext cx="2401824" cy="223723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DB19B6DB-2D2B-47FC-B283-E23DF81029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329" y="6033891"/>
            <a:ext cx="1325880" cy="7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58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4D193C16-AEBD-38D3-EAEA-E2A919C000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S06 - Missões – 05 de agosto</a:t>
            </a:r>
            <a:endParaRPr lang="pt-BR" dirty="0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20703381-5C42-1ECE-1EBC-4FEB0CB92A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“Que Deus pare a Chuva!”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0143D2D3-AC54-B2C9-AEBD-20197F430D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Julia</a:t>
            </a:r>
          </a:p>
        </p:txBody>
      </p:sp>
      <p:sp>
        <p:nvSpPr>
          <p:cNvPr id="17" name="Espaço Reservado para Texto 16">
            <a:extLst>
              <a:ext uri="{FF2B5EF4-FFF2-40B4-BE49-F238E27FC236}">
                <a16:creationId xmlns:a16="http://schemas.microsoft.com/office/drawing/2014/main" id="{CD6A6AF3-BDB8-0DBB-DD91-F3611B4D4B2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pt-BR" dirty="0"/>
              <a:t>Polônia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AFC876FE-3185-4363-9973-B54E1EF60C7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" r="4848"/>
          <a:stretch>
            <a:fillRect/>
          </a:stretch>
        </p:blipFill>
        <p:spPr/>
      </p:pic>
      <p:pic>
        <p:nvPicPr>
          <p:cNvPr id="24" name="Espaço Reservado para Imagem 15">
            <a:extLst>
              <a:ext uri="{FF2B5EF4-FFF2-40B4-BE49-F238E27FC236}">
                <a16:creationId xmlns:a16="http://schemas.microsoft.com/office/drawing/2014/main" id="{FBCEC102-4F01-42D0-914E-57D62D59A57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" r="452"/>
          <a:stretch>
            <a:fillRect/>
          </a:stretch>
        </p:blipFill>
        <p:spPr>
          <a:xfrm>
            <a:off x="2566988" y="5938838"/>
            <a:ext cx="1357312" cy="806450"/>
          </a:xfrm>
          <a:noFill/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1898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68ECD44-6FB4-466D-88E9-BCE894A8E8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2959200" cy="4909662"/>
          </a:xfrm>
        </p:spPr>
        <p:txBody>
          <a:bodyPr/>
          <a:lstStyle/>
          <a:p>
            <a:pPr indent="-285750" eaLnBrk="1" hangingPunct="1">
              <a:buFont typeface="Arial" panose="020B0604020202020204" pitchFamily="34" charset="0"/>
              <a:buChar char="•"/>
            </a:pPr>
            <a:r>
              <a:rPr lang="pt-PT" altLang="pt-BR" dirty="0"/>
              <a:t>Em 1900, um alemão chamado H. Schmitz começou a pregar em Varsóvia, a capital da Polônia. Como não sabia falar polonês, começou seu trabalho indo de casa em casa, lendo os nomes nas portas. Sempre que encontrava um nome alemão, batia, e quando estava convidado, ele falou sobre as crenças adventistas do sétimo dia. Como resultado de nessa empreitada missionária, a primeira igreja foi organizada depois de alguns meses com membros de língua alemã.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alt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alt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Uma hora de turismo em Varsóvia na Polônia - Viajo logo Existo">
            <a:extLst>
              <a:ext uri="{FF2B5EF4-FFF2-40B4-BE49-F238E27FC236}">
                <a16:creationId xmlns:a16="http://schemas.microsoft.com/office/drawing/2014/main" id="{8656CC4C-C56B-41BE-9BB5-C9343FE7D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361" y="764704"/>
            <a:ext cx="4786890" cy="319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5CD9171-94D9-4E66-B46F-847124F8452A}"/>
              </a:ext>
            </a:extLst>
          </p:cNvPr>
          <p:cNvSpPr txBox="1"/>
          <p:nvPr/>
        </p:nvSpPr>
        <p:spPr>
          <a:xfrm>
            <a:off x="3719362" y="764704"/>
            <a:ext cx="478689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PT" altLang="pt-BR" b="1" dirty="0"/>
              <a:t>Varsóvia</a:t>
            </a:r>
            <a:endParaRPr lang="pt-BR" b="1" dirty="0"/>
          </a:p>
        </p:txBody>
      </p:sp>
      <p:pic>
        <p:nvPicPr>
          <p:cNvPr id="5124" name="Picture 4" descr="indefinido">
            <a:extLst>
              <a:ext uri="{FF2B5EF4-FFF2-40B4-BE49-F238E27FC236}">
                <a16:creationId xmlns:a16="http://schemas.microsoft.com/office/drawing/2014/main" id="{1D65AC70-A1A9-4B1A-8332-693EC89CE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77073"/>
            <a:ext cx="4074448" cy="271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99BFE80-8832-42DB-92DE-CC47C3B1B4CE}"/>
              </a:ext>
            </a:extLst>
          </p:cNvPr>
          <p:cNvSpPr txBox="1"/>
          <p:nvPr/>
        </p:nvSpPr>
        <p:spPr>
          <a:xfrm>
            <a:off x="3131840" y="4079777"/>
            <a:ext cx="4074448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PT" altLang="pt-BR" b="1" dirty="0"/>
              <a:t>Centro Histórico de Varsóvia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001274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8">
            <a:extLst>
              <a:ext uri="{FF2B5EF4-FFF2-40B4-BE49-F238E27FC236}">
                <a16:creationId xmlns:a16="http://schemas.microsoft.com/office/drawing/2014/main" id="{EAC627BC-56BD-4385-8B5F-5042E0691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54" y="981453"/>
            <a:ext cx="2903052" cy="546303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 err="1">
                <a:solidFill>
                  <a:srgbClr val="FF0000"/>
                </a:solidFill>
              </a:rPr>
              <a:t>Chapim</a:t>
            </a:r>
            <a:r>
              <a:rPr lang="pt-BR" altLang="pt-BR" sz="1600" b="1" dirty="0">
                <a:solidFill>
                  <a:srgbClr val="FF0000"/>
                </a:solidFill>
              </a:rPr>
              <a:t> azul</a:t>
            </a:r>
          </a:p>
          <a:p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300" b="1" dirty="0">
                <a:latin typeface="Comic Sans MS" panose="030F0702030302020204" pitchFamily="66" charset="0"/>
              </a:rPr>
              <a:t>O </a:t>
            </a:r>
            <a:r>
              <a:rPr lang="es-ES" sz="1300" b="1" dirty="0" err="1">
                <a:latin typeface="Comic Sans MS" panose="030F0702030302020204" pitchFamily="66" charset="0"/>
              </a:rPr>
              <a:t>Chapim</a:t>
            </a:r>
            <a:r>
              <a:rPr lang="es-ES" sz="1300" b="1" dirty="0">
                <a:latin typeface="Comic Sans MS" panose="030F0702030302020204" pitchFamily="66" charset="0"/>
              </a:rPr>
              <a:t> azul </a:t>
            </a:r>
            <a:r>
              <a:rPr lang="es-ES" sz="1300" dirty="0">
                <a:latin typeface="Comic Sans MS" panose="030F0702030302020204" pitchFamily="66" charset="0"/>
              </a:rPr>
              <a:t>é </a:t>
            </a:r>
            <a:r>
              <a:rPr lang="es-ES" sz="1300" dirty="0" err="1">
                <a:latin typeface="Comic Sans MS" panose="030F0702030302020204" pitchFamily="66" charset="0"/>
              </a:rPr>
              <a:t>um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pássaro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muito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comum</a:t>
            </a:r>
            <a:r>
              <a:rPr lang="es-ES" sz="1300" dirty="0">
                <a:latin typeface="Comic Sans MS" panose="030F0702030302020204" pitchFamily="66" charset="0"/>
              </a:rPr>
              <a:t> na </a:t>
            </a:r>
            <a:r>
              <a:rPr lang="es-ES" sz="1300" b="1" dirty="0" err="1">
                <a:latin typeface="Comic Sans MS" panose="030F0702030302020204" pitchFamily="66" charset="0"/>
              </a:rPr>
              <a:t>Polônia</a:t>
            </a:r>
            <a:r>
              <a:rPr lang="es-ES" sz="1300" dirty="0"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É pequenininho, lindo e colorido. De plumagem azul, amarela, branca e preta, que mede de 10,5 a 12 cm de comprimento;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É uma ave residente, isto é, a maioria destas aves não migra;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Se alimenta de insetos, aranhas, e no inverno comem sementes e frutos;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Põe de 7 a 12 ovos e a incubação dura de 14 a 16 dias.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6525722-8F8A-46E5-BA78-E285D1BB8143}"/>
              </a:ext>
            </a:extLst>
          </p:cNvPr>
          <p:cNvSpPr txBox="1"/>
          <p:nvPr/>
        </p:nvSpPr>
        <p:spPr>
          <a:xfrm>
            <a:off x="4082491" y="6437404"/>
            <a:ext cx="1652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Comic Sans MS" panose="030F0702030302020204" pitchFamily="66" charset="0"/>
              </a:rPr>
              <a:t>Bandeira da Polônia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56608A0-5383-4D72-984E-38D666718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440" y="764704"/>
            <a:ext cx="3304768" cy="247506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55C7B79-393D-46D5-AB63-3007995A7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941" y="3451077"/>
            <a:ext cx="2854307" cy="190516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1C137FF-FCB5-441B-90C1-7C1C953A2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798" y="967138"/>
            <a:ext cx="1822704" cy="13716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495FE84-4937-4AC0-83C0-86220A8666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912" y="2757849"/>
            <a:ext cx="1383792" cy="116433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C3FC616-3E22-4403-A013-F0963DCA14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484921"/>
            <a:ext cx="1847088" cy="222504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E6AF708-CEE3-4824-980A-C188639FCF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026" y="5494429"/>
            <a:ext cx="1409700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812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F6656FD8-24A1-A292-AB97-1C6CDB07AD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S07 - Missões – 12 de agosto</a:t>
            </a:r>
            <a:endParaRPr lang="pt-BR" dirty="0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063295DB-FB28-34F1-72CF-B7A5461198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Entre Rosas e Anjos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66D24B5C-FF64-BCBB-F7AE-2FD83991E5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Melisa</a:t>
            </a:r>
            <a:endParaRPr lang="pt-BR" dirty="0"/>
          </a:p>
        </p:txBody>
      </p:sp>
      <p:sp>
        <p:nvSpPr>
          <p:cNvPr id="17" name="Espaço Reservado para Texto 16">
            <a:extLst>
              <a:ext uri="{FF2B5EF4-FFF2-40B4-BE49-F238E27FC236}">
                <a16:creationId xmlns:a16="http://schemas.microsoft.com/office/drawing/2014/main" id="{E0E9F388-7F0C-8054-94AC-3670F51356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pt-BR" dirty="0"/>
              <a:t>Polônia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1A26E0D5-C51B-4CDB-91EC-DF50DE9EA6C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" b="2919"/>
          <a:stretch>
            <a:fillRect/>
          </a:stretch>
        </p:blipFill>
        <p:spPr/>
      </p:pic>
      <p:pic>
        <p:nvPicPr>
          <p:cNvPr id="16" name="Espaço Reservado para Imagem 15">
            <a:extLst>
              <a:ext uri="{FF2B5EF4-FFF2-40B4-BE49-F238E27FC236}">
                <a16:creationId xmlns:a16="http://schemas.microsoft.com/office/drawing/2014/main" id="{D0C30F5B-9BA6-4994-B724-F7D5DF641C3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" r="452"/>
          <a:stretch>
            <a:fillRect/>
          </a:stretch>
        </p:blipFill>
        <p:spPr>
          <a:xfrm>
            <a:off x="2566988" y="5938838"/>
            <a:ext cx="1357312" cy="806450"/>
          </a:xfrm>
          <a:noFill/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58878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68ECD44-6FB4-466D-88E9-BCE894A8E8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indent="-285750" eaLnBrk="1" hangingPunct="1">
              <a:buFont typeface="Arial" panose="020B0604020202020204" pitchFamily="34" charset="0"/>
              <a:buChar char="•"/>
            </a:pPr>
            <a:r>
              <a:rPr lang="pt-PT" altLang="pt-BR" dirty="0"/>
              <a:t>Paczki é uma massa polonesa moldada em bolas e recheada com recheios doces, semelhantes a uma rosquinha de geléia. Tradicionalmente reservado para a terça-feira gorda/Mardi Gras, alguns cristãos se entregam a esta guloseima para consumir seus ovos, leite e manteiga antes da Quaresma. Os poloneses comem milhões de paczkis apenas neste dia. </a:t>
            </a:r>
          </a:p>
          <a:p>
            <a:pPr indent="-285750" eaLnBrk="1" hangingPunct="1">
              <a:buFont typeface="Arial" panose="020B0604020202020204" pitchFamily="34" charset="0"/>
              <a:buChar char="•"/>
            </a:pPr>
            <a:r>
              <a:rPr lang="pt-BR" dirty="0"/>
              <a:t>Estima-se que mais 100 milhões de </a:t>
            </a:r>
            <a:r>
              <a:rPr lang="pt-PT" altLang="pt-BR" dirty="0"/>
              <a:t>Paczki</a:t>
            </a:r>
            <a:r>
              <a:rPr lang="pt-BR" dirty="0"/>
              <a:t>, uma rosquinha recheada, é consumida cada ano durante a quinta-feira antes da Quaresma. O </a:t>
            </a:r>
            <a:r>
              <a:rPr lang="pt-BR" dirty="0" err="1"/>
              <a:t>Paczki</a:t>
            </a:r>
            <a:r>
              <a:rPr lang="pt-BR" dirty="0"/>
              <a:t> é comido na Polônia pelo menos desde a Idade Média.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00BA2B-687B-4998-8DA0-C75769742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C988476-21E0-4BED-A610-D8ACD7DC4CB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980729"/>
            <a:ext cx="1642173" cy="1152128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8801FCAB-5D19-4748-9D53-9831AEBFB79A}"/>
              </a:ext>
            </a:extLst>
          </p:cNvPr>
          <p:cNvSpPr txBox="1"/>
          <p:nvPr/>
        </p:nvSpPr>
        <p:spPr>
          <a:xfrm>
            <a:off x="3289158" y="679578"/>
            <a:ext cx="4584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altLang="pt-BR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Paczki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0" name="Picture 2" descr="Resultado de imagem para pączki">
            <a:extLst>
              <a:ext uri="{FF2B5EF4-FFF2-40B4-BE49-F238E27FC236}">
                <a16:creationId xmlns:a16="http://schemas.microsoft.com/office/drawing/2014/main" id="{0D233ECD-AC9D-478B-A85C-8BC1C0D36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215" y="830782"/>
            <a:ext cx="3734789" cy="127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Atrações da Polônia: 20 melhores pontos turísticos, com preços">
            <a:extLst>
              <a:ext uri="{FF2B5EF4-FFF2-40B4-BE49-F238E27FC236}">
                <a16:creationId xmlns:a16="http://schemas.microsoft.com/office/drawing/2014/main" id="{DC4F03B2-4A4F-4F4D-A88C-23FFB6B8B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863" y="3789040"/>
            <a:ext cx="3989540" cy="299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886305FC-1BB0-4A94-A3AE-C87D8E4F2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305" y="2945240"/>
            <a:ext cx="2780308" cy="211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6A9E777D-1058-433B-9519-E758BDC547FB}"/>
              </a:ext>
            </a:extLst>
          </p:cNvPr>
          <p:cNvSpPr txBox="1"/>
          <p:nvPr/>
        </p:nvSpPr>
        <p:spPr>
          <a:xfrm>
            <a:off x="3048804" y="5573589"/>
            <a:ext cx="20426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altLang="pt-BR" b="1" dirty="0"/>
              <a:t>A Floresta Torta na Polônia. Não se sabe porque as árvores são tortas.</a:t>
            </a:r>
            <a:endParaRPr lang="pt-BR" b="1" dirty="0"/>
          </a:p>
        </p:txBody>
      </p:sp>
      <p:pic>
        <p:nvPicPr>
          <p:cNvPr id="6150" name="Picture 6" descr="Pączki displayed for sale">
            <a:extLst>
              <a:ext uri="{FF2B5EF4-FFF2-40B4-BE49-F238E27FC236}">
                <a16:creationId xmlns:a16="http://schemas.microsoft.com/office/drawing/2014/main" id="{9EAC00BD-EA29-45CA-BF06-538B00FCCD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0"/>
          <a:stretch/>
        </p:blipFill>
        <p:spPr bwMode="auto">
          <a:xfrm>
            <a:off x="6588224" y="2206181"/>
            <a:ext cx="2184429" cy="145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4288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8">
            <a:extLst>
              <a:ext uri="{FF2B5EF4-FFF2-40B4-BE49-F238E27FC236}">
                <a16:creationId xmlns:a16="http://schemas.microsoft.com/office/drawing/2014/main" id="{DEE9E705-40FB-41C0-8DBF-F33C47263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74" y="983585"/>
            <a:ext cx="2903052" cy="517064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Pisco do peito ruivo</a:t>
            </a:r>
          </a:p>
          <a:p>
            <a:pPr algn="ctr"/>
            <a:r>
              <a:rPr lang="en-US" sz="1200" i="1" dirty="0" err="1">
                <a:latin typeface="Comic Sans MS" panose="030F0702030302020204" pitchFamily="66" charset="0"/>
              </a:rPr>
              <a:t>Erithacus</a:t>
            </a:r>
            <a:r>
              <a:rPr lang="en-US" sz="1200" i="1" dirty="0">
                <a:latin typeface="Comic Sans MS" panose="030F0702030302020204" pitchFamily="66" charset="0"/>
              </a:rPr>
              <a:t> </a:t>
            </a:r>
            <a:r>
              <a:rPr lang="en-US" sz="1200" i="1" dirty="0" err="1">
                <a:latin typeface="Comic Sans MS" panose="030F0702030302020204" pitchFamily="66" charset="0"/>
              </a:rPr>
              <a:t>rubecula</a:t>
            </a:r>
            <a:endParaRPr lang="pt-BR" altLang="pt-BR" sz="1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pt-BR" sz="1600" b="1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300" dirty="0">
                <a:latin typeface="Comic Sans MS" panose="030F0702030302020204" pitchFamily="66" charset="0"/>
              </a:rPr>
              <a:t>O Pisco do </a:t>
            </a:r>
            <a:r>
              <a:rPr lang="es-ES" sz="1300" dirty="0" err="1">
                <a:latin typeface="Comic Sans MS" panose="030F0702030302020204" pitchFamily="66" charset="0"/>
              </a:rPr>
              <a:t>peito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ruivo</a:t>
            </a:r>
            <a:r>
              <a:rPr lang="es-ES" sz="1300" dirty="0">
                <a:latin typeface="Comic Sans MS" panose="030F0702030302020204" pitchFamily="66" charset="0"/>
              </a:rPr>
              <a:t> é </a:t>
            </a:r>
            <a:r>
              <a:rPr lang="es-ES" sz="1300" dirty="0" err="1">
                <a:latin typeface="Comic Sans MS" panose="030F0702030302020204" pitchFamily="66" charset="0"/>
              </a:rPr>
              <a:t>uma</a:t>
            </a:r>
            <a:r>
              <a:rPr lang="es-ES" sz="1300" dirty="0">
                <a:latin typeface="Comic Sans MS" panose="030F0702030302020204" pitchFamily="66" charset="0"/>
              </a:rPr>
              <a:t> ave </a:t>
            </a:r>
            <a:r>
              <a:rPr lang="es-ES" sz="1300" dirty="0" err="1">
                <a:latin typeface="Comic Sans MS" panose="030F0702030302020204" pitchFamily="66" charset="0"/>
              </a:rPr>
              <a:t>muito</a:t>
            </a:r>
            <a:r>
              <a:rPr lang="es-ES" sz="1300" dirty="0">
                <a:latin typeface="Comic Sans MS" panose="030F0702030302020204" pitchFamily="66" charset="0"/>
              </a:rPr>
              <a:t> popular na </a:t>
            </a:r>
            <a:r>
              <a:rPr lang="es-ES" sz="1300" b="1" dirty="0">
                <a:latin typeface="Comic Sans MS" panose="030F0702030302020204" pitchFamily="66" charset="0"/>
              </a:rPr>
              <a:t>Irlanda</a:t>
            </a:r>
            <a:r>
              <a:rPr lang="es-ES" sz="1300" dirty="0">
                <a:latin typeface="Comic Sans MS" panose="030F0702030302020204" pitchFamily="66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Tem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um</a:t>
            </a:r>
            <a:r>
              <a:rPr lang="es-ES" sz="1300" dirty="0">
                <a:latin typeface="Comic Sans MS" panose="030F0702030302020204" pitchFamily="66" charset="0"/>
              </a:rPr>
              <a:t> canto melodioso </a:t>
            </a:r>
            <a:r>
              <a:rPr lang="es-ES" sz="1300" dirty="0" err="1">
                <a:latin typeface="Comic Sans MS" panose="030F0702030302020204" pitchFamily="66" charset="0"/>
              </a:rPr>
              <a:t>muito</a:t>
            </a:r>
            <a:r>
              <a:rPr lang="es-ES" sz="1300" dirty="0">
                <a:latin typeface="Comic Sans MS" panose="030F0702030302020204" pitchFamily="66" charset="0"/>
              </a:rPr>
              <a:t> bonito e </a:t>
            </a:r>
            <a:r>
              <a:rPr lang="es-ES" sz="1300" dirty="0" err="1">
                <a:latin typeface="Comic Sans MS" panose="030F0702030302020204" pitchFamily="66" charset="0"/>
              </a:rPr>
              <a:t>forte</a:t>
            </a:r>
            <a:r>
              <a:rPr lang="es-ES" sz="1300" dirty="0">
                <a:latin typeface="Comic Sans MS" panose="030F0702030302020204" pitchFamily="66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PT" sz="1300" dirty="0">
                <a:latin typeface="Comic Sans MS" panose="030F0702030302020204" pitchFamily="66" charset="0"/>
              </a:rPr>
              <a:t>É uma ave pequena, com cerca de 14 cm; </a:t>
            </a: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Quando adultos apresentam uma cor alaranjada no peito;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Se alimentam de insetos, aranhas, minhocas e caracóis;</a:t>
            </a:r>
          </a:p>
          <a:p>
            <a:r>
              <a:rPr lang="pt-BR" sz="1300" dirty="0">
                <a:latin typeface="Comic Sans MS" panose="030F0702030302020204" pitchFamily="66" charset="0"/>
              </a:rPr>
              <a:t> </a:t>
            </a: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Põe de 4 a 6 ovos, e a incubação dura 13 a 14 dias;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É tão querido no país, que os irlandeses usam sua imagem para ilustrar cartões de natal.</a:t>
            </a: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D64E25F-8167-4F53-A817-104CBFBF962E}"/>
              </a:ext>
            </a:extLst>
          </p:cNvPr>
          <p:cNvSpPr txBox="1"/>
          <p:nvPr/>
        </p:nvSpPr>
        <p:spPr>
          <a:xfrm>
            <a:off x="6741919" y="5320701"/>
            <a:ext cx="2524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Comic Sans MS" panose="030F0702030302020204" pitchFamily="66" charset="0"/>
              </a:rPr>
              <a:t>Filhote de pisco do peito ruivo</a:t>
            </a:r>
          </a:p>
        </p:txBody>
      </p:sp>
      <p:pic>
        <p:nvPicPr>
          <p:cNvPr id="5" name="Imagem 4" descr="E:\2017\MISSÕES\bandeirasa\1 Irlanda.jpg">
            <a:extLst>
              <a:ext uri="{FF2B5EF4-FFF2-40B4-BE49-F238E27FC236}">
                <a16:creationId xmlns:a16="http://schemas.microsoft.com/office/drawing/2014/main" id="{D1653B81-877F-4FFD-818B-E6CBB597CAA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741" y="5448079"/>
            <a:ext cx="1371600" cy="9220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118719C-3FA4-47D6-8245-36A9F06B3761}"/>
              </a:ext>
            </a:extLst>
          </p:cNvPr>
          <p:cNvSpPr txBox="1"/>
          <p:nvPr/>
        </p:nvSpPr>
        <p:spPr>
          <a:xfrm>
            <a:off x="3182112" y="6497319"/>
            <a:ext cx="16713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Comic Sans MS" panose="030F0702030302020204" pitchFamily="66" charset="0"/>
              </a:rPr>
              <a:t>Bandeira da Irlanda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52A355F-DAEF-4F55-A7B7-6D976789CB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911" y="787041"/>
            <a:ext cx="3363879" cy="282446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F469E5A-8A99-48C5-9AB0-E353559801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19" y="685421"/>
            <a:ext cx="1950720" cy="292608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42B9A36-74BA-4003-86EE-3EB3692F33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310" y="3808160"/>
            <a:ext cx="2261937" cy="151254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DB3A7B9-8DC2-443A-A0D2-BA3EB6DBC9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801" y="3968815"/>
            <a:ext cx="1615440" cy="170688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1B721E4-CDEB-451B-AF7D-0E8BBD0CD6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073" y="5675695"/>
            <a:ext cx="1517904" cy="95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83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38A0443-2C70-7FFB-77D8-BC99B8FF34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S08 - Missões – 19 de agosto</a:t>
            </a:r>
            <a:endParaRPr lang="pt-BR" dirty="0"/>
          </a:p>
        </p:txBody>
      </p:sp>
      <p:sp>
        <p:nvSpPr>
          <p:cNvPr id="2" name="Espaço Reservado para Texto 9">
            <a:extLst>
              <a:ext uri="{FF2B5EF4-FFF2-40B4-BE49-F238E27FC236}">
                <a16:creationId xmlns:a16="http://schemas.microsoft.com/office/drawing/2014/main" id="{B163124E-040F-C0C7-7FA6-CC99943A3B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Laranjas e Limões</a:t>
            </a:r>
          </a:p>
        </p:txBody>
      </p:sp>
      <p:sp>
        <p:nvSpPr>
          <p:cNvPr id="3" name="Espaço Reservado para Texto 11">
            <a:extLst>
              <a:ext uri="{FF2B5EF4-FFF2-40B4-BE49-F238E27FC236}">
                <a16:creationId xmlns:a16="http://schemas.microsoft.com/office/drawing/2014/main" id="{C5D86034-4C34-0F2C-3416-7D3C579229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Ryszard</a:t>
            </a:r>
          </a:p>
        </p:txBody>
      </p:sp>
      <p:sp>
        <p:nvSpPr>
          <p:cNvPr id="6" name="Espaço Reservado para Texto 16">
            <a:extLst>
              <a:ext uri="{FF2B5EF4-FFF2-40B4-BE49-F238E27FC236}">
                <a16:creationId xmlns:a16="http://schemas.microsoft.com/office/drawing/2014/main" id="{4BDD1243-1FFD-18F0-CB93-2231C6D1A6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pt-BR" dirty="0"/>
              <a:t>Polônia</a:t>
            </a:r>
          </a:p>
        </p:txBody>
      </p:sp>
      <p:pic>
        <p:nvPicPr>
          <p:cNvPr id="17" name="Espaço Reservado para Imagem 16">
            <a:extLst>
              <a:ext uri="{FF2B5EF4-FFF2-40B4-BE49-F238E27FC236}">
                <a16:creationId xmlns:a16="http://schemas.microsoft.com/office/drawing/2014/main" id="{BDE83B58-8ADC-45D5-9D20-26F37519910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6" r="6376"/>
          <a:stretch>
            <a:fillRect/>
          </a:stretch>
        </p:blipFill>
        <p:spPr/>
      </p:pic>
      <p:pic>
        <p:nvPicPr>
          <p:cNvPr id="20" name="Espaço Reservado para Imagem 15">
            <a:extLst>
              <a:ext uri="{FF2B5EF4-FFF2-40B4-BE49-F238E27FC236}">
                <a16:creationId xmlns:a16="http://schemas.microsoft.com/office/drawing/2014/main" id="{76E8FDDA-94C1-4EED-9858-685C32BE68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" r="452"/>
          <a:stretch>
            <a:fillRect/>
          </a:stretch>
        </p:blipFill>
        <p:spPr>
          <a:xfrm>
            <a:off x="2566988" y="5938838"/>
            <a:ext cx="1357312" cy="806450"/>
          </a:xfrm>
          <a:noFill/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62087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027568FF-A765-482A-8FE8-0C6A4E6A3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28" y="692696"/>
            <a:ext cx="3603521" cy="610056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i="1" dirty="0">
                <a:solidFill>
                  <a:srgbClr val="FF0000"/>
                </a:solidFill>
              </a:rPr>
              <a:t>Polônia</a:t>
            </a:r>
          </a:p>
          <a:p>
            <a:r>
              <a:rPr lang="pt-BR" b="1" dirty="0"/>
              <a:t>• </a:t>
            </a:r>
            <a:r>
              <a:rPr lang="pt-PT" altLang="pt-BR" b="1" dirty="0"/>
              <a:t>Mikołaj Kopernik, ou Nicolau Copérnico, foi um </a:t>
            </a:r>
            <a:r>
              <a:rPr lang="pt-BR" b="1" dirty="0"/>
              <a:t>famoso astrônomo e matemático, nasceu em 1473 em </a:t>
            </a:r>
            <a:r>
              <a:rPr lang="pt-BR" b="1" dirty="0" err="1"/>
              <a:t>Torun</a:t>
            </a:r>
            <a:r>
              <a:rPr lang="pt-BR" b="1" dirty="0"/>
              <a:t>, Polônia.</a:t>
            </a:r>
          </a:p>
          <a:p>
            <a:r>
              <a:rPr lang="pt-PT" altLang="pt-BR" b="1" dirty="0"/>
              <a:t>Sua Teoria Heliocêntrica foi a primeira a propor que os planetas giram em torno do sol e não o contrário. </a:t>
            </a:r>
          </a:p>
          <a:p>
            <a:r>
              <a:rPr lang="pt-BR" b="1" dirty="0"/>
              <a:t>• Marie Curie nasceu em Varsóvia, Polônia, em 7 de novembro de 1867. Junto com seu marido, ela descobriu o elemento polônio (</a:t>
            </a:r>
            <a:r>
              <a:rPr lang="pt-BR" b="1" dirty="0" err="1"/>
              <a:t>Po</a:t>
            </a:r>
            <a:r>
              <a:rPr lang="pt-BR" b="1" dirty="0"/>
              <a:t>), que leva esse nome como homenagem ao lugar em que nasceu. Ganhou seu primeiro Prêmio Nobel de Física em 1903.</a:t>
            </a:r>
          </a:p>
          <a:p>
            <a:r>
              <a:rPr lang="pt-BR" b="1" dirty="0"/>
              <a:t>• A mina de sal </a:t>
            </a:r>
            <a:r>
              <a:rPr lang="pt-BR" b="1" dirty="0" err="1"/>
              <a:t>Wieliczka</a:t>
            </a:r>
            <a:r>
              <a:rPr lang="pt-BR" b="1" dirty="0"/>
              <a:t> na Polônia é uma das mais antigas do mundo. Foi construída no século XIII. As atrações da mina incluem dezenas de estátuas, três capelas e uma catedral inteira esculpida em sal pelos mineiros.</a:t>
            </a:r>
          </a:p>
        </p:txBody>
      </p:sp>
      <p:pic>
        <p:nvPicPr>
          <p:cNvPr id="12" name="Picture 6" descr="Resultado de imagem para Marie Curie">
            <a:extLst>
              <a:ext uri="{FF2B5EF4-FFF2-40B4-BE49-F238E27FC236}">
                <a16:creationId xmlns:a16="http://schemas.microsoft.com/office/drawing/2014/main" id="{D860379A-9A9F-4E09-90A7-30BC1FB4AA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5"/>
          <a:stretch/>
        </p:blipFill>
        <p:spPr bwMode="auto">
          <a:xfrm>
            <a:off x="3796979" y="957357"/>
            <a:ext cx="2359197" cy="229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690B1305-222E-4F95-BF83-5E7057617B89}"/>
              </a:ext>
            </a:extLst>
          </p:cNvPr>
          <p:cNvSpPr/>
          <p:nvPr/>
        </p:nvSpPr>
        <p:spPr>
          <a:xfrm>
            <a:off x="7178625" y="1268760"/>
            <a:ext cx="1148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Copérnico</a:t>
            </a:r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D6761B8-293D-45C7-B172-BD4E6AA3714A}"/>
              </a:ext>
            </a:extLst>
          </p:cNvPr>
          <p:cNvSpPr/>
          <p:nvPr/>
        </p:nvSpPr>
        <p:spPr>
          <a:xfrm>
            <a:off x="4326189" y="620688"/>
            <a:ext cx="1358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Marie Curie </a:t>
            </a:r>
            <a:endParaRPr lang="pt-BR" dirty="0"/>
          </a:p>
        </p:txBody>
      </p:sp>
      <p:pic>
        <p:nvPicPr>
          <p:cNvPr id="15" name="Picture 8" descr="Resultado de imagem para mina de sal de wieliczka">
            <a:extLst>
              <a:ext uri="{FF2B5EF4-FFF2-40B4-BE49-F238E27FC236}">
                <a16:creationId xmlns:a16="http://schemas.microsoft.com/office/drawing/2014/main" id="{2FB778A1-9EB1-450D-ABC8-0EE9136C2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269" y="3609845"/>
            <a:ext cx="2200290" cy="146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Resultado de imagem para mina de sal de wieliczka">
            <a:extLst>
              <a:ext uri="{FF2B5EF4-FFF2-40B4-BE49-F238E27FC236}">
                <a16:creationId xmlns:a16="http://schemas.microsoft.com/office/drawing/2014/main" id="{EE831F2E-F5E4-4C24-BCA5-FC76C5497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716" y="4513412"/>
            <a:ext cx="3346156" cy="223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153F31FF-7ED6-4A9C-B396-40D73A8376AF}"/>
              </a:ext>
            </a:extLst>
          </p:cNvPr>
          <p:cNvSpPr/>
          <p:nvPr/>
        </p:nvSpPr>
        <p:spPr>
          <a:xfrm>
            <a:off x="6612797" y="4115717"/>
            <a:ext cx="2280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mina de sal </a:t>
            </a:r>
            <a:r>
              <a:rPr lang="pt-BR" b="1" dirty="0" err="1"/>
              <a:t>Wieliczka</a:t>
            </a:r>
            <a:r>
              <a:rPr lang="pt-BR" b="1" dirty="0"/>
              <a:t> </a:t>
            </a:r>
            <a:endParaRPr lang="pt-BR" dirty="0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093B28D4-56BA-4AAB-9698-E08B8739F5CA}"/>
              </a:ext>
            </a:extLst>
          </p:cNvPr>
          <p:cNvSpPr/>
          <p:nvPr/>
        </p:nvSpPr>
        <p:spPr>
          <a:xfrm>
            <a:off x="4171631" y="3212976"/>
            <a:ext cx="1819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Esculturas em sal</a:t>
            </a:r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5B1D986-607E-495B-8CDF-414A48AF32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635" y="1638092"/>
            <a:ext cx="2476500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356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8">
            <a:extLst>
              <a:ext uri="{FF2B5EF4-FFF2-40B4-BE49-F238E27FC236}">
                <a16:creationId xmlns:a16="http://schemas.microsoft.com/office/drawing/2014/main" id="{C5BEFE16-D39E-4202-8769-051F869A6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1069125"/>
            <a:ext cx="2903052" cy="503214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Airo</a:t>
            </a:r>
          </a:p>
          <a:p>
            <a:pPr algn="ctr"/>
            <a:r>
              <a:rPr lang="pt-BR" altLang="pt-BR" sz="1200" dirty="0" err="1">
                <a:latin typeface="Comic Sans MS" panose="030F0702030302020204" pitchFamily="66" charset="0"/>
              </a:rPr>
              <a:t>Uria</a:t>
            </a:r>
            <a:r>
              <a:rPr lang="pt-BR" altLang="pt-BR" sz="1200" dirty="0">
                <a:latin typeface="Comic Sans MS" panose="030F0702030302020204" pitchFamily="66" charset="0"/>
              </a:rPr>
              <a:t> </a:t>
            </a:r>
            <a:r>
              <a:rPr lang="pt-BR" altLang="pt-BR" sz="1200" dirty="0" err="1">
                <a:latin typeface="Comic Sans MS" panose="030F0702030302020204" pitchFamily="66" charset="0"/>
              </a:rPr>
              <a:t>aalge</a:t>
            </a:r>
            <a:endParaRPr lang="pt-BR" altLang="pt-BR" sz="1200" dirty="0">
              <a:latin typeface="Comic Sans MS" panose="030F0702030302020204" pitchFamily="66" charset="0"/>
            </a:endParaRPr>
          </a:p>
          <a:p>
            <a:endParaRPr lang="pt-BR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300" b="1" dirty="0">
                <a:latin typeface="Comic Sans MS" panose="030F0702030302020204" pitchFamily="66" charset="0"/>
              </a:rPr>
              <a:t>O </a:t>
            </a:r>
            <a:r>
              <a:rPr lang="es-ES" sz="1300" dirty="0" err="1">
                <a:latin typeface="Comic Sans MS" panose="030F0702030302020204" pitchFamily="66" charset="0"/>
              </a:rPr>
              <a:t>airo</a:t>
            </a:r>
            <a:r>
              <a:rPr lang="es-ES" sz="1300" dirty="0">
                <a:latin typeface="Comic Sans MS" panose="030F0702030302020204" pitchFamily="66" charset="0"/>
              </a:rPr>
              <a:t> é </a:t>
            </a:r>
            <a:r>
              <a:rPr lang="es-ES" sz="1300" dirty="0" err="1">
                <a:latin typeface="Comic Sans MS" panose="030F0702030302020204" pitchFamily="66" charset="0"/>
              </a:rPr>
              <a:t>uma</a:t>
            </a:r>
            <a:r>
              <a:rPr lang="es-ES" sz="1300" dirty="0">
                <a:latin typeface="Comic Sans MS" panose="030F0702030302020204" pitchFamily="66" charset="0"/>
              </a:rPr>
              <a:t> ave </a:t>
            </a:r>
            <a:r>
              <a:rPr lang="es-ES" sz="1300" dirty="0" err="1">
                <a:latin typeface="Comic Sans MS" panose="030F0702030302020204" pitchFamily="66" charset="0"/>
              </a:rPr>
              <a:t>marinha</a:t>
            </a:r>
            <a:r>
              <a:rPr lang="es-ES" sz="1300" dirty="0">
                <a:latin typeface="Comic Sans MS" panose="030F0702030302020204" pitchFamily="66" charset="0"/>
              </a:rPr>
              <a:t> encontrada na </a:t>
            </a:r>
            <a:r>
              <a:rPr lang="es-ES" sz="1300" b="1" dirty="0">
                <a:latin typeface="Comic Sans MS" panose="030F0702030302020204" pitchFamily="66" charset="0"/>
              </a:rPr>
              <a:t>Noruega</a:t>
            </a:r>
            <a:r>
              <a:rPr lang="es-ES" sz="1300" dirty="0"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É branca, com a plumagem da cabeça, costas e asas preta;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Seu bico é grande e pontiagudo;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Mede de 38 a 46 cm de comprimento;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Alimenta-se no mar alto de peixes e outros animais marinhos, que captura com o bico, mergulhando até uma profundidade de 60 metros;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 A fêmea põe um único ovo com o formato de </a:t>
            </a:r>
            <a:r>
              <a:rPr lang="pt-BR" sz="1400" dirty="0" err="1">
                <a:latin typeface="Comic Sans MS" panose="030F0702030302020204" pitchFamily="66" charset="0"/>
              </a:rPr>
              <a:t>pêra</a:t>
            </a:r>
            <a:r>
              <a:rPr lang="pt-BR" sz="1400" dirty="0">
                <a:latin typeface="Comic Sans MS" panose="030F0702030302020204" pitchFamily="66" charset="0"/>
              </a:rPr>
              <a:t>.</a:t>
            </a:r>
            <a:endParaRPr lang="es-ES" sz="1300" dirty="0">
              <a:latin typeface="Comic Sans MS" panose="030F0702030302020204" pitchFamily="66" charset="0"/>
            </a:endParaRPr>
          </a:p>
        </p:txBody>
      </p:sp>
      <p:pic>
        <p:nvPicPr>
          <p:cNvPr id="4" name="Imagem 3" descr="https://upload.wikimedia.org/wikipedia/commons/thumb/3/3c/Uria_aalge_MHNT_Rouzic.jpg/220px-Uria_aalge_MHNT_Rouzic.jpg">
            <a:extLst>
              <a:ext uri="{FF2B5EF4-FFF2-40B4-BE49-F238E27FC236}">
                <a16:creationId xmlns:a16="http://schemas.microsoft.com/office/drawing/2014/main" id="{759DF90A-8FD6-4AF8-BE41-4F175CF1CF5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651985"/>
            <a:ext cx="1728192" cy="1738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 descr="Resultado de imagem para Uria aalge">
            <a:extLst>
              <a:ext uri="{FF2B5EF4-FFF2-40B4-BE49-F238E27FC236}">
                <a16:creationId xmlns:a16="http://schemas.microsoft.com/office/drawing/2014/main" id="{9A747690-6F06-476E-A2B1-A59110AA1E5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63" y="804770"/>
            <a:ext cx="2663825" cy="1847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Resultado de imagem para Uria aalge">
            <a:extLst>
              <a:ext uri="{FF2B5EF4-FFF2-40B4-BE49-F238E27FC236}">
                <a16:creationId xmlns:a16="http://schemas.microsoft.com/office/drawing/2014/main" id="{F176EA7E-7F0F-44ED-9AAF-FE1551D2D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738" y="4649228"/>
            <a:ext cx="3417623" cy="213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m relacionada">
            <a:extLst>
              <a:ext uri="{FF2B5EF4-FFF2-40B4-BE49-F238E27FC236}">
                <a16:creationId xmlns:a16="http://schemas.microsoft.com/office/drawing/2014/main" id="{757A52AD-964C-479D-9D33-3C729F78E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804770"/>
            <a:ext cx="2317424" cy="173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9515D5D-D44A-4DA2-A3C2-15BC0A13A3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1909" y="2795154"/>
            <a:ext cx="2497568" cy="165838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CDE4A151-8F00-45EC-BA54-B7BF0A5C0BE0}"/>
              </a:ext>
            </a:extLst>
          </p:cNvPr>
          <p:cNvSpPr txBox="1"/>
          <p:nvPr/>
        </p:nvSpPr>
        <p:spPr>
          <a:xfrm>
            <a:off x="3839223" y="5960288"/>
            <a:ext cx="17408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Comic Sans MS" panose="030F0702030302020204" pitchFamily="66" charset="0"/>
              </a:rPr>
              <a:t>Bandeira da Noruega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81DC5220-54B9-4148-B8F4-107C4AAC97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471" y="4941168"/>
            <a:ext cx="125522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07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3985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S09 - Missões – 26 de agosto</a:t>
            </a:r>
            <a:endParaRPr lang="pt-BR" dirty="0"/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0B25B16B-DD7A-4A53-D661-94A7291945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Comida Saudável</a:t>
            </a:r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0BB40A68-6C5E-54B2-CEB4-40829DAF77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Anna</a:t>
            </a:r>
          </a:p>
        </p:txBody>
      </p:sp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CADE531D-46F2-B74C-E938-29E8B3E7CC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pt-BR" dirty="0"/>
              <a:t>Letônia</a:t>
            </a:r>
          </a:p>
        </p:txBody>
      </p:sp>
      <p:pic>
        <p:nvPicPr>
          <p:cNvPr id="17" name="Espaço Reservado para Imagem 16">
            <a:extLst>
              <a:ext uri="{FF2B5EF4-FFF2-40B4-BE49-F238E27FC236}">
                <a16:creationId xmlns:a16="http://schemas.microsoft.com/office/drawing/2014/main" id="{BEBCE2E1-FF37-45C5-8463-C737D7370E5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7" r="6907"/>
          <a:stretch>
            <a:fillRect/>
          </a:stretch>
        </p:blipFill>
        <p:spPr/>
      </p:pic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C086AAD8-306B-411C-B104-09FB8EFB0A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1" b="4981"/>
          <a:stretch>
            <a:fillRect/>
          </a:stretch>
        </p:blipFill>
        <p:spPr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400866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68ECD44-6FB4-466D-88E9-BCE894A8E8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3059844" cy="6120000"/>
          </a:xfrm>
        </p:spPr>
        <p:txBody>
          <a:bodyPr/>
          <a:lstStyle/>
          <a:p>
            <a:pPr indent="-285750" eaLnBrk="1" hangingPunct="1">
              <a:buFont typeface="Arial" panose="020B0604020202020204" pitchFamily="34" charset="0"/>
              <a:buChar char="•"/>
            </a:pPr>
            <a:r>
              <a:rPr lang="pt-BR" dirty="0"/>
              <a:t>Diz uma lenda que a primeira árvore de Natal do mundo surgiu na Letônia, no distante ano de 1510. A peça teria sido instalada na capital, Riga, na praça que abrigava o mercado da cidade.</a:t>
            </a:r>
            <a:endParaRPr lang="pt-PT" altLang="pt-BR" dirty="0"/>
          </a:p>
          <a:p>
            <a:pPr indent="-285750" eaLnBrk="1" hangingPunct="1">
              <a:buFont typeface="Arial" panose="020B0604020202020204" pitchFamily="34" charset="0"/>
              <a:buChar char="•"/>
            </a:pPr>
            <a:r>
              <a:rPr lang="pt-BR" dirty="0"/>
              <a:t>O lado curioso da Letônia começa no idioma. A língua oficial do país é o </a:t>
            </a:r>
            <a:r>
              <a:rPr lang="pt-BR" sz="2000" b="0" dirty="0"/>
              <a:t>letão</a:t>
            </a:r>
            <a:r>
              <a:rPr lang="pt-BR" dirty="0"/>
              <a:t>, uma das línguas mais antigas da Europa, e boa parte da população fala </a:t>
            </a:r>
            <a:r>
              <a:rPr lang="pt-BR" sz="2000" b="0" dirty="0"/>
              <a:t>russo</a:t>
            </a:r>
            <a:r>
              <a:rPr lang="pt-BR" dirty="0"/>
              <a:t> fluentemente. </a:t>
            </a:r>
          </a:p>
          <a:p>
            <a:pPr indent="-285750" eaLnBrk="1" hangingPunct="1">
              <a:buFont typeface="Arial" panose="020B0604020202020204" pitchFamily="34" charset="0"/>
              <a:buChar char="•"/>
            </a:pPr>
            <a:r>
              <a:rPr lang="pt-BR" dirty="0"/>
              <a:t>Isso acontece porque, até a década de 1990, a Letônia fazia parte da União das Repúblicas Socialistas Soviéticas (URSS).</a:t>
            </a:r>
          </a:p>
          <a:p>
            <a:pPr indent="-285750" eaLnBrk="1" hangingPunct="1">
              <a:buFont typeface="Arial" panose="020B0604020202020204" pitchFamily="34" charset="0"/>
              <a:buChar char="•"/>
            </a:pPr>
            <a:r>
              <a:rPr lang="pt-BR" dirty="0"/>
              <a:t>Em </a:t>
            </a:r>
            <a:r>
              <a:rPr lang="pt-BR" dirty="0" err="1"/>
              <a:t>Latgale</a:t>
            </a:r>
            <a:r>
              <a:rPr lang="pt-BR" dirty="0"/>
              <a:t>, existe ainda um terceiro idioma: boa parte dos habitantes fala o </a:t>
            </a:r>
            <a:r>
              <a:rPr lang="pt-BR" sz="2000" b="0" dirty="0" err="1"/>
              <a:t>latgálio</a:t>
            </a:r>
            <a:r>
              <a:rPr lang="pt-BR" dirty="0"/>
              <a:t>, que só tem falantes nesta região do mundo.</a:t>
            </a:r>
            <a:endParaRPr lang="pt-PT" altLang="pt-BR" dirty="0"/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Riga will also stand in solidarity with Ukraine by turning off the lights  of the Town Hall Square for a while – Baltics News">
            <a:extLst>
              <a:ext uri="{FF2B5EF4-FFF2-40B4-BE49-F238E27FC236}">
                <a16:creationId xmlns:a16="http://schemas.microsoft.com/office/drawing/2014/main" id="{A939023B-B5FF-4A2A-8A1B-BECB185BA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97" y="3789040"/>
            <a:ext cx="4515807" cy="301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5A588A9-493E-4D78-8B5D-28A695369583}"/>
              </a:ext>
            </a:extLst>
          </p:cNvPr>
          <p:cNvSpPr txBox="1"/>
          <p:nvPr/>
        </p:nvSpPr>
        <p:spPr>
          <a:xfrm>
            <a:off x="3275856" y="764704"/>
            <a:ext cx="58681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Feliz sábado em Letão:    </a:t>
            </a:r>
            <a:r>
              <a:rPr kumimoji="0" lang="lv-LV" altLang="pt-BR" sz="24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Laimīga Sestdiena</a:t>
            </a:r>
            <a:r>
              <a:rPr kumimoji="0" lang="lv-LV" altLang="pt-BR" sz="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lv-LV" altLang="pt-B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95FD8D5-B6B8-429C-9295-C430B050D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426" y="1684919"/>
            <a:ext cx="5938662" cy="1855832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C36AB983-40EF-48C0-8277-57B114CE34F2}"/>
              </a:ext>
            </a:extLst>
          </p:cNvPr>
          <p:cNvSpPr txBox="1"/>
          <p:nvPr/>
        </p:nvSpPr>
        <p:spPr>
          <a:xfrm>
            <a:off x="3163924" y="1684919"/>
            <a:ext cx="5938662" cy="369332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dirty="0"/>
              <a:t>Riga vista a partir do Rio </a:t>
            </a:r>
            <a:r>
              <a:rPr lang="pt-BR" dirty="0" err="1"/>
              <a:t>Duina</a:t>
            </a:r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4B6D966-6B6B-4A4C-96C8-A69D79F97C4D}"/>
              </a:ext>
            </a:extLst>
          </p:cNvPr>
          <p:cNvSpPr txBox="1"/>
          <p:nvPr/>
        </p:nvSpPr>
        <p:spPr>
          <a:xfrm>
            <a:off x="4572000" y="3790930"/>
            <a:ext cx="4498502" cy="369332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dirty="0"/>
              <a:t>Árvore de natal em Riga </a:t>
            </a:r>
          </a:p>
        </p:txBody>
      </p:sp>
    </p:spTree>
    <p:extLst>
      <p:ext uri="{BB962C8B-B14F-4D97-AF65-F5344CB8AC3E}">
        <p14:creationId xmlns:p14="http://schemas.microsoft.com/office/powerpoint/2010/main" val="28999465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8">
            <a:extLst>
              <a:ext uri="{FF2B5EF4-FFF2-40B4-BE49-F238E27FC236}">
                <a16:creationId xmlns:a16="http://schemas.microsoft.com/office/drawing/2014/main" id="{BB53FB26-174C-4831-9627-FC19D504E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95" y="839888"/>
            <a:ext cx="2903052" cy="557075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Papagaio do mar </a:t>
            </a:r>
          </a:p>
          <a:p>
            <a:pPr algn="ctr"/>
            <a:r>
              <a:rPr lang="la-Latn" sz="1200" i="1" dirty="0">
                <a:latin typeface="Comic Sans MS" panose="030F0702030302020204" pitchFamily="66" charset="0"/>
              </a:rPr>
              <a:t>Fratercula arctica</a:t>
            </a:r>
            <a:r>
              <a:rPr lang="pt-BR" altLang="pt-BR" sz="12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endParaRPr lang="pt-BR" sz="13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300" dirty="0">
                <a:latin typeface="Comic Sans MS" panose="030F0702030302020204" pitchFamily="66" charset="0"/>
              </a:rPr>
              <a:t>O </a:t>
            </a:r>
            <a:r>
              <a:rPr lang="es-ES" sz="1300" dirty="0" err="1">
                <a:latin typeface="Comic Sans MS" panose="030F0702030302020204" pitchFamily="66" charset="0"/>
              </a:rPr>
              <a:t>papagaio</a:t>
            </a:r>
            <a:r>
              <a:rPr lang="es-ES" sz="1300" dirty="0">
                <a:latin typeface="Comic Sans MS" panose="030F0702030302020204" pitchFamily="66" charset="0"/>
              </a:rPr>
              <a:t> do mar é </a:t>
            </a:r>
            <a:r>
              <a:rPr lang="es-ES" sz="1300" dirty="0" err="1">
                <a:latin typeface="Comic Sans MS" panose="030F0702030302020204" pitchFamily="66" charset="0"/>
              </a:rPr>
              <a:t>uma</a:t>
            </a:r>
            <a:r>
              <a:rPr lang="es-ES" sz="1300" dirty="0">
                <a:latin typeface="Comic Sans MS" panose="030F0702030302020204" pitchFamily="66" charset="0"/>
              </a:rPr>
              <a:t> das aves encontradas no litoral da </a:t>
            </a:r>
            <a:r>
              <a:rPr lang="es-ES" sz="1300" b="1" dirty="0" err="1">
                <a:latin typeface="Comic Sans MS" panose="030F0702030302020204" pitchFamily="66" charset="0"/>
              </a:rPr>
              <a:t>Islândia</a:t>
            </a:r>
            <a:r>
              <a:rPr lang="es-ES" sz="1300" b="1" dirty="0"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300" dirty="0" err="1">
                <a:latin typeface="Comic Sans MS" panose="030F0702030302020204" pitchFamily="66" charset="0"/>
              </a:rPr>
              <a:t>Possui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bico</a:t>
            </a:r>
            <a:r>
              <a:rPr lang="es-ES" sz="1300" dirty="0">
                <a:latin typeface="Comic Sans MS" panose="030F0702030302020204" pitchFamily="66" charset="0"/>
              </a:rPr>
              <a:t> colorido, </a:t>
            </a:r>
            <a:r>
              <a:rPr lang="es-ES" sz="1300" dirty="0" err="1">
                <a:latin typeface="Comic Sans MS" panose="030F0702030302020204" pitchFamily="66" charset="0"/>
              </a:rPr>
              <a:t>pés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alaranjados</a:t>
            </a:r>
            <a:r>
              <a:rPr lang="es-ES" sz="1300" dirty="0">
                <a:latin typeface="Comic Sans MS" panose="030F0702030302020204" pitchFamily="66" charset="0"/>
              </a:rPr>
              <a:t>, parecidos </a:t>
            </a:r>
            <a:r>
              <a:rPr lang="es-ES" sz="1300" dirty="0" err="1">
                <a:latin typeface="Comic Sans MS" panose="030F0702030302020204" pitchFamily="66" charset="0"/>
              </a:rPr>
              <a:t>com</a:t>
            </a:r>
            <a:r>
              <a:rPr lang="es-ES" sz="1300" dirty="0">
                <a:latin typeface="Comic Sans MS" panose="030F0702030302020204" pitchFamily="66" charset="0"/>
              </a:rPr>
              <a:t> os de pato;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300" dirty="0">
                <a:latin typeface="Comic Sans MS" panose="030F0702030302020204" pitchFamily="66" charset="0"/>
              </a:rPr>
              <a:t>Excelente nadador, </a:t>
            </a:r>
            <a:r>
              <a:rPr lang="es-ES" sz="1300" dirty="0" err="1">
                <a:latin typeface="Comic Sans MS" panose="030F0702030302020204" pitchFamily="66" charset="0"/>
              </a:rPr>
              <a:t>mergulha</a:t>
            </a:r>
            <a:r>
              <a:rPr lang="es-ES" sz="1300" dirty="0">
                <a:latin typeface="Comic Sans MS" panose="030F0702030302020204" pitchFamily="66" charset="0"/>
              </a:rPr>
              <a:t> no mar para conseguir </a:t>
            </a:r>
            <a:r>
              <a:rPr lang="es-ES" sz="1300" dirty="0" err="1">
                <a:latin typeface="Comic Sans MS" panose="030F0702030302020204" pitchFamily="66" charset="0"/>
              </a:rPr>
              <a:t>suas</a:t>
            </a:r>
            <a:r>
              <a:rPr lang="es-ES" sz="1300" dirty="0">
                <a:latin typeface="Comic Sans MS" panose="030F0702030302020204" pitchFamily="66" charset="0"/>
              </a:rPr>
              <a:t> presas;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300" dirty="0">
                <a:latin typeface="Comic Sans MS" panose="030F0702030302020204" pitchFamily="66" charset="0"/>
              </a:rPr>
              <a:t>É </a:t>
            </a:r>
            <a:r>
              <a:rPr lang="es-ES" sz="1300" dirty="0" err="1">
                <a:latin typeface="Comic Sans MS" panose="030F0702030302020204" pitchFamily="66" charset="0"/>
              </a:rPr>
              <a:t>pequeno</a:t>
            </a:r>
            <a:r>
              <a:rPr lang="es-ES" sz="1300" dirty="0">
                <a:latin typeface="Comic Sans MS" panose="030F0702030302020204" pitchFamily="66" charset="0"/>
              </a:rPr>
              <a:t>. Mede de </a:t>
            </a:r>
            <a:r>
              <a:rPr lang="pt-PT" sz="1300" dirty="0">
                <a:latin typeface="Comic Sans MS" panose="030F0702030302020204" pitchFamily="66" charset="0"/>
              </a:rPr>
              <a:t>28 a 30 cm de comprimento e pesa cerca de 400g;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1300" dirty="0">
                <a:latin typeface="Comic Sans MS" panose="030F0702030302020204" pitchFamily="66" charset="0"/>
              </a:rPr>
              <a:t>A fêmea põe apenas um ovo e a incubação dura de 39 a 45 dias;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1300" dirty="0">
                <a:latin typeface="Comic Sans MS" panose="030F0702030302020204" pitchFamily="66" charset="0"/>
              </a:rPr>
              <a:t>Se alimenta de pequenos peixes, crustáceos e moluscos;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1300" dirty="0">
                <a:latin typeface="Comic Sans MS" panose="030F0702030302020204" pitchFamily="66" charset="0"/>
              </a:rPr>
              <a:t>Vive de 20 a 25 anos.</a:t>
            </a: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D693595-FCCE-43F9-94C5-B26B1E7CC630}"/>
              </a:ext>
            </a:extLst>
          </p:cNvPr>
          <p:cNvSpPr txBox="1"/>
          <p:nvPr/>
        </p:nvSpPr>
        <p:spPr>
          <a:xfrm>
            <a:off x="4778428" y="6543198"/>
            <a:ext cx="1652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Comic Sans MS" panose="030F0702030302020204" pitchFamily="66" charset="0"/>
              </a:rPr>
              <a:t>Bandeira da Islândia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149F21B-CACA-4CEE-9816-EA08FACF7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666" y="839887"/>
            <a:ext cx="2156438" cy="268325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83F7789-1124-49F2-A1AC-E604CA303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271" y="839887"/>
            <a:ext cx="3309811" cy="221409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8E503F5-2C07-4AF0-BFB2-5B545390C7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700" y="3694708"/>
            <a:ext cx="2615184" cy="184099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E1B0A8B-5B3A-48DD-A3F2-E171A670CF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939" y="5103378"/>
            <a:ext cx="1828800" cy="169468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5C2FDEF-3598-46FF-9913-00107F77CE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312" y="3152411"/>
            <a:ext cx="2735727" cy="185254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808C85B-E598-4193-8DF7-3A497F7DB2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228" y="5677550"/>
            <a:ext cx="1226127" cy="79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536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S10 - Missões – 2 de setembro</a:t>
            </a:r>
            <a:endParaRPr lang="pt-BR" dirty="0"/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721AAD7F-F16C-AC55-5835-7F056CD7B9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Uma Pequena Missionária</a:t>
            </a:r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E3958C9E-B1AA-4121-B89F-B9FFF1465E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Anna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0A83A1A3-4019-4386-9E5C-451E60C7FD5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7" r="6907"/>
          <a:stretch>
            <a:fillRect/>
          </a:stretch>
        </p:blipFill>
        <p:spPr/>
      </p:pic>
      <p:sp>
        <p:nvSpPr>
          <p:cNvPr id="16" name="Espaço Reservado para Texto 14">
            <a:extLst>
              <a:ext uri="{FF2B5EF4-FFF2-40B4-BE49-F238E27FC236}">
                <a16:creationId xmlns:a16="http://schemas.microsoft.com/office/drawing/2014/main" id="{78544C8B-AC1E-4B15-8916-0B594FEB575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8353" y="6121709"/>
            <a:ext cx="1679889" cy="459601"/>
          </a:xfrm>
        </p:spPr>
        <p:txBody>
          <a:bodyPr>
            <a:normAutofit/>
          </a:bodyPr>
          <a:lstStyle/>
          <a:p>
            <a:r>
              <a:rPr lang="pt-BR" dirty="0"/>
              <a:t>Letônia</a:t>
            </a:r>
          </a:p>
        </p:txBody>
      </p:sp>
      <p:pic>
        <p:nvPicPr>
          <p:cNvPr id="22" name="Espaço Reservado para Imagem 8">
            <a:extLst>
              <a:ext uri="{FF2B5EF4-FFF2-40B4-BE49-F238E27FC236}">
                <a16:creationId xmlns:a16="http://schemas.microsoft.com/office/drawing/2014/main" id="{A2BB11B2-7E04-4488-92D7-D3A513AF64C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1" b="4981"/>
          <a:stretch>
            <a:fillRect/>
          </a:stretch>
        </p:blipFill>
        <p:spPr>
          <a:xfrm>
            <a:off x="2566955" y="5938453"/>
            <a:ext cx="1785052" cy="806769"/>
          </a:xfr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197993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68ECD44-6FB4-466D-88E9-BCE894A8E8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7"/>
            <a:ext cx="2959200" cy="3209041"/>
          </a:xfrm>
        </p:spPr>
        <p:txBody>
          <a:bodyPr/>
          <a:lstStyle/>
          <a:p>
            <a:pPr indent="-285750" eaLnBrk="1" hangingPunct="1">
              <a:buFont typeface="Arial" panose="020B0604020202020204" pitchFamily="34" charset="0"/>
              <a:buChar char="•"/>
            </a:pPr>
            <a:r>
              <a:rPr lang="pt-PT" altLang="pt-BR" dirty="0"/>
              <a:t>Uma subminiatura câmera, o Minox, foi criado pelo inventor letão Walter Zapp em 1936 e tornou-se famosa como uma câmera espiã, pois pelo seu pequeno tamanho era fácil de ser escondida.</a:t>
            </a:r>
          </a:p>
          <a:p>
            <a:pPr indent="-285750" eaLnBrk="1" hangingPunct="1">
              <a:buFont typeface="Arial" panose="020B0604020202020204" pitchFamily="34" charset="0"/>
              <a:buChar char="•"/>
            </a:pPr>
            <a:r>
              <a:rPr lang="pt-PT" altLang="pt-BR" dirty="0"/>
              <a:t>A letônia tem várias florestas. Com árvores bastante grandes.</a:t>
            </a:r>
          </a:p>
          <a:p>
            <a:pPr indent="-285750" eaLnBrk="1" hangingPunct="1">
              <a:buFont typeface="Arial" panose="020B0604020202020204" pitchFamily="34" charset="0"/>
              <a:buChar char="•"/>
            </a:pPr>
            <a:r>
              <a:rPr lang="pt-PT" altLang="pt-BR" dirty="0"/>
              <a:t>Latgale, é a terra dos lagos azuis. </a:t>
            </a:r>
          </a:p>
          <a:p>
            <a:pPr indent="-285750" eaLnBrk="1" hangingPunct="1">
              <a:buFont typeface="Arial" panose="020B0604020202020204" pitchFamily="34" charset="0"/>
              <a:buChar char="•"/>
            </a:pPr>
            <a:endParaRPr lang="pt-PT" altLang="pt-BR" dirty="0"/>
          </a:p>
          <a:p>
            <a:pPr indent="-285750" eaLnBrk="1" hangingPunct="1">
              <a:buFont typeface="Arial" panose="020B0604020202020204" pitchFamily="34" charset="0"/>
              <a:buChar char="•"/>
            </a:pPr>
            <a:endParaRPr lang="pt-PT" altLang="pt-BR" dirty="0"/>
          </a:p>
          <a:p>
            <a:pPr indent="-285750" eaLnBrk="1" hangingPunct="1">
              <a:buFont typeface="Arial" panose="020B0604020202020204" pitchFamily="34" charset="0"/>
              <a:buChar char="•"/>
            </a:pPr>
            <a:endParaRPr lang="pt-PT" altLang="pt-BR" dirty="0"/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AF261FB-E64A-484D-B183-68369BA2E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194" name="Picture 2" descr="Minox Riga - Camera-wiki.org - The free camera encyclopedia">
            <a:extLst>
              <a:ext uri="{FF2B5EF4-FFF2-40B4-BE49-F238E27FC236}">
                <a16:creationId xmlns:a16="http://schemas.microsoft.com/office/drawing/2014/main" id="{FDB95650-ED44-42F8-9C58-08E97115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196" y="694696"/>
            <a:ext cx="2875850" cy="194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5A0CA64-9348-47F8-A845-082C88B6AEC8}"/>
              </a:ext>
            </a:extLst>
          </p:cNvPr>
          <p:cNvSpPr txBox="1"/>
          <p:nvPr/>
        </p:nvSpPr>
        <p:spPr>
          <a:xfrm>
            <a:off x="5091657" y="694696"/>
            <a:ext cx="815389" cy="369332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>
            <a:spAutoFit/>
          </a:bodyPr>
          <a:lstStyle/>
          <a:p>
            <a:r>
              <a:rPr lang="pt-PT" altLang="pt-BR" b="1" dirty="0"/>
              <a:t>Minox</a:t>
            </a:r>
            <a:endParaRPr lang="pt-BR" b="1" dirty="0"/>
          </a:p>
        </p:txBody>
      </p:sp>
      <p:pic>
        <p:nvPicPr>
          <p:cNvPr id="8196" name="Picture 4" descr="Pokaini: A floresta mística da Letônia">
            <a:extLst>
              <a:ext uri="{FF2B5EF4-FFF2-40B4-BE49-F238E27FC236}">
                <a16:creationId xmlns:a16="http://schemas.microsoft.com/office/drawing/2014/main" id="{ADFC895C-4B6B-47DE-9B76-DCCD51F00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604" y="3703953"/>
            <a:ext cx="320040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7A4CB26-B21C-4B62-BF40-B8D4549E883A}"/>
              </a:ext>
            </a:extLst>
          </p:cNvPr>
          <p:cNvSpPr txBox="1"/>
          <p:nvPr/>
        </p:nvSpPr>
        <p:spPr>
          <a:xfrm>
            <a:off x="5891493" y="3703953"/>
            <a:ext cx="3252507" cy="369332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PT" altLang="pt-BR" b="1" dirty="0"/>
              <a:t>Floresta na Letônia</a:t>
            </a:r>
            <a:endParaRPr lang="pt-BR" b="1" dirty="0"/>
          </a:p>
        </p:txBody>
      </p:sp>
      <p:pic>
        <p:nvPicPr>
          <p:cNvPr id="8198" name="Picture 6" descr="Parque Natural de Tērvete">
            <a:extLst>
              <a:ext uri="{FF2B5EF4-FFF2-40B4-BE49-F238E27FC236}">
                <a16:creationId xmlns:a16="http://schemas.microsoft.com/office/drawing/2014/main" id="{259977DB-55B2-4137-A7E3-DC37F125C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396" y="1494654"/>
            <a:ext cx="2924739" cy="194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4857FF89-9EFF-4A65-ABC1-886708FEA65E}"/>
              </a:ext>
            </a:extLst>
          </p:cNvPr>
          <p:cNvSpPr txBox="1"/>
          <p:nvPr/>
        </p:nvSpPr>
        <p:spPr>
          <a:xfrm>
            <a:off x="5990396" y="1472457"/>
            <a:ext cx="29247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1" dirty="0">
                <a:solidFill>
                  <a:srgbClr val="FFFFFF"/>
                </a:solidFill>
                <a:effectLst/>
                <a:latin typeface="Helvetica Neue"/>
              </a:rPr>
              <a:t>Parque Natural de </a:t>
            </a:r>
            <a:r>
              <a:rPr lang="pt-BR" b="0" i="1" dirty="0" err="1">
                <a:solidFill>
                  <a:srgbClr val="FFFFFF"/>
                </a:solidFill>
                <a:effectLst/>
                <a:latin typeface="Helvetica Neue"/>
              </a:rPr>
              <a:t>Tērvete</a:t>
            </a:r>
            <a:endParaRPr lang="pt-BR" dirty="0"/>
          </a:p>
        </p:txBody>
      </p:sp>
      <p:pic>
        <p:nvPicPr>
          <p:cNvPr id="8200" name="Picture 8" descr="dicas de riga">
            <a:extLst>
              <a:ext uri="{FF2B5EF4-FFF2-40B4-BE49-F238E27FC236}">
                <a16:creationId xmlns:a16="http://schemas.microsoft.com/office/drawing/2014/main" id="{33FE0403-E262-444F-8B27-448614026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46927"/>
            <a:ext cx="4361110" cy="290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D6FCACC5-7235-4C38-9385-E16003E6E7D1}"/>
              </a:ext>
            </a:extLst>
          </p:cNvPr>
          <p:cNvSpPr txBox="1"/>
          <p:nvPr/>
        </p:nvSpPr>
        <p:spPr>
          <a:xfrm>
            <a:off x="855325" y="3946927"/>
            <a:ext cx="4405377" cy="369332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PT" altLang="pt-BR" b="1" dirty="0"/>
              <a:t>Região de Natgale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521515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8">
            <a:extLst>
              <a:ext uri="{FF2B5EF4-FFF2-40B4-BE49-F238E27FC236}">
                <a16:creationId xmlns:a16="http://schemas.microsoft.com/office/drawing/2014/main" id="{E0A1167F-0030-4FA1-AB4F-E7370E5B6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767852"/>
            <a:ext cx="2903052" cy="603242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Cegonha branca</a:t>
            </a:r>
          </a:p>
          <a:p>
            <a:pPr algn="ctr"/>
            <a:r>
              <a:rPr lang="en-US" sz="1200" i="1" dirty="0" err="1">
                <a:latin typeface="Comic Sans MS" panose="030F0702030302020204" pitchFamily="66" charset="0"/>
              </a:rPr>
              <a:t>Ciconia</a:t>
            </a:r>
            <a:r>
              <a:rPr lang="en-US" sz="1200" i="1" dirty="0">
                <a:latin typeface="Comic Sans MS" panose="030F0702030302020204" pitchFamily="66" charset="0"/>
              </a:rPr>
              <a:t> </a:t>
            </a:r>
            <a:r>
              <a:rPr lang="en-US" sz="1200" i="1" dirty="0" err="1">
                <a:latin typeface="Comic Sans MS" panose="030F0702030302020204" pitchFamily="66" charset="0"/>
              </a:rPr>
              <a:t>ciconia</a:t>
            </a:r>
            <a:r>
              <a:rPr lang="en-US" sz="1600" i="1" dirty="0"/>
              <a:t> </a:t>
            </a:r>
            <a:endParaRPr lang="pt-BR" altLang="pt-BR" sz="1600" b="1" dirty="0">
              <a:solidFill>
                <a:srgbClr val="FF0000"/>
              </a:solidFill>
            </a:endParaRPr>
          </a:p>
          <a:p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300" b="1" dirty="0">
                <a:latin typeface="Comic Sans MS" panose="030F0702030302020204" pitchFamily="66" charset="0"/>
              </a:rPr>
              <a:t>A </a:t>
            </a:r>
            <a:r>
              <a:rPr lang="es-ES" sz="1300" b="1" dirty="0" err="1">
                <a:latin typeface="Comic Sans MS" panose="030F0702030302020204" pitchFamily="66" charset="0"/>
              </a:rPr>
              <a:t>cegonha</a:t>
            </a:r>
            <a:r>
              <a:rPr lang="es-ES" sz="1300" b="1" dirty="0">
                <a:latin typeface="Comic Sans MS" panose="030F0702030302020204" pitchFamily="66" charset="0"/>
              </a:rPr>
              <a:t> branca</a:t>
            </a:r>
            <a:r>
              <a:rPr lang="es-ES" sz="1300" dirty="0">
                <a:latin typeface="Comic Sans MS" panose="030F0702030302020204" pitchFamily="66" charset="0"/>
              </a:rPr>
              <a:t> é a ave símbolo da </a:t>
            </a:r>
            <a:r>
              <a:rPr lang="es-ES" sz="1300" b="1" dirty="0" err="1">
                <a:latin typeface="Comic Sans MS" panose="030F0702030302020204" pitchFamily="66" charset="0"/>
              </a:rPr>
              <a:t>Lituânia</a:t>
            </a:r>
            <a:r>
              <a:rPr lang="es-ES" sz="1300" b="1" dirty="0">
                <a:latin typeface="Comic Sans MS" panose="030F0702030302020204" pitchFamily="66" charset="0"/>
              </a:rPr>
              <a:t>, </a:t>
            </a:r>
            <a:r>
              <a:rPr lang="es-ES" sz="1300" dirty="0" err="1">
                <a:latin typeface="Comic Sans MS" panose="030F0702030302020204" pitchFamily="66" charset="0"/>
              </a:rPr>
              <a:t>conhecida</a:t>
            </a:r>
            <a:r>
              <a:rPr lang="es-ES" sz="1300" dirty="0">
                <a:latin typeface="Comic Sans MS" panose="030F0702030302020204" pitchFamily="66" charset="0"/>
              </a:rPr>
              <a:t> como a </a:t>
            </a:r>
            <a:r>
              <a:rPr lang="es-ES" sz="1300" dirty="0" err="1">
                <a:latin typeface="Comic Sans MS" panose="030F0702030302020204" pitchFamily="66" charset="0"/>
              </a:rPr>
              <a:t>terra</a:t>
            </a:r>
            <a:r>
              <a:rPr lang="es-ES" sz="1300" dirty="0">
                <a:latin typeface="Comic Sans MS" panose="030F0702030302020204" pitchFamily="66" charset="0"/>
              </a:rPr>
              <a:t> das </a:t>
            </a:r>
            <a:r>
              <a:rPr lang="es-ES" sz="1300" dirty="0" err="1">
                <a:latin typeface="Comic Sans MS" panose="030F0702030302020204" pitchFamily="66" charset="0"/>
              </a:rPr>
              <a:t>cegonhas</a:t>
            </a:r>
            <a:r>
              <a:rPr lang="es-ES" sz="1300" dirty="0"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É uma ave de grande porte. Mede de 1m a 1m15cm, da ponta do bico até ao fim da cauda;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 Sua plumagem é quase toda branca, com preto nas asas. Os adultos têm longas patas vermelhas e bicos vermelhos longos e pontiagudos;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A cegonha-branca é uma ave migratória de longa distância, invernando em África;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É uma ave carnívora, que come insetos, peixes, anfíbios, pequenos mamíferos, </a:t>
            </a:r>
            <a:r>
              <a:rPr lang="pt-BR" sz="1300" dirty="0" err="1">
                <a:latin typeface="Comic Sans MS" panose="030F0702030302020204" pitchFamily="66" charset="0"/>
              </a:rPr>
              <a:t>etc</a:t>
            </a:r>
            <a:r>
              <a:rPr lang="pt-BR" sz="1300" dirty="0"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300" dirty="0">
                <a:latin typeface="Comic Sans MS" panose="030F0702030302020204" pitchFamily="66" charset="0"/>
              </a:rPr>
              <a:t>A </a:t>
            </a:r>
            <a:r>
              <a:rPr lang="es-ES" sz="1300" dirty="0" err="1">
                <a:latin typeface="Comic Sans MS" panose="030F0702030302020204" pitchFamily="66" charset="0"/>
              </a:rPr>
              <a:t>fêmea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põe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geralmente</a:t>
            </a:r>
            <a:r>
              <a:rPr lang="es-ES" sz="1300" dirty="0">
                <a:latin typeface="Comic Sans MS" panose="030F0702030302020204" pitchFamily="66" charset="0"/>
              </a:rPr>
              <a:t> 4 ovos, ambos </a:t>
            </a:r>
            <a:r>
              <a:rPr lang="es-ES" sz="1300" dirty="0" err="1">
                <a:latin typeface="Comic Sans MS" panose="030F0702030302020204" pitchFamily="66" charset="0"/>
              </a:rPr>
              <a:t>fazem</a:t>
            </a:r>
            <a:r>
              <a:rPr lang="es-ES" sz="1300" dirty="0">
                <a:latin typeface="Comic Sans MS" panose="030F0702030302020204" pitchFamily="66" charset="0"/>
              </a:rPr>
              <a:t> a </a:t>
            </a:r>
            <a:r>
              <a:rPr lang="es-ES" sz="1300" dirty="0" err="1">
                <a:latin typeface="Comic Sans MS" panose="030F0702030302020204" pitchFamily="66" charset="0"/>
              </a:rPr>
              <a:t>incubação</a:t>
            </a:r>
            <a:r>
              <a:rPr lang="es-ES" sz="1300" dirty="0">
                <a:latin typeface="Comic Sans MS" panose="030F0702030302020204" pitchFamily="66" charset="0"/>
              </a:rPr>
              <a:t> que dura 33-34 </a:t>
            </a:r>
            <a:r>
              <a:rPr lang="es-ES" sz="1300" dirty="0" err="1">
                <a:latin typeface="Comic Sans MS" panose="030F0702030302020204" pitchFamily="66" charset="0"/>
              </a:rPr>
              <a:t>dias</a:t>
            </a:r>
            <a:r>
              <a:rPr lang="es-ES" sz="13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1B0DCFC-5CB8-4B14-9F0A-00CDABD5F7F1}"/>
              </a:ext>
            </a:extLst>
          </p:cNvPr>
          <p:cNvSpPr/>
          <p:nvPr/>
        </p:nvSpPr>
        <p:spPr>
          <a:xfrm>
            <a:off x="6684741" y="2445423"/>
            <a:ext cx="245925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900" dirty="0">
                <a:solidFill>
                  <a:srgbClr val="252525"/>
                </a:solidFill>
                <a:latin typeface="Comic Sans MS" panose="030F0702030302020204" pitchFamily="66" charset="0"/>
              </a:rPr>
              <a:t>Um jovem adulto. Os bicos ficam progressivamente vermelhos a começar da base.</a:t>
            </a:r>
            <a:endParaRPr lang="en-US" sz="900" dirty="0">
              <a:latin typeface="Comic Sans MS" panose="030F0702030302020204" pitchFamily="66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BF6DA4B-3B77-46E0-BCB2-83B4D711B137}"/>
              </a:ext>
            </a:extLst>
          </p:cNvPr>
          <p:cNvSpPr txBox="1"/>
          <p:nvPr/>
        </p:nvSpPr>
        <p:spPr>
          <a:xfrm>
            <a:off x="5579453" y="6335036"/>
            <a:ext cx="1652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Comic Sans MS" panose="030F0702030302020204" pitchFamily="66" charset="0"/>
              </a:rPr>
              <a:t>Bandeira da Lituânia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1BBF6C6-6B4F-4EC0-B484-FDD371CD2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829" y="767852"/>
            <a:ext cx="2353056" cy="313334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E7E2930-2D5F-4A48-9C3A-E530AECB38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22" y="3932392"/>
            <a:ext cx="2450592" cy="190804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303DEFE-6248-4C5E-A20C-99FCE5222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667" y="464223"/>
            <a:ext cx="1619250" cy="19812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131B120-897F-4ABC-B3BE-6EA451DDAB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508" y="3030184"/>
            <a:ext cx="2371344" cy="180441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86C9D58-1B01-40D5-B485-E955FE170F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087" y="4869600"/>
            <a:ext cx="1969008" cy="141427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F900BA3-F344-433D-82E0-5C6CA3C364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563" y="1016824"/>
            <a:ext cx="1429425" cy="141109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9C474F4-54F4-4F1F-84FC-153009AACA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543" y="5933498"/>
            <a:ext cx="1304925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47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S11 - Missões – 09 de setembro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43A1613-E043-4FFC-338C-2CEC323B29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Piano, Desbravadores e Jesus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0C881421-F102-5A86-A53A-69DE09140A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Anna</a:t>
            </a:r>
          </a:p>
        </p:txBody>
      </p:sp>
      <p:pic>
        <p:nvPicPr>
          <p:cNvPr id="17" name="Espaço Reservado para Imagem 16">
            <a:extLst>
              <a:ext uri="{FF2B5EF4-FFF2-40B4-BE49-F238E27FC236}">
                <a16:creationId xmlns:a16="http://schemas.microsoft.com/office/drawing/2014/main" id="{2334CC83-2590-4357-8467-129395703E5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7" r="6907"/>
          <a:stretch>
            <a:fillRect/>
          </a:stretch>
        </p:blipFill>
        <p:spPr/>
      </p:pic>
      <p:sp>
        <p:nvSpPr>
          <p:cNvPr id="14" name="Espaço Reservado para Texto 14">
            <a:extLst>
              <a:ext uri="{FF2B5EF4-FFF2-40B4-BE49-F238E27FC236}">
                <a16:creationId xmlns:a16="http://schemas.microsoft.com/office/drawing/2014/main" id="{206906AE-9712-4676-8BC7-87054FBCFD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8353" y="6121709"/>
            <a:ext cx="1679889" cy="459601"/>
          </a:xfrm>
        </p:spPr>
        <p:txBody>
          <a:bodyPr>
            <a:normAutofit/>
          </a:bodyPr>
          <a:lstStyle/>
          <a:p>
            <a:r>
              <a:rPr lang="pt-BR" dirty="0"/>
              <a:t>Letônia</a:t>
            </a:r>
          </a:p>
        </p:txBody>
      </p:sp>
      <p:pic>
        <p:nvPicPr>
          <p:cNvPr id="22" name="Espaço Reservado para Imagem 8">
            <a:extLst>
              <a:ext uri="{FF2B5EF4-FFF2-40B4-BE49-F238E27FC236}">
                <a16:creationId xmlns:a16="http://schemas.microsoft.com/office/drawing/2014/main" id="{FE52518A-3EFD-40CE-9604-DFE004CB89E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1" b="4981"/>
          <a:stretch>
            <a:fillRect/>
          </a:stretch>
        </p:blipFill>
        <p:spPr>
          <a:xfrm>
            <a:off x="2566955" y="5938453"/>
            <a:ext cx="1785052" cy="806769"/>
          </a:xfr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941169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68ECD44-6FB4-466D-88E9-BCE894A8E8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504" y="692697"/>
            <a:ext cx="3096344" cy="6048672"/>
          </a:xfrm>
        </p:spPr>
        <p:txBody>
          <a:bodyPr/>
          <a:lstStyle/>
          <a:p>
            <a:pPr indent="-285750" eaLnBrk="1" hangingPunct="1">
              <a:buFont typeface="Arial" panose="020B0604020202020204" pitchFamily="34" charset="0"/>
              <a:buChar char="•"/>
            </a:pPr>
            <a:r>
              <a:rPr lang="pt-PT" altLang="pt-BR" dirty="0"/>
              <a:t>Evangelistas leigos na Letônia, incluindo muitos jovens, foram treinados com a ajuda de dois manuais, intitulados Como Devo Dar Estudos Bíblicos? e Gospel Sales Manual, publicado nessa época. Na década de 1930, um evangelista organizou aulas bíblicas especiais para jovens, uma sociedade coral e uma orquestra na Letônia. Após quatro anos de treinamento, os jovens participaram de uma campanha evangelística em todo o país. Eles percorreram o país, fornecendo música para serviços evangelísticos e, ao mesmo tempo, dando concertos públicos que proporcionaram mais de fundos suficientes para as despesas da viagem. </a:t>
            </a:r>
          </a:p>
          <a:p>
            <a:pPr indent="-285750" eaLnBrk="1" hangingPunct="1">
              <a:buFont typeface="Arial" panose="020B0604020202020204" pitchFamily="34" charset="0"/>
              <a:buChar char="•"/>
            </a:pPr>
            <a:endParaRPr lang="pt-PT" altLang="pt-BR" dirty="0"/>
          </a:p>
          <a:p>
            <a:pPr indent="-285750" eaLnBrk="1" hangingPunct="1">
              <a:buFont typeface="Arial" panose="020B0604020202020204" pitchFamily="34" charset="0"/>
              <a:buChar char="•"/>
            </a:pPr>
            <a:endParaRPr lang="pt-PT" altLang="pt-BR" dirty="0"/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CFDB4A-D89F-4D9E-8086-AD0D9A69D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2" descr="photo-collage">
            <a:extLst>
              <a:ext uri="{FF2B5EF4-FFF2-40B4-BE49-F238E27FC236}">
                <a16:creationId xmlns:a16="http://schemas.microsoft.com/office/drawing/2014/main" id="{62BFD91D-7AAC-488E-9100-8E5EDF1F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283" y="3584187"/>
            <a:ext cx="5738213" cy="298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0C5E416-11C4-4018-B4AC-BE78CE35D40C}"/>
              </a:ext>
            </a:extLst>
          </p:cNvPr>
          <p:cNvSpPr txBox="1"/>
          <p:nvPr/>
        </p:nvSpPr>
        <p:spPr>
          <a:xfrm>
            <a:off x="3303238" y="6181111"/>
            <a:ext cx="5733258" cy="369332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PT" altLang="pt-BR" b="1" dirty="0"/>
              <a:t>Centro velho de Riga (capital da Letônia)</a:t>
            </a:r>
            <a:endParaRPr lang="pt-BR" b="1" dirty="0"/>
          </a:p>
        </p:txBody>
      </p:sp>
      <p:pic>
        <p:nvPicPr>
          <p:cNvPr id="2052" name="Picture 4" descr="photo-collage">
            <a:extLst>
              <a:ext uri="{FF2B5EF4-FFF2-40B4-BE49-F238E27FC236}">
                <a16:creationId xmlns:a16="http://schemas.microsoft.com/office/drawing/2014/main" id="{3FFD4F04-A820-4A8B-AE8D-97FE1D79E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697" y="735639"/>
            <a:ext cx="4849068" cy="252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B72AE21-548B-4755-9E34-7548A24C7CA8}"/>
              </a:ext>
            </a:extLst>
          </p:cNvPr>
          <p:cNvSpPr txBox="1"/>
          <p:nvPr/>
        </p:nvSpPr>
        <p:spPr>
          <a:xfrm>
            <a:off x="3203661" y="723716"/>
            <a:ext cx="4872826" cy="369332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PT" altLang="pt-BR" b="1" dirty="0"/>
              <a:t>Passeio pelo Canal em Riga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152903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108BA90-7FD8-4DF0-A624-F541D4E99B26}"/>
              </a:ext>
            </a:extLst>
          </p:cNvPr>
          <p:cNvSpPr/>
          <p:nvPr/>
        </p:nvSpPr>
        <p:spPr>
          <a:xfrm>
            <a:off x="4975569" y="6488668"/>
            <a:ext cx="1683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t-BR" altLang="pt-BR" sz="1100" dirty="0">
                <a:latin typeface="Comic Sans MS" panose="030F0702030302020204" pitchFamily="66" charset="0"/>
              </a:rPr>
              <a:t>Bandeira da Suécia</a:t>
            </a:r>
            <a:endParaRPr lang="pt-BR" sz="1100" dirty="0">
              <a:latin typeface="Comic Sans MS" panose="030F0702030302020204" pitchFamily="66" charset="0"/>
            </a:endParaRPr>
          </a:p>
        </p:txBody>
      </p:sp>
      <p:sp>
        <p:nvSpPr>
          <p:cNvPr id="3" name="CaixaDeTexto 18">
            <a:extLst>
              <a:ext uri="{FF2B5EF4-FFF2-40B4-BE49-F238E27FC236}">
                <a16:creationId xmlns:a16="http://schemas.microsoft.com/office/drawing/2014/main" id="{8C9920CA-CC16-4A95-A85C-759F00F70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943990"/>
            <a:ext cx="2903052" cy="530914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Melro Preto</a:t>
            </a:r>
          </a:p>
          <a:p>
            <a:pPr algn="ctr"/>
            <a:r>
              <a:rPr lang="pt-PT" sz="1200" i="1" dirty="0">
                <a:latin typeface="Comic Sans MS" panose="030F0702030302020204" pitchFamily="66" charset="0"/>
              </a:rPr>
              <a:t>Turdus merula</a:t>
            </a:r>
          </a:p>
          <a:p>
            <a:pPr algn="ctr"/>
            <a:endParaRPr lang="pt-BR" sz="1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300" b="1" dirty="0">
                <a:latin typeface="Comic Sans MS" panose="030F0702030302020204" pitchFamily="66" charset="0"/>
              </a:rPr>
              <a:t>O </a:t>
            </a:r>
            <a:r>
              <a:rPr lang="es-ES" sz="1300" b="1" dirty="0" err="1">
                <a:latin typeface="Comic Sans MS" panose="030F0702030302020204" pitchFamily="66" charset="0"/>
              </a:rPr>
              <a:t>Melro</a:t>
            </a:r>
            <a:r>
              <a:rPr lang="es-ES" sz="1300" b="1" dirty="0">
                <a:latin typeface="Comic Sans MS" panose="030F0702030302020204" pitchFamily="66" charset="0"/>
              </a:rPr>
              <a:t> </a:t>
            </a:r>
            <a:r>
              <a:rPr lang="es-ES" sz="1300" b="1" dirty="0" err="1">
                <a:latin typeface="Comic Sans MS" panose="030F0702030302020204" pitchFamily="66" charset="0"/>
              </a:rPr>
              <a:t>preto</a:t>
            </a:r>
            <a:r>
              <a:rPr lang="es-ES" sz="1300" b="1" dirty="0">
                <a:latin typeface="Comic Sans MS" panose="030F0702030302020204" pitchFamily="66" charset="0"/>
              </a:rPr>
              <a:t> </a:t>
            </a:r>
            <a:r>
              <a:rPr lang="es-ES" sz="1300" dirty="0">
                <a:latin typeface="Comic Sans MS" panose="030F0702030302020204" pitchFamily="66" charset="0"/>
              </a:rPr>
              <a:t>é a ave símbolo da </a:t>
            </a:r>
            <a:r>
              <a:rPr lang="es-ES" sz="1300" b="1" dirty="0" err="1">
                <a:latin typeface="Comic Sans MS" panose="030F0702030302020204" pitchFamily="66" charset="0"/>
              </a:rPr>
              <a:t>Suécia</a:t>
            </a:r>
            <a:r>
              <a:rPr lang="es-ES" sz="1300" b="1" dirty="0">
                <a:latin typeface="Comic Sans MS" panose="030F0702030302020204" pitchFamily="66" charset="0"/>
              </a:rPr>
              <a:t>;</a:t>
            </a: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1300" dirty="0">
                <a:latin typeface="Comic Sans MS" panose="030F0702030302020204" pitchFamily="66" charset="0"/>
              </a:rPr>
              <a:t>O macho é completamente preto, com exceção do bico de cor amarela, enquanto que a fêmea adulta e os juvenis são predominantemente de cor </a:t>
            </a:r>
            <a:r>
              <a:rPr lang="pt-BR" sz="1300" dirty="0">
                <a:latin typeface="Comic Sans MS" panose="030F0702030302020204" pitchFamily="66" charset="0"/>
              </a:rPr>
              <a:t>castanha;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1300" dirty="0">
                <a:latin typeface="Comic Sans MS" panose="030F0702030302020204" pitchFamily="66" charset="0"/>
              </a:rPr>
              <a:t>Mede 23,5 – 29 cm de comprimento e pesa de 80 a 125g;</a:t>
            </a: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Alimenta-se de insetos, vermes e frutos;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1300" dirty="0">
                <a:latin typeface="Comic Sans MS" panose="030F0702030302020204" pitchFamily="66" charset="0"/>
              </a:rPr>
              <a:t>A fêmea põe de três a cinco ovos verde-azulados salpicados com pequenas manchas;</a:t>
            </a:r>
          </a:p>
          <a:p>
            <a:pPr algn="just"/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A incubação dura de 12 a 14 dias.</a:t>
            </a:r>
            <a:endParaRPr lang="es-ES" sz="1300" dirty="0">
              <a:latin typeface="Comic Sans MS" panose="030F0702030302020204" pitchFamily="66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9FAB2D2-5F4A-487A-A58E-EE40C0319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096" y="741293"/>
            <a:ext cx="1881601" cy="269696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27BCE7D-84E5-434A-A29C-A80FCB2878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346" y="4168184"/>
            <a:ext cx="2274960" cy="170622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00FE7828-C8D1-48DE-A672-367F0E1F41E0}"/>
              </a:ext>
            </a:extLst>
          </p:cNvPr>
          <p:cNvSpPr/>
          <p:nvPr/>
        </p:nvSpPr>
        <p:spPr>
          <a:xfrm>
            <a:off x="7169349" y="3385528"/>
            <a:ext cx="17283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200" dirty="0">
                <a:latin typeface="Comic Sans MS" panose="030F0702030302020204" pitchFamily="66" charset="0"/>
              </a:rPr>
              <a:t>de cima para baixo:</a:t>
            </a:r>
            <a:br>
              <a:rPr lang="pt-PT" sz="1200" dirty="0">
                <a:latin typeface="Comic Sans MS" panose="030F0702030302020204" pitchFamily="66" charset="0"/>
              </a:rPr>
            </a:br>
            <a:r>
              <a:rPr lang="pt-PT" sz="1200" dirty="0">
                <a:latin typeface="Comic Sans MS" panose="030F0702030302020204" pitchFamily="66" charset="0"/>
              </a:rPr>
              <a:t>juvenil; macho adulto;</a:t>
            </a:r>
          </a:p>
          <a:p>
            <a:pPr algn="ctr"/>
            <a:r>
              <a:rPr lang="pt-PT" sz="1200" dirty="0">
                <a:latin typeface="Comic Sans MS" panose="030F0702030302020204" pitchFamily="66" charset="0"/>
              </a:rPr>
              <a:t> fêmea adulta.</a:t>
            </a:r>
            <a:endParaRPr lang="en-US" sz="1200" dirty="0">
              <a:latin typeface="Comic Sans MS" panose="030F0702030302020204" pitchFamily="66" charset="0"/>
            </a:endParaRPr>
          </a:p>
        </p:txBody>
      </p:sp>
      <p:pic>
        <p:nvPicPr>
          <p:cNvPr id="8" name="Imagem 7" descr="D:\Users\walmir.batista\Pictures\Blackbird_nest_with_4_eggs.jpg">
            <a:extLst>
              <a:ext uri="{FF2B5EF4-FFF2-40B4-BE49-F238E27FC236}">
                <a16:creationId xmlns:a16="http://schemas.microsoft.com/office/drawing/2014/main" id="{644E54F9-A0D1-4CC7-AE17-20E825278AC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308" y="5373216"/>
            <a:ext cx="1847261" cy="1235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 descr="Imagem relacionada">
            <a:extLst>
              <a:ext uri="{FF2B5EF4-FFF2-40B4-BE49-F238E27FC236}">
                <a16:creationId xmlns:a16="http://schemas.microsoft.com/office/drawing/2014/main" id="{19EED399-4A58-4982-B84E-FB3DFCDF72C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570" y="810647"/>
            <a:ext cx="2936602" cy="241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https://upload.wikimedia.org/wikipedia/commons/thumb/2/2c/Turdus_merula_female_%28d1%29.jpg/450px-Turdus_merula_female_%28d1%29.jpg">
            <a:extLst>
              <a:ext uri="{FF2B5EF4-FFF2-40B4-BE49-F238E27FC236}">
                <a16:creationId xmlns:a16="http://schemas.microsoft.com/office/drawing/2014/main" id="{1315BB06-F3A9-414A-AE01-193C7282ADF4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569" y="3505047"/>
            <a:ext cx="2124710" cy="158559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70FF9045-3A47-4519-98AF-D95CCC3ECD25}"/>
              </a:ext>
            </a:extLst>
          </p:cNvPr>
          <p:cNvSpPr/>
          <p:nvPr/>
        </p:nvSpPr>
        <p:spPr>
          <a:xfrm>
            <a:off x="5220072" y="3129702"/>
            <a:ext cx="1683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t-BR" altLang="pt-BR" sz="1100" dirty="0">
                <a:latin typeface="Comic Sans MS" panose="030F0702030302020204" pitchFamily="66" charset="0"/>
              </a:rPr>
              <a:t>macho adulto</a:t>
            </a:r>
            <a:endParaRPr lang="pt-BR" sz="1100" dirty="0">
              <a:latin typeface="Comic Sans MS" panose="030F0702030302020204" pitchFamily="66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A64D52D-964F-4552-865B-515C2C190017}"/>
              </a:ext>
            </a:extLst>
          </p:cNvPr>
          <p:cNvSpPr/>
          <p:nvPr/>
        </p:nvSpPr>
        <p:spPr>
          <a:xfrm>
            <a:off x="5374886" y="4107191"/>
            <a:ext cx="1683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t-BR" altLang="pt-BR" sz="1100" dirty="0">
                <a:latin typeface="Comic Sans MS" panose="030F0702030302020204" pitchFamily="66" charset="0"/>
              </a:rPr>
              <a:t>fêmea</a:t>
            </a:r>
            <a:endParaRPr lang="pt-BR" sz="1100" dirty="0">
              <a:latin typeface="Comic Sans MS" panose="030F0702030302020204" pitchFamily="66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FB717435-55D3-4385-BFCF-3F52C3776C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220" y="5632457"/>
            <a:ext cx="1367444" cy="85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6451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S12 - Missões – 16 de setembro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2936386-A557-C3A2-DD5D-D5109B3A55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Orando por um Mosquito</a:t>
            </a:r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D18414D4-53C9-53F7-276F-2853C62384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Vineta</a:t>
            </a:r>
            <a:endParaRPr lang="pt-BR" dirty="0"/>
          </a:p>
        </p:txBody>
      </p:sp>
      <p:pic>
        <p:nvPicPr>
          <p:cNvPr id="19" name="Espaço Reservado para Imagem 18">
            <a:extLst>
              <a:ext uri="{FF2B5EF4-FFF2-40B4-BE49-F238E27FC236}">
                <a16:creationId xmlns:a16="http://schemas.microsoft.com/office/drawing/2014/main" id="{71B21BE7-B1A6-4E08-80BA-951BBB45B63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6" r="6106"/>
          <a:stretch>
            <a:fillRect/>
          </a:stretch>
        </p:blipFill>
        <p:spPr/>
      </p:pic>
      <p:sp>
        <p:nvSpPr>
          <p:cNvPr id="16" name="Espaço Reservado para Texto 14">
            <a:extLst>
              <a:ext uri="{FF2B5EF4-FFF2-40B4-BE49-F238E27FC236}">
                <a16:creationId xmlns:a16="http://schemas.microsoft.com/office/drawing/2014/main" id="{C90AF30A-0049-4EB6-94FE-062755DC8A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8353" y="6121709"/>
            <a:ext cx="1679889" cy="459601"/>
          </a:xfrm>
        </p:spPr>
        <p:txBody>
          <a:bodyPr>
            <a:normAutofit/>
          </a:bodyPr>
          <a:lstStyle/>
          <a:p>
            <a:r>
              <a:rPr lang="pt-BR" dirty="0"/>
              <a:t>Letônia</a:t>
            </a:r>
          </a:p>
        </p:txBody>
      </p:sp>
      <p:pic>
        <p:nvPicPr>
          <p:cNvPr id="22" name="Espaço Reservado para Imagem 8">
            <a:extLst>
              <a:ext uri="{FF2B5EF4-FFF2-40B4-BE49-F238E27FC236}">
                <a16:creationId xmlns:a16="http://schemas.microsoft.com/office/drawing/2014/main" id="{A4C9708F-1A16-4FF7-A4BA-F97A85957E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1" b="4981"/>
          <a:stretch>
            <a:fillRect/>
          </a:stretch>
        </p:blipFill>
        <p:spPr>
          <a:xfrm>
            <a:off x="2566955" y="5938453"/>
            <a:ext cx="1785052" cy="806769"/>
          </a:xfr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5090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3">
            <a:extLst>
              <a:ext uri="{FF2B5EF4-FFF2-40B4-BE49-F238E27FC236}">
                <a16:creationId xmlns:a16="http://schemas.microsoft.com/office/drawing/2014/main" id="{C51508B3-F09F-4B58-8F6B-83316A0B8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5" y="711052"/>
            <a:ext cx="2268000" cy="40011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000" dirty="0">
                <a:solidFill>
                  <a:srgbClr val="FF0000"/>
                </a:solidFill>
                <a:latin typeface="Arial" charset="0"/>
              </a:rPr>
              <a:t>Chipre</a:t>
            </a:r>
            <a:endParaRPr lang="pt-BR" altLang="pt-BR" sz="2000" b="1" dirty="0"/>
          </a:p>
        </p:txBody>
      </p:sp>
      <p:sp>
        <p:nvSpPr>
          <p:cNvPr id="9" name="CaixaDeTexto 3">
            <a:extLst>
              <a:ext uri="{FF2B5EF4-FFF2-40B4-BE49-F238E27FC236}">
                <a16:creationId xmlns:a16="http://schemas.microsoft.com/office/drawing/2014/main" id="{2E8D0A59-A71A-4E63-A8B1-538722E47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4267" y="711052"/>
            <a:ext cx="2268000" cy="400110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 typeface="Arial" charset="0"/>
              <a:buNone/>
              <a:defRPr sz="3600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9pPr>
          </a:lstStyle>
          <a:p>
            <a:r>
              <a:rPr lang="pt-BR" altLang="pt-BR" sz="2000" dirty="0"/>
              <a:t>Sérvia</a:t>
            </a:r>
          </a:p>
        </p:txBody>
      </p:sp>
      <p:sp>
        <p:nvSpPr>
          <p:cNvPr id="11" name="CaixaDeTexto 3">
            <a:extLst>
              <a:ext uri="{FF2B5EF4-FFF2-40B4-BE49-F238E27FC236}">
                <a16:creationId xmlns:a16="http://schemas.microsoft.com/office/drawing/2014/main" id="{7EAD3795-CAD7-42DF-B63F-3010EA06F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556" y="711052"/>
            <a:ext cx="2268000" cy="40011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000" dirty="0">
                <a:solidFill>
                  <a:srgbClr val="FF0000"/>
                </a:solidFill>
                <a:latin typeface="Arial" charset="0"/>
              </a:rPr>
              <a:t>Noruega</a:t>
            </a:r>
            <a:endParaRPr lang="pt-BR" altLang="pt-BR" sz="2000" b="1" dirty="0"/>
          </a:p>
        </p:txBody>
      </p:sp>
      <p:pic>
        <p:nvPicPr>
          <p:cNvPr id="12" name="Imagem 11" descr="Uma imagem contendo desenho, comida&#10;&#10;Descrição gerada automaticamente">
            <a:extLst>
              <a:ext uri="{FF2B5EF4-FFF2-40B4-BE49-F238E27FC236}">
                <a16:creationId xmlns:a16="http://schemas.microsoft.com/office/drawing/2014/main" id="{B907828B-72D3-4743-B2E7-90EC88CA2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45" y="1287573"/>
            <a:ext cx="1980000" cy="13150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Imagem 13" descr="Uma imagem contendo texto, desenho&#10;&#10;Descrição gerada automaticamente">
            <a:extLst>
              <a:ext uri="{FF2B5EF4-FFF2-40B4-BE49-F238E27FC236}">
                <a16:creationId xmlns:a16="http://schemas.microsoft.com/office/drawing/2014/main" id="{8E895690-AC18-4F49-A751-408A50EB2F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556" y="1287573"/>
            <a:ext cx="1980000" cy="13150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Imagem 14" descr="Uma imagem contendo desenho, mesa&#10;&#10;Descrição gerada automaticamente">
            <a:extLst>
              <a:ext uri="{FF2B5EF4-FFF2-40B4-BE49-F238E27FC236}">
                <a16:creationId xmlns:a16="http://schemas.microsoft.com/office/drawing/2014/main" id="{3271053E-1A18-4689-9C5A-20DFE9CF770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267" y="1268760"/>
            <a:ext cx="1980000" cy="13150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Imagem 15" descr="Uma imagem contendo desenho, mesa&#10;&#10;Descrição gerada automaticamente">
            <a:extLst>
              <a:ext uri="{FF2B5EF4-FFF2-40B4-BE49-F238E27FC236}">
                <a16:creationId xmlns:a16="http://schemas.microsoft.com/office/drawing/2014/main" id="{5D7B8B66-E04B-49F2-998D-1FCD01C827A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556" y="3356992"/>
            <a:ext cx="1980000" cy="131501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11F6C5DD-E603-4FDB-82B8-930DEA50BD8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45" y="3356992"/>
            <a:ext cx="1980000" cy="131501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9" name="Imagem 18" descr="Uma imagem contendo texto, screenshot, desenho&#10;&#10;Descrição gerada automaticamente">
            <a:extLst>
              <a:ext uri="{FF2B5EF4-FFF2-40B4-BE49-F238E27FC236}">
                <a16:creationId xmlns:a16="http://schemas.microsoft.com/office/drawing/2014/main" id="{C2422438-DCA0-4D6B-9F9E-025AED46429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267" y="3356992"/>
            <a:ext cx="1980000" cy="130061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0" name="CaixaDeTexto 3">
            <a:extLst>
              <a:ext uri="{FF2B5EF4-FFF2-40B4-BE49-F238E27FC236}">
                <a16:creationId xmlns:a16="http://schemas.microsoft.com/office/drawing/2014/main" id="{4CE91EEC-EDCA-45D5-89FB-2989D700B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7979" y="711052"/>
            <a:ext cx="2268000" cy="400110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 typeface="Arial" charset="0"/>
              <a:buNone/>
              <a:defRPr sz="3600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9pPr>
          </a:lstStyle>
          <a:p>
            <a:r>
              <a:rPr lang="pt-BR" altLang="pt-BR" sz="2000" dirty="0"/>
              <a:t>Letônia</a:t>
            </a:r>
          </a:p>
        </p:txBody>
      </p:sp>
      <p:sp>
        <p:nvSpPr>
          <p:cNvPr id="21" name="CaixaDeTexto 3">
            <a:extLst>
              <a:ext uri="{FF2B5EF4-FFF2-40B4-BE49-F238E27FC236}">
                <a16:creationId xmlns:a16="http://schemas.microsoft.com/office/drawing/2014/main" id="{604DF019-9BEE-4D62-9CC4-64BC6F6C4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5" y="2780928"/>
            <a:ext cx="2268000" cy="40011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000" dirty="0">
                <a:solidFill>
                  <a:srgbClr val="FF0000"/>
                </a:solidFill>
                <a:latin typeface="Arial" charset="0"/>
              </a:rPr>
              <a:t>Polônia</a:t>
            </a:r>
            <a:endParaRPr lang="pt-BR" altLang="pt-BR" sz="2000" b="1" dirty="0"/>
          </a:p>
        </p:txBody>
      </p:sp>
      <p:sp>
        <p:nvSpPr>
          <p:cNvPr id="22" name="CaixaDeTexto 3">
            <a:extLst>
              <a:ext uri="{FF2B5EF4-FFF2-40B4-BE49-F238E27FC236}">
                <a16:creationId xmlns:a16="http://schemas.microsoft.com/office/drawing/2014/main" id="{2C692836-82C4-4A91-8014-4EEAE8B9B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4267" y="2780928"/>
            <a:ext cx="2268000" cy="400110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 typeface="Arial" charset="0"/>
              <a:buNone/>
              <a:defRPr sz="3600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9pPr>
          </a:lstStyle>
          <a:p>
            <a:r>
              <a:rPr lang="pt-BR" altLang="pt-BR" sz="2000" dirty="0"/>
              <a:t>Finlândia</a:t>
            </a:r>
          </a:p>
        </p:txBody>
      </p:sp>
      <p:sp>
        <p:nvSpPr>
          <p:cNvPr id="23" name="CaixaDeTexto 3">
            <a:extLst>
              <a:ext uri="{FF2B5EF4-FFF2-40B4-BE49-F238E27FC236}">
                <a16:creationId xmlns:a16="http://schemas.microsoft.com/office/drawing/2014/main" id="{BBF9B44F-60CE-42EE-AD10-216DCA771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556" y="2780928"/>
            <a:ext cx="2268000" cy="40011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000" dirty="0">
                <a:solidFill>
                  <a:srgbClr val="FF0000"/>
                </a:solidFill>
                <a:latin typeface="Arial" charset="0"/>
              </a:rPr>
              <a:t>Irlanda</a:t>
            </a:r>
            <a:endParaRPr lang="pt-BR" altLang="pt-BR" sz="2000" b="1" dirty="0"/>
          </a:p>
        </p:txBody>
      </p:sp>
      <p:sp>
        <p:nvSpPr>
          <p:cNvPr id="25" name="CaixaDeTexto 3">
            <a:extLst>
              <a:ext uri="{FF2B5EF4-FFF2-40B4-BE49-F238E27FC236}">
                <a16:creationId xmlns:a16="http://schemas.microsoft.com/office/drawing/2014/main" id="{E02079F4-5E3F-431B-8E3A-8757A0824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7979" y="2780928"/>
            <a:ext cx="2268000" cy="400110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 typeface="Arial" charset="0"/>
              <a:buNone/>
              <a:defRPr sz="3600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9pPr>
          </a:lstStyle>
          <a:p>
            <a:r>
              <a:rPr lang="pt-BR" altLang="pt-BR" sz="2000" dirty="0"/>
              <a:t>Montenegro</a:t>
            </a: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B56639C7-5130-42B8-9E44-589A7CDA404D}"/>
              </a:ext>
            </a:extLst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979" y="1287573"/>
            <a:ext cx="1980000" cy="1314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9C20F0C2-A5AA-45CA-B2FE-15EAF0686586}"/>
              </a:ext>
            </a:extLst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979" y="3356992"/>
            <a:ext cx="1980000" cy="1314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8" name="CaixaDeTexto 3">
            <a:extLst>
              <a:ext uri="{FF2B5EF4-FFF2-40B4-BE49-F238E27FC236}">
                <a16:creationId xmlns:a16="http://schemas.microsoft.com/office/drawing/2014/main" id="{6F3A3395-ADCD-4579-915A-5D69DBF92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5" y="4846946"/>
            <a:ext cx="2268000" cy="40011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000" dirty="0">
                <a:solidFill>
                  <a:srgbClr val="FF0000"/>
                </a:solidFill>
                <a:latin typeface="Arial" charset="0"/>
              </a:rPr>
              <a:t>Suécia</a:t>
            </a:r>
            <a:endParaRPr lang="pt-BR" altLang="pt-BR" sz="2000" b="1" dirty="0"/>
          </a:p>
        </p:txBody>
      </p:sp>
      <p:sp>
        <p:nvSpPr>
          <p:cNvPr id="29" name="CaixaDeTexto 3">
            <a:extLst>
              <a:ext uri="{FF2B5EF4-FFF2-40B4-BE49-F238E27FC236}">
                <a16:creationId xmlns:a16="http://schemas.microsoft.com/office/drawing/2014/main" id="{70C225C5-24D6-4CEA-B86F-960AF1BAD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4267" y="4846946"/>
            <a:ext cx="2268000" cy="400110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 typeface="Arial" charset="0"/>
              <a:buNone/>
              <a:defRPr sz="3600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9pPr>
          </a:lstStyle>
          <a:p>
            <a:r>
              <a:rPr lang="pt-BR" altLang="pt-BR" sz="2000" dirty="0" err="1"/>
              <a:t>Grecia</a:t>
            </a:r>
            <a:endParaRPr lang="pt-BR" altLang="pt-BR" sz="2000" dirty="0"/>
          </a:p>
        </p:txBody>
      </p:sp>
      <p:sp>
        <p:nvSpPr>
          <p:cNvPr id="30" name="CaixaDeTexto 3">
            <a:extLst>
              <a:ext uri="{FF2B5EF4-FFF2-40B4-BE49-F238E27FC236}">
                <a16:creationId xmlns:a16="http://schemas.microsoft.com/office/drawing/2014/main" id="{E1AFA46F-A6AB-4FF4-8B05-B27231F91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556" y="4846946"/>
            <a:ext cx="2268000" cy="40011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000" dirty="0">
                <a:solidFill>
                  <a:srgbClr val="FF0000"/>
                </a:solidFill>
                <a:latin typeface="Arial" charset="0"/>
              </a:rPr>
              <a:t>Reino Unido</a:t>
            </a:r>
            <a:endParaRPr lang="pt-BR" altLang="pt-BR" sz="2000" b="1" dirty="0"/>
          </a:p>
        </p:txBody>
      </p:sp>
      <p:sp>
        <p:nvSpPr>
          <p:cNvPr id="31" name="CaixaDeTexto 3">
            <a:extLst>
              <a:ext uri="{FF2B5EF4-FFF2-40B4-BE49-F238E27FC236}">
                <a16:creationId xmlns:a16="http://schemas.microsoft.com/office/drawing/2014/main" id="{09526540-E948-4F82-A00E-8C3EA8B82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7979" y="4846946"/>
            <a:ext cx="2268000" cy="400110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 typeface="Arial" charset="0"/>
              <a:buNone/>
              <a:defRPr sz="3600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9pPr>
          </a:lstStyle>
          <a:p>
            <a:r>
              <a:rPr lang="pt-BR" altLang="pt-BR" sz="2000" dirty="0"/>
              <a:t>Hungria</a:t>
            </a: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B30A33A8-EBF2-46F5-803C-4844C7364D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556" y="5408791"/>
            <a:ext cx="1980000" cy="1314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E2D2B2BF-C719-4B6F-818B-33A4EF40BA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45" y="5408791"/>
            <a:ext cx="1980000" cy="1314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4E825BB-53AD-4329-9AF7-A79882A12F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21" y="5408791"/>
            <a:ext cx="2019300" cy="13525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37BCA40-FC84-4C7C-8C30-BB24ABFB2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979" y="5389516"/>
            <a:ext cx="2019300" cy="135255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9477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68ECD44-6FB4-466D-88E9-BCE894A8E8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2959200" cy="195733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altLang="pt-BR" sz="14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pássaros da Letônia incluem rouxinóis, papa-figos, melros, pica-paus, corujas, tetrazes, perdizes, tentilhões, tomtits, codornas e cotovias. Cegonhas e garças podem ser encontradas nos pântanos e prados.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altLang="pt-BR" sz="1400" dirty="0">
              <a:solidFill>
                <a:srgbClr val="2021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altLang="pt-BR" sz="1400" dirty="0">
              <a:solidFill>
                <a:srgbClr val="2021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altLang="pt-BR" sz="1400" dirty="0">
              <a:solidFill>
                <a:srgbClr val="2021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49E1B92-C101-4E55-AE73-5816B07E8E6B}"/>
              </a:ext>
            </a:extLst>
          </p:cNvPr>
          <p:cNvSpPr txBox="1"/>
          <p:nvPr/>
        </p:nvSpPr>
        <p:spPr>
          <a:xfrm>
            <a:off x="3419872" y="2901328"/>
            <a:ext cx="26929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altLang="pt-BR" sz="18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Codorna </a:t>
            </a:r>
            <a:endParaRPr lang="pt-BR" dirty="0"/>
          </a:p>
        </p:txBody>
      </p:sp>
      <p:pic>
        <p:nvPicPr>
          <p:cNvPr id="9218" name="Picture 2" descr="Um rouxinol adulto em Espanha">
            <a:extLst>
              <a:ext uri="{FF2B5EF4-FFF2-40B4-BE49-F238E27FC236}">
                <a16:creationId xmlns:a16="http://schemas.microsoft.com/office/drawing/2014/main" id="{F1F96934-0154-48CD-97D2-71DFF1705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004" y="743078"/>
            <a:ext cx="2667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F7FE878-9675-46AB-86A3-E9E50F9307A7}"/>
              </a:ext>
            </a:extLst>
          </p:cNvPr>
          <p:cNvSpPr txBox="1"/>
          <p:nvPr/>
        </p:nvSpPr>
        <p:spPr>
          <a:xfrm>
            <a:off x="6405004" y="4374246"/>
            <a:ext cx="2667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altLang="pt-BR" sz="1800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Rouxinol Comum </a:t>
            </a:r>
            <a:endParaRPr lang="pt-BR" b="1" dirty="0"/>
          </a:p>
        </p:txBody>
      </p:sp>
      <p:pic>
        <p:nvPicPr>
          <p:cNvPr id="9220" name="Picture 4" descr="Cegonha – Wikipédia, a enciclopédia livre">
            <a:extLst>
              <a:ext uri="{FF2B5EF4-FFF2-40B4-BE49-F238E27FC236}">
                <a16:creationId xmlns:a16="http://schemas.microsoft.com/office/drawing/2014/main" id="{A1C9D5AC-EE2E-4673-812F-E0EAED6C9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15" y="2872728"/>
            <a:ext cx="3203957" cy="240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9266AE0-3158-47E4-B216-9B5AB059C684}"/>
              </a:ext>
            </a:extLst>
          </p:cNvPr>
          <p:cNvSpPr txBox="1"/>
          <p:nvPr/>
        </p:nvSpPr>
        <p:spPr>
          <a:xfrm>
            <a:off x="215914" y="4886024"/>
            <a:ext cx="3203957" cy="369332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PT" altLang="pt-BR" sz="1800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Casal de Cegonhas</a:t>
            </a:r>
            <a:endParaRPr lang="pt-BR" b="1" dirty="0"/>
          </a:p>
        </p:txBody>
      </p:sp>
      <p:pic>
        <p:nvPicPr>
          <p:cNvPr id="9222" name="Picture 6" descr="Garça-real: características, comportamento e habitat - Meus Animais">
            <a:extLst>
              <a:ext uri="{FF2B5EF4-FFF2-40B4-BE49-F238E27FC236}">
                <a16:creationId xmlns:a16="http://schemas.microsoft.com/office/drawing/2014/main" id="{139C39E5-8130-4BFE-80A2-E3714665F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833" y="4609218"/>
            <a:ext cx="3174808" cy="211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AD39ED63-6379-4EE6-9089-1D00E9E471D5}"/>
              </a:ext>
            </a:extLst>
          </p:cNvPr>
          <p:cNvSpPr txBox="1"/>
          <p:nvPr/>
        </p:nvSpPr>
        <p:spPr>
          <a:xfrm>
            <a:off x="3511834" y="4230866"/>
            <a:ext cx="3174808" cy="369332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PT" altLang="pt-BR" sz="1800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Garças</a:t>
            </a:r>
            <a:endParaRPr lang="pt-BR" b="1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2ED367E-82CA-4EFA-BAC8-AF5B8CE0159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139" y="697647"/>
            <a:ext cx="2943922" cy="240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349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8">
            <a:extLst>
              <a:ext uri="{FF2B5EF4-FFF2-40B4-BE49-F238E27FC236}">
                <a16:creationId xmlns:a16="http://schemas.microsoft.com/office/drawing/2014/main" id="{DE77CB5C-2048-421B-96D2-C4A1025C9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980728"/>
            <a:ext cx="2903052" cy="553997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Poupa-eurasiática</a:t>
            </a:r>
          </a:p>
          <a:p>
            <a:pPr algn="ctr"/>
            <a:r>
              <a:rPr lang="en-US" sz="1200" i="1" dirty="0" err="1">
                <a:latin typeface="Comic Sans MS" panose="030F0702030302020204" pitchFamily="66" charset="0"/>
              </a:rPr>
              <a:t>Upupa</a:t>
            </a:r>
            <a:r>
              <a:rPr lang="en-US" sz="1200" i="1" dirty="0">
                <a:latin typeface="Comic Sans MS" panose="030F0702030302020204" pitchFamily="66" charset="0"/>
              </a:rPr>
              <a:t> </a:t>
            </a:r>
            <a:r>
              <a:rPr lang="en-US" sz="1200" i="1" dirty="0" err="1">
                <a:latin typeface="Comic Sans MS" panose="030F0702030302020204" pitchFamily="66" charset="0"/>
              </a:rPr>
              <a:t>epops</a:t>
            </a:r>
            <a:endParaRPr lang="pt-BR" altLang="pt-BR" sz="1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pt-BR" sz="13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300" b="1" dirty="0">
                <a:latin typeface="Comic Sans MS" panose="030F0702030302020204" pitchFamily="66" charset="0"/>
              </a:rPr>
              <a:t>A </a:t>
            </a:r>
            <a:r>
              <a:rPr lang="es-ES" sz="1300" b="1" dirty="0" err="1">
                <a:latin typeface="Comic Sans MS" panose="030F0702030302020204" pitchFamily="66" charset="0"/>
              </a:rPr>
              <a:t>poupa</a:t>
            </a:r>
            <a:r>
              <a:rPr lang="es-ES" sz="1300" b="1" dirty="0">
                <a:latin typeface="Comic Sans MS" panose="030F0702030302020204" pitchFamily="66" charset="0"/>
              </a:rPr>
              <a:t> </a:t>
            </a:r>
            <a:r>
              <a:rPr lang="es-ES" sz="1300" dirty="0">
                <a:latin typeface="Comic Sans MS" panose="030F0702030302020204" pitchFamily="66" charset="0"/>
              </a:rPr>
              <a:t>é </a:t>
            </a:r>
            <a:r>
              <a:rPr lang="es-ES" sz="1300" dirty="0" err="1">
                <a:latin typeface="Comic Sans MS" panose="030F0702030302020204" pitchFamily="66" charset="0"/>
              </a:rPr>
              <a:t>uma</a:t>
            </a:r>
            <a:r>
              <a:rPr lang="es-ES" sz="1300" dirty="0">
                <a:latin typeface="Comic Sans MS" panose="030F0702030302020204" pitchFamily="66" charset="0"/>
              </a:rPr>
              <a:t> ave encontrada </a:t>
            </a:r>
            <a:r>
              <a:rPr lang="es-ES" sz="1300" dirty="0" err="1">
                <a:latin typeface="Comic Sans MS" panose="030F0702030302020204" pitchFamily="66" charset="0"/>
              </a:rPr>
              <a:t>em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várias</a:t>
            </a:r>
            <a:r>
              <a:rPr lang="es-ES" sz="1300" dirty="0">
                <a:latin typeface="Comic Sans MS" panose="030F0702030302020204" pitchFamily="66" charset="0"/>
              </a:rPr>
              <a:t> partes da Europa, inclusive na </a:t>
            </a:r>
            <a:r>
              <a:rPr lang="es-ES" sz="1300" b="1" dirty="0" err="1">
                <a:latin typeface="Comic Sans MS" panose="030F0702030302020204" pitchFamily="66" charset="0"/>
              </a:rPr>
              <a:t>Croácia</a:t>
            </a:r>
            <a:r>
              <a:rPr lang="es-ES" sz="1300" dirty="0"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Mede cerca de 25 a 29 cm de comprimento e tem bico comprido;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Apresenta um padrão preto e branco nas asas, sendo castanha/ocre na cabeça e pescoço;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Tem </a:t>
            </a:r>
            <a:r>
              <a:rPr lang="pt-PT" sz="1300" dirty="0">
                <a:latin typeface="Comic Sans MS" panose="030F0702030302020204" pitchFamily="66" charset="0"/>
              </a:rPr>
              <a:t>longa crista alaranjada, com extremidades negras, que ela pode abrir ou fechar em leque à vontade;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1300" dirty="0">
                <a:latin typeface="Comic Sans MS" panose="030F0702030302020204" pitchFamily="66" charset="0"/>
              </a:rPr>
              <a:t>A fêmea põe de </a:t>
            </a:r>
            <a:r>
              <a:rPr lang="pt-BR" sz="1400" dirty="0"/>
              <a:t>2 a 6 ovos e a</a:t>
            </a:r>
            <a:r>
              <a:rPr lang="pt-BR" sz="1300" dirty="0">
                <a:latin typeface="Comic Sans MS" panose="030F0702030302020204" pitchFamily="66" charset="0"/>
              </a:rPr>
              <a:t> incubação dura 17 dias;</a:t>
            </a:r>
            <a:endParaRPr lang="es-ES" sz="1300" dirty="0">
              <a:latin typeface="Comic Sans MS" panose="030F0702030302020204" pitchFamily="66" charset="0"/>
            </a:endParaRPr>
          </a:p>
          <a:p>
            <a:pPr algn="just"/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1300" dirty="0">
                <a:latin typeface="Comic Sans MS" panose="030F0702030302020204" pitchFamily="66" charset="0"/>
              </a:rPr>
              <a:t>Alimenta-se de larvas, vermes e pequenos lagartos.</a:t>
            </a:r>
            <a:endParaRPr lang="pt-PT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</p:txBody>
      </p:sp>
      <p:pic>
        <p:nvPicPr>
          <p:cNvPr id="4" name="Imagem 3" descr="Resultado de imagem para Upupa epops">
            <a:extLst>
              <a:ext uri="{FF2B5EF4-FFF2-40B4-BE49-F238E27FC236}">
                <a16:creationId xmlns:a16="http://schemas.microsoft.com/office/drawing/2014/main" id="{B14A203B-63D7-4A2F-9DE2-8B778BDB9A3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998" y="780592"/>
            <a:ext cx="3114675" cy="2013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 descr="Imagem relacionada">
            <a:extLst>
              <a:ext uri="{FF2B5EF4-FFF2-40B4-BE49-F238E27FC236}">
                <a16:creationId xmlns:a16="http://schemas.microsoft.com/office/drawing/2014/main" id="{707C2119-950B-43F6-9B3D-58E0954F36C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538" y="3140968"/>
            <a:ext cx="2903051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93B0B6B-0052-4CCF-BB48-50E8948944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184801"/>
            <a:ext cx="1948180" cy="1619424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3A055404-5382-4DDA-916D-CD7E0A902118}"/>
              </a:ext>
            </a:extLst>
          </p:cNvPr>
          <p:cNvSpPr/>
          <p:nvPr/>
        </p:nvSpPr>
        <p:spPr>
          <a:xfrm>
            <a:off x="7042839" y="2160682"/>
            <a:ext cx="1683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t-BR" altLang="pt-BR" sz="1100" dirty="0">
                <a:latin typeface="Comic Sans MS" panose="030F0702030302020204" pitchFamily="66" charset="0"/>
              </a:rPr>
              <a:t>Bandeira da Croácia</a:t>
            </a:r>
            <a:endParaRPr lang="pt-BR" sz="1100" dirty="0">
              <a:latin typeface="Comic Sans MS" panose="030F0702030302020204" pitchFamily="66" charset="0"/>
            </a:endParaRPr>
          </a:p>
        </p:txBody>
      </p:sp>
      <p:pic>
        <p:nvPicPr>
          <p:cNvPr id="9" name="Imagem 8" descr="Resultado de imagem para Upupa epops">
            <a:extLst>
              <a:ext uri="{FF2B5EF4-FFF2-40B4-BE49-F238E27FC236}">
                <a16:creationId xmlns:a16="http://schemas.microsoft.com/office/drawing/2014/main" id="{F0878949-6BC1-40FC-B5BE-B97B4F58F82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350" y="2902707"/>
            <a:ext cx="1948180" cy="21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724EA8A-16B5-462C-9E43-C1877AF9EA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544" y="1306371"/>
            <a:ext cx="1447800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956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S13 - Missões – 23 de setembro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2936386-A557-C3A2-DD5D-D5109B3A55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Deus das Beterrabas</a:t>
            </a:r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D18414D4-53C9-53F7-276F-2853C62384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Vineta</a:t>
            </a:r>
            <a:endParaRPr lang="pt-BR" dirty="0"/>
          </a:p>
        </p:txBody>
      </p:sp>
      <p:pic>
        <p:nvPicPr>
          <p:cNvPr id="17" name="Espaço Reservado para Imagem 16">
            <a:extLst>
              <a:ext uri="{FF2B5EF4-FFF2-40B4-BE49-F238E27FC236}">
                <a16:creationId xmlns:a16="http://schemas.microsoft.com/office/drawing/2014/main" id="{BE6472D4-67D6-4CC2-856B-904D13E12E6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6" r="6106"/>
          <a:stretch>
            <a:fillRect/>
          </a:stretch>
        </p:blipFill>
        <p:spPr/>
      </p:pic>
      <p:sp>
        <p:nvSpPr>
          <p:cNvPr id="14" name="Espaço Reservado para Texto 14">
            <a:extLst>
              <a:ext uri="{FF2B5EF4-FFF2-40B4-BE49-F238E27FC236}">
                <a16:creationId xmlns:a16="http://schemas.microsoft.com/office/drawing/2014/main" id="{1F4F7C9E-796B-4B69-BC03-805528B211B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8353" y="6121709"/>
            <a:ext cx="1679889" cy="459601"/>
          </a:xfrm>
        </p:spPr>
        <p:txBody>
          <a:bodyPr>
            <a:normAutofit/>
          </a:bodyPr>
          <a:lstStyle/>
          <a:p>
            <a:r>
              <a:rPr lang="pt-BR" dirty="0"/>
              <a:t>Letônia</a:t>
            </a:r>
          </a:p>
        </p:txBody>
      </p:sp>
      <p:pic>
        <p:nvPicPr>
          <p:cNvPr id="20" name="Espaço Reservado para Imagem 8">
            <a:extLst>
              <a:ext uri="{FF2B5EF4-FFF2-40B4-BE49-F238E27FC236}">
                <a16:creationId xmlns:a16="http://schemas.microsoft.com/office/drawing/2014/main" id="{898D4808-9D56-4B26-8A63-09652FD964D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1" b="4981"/>
          <a:stretch>
            <a:fillRect/>
          </a:stretch>
        </p:blipFill>
        <p:spPr>
          <a:xfrm>
            <a:off x="2566955" y="5938453"/>
            <a:ext cx="1785052" cy="806769"/>
          </a:xfr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391752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68ECD44-6FB4-466D-88E9-BCE894A8E8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2959200" cy="3973558"/>
          </a:xfrm>
        </p:spPr>
        <p:txBody>
          <a:bodyPr/>
          <a:lstStyle/>
          <a:p>
            <a:pPr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obra adventista do sétimo dia na Letônia começou em meados da década de 1890 quando Gerhard </a:t>
            </a:r>
            <a:r>
              <a:rPr lang="pt-BR" sz="1400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Perk</a:t>
            </a:r>
            <a:r>
              <a:rPr lang="pt-BR" sz="14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vários </a:t>
            </a:r>
            <a:r>
              <a:rPr lang="pt-BR" sz="1400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colportores</a:t>
            </a:r>
            <a:r>
              <a:rPr lang="pt-BR" sz="14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começaram a trabalhar nas cidades bálticas. Em 1895, </a:t>
            </a:r>
            <a:r>
              <a:rPr lang="pt-BR" sz="1400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Perk</a:t>
            </a:r>
            <a:r>
              <a:rPr lang="pt-BR" sz="14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iniciou o trabalho evangelístico em Riga, capital da Letônia, e em 14 de maio de 1896, L. R. </a:t>
            </a:r>
            <a:r>
              <a:rPr lang="pt-BR" sz="1400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Conradi</a:t>
            </a:r>
            <a:r>
              <a:rPr lang="pt-BR" sz="14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organizou uma igreja de 12 membros lá.</a:t>
            </a:r>
            <a:r>
              <a:rPr lang="pt-PT" altLang="pt-BR" sz="14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pt-PT" altLang="pt-BR" sz="14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Gerhard Perk  também foi a Berlin, onde John Lipke se converteu. Depois John Lipke veio ao Brasil como Missionário e entre muitas outras atividades fundou o Seminário Adventista em São Paulo, Atualmente o UNASP – Centro Universitário Adventista de São Paulo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altLang="pt-BR" sz="1400" dirty="0">
              <a:solidFill>
                <a:srgbClr val="2021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The literary evangelist is Gerhard Perk">
            <a:extLst>
              <a:ext uri="{FF2B5EF4-FFF2-40B4-BE49-F238E27FC236}">
                <a16:creationId xmlns:a16="http://schemas.microsoft.com/office/drawing/2014/main" id="{000B3C6D-9797-4743-89C1-022F423145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"/>
          <a:stretch/>
        </p:blipFill>
        <p:spPr bwMode="auto">
          <a:xfrm>
            <a:off x="3135179" y="679578"/>
            <a:ext cx="1884205" cy="358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3D00989-6068-4096-932E-5592D289BFF8}"/>
              </a:ext>
            </a:extLst>
          </p:cNvPr>
          <p:cNvSpPr txBox="1"/>
          <p:nvPr/>
        </p:nvSpPr>
        <p:spPr>
          <a:xfrm>
            <a:off x="3131840" y="695478"/>
            <a:ext cx="1884205" cy="369332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Gerhard </a:t>
            </a:r>
            <a:r>
              <a:rPr lang="pt-BR" sz="1800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Perk</a:t>
            </a:r>
            <a:r>
              <a:rPr lang="pt-BR" sz="18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03A2FB3D-92E3-40B0-86F3-671B04B0D3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9" t="9910" r="21211" b="9051"/>
          <a:stretch/>
        </p:blipFill>
        <p:spPr bwMode="auto">
          <a:xfrm>
            <a:off x="1475656" y="4581128"/>
            <a:ext cx="1826534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57EFB19-CABE-448D-9B93-479278A42336}"/>
              </a:ext>
            </a:extLst>
          </p:cNvPr>
          <p:cNvSpPr txBox="1"/>
          <p:nvPr/>
        </p:nvSpPr>
        <p:spPr>
          <a:xfrm>
            <a:off x="1475656" y="6474824"/>
            <a:ext cx="1826534" cy="369332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PT" altLang="pt-BR" sz="18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Lipke </a:t>
            </a:r>
            <a:endParaRPr lang="pt-BR" dirty="0"/>
          </a:p>
        </p:txBody>
      </p:sp>
      <p:pic>
        <p:nvPicPr>
          <p:cNvPr id="3078" name="Picture 6" descr="Nenhuma descrição de foto disponível.">
            <a:extLst>
              <a:ext uri="{FF2B5EF4-FFF2-40B4-BE49-F238E27FC236}">
                <a16:creationId xmlns:a16="http://schemas.microsoft.com/office/drawing/2014/main" id="{744F3C10-08C4-4B83-8DD1-550AA7304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685" y="4584603"/>
            <a:ext cx="3031196" cy="227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1BA4F9AA-27C5-43E2-B49A-9D8DBE6243A1}"/>
              </a:ext>
            </a:extLst>
          </p:cNvPr>
          <p:cNvSpPr txBox="1"/>
          <p:nvPr/>
        </p:nvSpPr>
        <p:spPr>
          <a:xfrm>
            <a:off x="3302190" y="6474824"/>
            <a:ext cx="3031196" cy="369332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UNASP – São Paulo</a:t>
            </a:r>
            <a:endParaRPr lang="pt-BR" dirty="0"/>
          </a:p>
        </p:txBody>
      </p:sp>
      <p:pic>
        <p:nvPicPr>
          <p:cNvPr id="3080" name="Picture 8" descr="Viagem para Letônia | Agência Travel Class">
            <a:extLst>
              <a:ext uri="{FF2B5EF4-FFF2-40B4-BE49-F238E27FC236}">
                <a16:creationId xmlns:a16="http://schemas.microsoft.com/office/drawing/2014/main" id="{8DE661CE-7543-407B-91D1-2C6DADBFD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035" y="1654273"/>
            <a:ext cx="3925560" cy="261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9F74666F-BD58-4E64-9E26-DBF7AE986BC3}"/>
              </a:ext>
            </a:extLst>
          </p:cNvPr>
          <p:cNvSpPr txBox="1"/>
          <p:nvPr/>
        </p:nvSpPr>
        <p:spPr>
          <a:xfrm>
            <a:off x="5122834" y="1640429"/>
            <a:ext cx="3925560" cy="369332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RIGA na Letônia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150145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8">
            <a:extLst>
              <a:ext uri="{FF2B5EF4-FFF2-40B4-BE49-F238E27FC236}">
                <a16:creationId xmlns:a16="http://schemas.microsoft.com/office/drawing/2014/main" id="{9E3CD0EE-146D-40A0-9636-6841BD7D4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1196752"/>
            <a:ext cx="2903052" cy="530914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Ostraceiro</a:t>
            </a:r>
            <a:r>
              <a:rPr lang="pt-BR" altLang="pt-B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-europeu</a:t>
            </a:r>
          </a:p>
          <a:p>
            <a:pPr algn="ctr"/>
            <a:r>
              <a:rPr lang="en-US" sz="1200" i="1" dirty="0" err="1">
                <a:latin typeface="Comic Sans MS" panose="030F0702030302020204" pitchFamily="66" charset="0"/>
              </a:rPr>
              <a:t>Haematopus</a:t>
            </a:r>
            <a:r>
              <a:rPr lang="en-US" sz="1200" i="1" dirty="0">
                <a:latin typeface="Comic Sans MS" panose="030F0702030302020204" pitchFamily="66" charset="0"/>
              </a:rPr>
              <a:t> </a:t>
            </a:r>
            <a:r>
              <a:rPr lang="en-US" sz="1200" i="1" dirty="0" err="1">
                <a:latin typeface="Comic Sans MS" panose="030F0702030302020204" pitchFamily="66" charset="0"/>
              </a:rPr>
              <a:t>ostralegus</a:t>
            </a:r>
            <a:endParaRPr lang="en-US" sz="1200" i="1" dirty="0">
              <a:latin typeface="Comic Sans MS" panose="030F0702030302020204" pitchFamily="66" charset="0"/>
            </a:endParaRPr>
          </a:p>
          <a:p>
            <a:pPr algn="ctr"/>
            <a:endParaRPr lang="pt-BR" sz="1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300" b="1" dirty="0">
                <a:latin typeface="Comic Sans MS" panose="030F0702030302020204" pitchFamily="66" charset="0"/>
              </a:rPr>
              <a:t>O </a:t>
            </a:r>
            <a:r>
              <a:rPr lang="es-ES" sz="1300" b="1" dirty="0" err="1">
                <a:latin typeface="Comic Sans MS" panose="030F0702030302020204" pitchFamily="66" charset="0"/>
              </a:rPr>
              <a:t>ostraceiro-europeu</a:t>
            </a:r>
            <a:r>
              <a:rPr lang="es-ES" sz="1300" dirty="0">
                <a:latin typeface="Comic Sans MS" panose="030F0702030302020204" pitchFamily="66" charset="0"/>
              </a:rPr>
              <a:t> é </a:t>
            </a:r>
            <a:r>
              <a:rPr lang="es-ES" sz="1300" dirty="0" err="1">
                <a:latin typeface="Comic Sans MS" panose="030F0702030302020204" pitchFamily="66" charset="0"/>
              </a:rPr>
              <a:t>uma</a:t>
            </a:r>
            <a:r>
              <a:rPr lang="es-ES" sz="1300" dirty="0">
                <a:latin typeface="Comic Sans MS" panose="030F0702030302020204" pitchFamily="66" charset="0"/>
              </a:rPr>
              <a:t> ave </a:t>
            </a:r>
            <a:r>
              <a:rPr lang="es-ES" sz="1300" dirty="0" err="1">
                <a:latin typeface="Comic Sans MS" panose="030F0702030302020204" pitchFamily="66" charset="0"/>
              </a:rPr>
              <a:t>migratória</a:t>
            </a:r>
            <a:r>
              <a:rPr lang="es-ES" sz="1300" dirty="0">
                <a:latin typeface="Comic Sans MS" panose="030F0702030302020204" pitchFamily="66" charset="0"/>
              </a:rPr>
              <a:t>, encontrada na costa da </a:t>
            </a:r>
            <a:r>
              <a:rPr lang="es-ES" sz="1300" b="1" dirty="0" err="1">
                <a:latin typeface="Comic Sans MS" panose="030F0702030302020204" pitchFamily="66" charset="0"/>
              </a:rPr>
              <a:t>Finlândia</a:t>
            </a:r>
            <a:r>
              <a:rPr lang="es-ES" sz="1300" b="1" dirty="0"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Robusto, com um longo bico laranja e patas curtas de cor rosada;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Tem plumagem preta na cabeça, dorso e asas, com a barriga muito branca;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Tem comprimento médio de 43 cm e vive solitário;</a:t>
            </a: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300" dirty="0">
                <a:latin typeface="Comic Sans MS" panose="030F0702030302020204" pitchFamily="66" charset="0"/>
              </a:rPr>
              <a:t>Alimenta-se de ostras, </a:t>
            </a:r>
            <a:r>
              <a:rPr lang="es-ES" sz="1300" dirty="0" err="1">
                <a:latin typeface="Comic Sans MS" panose="030F0702030302020204" pitchFamily="66" charset="0"/>
              </a:rPr>
              <a:t>mexilhões</a:t>
            </a:r>
            <a:r>
              <a:rPr lang="es-ES" sz="1300" dirty="0">
                <a:latin typeface="Comic Sans MS" panose="030F0702030302020204" pitchFamily="66" charset="0"/>
              </a:rPr>
              <a:t>, crustáceos, </a:t>
            </a:r>
            <a:r>
              <a:rPr lang="es-ES" sz="1300" dirty="0" err="1">
                <a:latin typeface="Comic Sans MS" panose="030F0702030302020204" pitchFamily="66" charset="0"/>
              </a:rPr>
              <a:t>etc</a:t>
            </a:r>
            <a:r>
              <a:rPr lang="es-ES" sz="1300" dirty="0">
                <a:latin typeface="Comic Sans MS" panose="030F0702030302020204" pitchFamily="66" charset="0"/>
              </a:rPr>
              <a:t>;</a:t>
            </a:r>
          </a:p>
          <a:p>
            <a:pPr algn="just"/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A fêmea põe 3 ovos e ambos incubam durante cerca de 25 dias.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</p:txBody>
      </p:sp>
      <p:pic>
        <p:nvPicPr>
          <p:cNvPr id="4" name="Imagem 3" descr="Resultado de imagem para ostraceiro europeu">
            <a:extLst>
              <a:ext uri="{FF2B5EF4-FFF2-40B4-BE49-F238E27FC236}">
                <a16:creationId xmlns:a16="http://schemas.microsoft.com/office/drawing/2014/main" id="{1CA67202-603C-4150-B6EA-42C1D9FDD09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100" y="939973"/>
            <a:ext cx="3014080" cy="2333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https://upload.wikimedia.org/wikipedia/commons/thumb/a/a8/Haematopus_ostralegus_MHNT.jpg/170px-Haematopus_ostralegus_MHNT.jpg">
            <a:extLst>
              <a:ext uri="{FF2B5EF4-FFF2-40B4-BE49-F238E27FC236}">
                <a16:creationId xmlns:a16="http://schemas.microsoft.com/office/drawing/2014/main" id="{B2914DC3-D5CE-454A-A121-6B305BEB3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667948"/>
            <a:ext cx="1656184" cy="202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 descr="Imagem relacionada">
            <a:extLst>
              <a:ext uri="{FF2B5EF4-FFF2-40B4-BE49-F238E27FC236}">
                <a16:creationId xmlns:a16="http://schemas.microsoft.com/office/drawing/2014/main" id="{1E7549C5-2B00-461B-BDC0-24E036D4BC4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824" y="760179"/>
            <a:ext cx="2613050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Imagem relacionada">
            <a:extLst>
              <a:ext uri="{FF2B5EF4-FFF2-40B4-BE49-F238E27FC236}">
                <a16:creationId xmlns:a16="http://schemas.microsoft.com/office/drawing/2014/main" id="{B26FBFC5-7249-4BF6-8BC2-58702396E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100" y="3429000"/>
            <a:ext cx="2616225" cy="174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 descr="Resultado de imagem para nest Haematopus ostralegus">
            <a:extLst>
              <a:ext uri="{FF2B5EF4-FFF2-40B4-BE49-F238E27FC236}">
                <a16:creationId xmlns:a16="http://schemas.microsoft.com/office/drawing/2014/main" id="{4D80E1C9-4EE1-47DF-875F-61166C299E2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747717"/>
            <a:ext cx="3265401" cy="2013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 descr="Imagem relacionada">
            <a:extLst>
              <a:ext uri="{FF2B5EF4-FFF2-40B4-BE49-F238E27FC236}">
                <a16:creationId xmlns:a16="http://schemas.microsoft.com/office/drawing/2014/main" id="{CE3A9052-A065-4B1D-AE6A-B28E02A29488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491" y="5329748"/>
            <a:ext cx="1430020" cy="97028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FECBD3F8-3C7C-4895-9601-DCF3D5474DE6}"/>
              </a:ext>
            </a:extLst>
          </p:cNvPr>
          <p:cNvSpPr/>
          <p:nvPr/>
        </p:nvSpPr>
        <p:spPr>
          <a:xfrm>
            <a:off x="3635896" y="6300028"/>
            <a:ext cx="1683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t-BR" altLang="pt-BR" sz="1100" dirty="0">
                <a:latin typeface="Comic Sans MS" panose="030F0702030302020204" pitchFamily="66" charset="0"/>
              </a:rPr>
              <a:t>Bandeira da Finlândia</a:t>
            </a:r>
            <a:endParaRPr lang="pt-BR" sz="11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9239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S14 - Missões – 30 de setembro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2936386-A557-C3A2-DD5D-D5109B3A55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Uma Garota Totalmente Nova</a:t>
            </a:r>
          </a:p>
        </p:txBody>
      </p:sp>
      <p:sp>
        <p:nvSpPr>
          <p:cNvPr id="16" name="Espaço Reservado para Texto 9">
            <a:extLst>
              <a:ext uri="{FF2B5EF4-FFF2-40B4-BE49-F238E27FC236}">
                <a16:creationId xmlns:a16="http://schemas.microsoft.com/office/drawing/2014/main" id="{7AEBB41C-2B54-4DED-BE3B-0750FC861E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88024" y="6392132"/>
            <a:ext cx="4266582" cy="333515"/>
          </a:xfrm>
        </p:spPr>
        <p:txBody>
          <a:bodyPr/>
          <a:lstStyle/>
          <a:p>
            <a:r>
              <a:rPr lang="pt-BR" dirty="0" err="1"/>
              <a:t>Vineta</a:t>
            </a:r>
            <a:endParaRPr lang="pt-BR" dirty="0"/>
          </a:p>
        </p:txBody>
      </p:sp>
      <p:pic>
        <p:nvPicPr>
          <p:cNvPr id="17" name="Espaço Reservado para Imagem 16">
            <a:extLst>
              <a:ext uri="{FF2B5EF4-FFF2-40B4-BE49-F238E27FC236}">
                <a16:creationId xmlns:a16="http://schemas.microsoft.com/office/drawing/2014/main" id="{DC580BD0-BFA1-4F8F-BCCB-16AEE5882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6" r="6106"/>
          <a:stretch>
            <a:fillRect/>
          </a:stretch>
        </p:blipFill>
        <p:spPr>
          <a:xfrm>
            <a:off x="4788025" y="1710349"/>
            <a:ext cx="4266582" cy="4627295"/>
          </a:xfrm>
          <a:prstGeom prst="rect">
            <a:avLst/>
          </a:prstGeom>
        </p:spPr>
      </p:pic>
      <p:sp>
        <p:nvSpPr>
          <p:cNvPr id="18" name="Espaço Reservado para Texto 14">
            <a:extLst>
              <a:ext uri="{FF2B5EF4-FFF2-40B4-BE49-F238E27FC236}">
                <a16:creationId xmlns:a16="http://schemas.microsoft.com/office/drawing/2014/main" id="{4112EDE3-5D94-46A4-BE64-7547D67E95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8353" y="6121709"/>
            <a:ext cx="1679889" cy="459601"/>
          </a:xfrm>
        </p:spPr>
        <p:txBody>
          <a:bodyPr>
            <a:normAutofit/>
          </a:bodyPr>
          <a:lstStyle/>
          <a:p>
            <a:r>
              <a:rPr lang="pt-BR" dirty="0"/>
              <a:t>Letônia</a:t>
            </a:r>
          </a:p>
        </p:txBody>
      </p:sp>
      <p:pic>
        <p:nvPicPr>
          <p:cNvPr id="22" name="Espaço Reservado para Imagem 8">
            <a:extLst>
              <a:ext uri="{FF2B5EF4-FFF2-40B4-BE49-F238E27FC236}">
                <a16:creationId xmlns:a16="http://schemas.microsoft.com/office/drawing/2014/main" id="{D7563485-1EF6-4733-8F5C-6119C14BE8C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1" b="4981"/>
          <a:stretch>
            <a:fillRect/>
          </a:stretch>
        </p:blipFill>
        <p:spPr>
          <a:xfrm>
            <a:off x="2566955" y="5938453"/>
            <a:ext cx="1785052" cy="806769"/>
          </a:xfr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494833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3">
            <a:extLst>
              <a:ext uri="{FF2B5EF4-FFF2-40B4-BE49-F238E27FC236}">
                <a16:creationId xmlns:a16="http://schemas.microsoft.com/office/drawing/2014/main" id="{CD7D4900-318B-4168-B229-C72E95A114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96136" y="5949280"/>
            <a:ext cx="3203860" cy="809285"/>
          </a:xfrm>
        </p:spPr>
        <p:txBody>
          <a:bodyPr/>
          <a:lstStyle/>
          <a:p>
            <a:pPr algn="ctr" eaLnBrk="1" hangingPunct="1"/>
            <a:r>
              <a:rPr lang="pt-PT" altLang="pt-BR" sz="2400" dirty="0"/>
              <a:t>Passeio pela </a:t>
            </a:r>
          </a:p>
          <a:p>
            <a:pPr algn="ctr" eaLnBrk="1" hangingPunct="1"/>
            <a:r>
              <a:rPr lang="pt-PT" altLang="pt-BR" sz="2800" dirty="0"/>
              <a:t>Letônia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455B267-EA05-4C32-8D94-C15B972CF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34" y="994230"/>
            <a:ext cx="4219961" cy="23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236BAFA9-AEC1-439C-84B8-9CB39425E795}"/>
              </a:ext>
            </a:extLst>
          </p:cNvPr>
          <p:cNvSpPr/>
          <p:nvPr/>
        </p:nvSpPr>
        <p:spPr>
          <a:xfrm>
            <a:off x="349933" y="993137"/>
            <a:ext cx="4219961" cy="36004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 err="1">
                <a:solidFill>
                  <a:schemeClr val="tx1"/>
                </a:solidFill>
              </a:rPr>
              <a:t>Kuldiga</a:t>
            </a:r>
            <a:r>
              <a:rPr lang="pt-BR" b="1" dirty="0">
                <a:solidFill>
                  <a:schemeClr val="tx1"/>
                </a:solidFill>
              </a:rPr>
              <a:t> – Veneza da Letônia </a:t>
            </a:r>
          </a:p>
        </p:txBody>
      </p:sp>
      <p:pic>
        <p:nvPicPr>
          <p:cNvPr id="4100" name="Picture 4" descr="Castelo De Cēsis Cesse - Foto gratuita no Pixabay">
            <a:extLst>
              <a:ext uri="{FF2B5EF4-FFF2-40B4-BE49-F238E27FC236}">
                <a16:creationId xmlns:a16="http://schemas.microsoft.com/office/drawing/2014/main" id="{E2EFD4CF-6762-442F-B950-EEC8B10C2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869545"/>
            <a:ext cx="4499992" cy="299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6F2C097D-C8E3-406F-B49D-66904F126D18}"/>
              </a:ext>
            </a:extLst>
          </p:cNvPr>
          <p:cNvSpPr/>
          <p:nvPr/>
        </p:nvSpPr>
        <p:spPr>
          <a:xfrm>
            <a:off x="4644008" y="2850400"/>
            <a:ext cx="4499992" cy="36004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tx1"/>
                </a:solidFill>
              </a:rPr>
              <a:t>Castelo de </a:t>
            </a:r>
            <a:r>
              <a:rPr lang="pt-BR" b="1" dirty="0" err="1">
                <a:solidFill>
                  <a:schemeClr val="tx1"/>
                </a:solidFill>
              </a:rPr>
              <a:t>Césis</a:t>
            </a:r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BA97B005-FBD0-4152-94EE-C82A67E14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481" y="704234"/>
            <a:ext cx="3815406" cy="214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E9B3B1AC-3158-4686-8268-EECD0AFAD28E}"/>
              </a:ext>
            </a:extLst>
          </p:cNvPr>
          <p:cNvSpPr/>
          <p:nvPr/>
        </p:nvSpPr>
        <p:spPr>
          <a:xfrm>
            <a:off x="5254481" y="685089"/>
            <a:ext cx="3815406" cy="36004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tx1"/>
                </a:solidFill>
              </a:rPr>
              <a:t>Entrada para o de Castelo de </a:t>
            </a:r>
            <a:r>
              <a:rPr lang="pt-BR" b="1" dirty="0" err="1">
                <a:solidFill>
                  <a:schemeClr val="tx1"/>
                </a:solidFill>
              </a:rPr>
              <a:t>Césis</a:t>
            </a:r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4104" name="Picture 8" descr="Construído para os duques da Curlândia, o Rundāle Palace foi projetado por Francesco Bartolomeo Rastrelli.">
            <a:extLst>
              <a:ext uri="{FF2B5EF4-FFF2-40B4-BE49-F238E27FC236}">
                <a16:creationId xmlns:a16="http://schemas.microsoft.com/office/drawing/2014/main" id="{E917B239-D0D5-4943-92E6-E2DC85F14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78" y="3902416"/>
            <a:ext cx="4499992" cy="253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3EBBCE84-C62C-4474-87B4-1725E061BBB1}"/>
              </a:ext>
            </a:extLst>
          </p:cNvPr>
          <p:cNvSpPr/>
          <p:nvPr/>
        </p:nvSpPr>
        <p:spPr>
          <a:xfrm>
            <a:off x="136497" y="6073200"/>
            <a:ext cx="4499992" cy="36004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tx1"/>
                </a:solidFill>
              </a:rPr>
              <a:t>Palácio de </a:t>
            </a:r>
            <a:r>
              <a:rPr lang="pt-BR" b="1" dirty="0" err="1">
                <a:solidFill>
                  <a:schemeClr val="tx1"/>
                </a:solidFill>
              </a:rPr>
              <a:t>Rundale</a:t>
            </a:r>
            <a:endParaRPr lang="pt-B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5196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8">
            <a:extLst>
              <a:ext uri="{FF2B5EF4-FFF2-40B4-BE49-F238E27FC236}">
                <a16:creationId xmlns:a16="http://schemas.microsoft.com/office/drawing/2014/main" id="{D123E1AC-546C-457C-AE84-6E4739A5ED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182" y="903356"/>
            <a:ext cx="2903052" cy="490903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Rolieiro</a:t>
            </a:r>
            <a:r>
              <a:rPr lang="pt-BR" altLang="pt-B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-europeu</a:t>
            </a:r>
          </a:p>
          <a:p>
            <a:pPr algn="ctr"/>
            <a:r>
              <a:rPr lang="pt-PT" sz="1200" i="1" dirty="0">
                <a:latin typeface="Comic Sans MS" panose="030F0702030302020204" pitchFamily="66" charset="0"/>
              </a:rPr>
              <a:t>Coracias garrulus</a:t>
            </a:r>
          </a:p>
          <a:p>
            <a:pPr algn="ctr"/>
            <a:endParaRPr lang="pt-BR" sz="1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300" b="1" dirty="0">
                <a:latin typeface="Comic Sans MS" panose="030F0702030302020204" pitchFamily="66" charset="0"/>
              </a:rPr>
              <a:t>O </a:t>
            </a:r>
            <a:r>
              <a:rPr lang="es-ES" sz="1300" b="1" dirty="0" err="1">
                <a:latin typeface="Comic Sans MS" panose="030F0702030302020204" pitchFamily="66" charset="0"/>
              </a:rPr>
              <a:t>Rolieiro</a:t>
            </a:r>
            <a:r>
              <a:rPr lang="es-ES" sz="1300" b="1" dirty="0">
                <a:latin typeface="Comic Sans MS" panose="030F0702030302020204" pitchFamily="66" charset="0"/>
              </a:rPr>
              <a:t> </a:t>
            </a:r>
            <a:r>
              <a:rPr lang="es-ES" sz="1300" dirty="0">
                <a:latin typeface="Comic Sans MS" panose="030F0702030302020204" pitchFamily="66" charset="0"/>
              </a:rPr>
              <a:t>é </a:t>
            </a:r>
            <a:r>
              <a:rPr lang="es-ES" sz="1300" dirty="0" err="1">
                <a:latin typeface="Comic Sans MS" panose="030F0702030302020204" pitchFamily="66" charset="0"/>
              </a:rPr>
              <a:t>uma</a:t>
            </a:r>
            <a:r>
              <a:rPr lang="es-ES" sz="1300" dirty="0">
                <a:latin typeface="Comic Sans MS" panose="030F0702030302020204" pitchFamily="66" charset="0"/>
              </a:rPr>
              <a:t> ave </a:t>
            </a:r>
            <a:r>
              <a:rPr lang="pt-PT" sz="1300" dirty="0">
                <a:latin typeface="Comic Sans MS" panose="030F0702030302020204" pitchFamily="66" charset="0"/>
              </a:rPr>
              <a:t>migratória, passa o verão em várias partes da Europa, inclusive na </a:t>
            </a:r>
            <a:r>
              <a:rPr lang="pt-PT" sz="1300" b="1" dirty="0">
                <a:latin typeface="Comic Sans MS" panose="030F0702030302020204" pitchFamily="66" charset="0"/>
              </a:rPr>
              <a:t>Macedônia. </a:t>
            </a:r>
            <a:r>
              <a:rPr lang="pt-PT" sz="1300" dirty="0">
                <a:latin typeface="Comic Sans MS" panose="030F0702030302020204" pitchFamily="66" charset="0"/>
              </a:rPr>
              <a:t>No inverno, migra para para o sul do Saara;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1300" dirty="0">
                <a:latin typeface="Comic Sans MS" panose="030F0702030302020204" pitchFamily="66" charset="0"/>
              </a:rPr>
              <a:t>Tem a cabeça e o ventre azuis-esverdeados e o dorso castanho-avermelhado. Mede cerca de 30 a 32 cm de comprimento;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1300" dirty="0">
                <a:latin typeface="Comic Sans MS" panose="030F0702030302020204" pitchFamily="66" charset="0"/>
              </a:rPr>
              <a:t>Se alimentam de escorpiões, besouros e gafanhotos;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1300" dirty="0">
                <a:latin typeface="Comic Sans MS" panose="030F0702030302020204" pitchFamily="66" charset="0"/>
              </a:rPr>
              <a:t> A fêmea põe de </a:t>
            </a:r>
            <a:r>
              <a:rPr lang="pt-BR" sz="1300" dirty="0">
                <a:latin typeface="Comic Sans MS" panose="030F0702030302020204" pitchFamily="66" charset="0"/>
              </a:rPr>
              <a:t>4 a 7 ovos e a incubação dura  19 dias.</a:t>
            </a: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PT" sz="1300" u="sng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PT" sz="1300" u="sng" dirty="0">
              <a:latin typeface="Comic Sans MS" panose="030F0702030302020204" pitchFamily="66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601508D-CE72-4160-B09F-86090A61E2D2}"/>
              </a:ext>
            </a:extLst>
          </p:cNvPr>
          <p:cNvSpPr/>
          <p:nvPr/>
        </p:nvSpPr>
        <p:spPr>
          <a:xfrm>
            <a:off x="1725481" y="6095288"/>
            <a:ext cx="17450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t-BR" altLang="pt-BR" sz="1100" dirty="0">
                <a:latin typeface="Comic Sans MS" panose="030F0702030302020204" pitchFamily="66" charset="0"/>
              </a:rPr>
              <a:t>Bandeira da Macedônia</a:t>
            </a:r>
            <a:endParaRPr lang="pt-BR" sz="1100" dirty="0">
              <a:latin typeface="Comic Sans MS" panose="030F0702030302020204" pitchFamily="66" charset="0"/>
            </a:endParaRPr>
          </a:p>
        </p:txBody>
      </p:sp>
      <p:pic>
        <p:nvPicPr>
          <p:cNvPr id="5" name="Imagem 4" descr="Resultado de imagem para coracias garrulus">
            <a:extLst>
              <a:ext uri="{FF2B5EF4-FFF2-40B4-BE49-F238E27FC236}">
                <a16:creationId xmlns:a16="http://schemas.microsoft.com/office/drawing/2014/main" id="{08458A99-7D24-45C8-94CA-E5612C5937D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06198" y="2998248"/>
            <a:ext cx="2380302" cy="1734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 descr="Imagem relacionada">
            <a:extLst>
              <a:ext uri="{FF2B5EF4-FFF2-40B4-BE49-F238E27FC236}">
                <a16:creationId xmlns:a16="http://schemas.microsoft.com/office/drawing/2014/main" id="{BF4C2460-A8DE-4E5D-9ECA-9E5ADA966CF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411" y="791499"/>
            <a:ext cx="2992773" cy="1917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 descr="Resultado de imagem para coracias garrulus">
            <a:extLst>
              <a:ext uri="{FF2B5EF4-FFF2-40B4-BE49-F238E27FC236}">
                <a16:creationId xmlns:a16="http://schemas.microsoft.com/office/drawing/2014/main" id="{950E328E-02A4-4367-B8DF-91A9DEE1E0E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679" y="791499"/>
            <a:ext cx="2615139" cy="191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 descr="Imagem relacionada">
            <a:extLst>
              <a:ext uri="{FF2B5EF4-FFF2-40B4-BE49-F238E27FC236}">
                <a16:creationId xmlns:a16="http://schemas.microsoft.com/office/drawing/2014/main" id="{B96F94E6-4DFD-4BD7-A564-74480D4487C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988" y="3429000"/>
            <a:ext cx="2903051" cy="3355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https://upload.wikimedia.org/wikipedia/commons/thumb/8/8c/Coracias_garrulus_MHNT_ZOO_2010_11_161_Seville_HdB.jpg/845px-Coracias_garrulus_MHNT_ZOO_2010_11_161_Seville_HdB.jpg">
            <a:extLst>
              <a:ext uri="{FF2B5EF4-FFF2-40B4-BE49-F238E27FC236}">
                <a16:creationId xmlns:a16="http://schemas.microsoft.com/office/drawing/2014/main" id="{1B684F8A-2A0A-4925-A84A-1BEE40FC786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788" y="4982601"/>
            <a:ext cx="1939712" cy="1734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F137E57-22CF-40C5-9BA0-7E643460E9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5" y="5889256"/>
            <a:ext cx="1558636" cy="78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839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3570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C08D5C2E-D425-4C03-9309-D4B49371D106}"/>
              </a:ext>
            </a:extLst>
          </p:cNvPr>
          <p:cNvSpPr txBox="1"/>
          <p:nvPr/>
        </p:nvSpPr>
        <p:spPr>
          <a:xfrm>
            <a:off x="45053" y="1700808"/>
            <a:ext cx="90415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PT" altLang="pt-BR" sz="2400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Escola Adventista do Sétimo Dia de Formação em Enfermagem e Obstetrícia Asamang, Abrepo Tikese, Gana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PT" altLang="pt-BR" sz="2400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Escola Elementar bilingue em Bandjoun, Camarões</a:t>
            </a:r>
            <a:endParaRPr kumimoji="0" lang="pt-PT" altLang="pt-BR" sz="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053B05A-D29E-410B-B7A1-F26AD77349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pt-BR" dirty="0"/>
              <a:t>Projetos para o Próximo Trimestre</a:t>
            </a:r>
          </a:p>
          <a:p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A3235630-90A2-4AD9-B84A-45040AAFCFA7}"/>
              </a:ext>
            </a:extLst>
          </p:cNvPr>
          <p:cNvSpPr/>
          <p:nvPr/>
        </p:nvSpPr>
        <p:spPr>
          <a:xfrm>
            <a:off x="32393" y="699603"/>
            <a:ext cx="9089479" cy="569157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pt-PT" altLang="pt-BR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 oferta do décimo terceiro sábado apoiará dois projetos na</a:t>
            </a:r>
            <a:endParaRPr lang="pt-PT" altLang="pt-BR" sz="2400" dirty="0">
              <a:solidFill>
                <a:srgbClr val="212121"/>
              </a:solidFill>
              <a:latin typeface="inheri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B06AA9-E2A7-4B5A-BC66-746C6AC85378}"/>
              </a:ext>
            </a:extLst>
          </p:cNvPr>
          <p:cNvSpPr txBox="1"/>
          <p:nvPr/>
        </p:nvSpPr>
        <p:spPr>
          <a:xfrm>
            <a:off x="57379" y="1143566"/>
            <a:ext cx="9089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inherit"/>
                <a:cs typeface="Arial" pitchFamily="34" charset="0"/>
              </a:rPr>
              <a:t>   </a:t>
            </a:r>
            <a:r>
              <a:rPr lang="en-US" sz="3600" b="1" dirty="0" err="1">
                <a:solidFill>
                  <a:srgbClr val="FF0000"/>
                </a:solidFill>
                <a:latin typeface="inherit"/>
                <a:cs typeface="Arial" pitchFamily="34" charset="0"/>
              </a:rPr>
              <a:t>Divisão</a:t>
            </a:r>
            <a:r>
              <a:rPr lang="en-US" sz="3600" b="1" dirty="0">
                <a:solidFill>
                  <a:srgbClr val="FF0000"/>
                </a:solidFill>
                <a:latin typeface="inherit"/>
                <a:cs typeface="Arial" pitchFamily="34" charset="0"/>
              </a:rPr>
              <a:t> Centro Oeste Africana</a:t>
            </a:r>
            <a:endParaRPr lang="en-US" sz="2000" b="1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BB7C111-C28E-4797-B7B2-30DCFF795441}"/>
              </a:ext>
            </a:extLst>
          </p:cNvPr>
          <p:cNvSpPr/>
          <p:nvPr/>
        </p:nvSpPr>
        <p:spPr>
          <a:xfrm>
            <a:off x="5652120" y="3337067"/>
            <a:ext cx="504056" cy="504056"/>
          </a:xfrm>
          <a:prstGeom prst="rect">
            <a:avLst/>
          </a:prstGeom>
          <a:solidFill>
            <a:srgbClr val="085A1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EABDC59-F0A6-43AA-B8EE-03513A2FE037}"/>
              </a:ext>
            </a:extLst>
          </p:cNvPr>
          <p:cNvSpPr txBox="1"/>
          <p:nvPr/>
        </p:nvSpPr>
        <p:spPr>
          <a:xfrm>
            <a:off x="6300192" y="3281101"/>
            <a:ext cx="25220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  <a:latin typeface="inherit"/>
                <a:cs typeface="Arial" pitchFamily="34" charset="0"/>
              </a:rPr>
              <a:t>Divisão</a:t>
            </a:r>
            <a:r>
              <a:rPr lang="en-US" sz="1600" b="1" dirty="0">
                <a:solidFill>
                  <a:srgbClr val="FF0000"/>
                </a:solidFill>
                <a:latin typeface="inherit"/>
                <a:cs typeface="Arial" pitchFamily="34" charset="0"/>
              </a:rPr>
              <a:t> Centro Oeste Africana</a:t>
            </a:r>
          </a:p>
          <a:p>
            <a:r>
              <a:rPr lang="en-US" sz="1600" b="1" dirty="0">
                <a:solidFill>
                  <a:srgbClr val="FF0000"/>
                </a:solidFill>
                <a:latin typeface="inherit"/>
                <a:cs typeface="Arial" pitchFamily="34" charset="0"/>
              </a:rPr>
              <a:t>3° trimester 2023</a:t>
            </a:r>
            <a:endParaRPr lang="pt-BR" sz="1600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F9363CA7-927B-4874-840F-AC354EEB25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0" t="32852" r="35250" b="35180"/>
          <a:stretch/>
        </p:blipFill>
        <p:spPr>
          <a:xfrm>
            <a:off x="1115617" y="3068960"/>
            <a:ext cx="3744416" cy="361068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11ED92E-2BA5-4F5B-8203-5AB6CCDCC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167" y="4492063"/>
            <a:ext cx="3744416" cy="227863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87523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B4FC454-EE68-4A59-9256-52CD6F4A0A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pt-BR" dirty="0"/>
              <a:t>ÍNDICE</a:t>
            </a:r>
          </a:p>
        </p:txBody>
      </p:sp>
      <p:sp>
        <p:nvSpPr>
          <p:cNvPr id="2" name="Espaço Reservado para Texto 1"/>
          <p:cNvSpPr>
            <a:spLocks noGrp="1"/>
          </p:cNvSpPr>
          <p:nvPr>
            <p:ph type="body" sz="quarter" idx="4294967295"/>
          </p:nvPr>
        </p:nvSpPr>
        <p:spPr>
          <a:xfrm>
            <a:off x="34925" y="690563"/>
            <a:ext cx="9109075" cy="523875"/>
          </a:xfrm>
          <a:prstGeom prst="rect">
            <a:avLst/>
          </a:prstGeom>
        </p:spPr>
        <p:txBody>
          <a:bodyPr anchor="ctr" anchorCtr="1"/>
          <a:lstStyle/>
          <a:p>
            <a:pPr marL="0" indent="0" algn="ctr" eaLnBrk="1" hangingPunct="1">
              <a:buNone/>
            </a:pPr>
            <a:r>
              <a:rPr lang="pt-BR" altLang="pt-BR"/>
              <a:t>Escolha um informativo clicando sobre ele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1849195" y="1556792"/>
            <a:ext cx="720213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2" action="ppaction://hlinksldjump"/>
              </a:rPr>
              <a:t>01 de julho – O pequeno Cozinheiro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3" action="ppaction://hlinksldjump"/>
              </a:rPr>
              <a:t>08 de julho – Batizado como Jesus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4" action="ppaction://hlinksldjump"/>
              </a:rPr>
              <a:t>15 de julho – Domando Ondas Gigantes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5" action="ppaction://hlinksldjump"/>
              </a:rPr>
              <a:t>22 de julho – O Menino do Balão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6" action="ppaction://hlinksldjump"/>
              </a:rPr>
              <a:t>29 de julho – Teste no Sábado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7" action="ppaction://hlinksldjump"/>
              </a:rPr>
              <a:t>05 de agosto – “Que Deus Pare a Chuva!”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8" action="ppaction://hlinksldjump"/>
              </a:rPr>
              <a:t>12 de agosto – Entre Rosas e Anjos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9" action="ppaction://hlinksldjump"/>
              </a:rPr>
              <a:t>19 de agosto – Laranjas e Limões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10" action="ppaction://hlinksldjump"/>
              </a:rPr>
              <a:t>26 de agosto – Comida Saudável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11" action="ppaction://hlinksldjump"/>
              </a:rPr>
              <a:t>02 de setembro – Uma pequena Missionária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12" action="ppaction://hlinksldjump"/>
              </a:rPr>
              <a:t>09 de setembro – Piano, Desbravadores e Jesus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13" action="ppaction://hlinksldjump"/>
              </a:rPr>
              <a:t>16 de setembro – Orando por um Mosquito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14" action="ppaction://hlinksldjump"/>
              </a:rPr>
              <a:t>23 de setembro – Deus das Beterrabas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15" action="ppaction://hlinksldjump"/>
              </a:rPr>
              <a:t>30 de setembro – Uma Garota Totalmente Nova</a:t>
            </a:r>
            <a:r>
              <a:rPr lang="pt-BR" sz="2400" dirty="0">
                <a:solidFill>
                  <a:srgbClr val="FF0000"/>
                </a:solidFill>
                <a:latin typeface="MyriadPro-Light"/>
              </a:rPr>
              <a:t>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5B5BFF2-F451-471A-B67F-76B451181B3C}"/>
              </a:ext>
            </a:extLst>
          </p:cNvPr>
          <p:cNvSpPr/>
          <p:nvPr/>
        </p:nvSpPr>
        <p:spPr>
          <a:xfrm>
            <a:off x="92674" y="1581014"/>
            <a:ext cx="195904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/>
              <a:t>Montenegro</a:t>
            </a:r>
          </a:p>
          <a:p>
            <a:endParaRPr lang="pt-BR" sz="2400" b="1" dirty="0"/>
          </a:p>
          <a:p>
            <a:endParaRPr lang="pt-BR" sz="2400" b="1" dirty="0"/>
          </a:p>
          <a:p>
            <a:r>
              <a:rPr lang="pt-BR" sz="2400" b="1" dirty="0"/>
              <a:t>Servia</a:t>
            </a:r>
          </a:p>
          <a:p>
            <a:endParaRPr lang="pt-BR" sz="2400" b="1" dirty="0"/>
          </a:p>
          <a:p>
            <a:r>
              <a:rPr lang="pt-BR" sz="2400" b="1" dirty="0"/>
              <a:t>Polônia</a:t>
            </a:r>
          </a:p>
          <a:p>
            <a:endParaRPr lang="pt-BR" sz="2400" b="1" dirty="0"/>
          </a:p>
          <a:p>
            <a:endParaRPr lang="pt-BR" sz="2400" b="1" dirty="0"/>
          </a:p>
          <a:p>
            <a:r>
              <a:rPr lang="pt-BR" sz="24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Letônia</a:t>
            </a:r>
            <a:endParaRPr lang="pt-BR" sz="2400" b="1" dirty="0"/>
          </a:p>
          <a:p>
            <a:endParaRPr lang="pt-BR" sz="2400" b="1" dirty="0"/>
          </a:p>
          <a:p>
            <a:endParaRPr lang="pt-BR" sz="2400" b="1" dirty="0"/>
          </a:p>
          <a:p>
            <a:endParaRPr lang="pt-BR" sz="2400" b="1" dirty="0"/>
          </a:p>
          <a:p>
            <a:endParaRPr lang="pt-BR" sz="2400" b="1" dirty="0"/>
          </a:p>
          <a:p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3684839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2336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D24D0E0-D590-480E-A044-9A3781F7A5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1338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A16065A2-563F-DDE3-E952-08BB73169A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S01 - Missões – 01 de julho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FAC6A6F-7A87-DBDF-C3CF-0E63507E8C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O Pequeno Cozinheiro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44BA482B-BE87-58D4-262D-9748C234E8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Luka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AB8A489A-B2B6-F8AF-E1B0-01972D7449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pt-BR" dirty="0"/>
              <a:t>Montenegro</a:t>
            </a:r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CC1037C1-AED5-423C-90EB-4BC0AC1E09D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7" r="6907"/>
          <a:stretch>
            <a:fillRect/>
          </a:stretch>
        </p:blipFill>
        <p:spPr/>
      </p:pic>
      <p:pic>
        <p:nvPicPr>
          <p:cNvPr id="20" name="Espaço Reservado para Imagem 8">
            <a:extLst>
              <a:ext uri="{FF2B5EF4-FFF2-40B4-BE49-F238E27FC236}">
                <a16:creationId xmlns:a16="http://schemas.microsoft.com/office/drawing/2014/main" id="{6EF3E51B-D6F5-47D2-89BD-A609A701499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1" b="4981"/>
          <a:stretch>
            <a:fillRect/>
          </a:stretch>
        </p:blipFill>
        <p:spPr>
          <a:xfrm>
            <a:off x="2566955" y="5938453"/>
            <a:ext cx="1785052" cy="806769"/>
          </a:xfr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79884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68ECD44-6FB4-466D-88E9-BCE894A8E8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2959200" cy="4549622"/>
          </a:xfrm>
        </p:spPr>
        <p:txBody>
          <a:bodyPr/>
          <a:lstStyle/>
          <a:p>
            <a:pPr indent="-285750" eaLnBrk="1" hangingPunct="1">
              <a:buFont typeface="Arial" panose="020B0604020202020204" pitchFamily="34" charset="0"/>
              <a:buChar char="•"/>
            </a:pPr>
            <a:r>
              <a:rPr lang="pt-PT" altLang="pt-BR" dirty="0"/>
              <a:t>A mensagem adventista do sétimo dia foi pregada pela primeira vez na península dos Bálcãs em 1880, quando A. Seefried foi para Skoplje, na Macedônia, como representante da Sociedade Bíblica Britânica e Estrangeira. </a:t>
            </a:r>
          </a:p>
          <a:p>
            <a:pPr indent="-285750" eaLnBrk="1" hangingPunct="1">
              <a:buFont typeface="Arial" panose="020B0604020202020204" pitchFamily="34" charset="0"/>
              <a:buChar char="•"/>
            </a:pPr>
            <a:r>
              <a:rPr lang="pt-PT" altLang="pt-BR" dirty="0"/>
              <a:t>O parque Nacional de Durmitor é um dos bonitos passeios que se pode fazer em Montenegro.</a:t>
            </a:r>
          </a:p>
          <a:p>
            <a:pPr indent="-285750" eaLnBrk="1" hangingPunct="1">
              <a:buFont typeface="Arial" panose="020B0604020202020204" pitchFamily="34" charset="0"/>
              <a:buChar char="•"/>
            </a:pPr>
            <a:r>
              <a:rPr lang="pt-PT" altLang="pt-BR" dirty="0"/>
              <a:t>Tem esse nome por causa do monte Durmitor</a:t>
            </a:r>
          </a:p>
          <a:p>
            <a:pPr indent="-285750" eaLnBrk="1" hangingPunct="1">
              <a:buFont typeface="Arial" panose="020B0604020202020204" pitchFamily="34" charset="0"/>
              <a:buChar char="•"/>
            </a:pPr>
            <a:r>
              <a:rPr lang="pt-PT" altLang="pt-BR" dirty="0"/>
              <a:t>Na região existem cogumelos muito bonitos, mas são venenosos. </a:t>
            </a:r>
          </a:p>
          <a:p>
            <a:pPr indent="-285750" eaLnBrk="1" hangingPunct="1">
              <a:buFont typeface="Arial" panose="020B0604020202020204" pitchFamily="34" charset="0"/>
              <a:buChar char="•"/>
            </a:pPr>
            <a:endParaRPr lang="pt-PT" altLang="pt-BR" dirty="0"/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FD03F7E-4D83-459F-A9AB-0B136DACC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1" y="5193450"/>
            <a:ext cx="2959200" cy="166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urmitor, Montenegro">
            <a:extLst>
              <a:ext uri="{FF2B5EF4-FFF2-40B4-BE49-F238E27FC236}">
                <a16:creationId xmlns:a16="http://schemas.microsoft.com/office/drawing/2014/main" id="{627F5C04-AABF-461B-BDE7-1EDE1C5F8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764704"/>
            <a:ext cx="4790186" cy="314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1DC977A-CE7E-4A7A-8A30-5A692C18526F}"/>
              </a:ext>
            </a:extLst>
          </p:cNvPr>
          <p:cNvSpPr txBox="1"/>
          <p:nvPr/>
        </p:nvSpPr>
        <p:spPr>
          <a:xfrm>
            <a:off x="3131840" y="764704"/>
            <a:ext cx="4790186" cy="461665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PT" altLang="pt-BR" sz="2400" b="1" dirty="0"/>
              <a:t>parque Nacional de Durmitor </a:t>
            </a:r>
            <a:endParaRPr lang="pt-BR" sz="2400" b="1" dirty="0"/>
          </a:p>
        </p:txBody>
      </p:sp>
      <p:pic>
        <p:nvPicPr>
          <p:cNvPr id="1030" name="Picture 6" descr="Turismo e viagem para Durmitor National Park 2023 - Férias em Durmitor  National Park - Tripadvisor">
            <a:extLst>
              <a:ext uri="{FF2B5EF4-FFF2-40B4-BE49-F238E27FC236}">
                <a16:creationId xmlns:a16="http://schemas.microsoft.com/office/drawing/2014/main" id="{FFB68C6D-AF4D-4932-9D3C-D4927CBE0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48" y="3972435"/>
            <a:ext cx="4275765" cy="285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82AE5776-8E48-49FA-9EED-6615D1729292}"/>
              </a:ext>
            </a:extLst>
          </p:cNvPr>
          <p:cNvSpPr txBox="1"/>
          <p:nvPr/>
        </p:nvSpPr>
        <p:spPr>
          <a:xfrm>
            <a:off x="4836513" y="3979604"/>
            <a:ext cx="4267200" cy="461665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PT" altLang="pt-BR" sz="2400" b="1" dirty="0"/>
              <a:t>Lago Negro em Durmitor 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254319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>
            <a:extLst>
              <a:ext uri="{FF2B5EF4-FFF2-40B4-BE49-F238E27FC236}">
                <a16:creationId xmlns:a16="http://schemas.microsoft.com/office/drawing/2014/main" id="{A4922DAA-1288-4C8D-855E-F4FF4D933E61}"/>
              </a:ext>
            </a:extLst>
          </p:cNvPr>
          <p:cNvSpPr txBox="1"/>
          <p:nvPr/>
        </p:nvSpPr>
        <p:spPr>
          <a:xfrm>
            <a:off x="561075" y="6481305"/>
            <a:ext cx="1960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de Montenegro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2BA1802-127D-4E94-B37F-4AF2642B9D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436" y="687637"/>
            <a:ext cx="2796380" cy="4469555"/>
          </a:xfrm>
        </p:spPr>
        <p:txBody>
          <a:bodyPr/>
          <a:lstStyle/>
          <a:p>
            <a:pPr algn="ctr" eaLnBrk="1" hangingPunct="1"/>
            <a:r>
              <a:rPr lang="pt-BR" sz="1600" dirty="0">
                <a:solidFill>
                  <a:srgbClr val="FF0000"/>
                </a:solidFill>
              </a:rPr>
              <a:t>Flamingos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endParaRPr lang="pt-BR" dirty="0"/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pt-BR" dirty="0"/>
              <a:t>Os flamingos são aves pernaltas, de bico encurvado, que medem entre 90 e 150 cm. Sua coloração vem da alimentação rica em </a:t>
            </a:r>
            <a:r>
              <a:rPr lang="pt-BR" dirty="0">
                <a:hlinkClick r:id="rId3" tooltip="Caroteno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carotenos</a:t>
            </a:r>
            <a:r>
              <a:rPr lang="pt-BR" dirty="0"/>
              <a:t>, que são pigmentos que eles conseguem através de </a:t>
            </a:r>
            <a:r>
              <a:rPr lang="pt-BR" dirty="0">
                <a:hlinkClick r:id="rId4" tooltip="Alg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algas</a:t>
            </a:r>
            <a:r>
              <a:rPr lang="pt-BR" dirty="0"/>
              <a:t> e </a:t>
            </a:r>
            <a:r>
              <a:rPr lang="pt-BR" dirty="0">
                <a:hlinkClick r:id="rId5" tooltip="Camarã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camarões</a:t>
            </a:r>
            <a:r>
              <a:rPr lang="pt-BR" dirty="0"/>
              <a:t>, por exemplo.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pt-BR" dirty="0"/>
              <a:t>Os flamingos são aves gregárias, que vivem em bandos numerosos junto a zonas aquáticas. Algumas espécies conseguem inclusivamente habitar zonas de salinidade extrema.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pt-BR" dirty="0"/>
              <a:t>Em Montenegro a cidade de </a:t>
            </a:r>
            <a:r>
              <a:rPr lang="pt-BR" dirty="0" err="1"/>
              <a:t>Ulcinjska</a:t>
            </a:r>
            <a:r>
              <a:rPr lang="pt-BR" dirty="0"/>
              <a:t>, uma das maiores produtores de sal do mediterrâneo, Abriga em um lago cerca de 500 flamingos. 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endParaRPr lang="pt-BR" dirty="0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929DC537-8BEE-4E91-924D-3CDB8A10D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080" y="829007"/>
            <a:ext cx="266700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undefined">
            <a:extLst>
              <a:ext uri="{FF2B5EF4-FFF2-40B4-BE49-F238E27FC236}">
                <a16:creationId xmlns:a16="http://schemas.microsoft.com/office/drawing/2014/main" id="{AB5E0838-8BF8-40B3-A5F7-7DACA816C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385" y="1147138"/>
            <a:ext cx="3199271" cy="213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Flamingo-americano – Wikipédia, a enciclopédia livre">
            <a:extLst>
              <a:ext uri="{FF2B5EF4-FFF2-40B4-BE49-F238E27FC236}">
                <a16:creationId xmlns:a16="http://schemas.microsoft.com/office/drawing/2014/main" id="{6617605E-527D-4157-A797-EE825D227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557" y="2857514"/>
            <a:ext cx="2716342" cy="193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THE ULCINJ SALINAS: A PARADISE FOR FLAMINGOS - Living in Montenegro :)">
            <a:extLst>
              <a:ext uri="{FF2B5EF4-FFF2-40B4-BE49-F238E27FC236}">
                <a16:creationId xmlns:a16="http://schemas.microsoft.com/office/drawing/2014/main" id="{4A56C8EF-D1A7-4221-B46E-DA0184A6C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287838"/>
            <a:ext cx="3588468" cy="246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D2DA95C-A34E-495E-99D7-4D052D7F92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353627"/>
            <a:ext cx="1981944" cy="99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32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0E0FBD75-EA4F-E094-4984-840E1D1375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S02 - Missões – 08 de julho</a:t>
            </a:r>
            <a:endParaRPr lang="pt-BR" dirty="0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AC3C698E-FD4B-4D80-EB52-FFC98F2493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Batizado Como Jesus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31F77FE2-A613-DA07-2C4B-1D652E0460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Andrija</a:t>
            </a:r>
            <a:endParaRPr lang="pt-BR" dirty="0"/>
          </a:p>
        </p:txBody>
      </p:sp>
      <p:sp>
        <p:nvSpPr>
          <p:cNvPr id="17" name="Espaço Reservado para Texto 16">
            <a:extLst>
              <a:ext uri="{FF2B5EF4-FFF2-40B4-BE49-F238E27FC236}">
                <a16:creationId xmlns:a16="http://schemas.microsoft.com/office/drawing/2014/main" id="{908E87E1-60C6-3C8F-53E2-2201875FBA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pt-BR" dirty="0"/>
              <a:t>Montenegro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D5242336-D5BC-45EF-807F-666F3218593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" r="7037"/>
          <a:stretch>
            <a:fillRect/>
          </a:stretch>
        </p:blipFill>
        <p:spPr/>
      </p:pic>
      <p:pic>
        <p:nvPicPr>
          <p:cNvPr id="20" name="Espaço Reservado para Imagem 8">
            <a:extLst>
              <a:ext uri="{FF2B5EF4-FFF2-40B4-BE49-F238E27FC236}">
                <a16:creationId xmlns:a16="http://schemas.microsoft.com/office/drawing/2014/main" id="{AD2AB235-6A94-4CB2-B8CD-71993910430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1" b="4981"/>
          <a:stretch>
            <a:fillRect/>
          </a:stretch>
        </p:blipFill>
        <p:spPr>
          <a:xfrm>
            <a:off x="2566955" y="5938453"/>
            <a:ext cx="1785052" cy="806769"/>
          </a:xfr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94186321"/>
      </p:ext>
    </p:extLst>
  </p:cSld>
  <p:clrMapOvr>
    <a:masterClrMapping/>
  </p:clrMapOvr>
</p:sld>
</file>

<file path=ppt/theme/theme1.xml><?xml version="1.0" encoding="utf-8"?>
<a:theme xmlns:a="http://schemas.openxmlformats.org/drawingml/2006/main" name="Missões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anchor="ctr"/>
      <a:lstStyle>
        <a:defPPr algn="ctr" fontAlgn="auto">
          <a:spcBef>
            <a:spcPts val="0"/>
          </a:spcBef>
          <a:spcAft>
            <a:spcPts val="0"/>
          </a:spcAft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Amarelo ADORAÇÃ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33732</TotalTime>
  <Words>3000</Words>
  <Application>Microsoft Office PowerPoint</Application>
  <PresentationFormat>Apresentação na tela (4:3)</PresentationFormat>
  <Paragraphs>414</Paragraphs>
  <Slides>51</Slides>
  <Notes>27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51</vt:i4>
      </vt:variant>
    </vt:vector>
  </HeadingPairs>
  <TitlesOfParts>
    <vt:vector size="63" baseType="lpstr">
      <vt:lpstr>Arial</vt:lpstr>
      <vt:lpstr>Arial</vt:lpstr>
      <vt:lpstr>Calibri</vt:lpstr>
      <vt:lpstr>Comic Sans MS</vt:lpstr>
      <vt:lpstr>EncodeSansCompressed-Bold</vt:lpstr>
      <vt:lpstr>EncodeSansCompressed-SemiBold</vt:lpstr>
      <vt:lpstr>Helvetica Neue</vt:lpstr>
      <vt:lpstr>inherit</vt:lpstr>
      <vt:lpstr>MyriadPro-Light</vt:lpstr>
      <vt:lpstr>Wingdings</vt:lpstr>
      <vt:lpstr>Missões</vt:lpstr>
      <vt:lpstr>Amarelo ADORAÇÃO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Uso Pessoal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Ruy Schwantes</dc:creator>
  <cp:lastModifiedBy>ruy.ernesto.virtual@gmail.com</cp:lastModifiedBy>
  <cp:revision>1769</cp:revision>
  <dcterms:created xsi:type="dcterms:W3CDTF">2014-12-27T17:37:04Z</dcterms:created>
  <dcterms:modified xsi:type="dcterms:W3CDTF">2023-06-17T11:34:12Z</dcterms:modified>
</cp:coreProperties>
</file>