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711" r:id="rId2"/>
  </p:sldMasterIdLst>
  <p:notesMasterIdLst>
    <p:notesMasterId r:id="rId52"/>
  </p:notesMasterIdLst>
  <p:sldIdLst>
    <p:sldId id="727" r:id="rId3"/>
    <p:sldId id="256" r:id="rId4"/>
    <p:sldId id="902" r:id="rId5"/>
    <p:sldId id="1169" r:id="rId6"/>
    <p:sldId id="517" r:id="rId7"/>
    <p:sldId id="259" r:id="rId8"/>
    <p:sldId id="260" r:id="rId9"/>
    <p:sldId id="733" r:id="rId10"/>
    <p:sldId id="1168" r:id="rId11"/>
    <p:sldId id="925" r:id="rId12"/>
    <p:sldId id="926" r:id="rId13"/>
    <p:sldId id="927" r:id="rId14"/>
    <p:sldId id="928" r:id="rId15"/>
    <p:sldId id="929" r:id="rId16"/>
    <p:sldId id="930" r:id="rId17"/>
    <p:sldId id="931" r:id="rId18"/>
    <p:sldId id="932" r:id="rId19"/>
    <p:sldId id="933" r:id="rId20"/>
    <p:sldId id="934" r:id="rId21"/>
    <p:sldId id="935" r:id="rId22"/>
    <p:sldId id="936" r:id="rId23"/>
    <p:sldId id="937" r:id="rId24"/>
    <p:sldId id="938" r:id="rId25"/>
    <p:sldId id="981" r:id="rId26"/>
    <p:sldId id="940" r:id="rId27"/>
    <p:sldId id="941" r:id="rId28"/>
    <p:sldId id="979" r:id="rId29"/>
    <p:sldId id="943" r:id="rId30"/>
    <p:sldId id="944" r:id="rId31"/>
    <p:sldId id="939" r:id="rId32"/>
    <p:sldId id="946" r:id="rId33"/>
    <p:sldId id="947" r:id="rId34"/>
    <p:sldId id="942" r:id="rId35"/>
    <p:sldId id="949" r:id="rId36"/>
    <p:sldId id="950" r:id="rId37"/>
    <p:sldId id="951" r:id="rId38"/>
    <p:sldId id="952" r:id="rId39"/>
    <p:sldId id="953" r:id="rId40"/>
    <p:sldId id="954" r:id="rId41"/>
    <p:sldId id="955" r:id="rId42"/>
    <p:sldId id="956" r:id="rId43"/>
    <p:sldId id="829" r:id="rId44"/>
    <p:sldId id="1170" r:id="rId45"/>
    <p:sldId id="1171" r:id="rId46"/>
    <p:sldId id="1172" r:id="rId47"/>
    <p:sldId id="924" r:id="rId48"/>
    <p:sldId id="312" r:id="rId49"/>
    <p:sldId id="325" r:id="rId50"/>
    <p:sldId id="304" r:id="rId5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y Ernesto Nobrega Schwantes" initials="RENS" lastIdx="1" clrIdx="0">
    <p:extLst>
      <p:ext uri="{19B8F6BF-5375-455C-9EA6-DF929625EA0E}">
        <p15:presenceInfo xmlns:p15="http://schemas.microsoft.com/office/powerpoint/2012/main" userId="2159a553c4c130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8BCA"/>
    <a:srgbClr val="933B8A"/>
    <a:srgbClr val="8F318F"/>
    <a:srgbClr val="F2E232"/>
    <a:srgbClr val="397395"/>
    <a:srgbClr val="60C7CC"/>
    <a:srgbClr val="15455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53" autoAdjust="0"/>
    <p:restoredTop sz="94434" autoAdjust="0"/>
  </p:normalViewPr>
  <p:slideViewPr>
    <p:cSldViewPr>
      <p:cViewPr varScale="1">
        <p:scale>
          <a:sx n="77" d="100"/>
          <a:sy n="77" d="100"/>
        </p:scale>
        <p:origin x="102" y="1026"/>
      </p:cViewPr>
      <p:guideLst>
        <p:guide orient="horz" pos="3929"/>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916FD-12B9-4956-BC5B-247E394B5456}" type="datetimeFigureOut">
              <a:rPr lang="pt-BR" smtClean="0"/>
              <a:t>27/02/2023</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E884-63DC-4790-85F0-B80EAB01F3D8}" type="slidenum">
              <a:rPr lang="pt-BR" smtClean="0"/>
              <a:t>‹nº›</a:t>
            </a:fld>
            <a:endParaRPr lang="pt-BR"/>
          </a:p>
        </p:txBody>
      </p:sp>
    </p:spTree>
    <p:extLst>
      <p:ext uri="{BB962C8B-B14F-4D97-AF65-F5344CB8AC3E}">
        <p14:creationId xmlns:p14="http://schemas.microsoft.com/office/powerpoint/2010/main" val="76865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7</a:t>
            </a:fld>
            <a:endParaRPr lang="pt-BR"/>
          </a:p>
        </p:txBody>
      </p:sp>
    </p:spTree>
    <p:extLst>
      <p:ext uri="{BB962C8B-B14F-4D97-AF65-F5344CB8AC3E}">
        <p14:creationId xmlns:p14="http://schemas.microsoft.com/office/powerpoint/2010/main" val="304838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22</a:t>
            </a:fld>
            <a:endParaRPr lang="pt-BR"/>
          </a:p>
        </p:txBody>
      </p:sp>
    </p:spTree>
    <p:extLst>
      <p:ext uri="{BB962C8B-B14F-4D97-AF65-F5344CB8AC3E}">
        <p14:creationId xmlns:p14="http://schemas.microsoft.com/office/powerpoint/2010/main" val="1480716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24</a:t>
            </a:fld>
            <a:endParaRPr lang="pt-BR" altLang="pt-BR">
              <a:latin typeface="Arial" charset="0"/>
              <a:cs typeface="Arial" charset="0"/>
            </a:endParaRPr>
          </a:p>
        </p:txBody>
      </p:sp>
    </p:spTree>
    <p:extLst>
      <p:ext uri="{BB962C8B-B14F-4D97-AF65-F5344CB8AC3E}">
        <p14:creationId xmlns:p14="http://schemas.microsoft.com/office/powerpoint/2010/main" val="383109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25</a:t>
            </a:fld>
            <a:endParaRPr lang="pt-BR"/>
          </a:p>
        </p:txBody>
      </p:sp>
    </p:spTree>
    <p:extLst>
      <p:ext uri="{BB962C8B-B14F-4D97-AF65-F5344CB8AC3E}">
        <p14:creationId xmlns:p14="http://schemas.microsoft.com/office/powerpoint/2010/main" val="60863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27</a:t>
            </a:fld>
            <a:endParaRPr lang="pt-BR" altLang="pt-BR">
              <a:latin typeface="Arial" charset="0"/>
              <a:cs typeface="Arial" charset="0"/>
            </a:endParaRPr>
          </a:p>
        </p:txBody>
      </p:sp>
    </p:spTree>
    <p:extLst>
      <p:ext uri="{BB962C8B-B14F-4D97-AF65-F5344CB8AC3E}">
        <p14:creationId xmlns:p14="http://schemas.microsoft.com/office/powerpoint/2010/main" val="389326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28</a:t>
            </a:fld>
            <a:endParaRPr lang="pt-BR"/>
          </a:p>
        </p:txBody>
      </p:sp>
    </p:spTree>
    <p:extLst>
      <p:ext uri="{BB962C8B-B14F-4D97-AF65-F5344CB8AC3E}">
        <p14:creationId xmlns:p14="http://schemas.microsoft.com/office/powerpoint/2010/main" val="2180310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30</a:t>
            </a:fld>
            <a:endParaRPr lang="pt-BR" altLang="pt-BR">
              <a:latin typeface="Arial" charset="0"/>
              <a:cs typeface="Arial" charset="0"/>
            </a:endParaRPr>
          </a:p>
        </p:txBody>
      </p:sp>
    </p:spTree>
    <p:extLst>
      <p:ext uri="{BB962C8B-B14F-4D97-AF65-F5344CB8AC3E}">
        <p14:creationId xmlns:p14="http://schemas.microsoft.com/office/powerpoint/2010/main" val="3816812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31</a:t>
            </a:fld>
            <a:endParaRPr lang="pt-BR"/>
          </a:p>
        </p:txBody>
      </p:sp>
    </p:spTree>
    <p:extLst>
      <p:ext uri="{BB962C8B-B14F-4D97-AF65-F5344CB8AC3E}">
        <p14:creationId xmlns:p14="http://schemas.microsoft.com/office/powerpoint/2010/main" val="3458187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33</a:t>
            </a:fld>
            <a:endParaRPr lang="pt-BR" altLang="pt-BR">
              <a:latin typeface="Arial" charset="0"/>
              <a:cs typeface="Arial" charset="0"/>
            </a:endParaRPr>
          </a:p>
        </p:txBody>
      </p:sp>
    </p:spTree>
    <p:extLst>
      <p:ext uri="{BB962C8B-B14F-4D97-AF65-F5344CB8AC3E}">
        <p14:creationId xmlns:p14="http://schemas.microsoft.com/office/powerpoint/2010/main" val="2689049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34</a:t>
            </a:fld>
            <a:endParaRPr lang="pt-BR"/>
          </a:p>
        </p:txBody>
      </p:sp>
    </p:spTree>
    <p:extLst>
      <p:ext uri="{BB962C8B-B14F-4D97-AF65-F5344CB8AC3E}">
        <p14:creationId xmlns:p14="http://schemas.microsoft.com/office/powerpoint/2010/main" val="3836617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36</a:t>
            </a:fld>
            <a:endParaRPr lang="pt-BR" altLang="pt-BR">
              <a:latin typeface="Arial" charset="0"/>
              <a:cs typeface="Arial" charset="0"/>
            </a:endParaRPr>
          </a:p>
        </p:txBody>
      </p:sp>
    </p:spTree>
    <p:extLst>
      <p:ext uri="{BB962C8B-B14F-4D97-AF65-F5344CB8AC3E}">
        <p14:creationId xmlns:p14="http://schemas.microsoft.com/office/powerpoint/2010/main" val="118030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10</a:t>
            </a:fld>
            <a:endParaRPr lang="pt-BR"/>
          </a:p>
        </p:txBody>
      </p:sp>
    </p:spTree>
    <p:extLst>
      <p:ext uri="{BB962C8B-B14F-4D97-AF65-F5344CB8AC3E}">
        <p14:creationId xmlns:p14="http://schemas.microsoft.com/office/powerpoint/2010/main" val="2078871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37</a:t>
            </a:fld>
            <a:endParaRPr lang="pt-BR"/>
          </a:p>
        </p:txBody>
      </p:sp>
    </p:spTree>
    <p:extLst>
      <p:ext uri="{BB962C8B-B14F-4D97-AF65-F5344CB8AC3E}">
        <p14:creationId xmlns:p14="http://schemas.microsoft.com/office/powerpoint/2010/main" val="1843054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39</a:t>
            </a:fld>
            <a:endParaRPr lang="pt-BR" altLang="pt-BR">
              <a:latin typeface="Arial" charset="0"/>
              <a:cs typeface="Arial" charset="0"/>
            </a:endParaRPr>
          </a:p>
        </p:txBody>
      </p:sp>
    </p:spTree>
    <p:extLst>
      <p:ext uri="{BB962C8B-B14F-4D97-AF65-F5344CB8AC3E}">
        <p14:creationId xmlns:p14="http://schemas.microsoft.com/office/powerpoint/2010/main" val="1377909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40</a:t>
            </a:fld>
            <a:endParaRPr lang="pt-BR"/>
          </a:p>
        </p:txBody>
      </p:sp>
    </p:spTree>
    <p:extLst>
      <p:ext uri="{BB962C8B-B14F-4D97-AF65-F5344CB8AC3E}">
        <p14:creationId xmlns:p14="http://schemas.microsoft.com/office/powerpoint/2010/main" val="135290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42</a:t>
            </a:fld>
            <a:endParaRPr lang="pt-BR" altLang="pt-BR">
              <a:latin typeface="Arial" charset="0"/>
              <a:cs typeface="Arial" charset="0"/>
            </a:endParaRPr>
          </a:p>
        </p:txBody>
      </p:sp>
    </p:spTree>
    <p:extLst>
      <p:ext uri="{BB962C8B-B14F-4D97-AF65-F5344CB8AC3E}">
        <p14:creationId xmlns:p14="http://schemas.microsoft.com/office/powerpoint/2010/main" val="3305907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43</a:t>
            </a:fld>
            <a:endParaRPr lang="pt-BR"/>
          </a:p>
        </p:txBody>
      </p:sp>
    </p:spTree>
    <p:extLst>
      <p:ext uri="{BB962C8B-B14F-4D97-AF65-F5344CB8AC3E}">
        <p14:creationId xmlns:p14="http://schemas.microsoft.com/office/powerpoint/2010/main" val="1088099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45</a:t>
            </a:fld>
            <a:endParaRPr lang="pt-BR" altLang="pt-BR">
              <a:latin typeface="Arial" charset="0"/>
              <a:cs typeface="Arial" charset="0"/>
            </a:endParaRPr>
          </a:p>
        </p:txBody>
      </p:sp>
    </p:spTree>
    <p:extLst>
      <p:ext uri="{BB962C8B-B14F-4D97-AF65-F5344CB8AC3E}">
        <p14:creationId xmlns:p14="http://schemas.microsoft.com/office/powerpoint/2010/main" val="2846069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12</a:t>
            </a:fld>
            <a:endParaRPr lang="pt-BR" altLang="pt-BR">
              <a:latin typeface="Arial" charset="0"/>
              <a:cs typeface="Arial" charset="0"/>
            </a:endParaRPr>
          </a:p>
        </p:txBody>
      </p:sp>
    </p:spTree>
    <p:extLst>
      <p:ext uri="{BB962C8B-B14F-4D97-AF65-F5344CB8AC3E}">
        <p14:creationId xmlns:p14="http://schemas.microsoft.com/office/powerpoint/2010/main" val="320578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13</a:t>
            </a:fld>
            <a:endParaRPr lang="pt-BR"/>
          </a:p>
        </p:txBody>
      </p:sp>
    </p:spTree>
    <p:extLst>
      <p:ext uri="{BB962C8B-B14F-4D97-AF65-F5344CB8AC3E}">
        <p14:creationId xmlns:p14="http://schemas.microsoft.com/office/powerpoint/2010/main" val="3682005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15</a:t>
            </a:fld>
            <a:endParaRPr lang="pt-BR" altLang="pt-BR">
              <a:latin typeface="Arial" charset="0"/>
              <a:cs typeface="Arial" charset="0"/>
            </a:endParaRPr>
          </a:p>
        </p:txBody>
      </p:sp>
    </p:spTree>
    <p:extLst>
      <p:ext uri="{BB962C8B-B14F-4D97-AF65-F5344CB8AC3E}">
        <p14:creationId xmlns:p14="http://schemas.microsoft.com/office/powerpoint/2010/main" val="4290715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16</a:t>
            </a:fld>
            <a:endParaRPr lang="pt-BR"/>
          </a:p>
        </p:txBody>
      </p:sp>
    </p:spTree>
    <p:extLst>
      <p:ext uri="{BB962C8B-B14F-4D97-AF65-F5344CB8AC3E}">
        <p14:creationId xmlns:p14="http://schemas.microsoft.com/office/powerpoint/2010/main" val="190151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18</a:t>
            </a:fld>
            <a:endParaRPr lang="pt-BR" altLang="pt-BR">
              <a:latin typeface="Arial" charset="0"/>
              <a:cs typeface="Arial" charset="0"/>
            </a:endParaRPr>
          </a:p>
        </p:txBody>
      </p:sp>
    </p:spTree>
    <p:extLst>
      <p:ext uri="{BB962C8B-B14F-4D97-AF65-F5344CB8AC3E}">
        <p14:creationId xmlns:p14="http://schemas.microsoft.com/office/powerpoint/2010/main" val="1326606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19</a:t>
            </a:fld>
            <a:endParaRPr lang="pt-BR"/>
          </a:p>
        </p:txBody>
      </p:sp>
    </p:spTree>
    <p:extLst>
      <p:ext uri="{BB962C8B-B14F-4D97-AF65-F5344CB8AC3E}">
        <p14:creationId xmlns:p14="http://schemas.microsoft.com/office/powerpoint/2010/main" val="664796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21</a:t>
            </a:fld>
            <a:endParaRPr lang="pt-BR" altLang="pt-BR">
              <a:latin typeface="Arial" charset="0"/>
              <a:cs typeface="Arial" charset="0"/>
            </a:endParaRPr>
          </a:p>
        </p:txBody>
      </p:sp>
    </p:spTree>
    <p:extLst>
      <p:ext uri="{BB962C8B-B14F-4D97-AF65-F5344CB8AC3E}">
        <p14:creationId xmlns:p14="http://schemas.microsoft.com/office/powerpoint/2010/main" val="680734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Trimestral">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8F10618C-6DFF-4B57-8C56-11E01F72F62B}"/>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3B2377A-42E9-49C8-ADD9-9397D55B92CA}"/>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81D53FD7-CF6A-418E-8A5B-413BC53D6418}"/>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3AEF7D3B-664D-459B-9DC7-5D233770E966}"/>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A4BBDE61-B797-4516-A6E9-336DF772577C}"/>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1DE5B9AE-EBAC-49FD-831F-7F8D8D1AA51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300B158C-8944-45B4-A842-7C812A718E28}"/>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9C8AC88B-5942-45AB-99B5-58ADAF81675E}"/>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4E1BE383-3AB9-4D0C-A48C-D95DABE4CF7F}"/>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 name="Retângulo 1">
            <a:extLst>
              <a:ext uri="{FF2B5EF4-FFF2-40B4-BE49-F238E27FC236}">
                <a16:creationId xmlns:a16="http://schemas.microsoft.com/office/drawing/2014/main" id="{38B97C8C-6581-4DA9-B07D-8F11A12926A2}"/>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a:t>2023</a:t>
            </a:r>
            <a:endParaRPr lang="pt-BR" sz="1800" dirty="0"/>
          </a:p>
        </p:txBody>
      </p:sp>
      <p:sp>
        <p:nvSpPr>
          <p:cNvPr id="30" name="Espaço Reservado para Texto 29">
            <a:extLst>
              <a:ext uri="{FF2B5EF4-FFF2-40B4-BE49-F238E27FC236}">
                <a16:creationId xmlns:a16="http://schemas.microsoft.com/office/drawing/2014/main" id="{61069D8B-8B28-4E35-879E-2C48552D6220}"/>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4238227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sões no Mund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9F7A317-04DB-406C-AA6E-EB39E08D1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459" y="711018"/>
            <a:ext cx="7733884" cy="6081667"/>
          </a:xfrm>
          <a:prstGeom prst="rect">
            <a:avLst/>
          </a:prstGeom>
        </p:spPr>
      </p:pic>
      <p:sp>
        <p:nvSpPr>
          <p:cNvPr id="4" name="CaixaDeTexto 3">
            <a:extLst>
              <a:ext uri="{FF2B5EF4-FFF2-40B4-BE49-F238E27FC236}">
                <a16:creationId xmlns:a16="http://schemas.microsoft.com/office/drawing/2014/main" id="{69002AFE-889F-4D14-A8A3-F88B46A73AE4}"/>
              </a:ext>
            </a:extLst>
          </p:cNvPr>
          <p:cNvSpPr txBox="1"/>
          <p:nvPr userDrawn="1"/>
        </p:nvSpPr>
        <p:spPr>
          <a:xfrm>
            <a:off x="1304113" y="55094"/>
            <a:ext cx="7733884" cy="646331"/>
          </a:xfrm>
          <a:prstGeom prst="rect">
            <a:avLst/>
          </a:prstGeom>
          <a:noFill/>
        </p:spPr>
        <p:txBody>
          <a:bodyPr wrap="square" rtlCol="0">
            <a:spAutoFit/>
          </a:bodyPr>
          <a:lstStyle/>
          <a:p>
            <a:r>
              <a:rPr lang="pt-BR" sz="3600" b="1" dirty="0">
                <a:ln>
                  <a:solidFill>
                    <a:schemeClr val="tx1"/>
                  </a:solidFill>
                </a:ln>
                <a:solidFill>
                  <a:schemeClr val="bg1"/>
                </a:solidFill>
              </a:rPr>
              <a:t>Divisões da Igreja Adventista no mundo</a:t>
            </a:r>
          </a:p>
        </p:txBody>
      </p:sp>
      <p:sp>
        <p:nvSpPr>
          <p:cNvPr id="2" name="Retângulo: Cantos Arredondados 1">
            <a:extLst>
              <a:ext uri="{FF2B5EF4-FFF2-40B4-BE49-F238E27FC236}">
                <a16:creationId xmlns:a16="http://schemas.microsoft.com/office/drawing/2014/main" id="{EFD460E0-A66A-4EFF-83B4-D872D91F38A9}"/>
              </a:ext>
            </a:extLst>
          </p:cNvPr>
          <p:cNvSpPr/>
          <p:nvPr userDrawn="1"/>
        </p:nvSpPr>
        <p:spPr>
          <a:xfrm>
            <a:off x="1364459" y="711018"/>
            <a:ext cx="7733884" cy="4137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600" b="1" dirty="0">
                <a:solidFill>
                  <a:srgbClr val="FF0000"/>
                </a:solidFill>
              </a:rPr>
              <a:t>Conferência Geral</a:t>
            </a:r>
          </a:p>
        </p:txBody>
      </p:sp>
      <p:sp>
        <p:nvSpPr>
          <p:cNvPr id="5" name="CaixaDeTexto 4">
            <a:extLst>
              <a:ext uri="{FF2B5EF4-FFF2-40B4-BE49-F238E27FC236}">
                <a16:creationId xmlns:a16="http://schemas.microsoft.com/office/drawing/2014/main" id="{1D877F83-E5D6-4F8E-907D-4BA9F142A14E}"/>
              </a:ext>
            </a:extLst>
          </p:cNvPr>
          <p:cNvSpPr txBox="1"/>
          <p:nvPr userDrawn="1"/>
        </p:nvSpPr>
        <p:spPr>
          <a:xfrm>
            <a:off x="1835696" y="5661248"/>
            <a:ext cx="1695144" cy="646331"/>
          </a:xfrm>
          <a:prstGeom prst="rect">
            <a:avLst/>
          </a:prstGeom>
          <a:solidFill>
            <a:schemeClr val="bg1"/>
          </a:solidFill>
        </p:spPr>
        <p:txBody>
          <a:bodyPr wrap="none" rtlCol="0">
            <a:spAutoFit/>
          </a:bodyPr>
          <a:lstStyle/>
          <a:p>
            <a:r>
              <a:rPr lang="pt-BR" sz="1200" b="1" dirty="0"/>
              <a:t>Norte Americana (NAD)</a:t>
            </a:r>
          </a:p>
          <a:p>
            <a:r>
              <a:rPr lang="pt-BR" sz="1200" b="1" dirty="0"/>
              <a:t>Interamericana (IAD)</a:t>
            </a:r>
          </a:p>
          <a:p>
            <a:r>
              <a:rPr lang="pt-BR" sz="1200" b="1" dirty="0"/>
              <a:t>Sul Americana (SAD)</a:t>
            </a:r>
          </a:p>
        </p:txBody>
      </p:sp>
      <p:sp>
        <p:nvSpPr>
          <p:cNvPr id="6" name="CaixaDeTexto 5">
            <a:extLst>
              <a:ext uri="{FF2B5EF4-FFF2-40B4-BE49-F238E27FC236}">
                <a16:creationId xmlns:a16="http://schemas.microsoft.com/office/drawing/2014/main" id="{70B8DD16-7EA1-47D0-BE16-5B35C97E74C4}"/>
              </a:ext>
            </a:extLst>
          </p:cNvPr>
          <p:cNvSpPr txBox="1"/>
          <p:nvPr userDrawn="1"/>
        </p:nvSpPr>
        <p:spPr>
          <a:xfrm>
            <a:off x="4211960" y="5291915"/>
            <a:ext cx="2448272" cy="1384995"/>
          </a:xfrm>
          <a:prstGeom prst="rect">
            <a:avLst/>
          </a:prstGeom>
          <a:solidFill>
            <a:schemeClr val="bg1"/>
          </a:solidFill>
        </p:spPr>
        <p:txBody>
          <a:bodyPr wrap="square" rtlCol="0">
            <a:spAutoFit/>
          </a:bodyPr>
          <a:lstStyle/>
          <a:p>
            <a:r>
              <a:rPr lang="pt-BR" sz="1200" b="1" dirty="0"/>
              <a:t>Transeuropeia (TED) </a:t>
            </a:r>
          </a:p>
          <a:p>
            <a:r>
              <a:rPr lang="pt-BR" sz="1200" b="1" dirty="0"/>
              <a:t>Intereuropeia (EUD)</a:t>
            </a:r>
          </a:p>
          <a:p>
            <a:r>
              <a:rPr lang="pt-BR" sz="1200" b="1" dirty="0"/>
              <a:t>Oriente Médio/Norte África(MENA)</a:t>
            </a:r>
          </a:p>
          <a:p>
            <a:r>
              <a:rPr lang="pt-BR" sz="1200" b="1" dirty="0"/>
              <a:t>Campo de Israel (IF)</a:t>
            </a:r>
          </a:p>
          <a:p>
            <a:r>
              <a:rPr lang="pt-BR" sz="1200" b="1" dirty="0"/>
              <a:t>Centro Oeste Africana (WAD)</a:t>
            </a:r>
          </a:p>
          <a:p>
            <a:r>
              <a:rPr lang="pt-BR" sz="1200" b="1" dirty="0"/>
              <a:t>Centro Leste Africana (ECD)</a:t>
            </a:r>
          </a:p>
          <a:p>
            <a:r>
              <a:rPr lang="pt-BR" sz="1200" b="1" i="0" dirty="0"/>
              <a:t>Sul-Africana Oceano </a:t>
            </a:r>
            <a:r>
              <a:rPr lang="pt-BR" sz="1100" b="1" dirty="0"/>
              <a:t>Índico (SID)</a:t>
            </a:r>
          </a:p>
        </p:txBody>
      </p:sp>
      <p:sp>
        <p:nvSpPr>
          <p:cNvPr id="7" name="CaixaDeTexto 6">
            <a:extLst>
              <a:ext uri="{FF2B5EF4-FFF2-40B4-BE49-F238E27FC236}">
                <a16:creationId xmlns:a16="http://schemas.microsoft.com/office/drawing/2014/main" id="{65AAA76E-B543-4D9E-8A95-B102DC517481}"/>
              </a:ext>
            </a:extLst>
          </p:cNvPr>
          <p:cNvSpPr txBox="1"/>
          <p:nvPr userDrawn="1"/>
        </p:nvSpPr>
        <p:spPr>
          <a:xfrm>
            <a:off x="6866095" y="5278084"/>
            <a:ext cx="2232248" cy="1015663"/>
          </a:xfrm>
          <a:prstGeom prst="rect">
            <a:avLst/>
          </a:prstGeom>
          <a:solidFill>
            <a:schemeClr val="bg1"/>
          </a:solidFill>
        </p:spPr>
        <p:txBody>
          <a:bodyPr wrap="square" rtlCol="0">
            <a:spAutoFit/>
          </a:bodyPr>
          <a:lstStyle/>
          <a:p>
            <a:r>
              <a:rPr lang="pt-BR" sz="1200" b="1" dirty="0"/>
              <a:t>Euroasiática (ESD)</a:t>
            </a:r>
          </a:p>
          <a:p>
            <a:r>
              <a:rPr lang="pt-BR" sz="1200" b="1" dirty="0"/>
              <a:t>Pacífico Norte Asiático (NSD) Pacífico Sul Asiático (SSD) </a:t>
            </a:r>
          </a:p>
          <a:p>
            <a:r>
              <a:rPr lang="pt-BR" sz="1200" b="1" dirty="0"/>
              <a:t>Sul Asiático (SUD)</a:t>
            </a:r>
          </a:p>
          <a:p>
            <a:r>
              <a:rPr lang="pt-BR" sz="1200" b="1" dirty="0"/>
              <a:t>Sul do Pacífico (SPD)</a:t>
            </a:r>
            <a:endParaRPr lang="pt-BR" sz="1100" b="1" dirty="0"/>
          </a:p>
        </p:txBody>
      </p:sp>
    </p:spTree>
    <p:extLst>
      <p:ext uri="{BB962C8B-B14F-4D97-AF65-F5344CB8AC3E}">
        <p14:creationId xmlns:p14="http://schemas.microsoft.com/office/powerpoint/2010/main" val="86452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9" name="Espaço Reservado para Texto 8"/>
          <p:cNvSpPr>
            <a:spLocks noGrp="1"/>
          </p:cNvSpPr>
          <p:nvPr>
            <p:ph type="body" sz="quarter" idx="11" hasCustomPrompt="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 </a:t>
            </a:r>
          </a:p>
        </p:txBody>
      </p:sp>
      <p:sp>
        <p:nvSpPr>
          <p:cNvPr id="6" name="CaixaDeTexto 2">
            <a:extLst>
              <a:ext uri="{FF2B5EF4-FFF2-40B4-BE49-F238E27FC236}">
                <a16:creationId xmlns:a16="http://schemas.microsoft.com/office/drawing/2014/main" id="{24418F8F-55AE-4F30-A4F5-B7D5BACE023D}"/>
              </a:ext>
            </a:extLst>
          </p:cNvPr>
          <p:cNvSpPr txBox="1">
            <a:spLocks noChangeArrowheads="1"/>
          </p:cNvSpPr>
          <p:nvPr userDrawn="1"/>
        </p:nvSpPr>
        <p:spPr bwMode="auto">
          <a:xfrm>
            <a:off x="107950" y="981075"/>
            <a:ext cx="903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Aft>
                <a:spcPts val="1200"/>
              </a:spcAft>
            </a:pPr>
            <a:r>
              <a:rPr lang="pt-BR" altLang="pt-BR" sz="2400" b="1"/>
              <a:t>As imagens que temos utilizado aqui são sempre imagens tiradas da internet. Procuramos não utilizar imagens que tenham alguma restrição quanto à direitos autorais.</a:t>
            </a:r>
          </a:p>
          <a:p>
            <a:pPr algn="just" eaLnBrk="1" hangingPunct="1">
              <a:spcAft>
                <a:spcPts val="1200"/>
              </a:spcAft>
            </a:pPr>
            <a:r>
              <a:rPr lang="pt-BR" altLang="pt-BR" sz="2400" b="1"/>
              <a:t>Se por acaso estivermos utilizando de maneira indevida alguma imagem, por favor me avise que retirarei imediatamente a imagem deste material.</a:t>
            </a:r>
          </a:p>
        </p:txBody>
      </p:sp>
      <p:sp>
        <p:nvSpPr>
          <p:cNvPr id="8" name="Retângulo 3">
            <a:extLst>
              <a:ext uri="{FF2B5EF4-FFF2-40B4-BE49-F238E27FC236}">
                <a16:creationId xmlns:a16="http://schemas.microsoft.com/office/drawing/2014/main" id="{8F28B665-A79E-4E52-BD91-14131BA51623}"/>
              </a:ext>
            </a:extLst>
          </p:cNvPr>
          <p:cNvSpPr>
            <a:spLocks noChangeArrowheads="1"/>
          </p:cNvSpPr>
          <p:nvPr userDrawn="1"/>
        </p:nvSpPr>
        <p:spPr bwMode="auto">
          <a:xfrm>
            <a:off x="123825" y="3551238"/>
            <a:ext cx="90360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400" b="1" dirty="0"/>
              <a:t>Qualquer observação sobre este material entre em contato comigo pelo e-mail:</a:t>
            </a:r>
          </a:p>
          <a:p>
            <a:pPr eaLnBrk="1" hangingPunct="1"/>
            <a:r>
              <a:rPr lang="pt-BR" altLang="pt-BR" sz="2400" b="1" dirty="0">
                <a:solidFill>
                  <a:srgbClr val="FF0000"/>
                </a:solidFill>
              </a:rPr>
              <a:t>Ruy Ernesto N Schwantes ( </a:t>
            </a:r>
            <a:r>
              <a:rPr lang="pt-BR" altLang="pt-BR" sz="2400" b="1" dirty="0">
                <a:solidFill>
                  <a:srgbClr val="FF0000"/>
                </a:solidFill>
                <a:hlinkClick r:id="rId2"/>
              </a:rPr>
              <a:t>ruy_ernesto@hotmail.com</a:t>
            </a:r>
            <a:r>
              <a:rPr lang="pt-BR" altLang="pt-BR" sz="2400" b="1" dirty="0">
                <a:solidFill>
                  <a:srgbClr val="FF0000"/>
                </a:solidFill>
              </a:rPr>
              <a:t> )</a:t>
            </a:r>
          </a:p>
          <a:p>
            <a:pPr eaLnBrk="1" hangingPunct="1"/>
            <a:endParaRPr lang="pt-BR" altLang="pt-BR" sz="2400" b="1" dirty="0">
              <a:solidFill>
                <a:srgbClr val="FF0000"/>
              </a:solidFill>
            </a:endParaRPr>
          </a:p>
          <a:p>
            <a:pPr eaLnBrk="1" hangingPunct="1"/>
            <a:endParaRPr lang="pt-BR" altLang="pt-BR" sz="2400" b="1" dirty="0">
              <a:solidFill>
                <a:srgbClr val="FF0000"/>
              </a:solidFill>
            </a:endParaRPr>
          </a:p>
        </p:txBody>
      </p:sp>
      <p:sp>
        <p:nvSpPr>
          <p:cNvPr id="10" name="Retângulo 3">
            <a:extLst>
              <a:ext uri="{FF2B5EF4-FFF2-40B4-BE49-F238E27FC236}">
                <a16:creationId xmlns:a16="http://schemas.microsoft.com/office/drawing/2014/main" id="{1A7E6371-DDD0-428D-ADA7-00C93FFBF8EE}"/>
              </a:ext>
            </a:extLst>
          </p:cNvPr>
          <p:cNvSpPr>
            <a:spLocks noChangeArrowheads="1"/>
          </p:cNvSpPr>
          <p:nvPr userDrawn="1"/>
        </p:nvSpPr>
        <p:spPr bwMode="auto">
          <a:xfrm>
            <a:off x="107950" y="4751567"/>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r>
              <a:rPr lang="pt-BR" sz="2400" b="1" dirty="0"/>
            </a:br>
            <a:endParaRPr lang="pt-BR" altLang="pt-BR" sz="2400" b="1" dirty="0">
              <a:solidFill>
                <a:srgbClr val="FF0000"/>
              </a:solidFill>
            </a:endParaRPr>
          </a:p>
        </p:txBody>
      </p:sp>
    </p:spTree>
    <p:extLst>
      <p:ext uri="{BB962C8B-B14F-4D97-AF65-F5344CB8AC3E}">
        <p14:creationId xmlns:p14="http://schemas.microsoft.com/office/powerpoint/2010/main" val="164192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ral">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156401C-DE18-48C8-8A43-D90D8C472295}"/>
              </a:ext>
            </a:extLst>
          </p:cNvPr>
          <p:cNvSpPr/>
          <p:nvPr userDrawn="1"/>
        </p:nvSpPr>
        <p:spPr>
          <a:xfrm>
            <a:off x="34925" y="0"/>
            <a:ext cx="9109075" cy="6858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Tree>
    <p:extLst>
      <p:ext uri="{BB962C8B-B14F-4D97-AF65-F5344CB8AC3E}">
        <p14:creationId xmlns:p14="http://schemas.microsoft.com/office/powerpoint/2010/main" val="400488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ral com destaque">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sz="36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endParaRPr lang="pt-BR" dirty="0"/>
          </a:p>
        </p:txBody>
      </p:sp>
    </p:spTree>
    <p:extLst>
      <p:ext uri="{BB962C8B-B14F-4D97-AF65-F5344CB8AC3E}">
        <p14:creationId xmlns:p14="http://schemas.microsoft.com/office/powerpoint/2010/main" val="4234544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marelo CAPA - 4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5C4FEF0-8A47-4AC6-A0E0-30CD42D95EE1}"/>
              </a:ext>
            </a:extLst>
          </p:cNvPr>
          <p:cNvSpPr/>
          <p:nvPr userDrawn="1"/>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6" name="Imagem 2">
            <a:extLst>
              <a:ext uri="{FF2B5EF4-FFF2-40B4-BE49-F238E27FC236}">
                <a16:creationId xmlns:a16="http://schemas.microsoft.com/office/drawing/2014/main" id="{B65C028F-C3E5-48CD-BA7A-8E01655A4F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a:extLst>
              <a:ext uri="{FF2B5EF4-FFF2-40B4-BE49-F238E27FC236}">
                <a16:creationId xmlns:a16="http://schemas.microsoft.com/office/drawing/2014/main" id="{7998C51B-5961-4332-9F95-1378C485AEC4}"/>
              </a:ext>
            </a:extLst>
          </p:cNvPr>
          <p:cNvSpPr/>
          <p:nvPr userDrawn="1"/>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8" name="Retângulo 7">
            <a:extLst>
              <a:ext uri="{FF2B5EF4-FFF2-40B4-BE49-F238E27FC236}">
                <a16:creationId xmlns:a16="http://schemas.microsoft.com/office/drawing/2014/main" id="{B95C15DF-A763-467D-B824-0CB19D24092D}"/>
              </a:ext>
            </a:extLst>
          </p:cNvPr>
          <p:cNvSpPr/>
          <p:nvPr userDrawn="1"/>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5C83C081-DE6D-4125-B51B-BE5A43D08F53}"/>
              </a:ext>
            </a:extLst>
          </p:cNvPr>
          <p:cNvSpPr/>
          <p:nvPr userDrawn="1"/>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0" name="Retângulo 9">
            <a:extLst>
              <a:ext uri="{FF2B5EF4-FFF2-40B4-BE49-F238E27FC236}">
                <a16:creationId xmlns:a16="http://schemas.microsoft.com/office/drawing/2014/main" id="{5728AF6E-8F61-4B91-A810-08F10495D554}"/>
              </a:ext>
            </a:extLst>
          </p:cNvPr>
          <p:cNvSpPr/>
          <p:nvPr userDrawn="1"/>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1" name="Retângulo 10">
            <a:extLst>
              <a:ext uri="{FF2B5EF4-FFF2-40B4-BE49-F238E27FC236}">
                <a16:creationId xmlns:a16="http://schemas.microsoft.com/office/drawing/2014/main" id="{A90DB37D-F52C-4018-A150-43DF63D0D086}"/>
              </a:ext>
            </a:extLst>
          </p:cNvPr>
          <p:cNvSpPr/>
          <p:nvPr userDrawn="1"/>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2" name="Retângulo 11">
            <a:extLst>
              <a:ext uri="{FF2B5EF4-FFF2-40B4-BE49-F238E27FC236}">
                <a16:creationId xmlns:a16="http://schemas.microsoft.com/office/drawing/2014/main" id="{24D6CC90-7387-499B-B3C5-1FA4E71D89A9}"/>
              </a:ext>
            </a:extLst>
          </p:cNvPr>
          <p:cNvSpPr/>
          <p:nvPr userDrawn="1"/>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13" name="Imagem 9">
            <a:extLst>
              <a:ext uri="{FF2B5EF4-FFF2-40B4-BE49-F238E27FC236}">
                <a16:creationId xmlns:a16="http://schemas.microsoft.com/office/drawing/2014/main" id="{9978B942-97EB-496B-8EB7-CCBC2F7F3196}"/>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2075" y="842963"/>
            <a:ext cx="1268413"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91E05CD-9CC7-447C-A604-5790BBFD58FB}"/>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1683427A-8243-4FC1-92C8-1E3BE900AA46}"/>
              </a:ext>
            </a:extLst>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DA24ACCB-34BD-4833-8FBD-D447B81ABC8D}"/>
              </a:ext>
            </a:extLst>
          </p:cNvPr>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64604E08-EF50-479C-BF89-EAD268211E5B}"/>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8" name="Seta para a direita 15">
            <a:extLst>
              <a:ext uri="{FF2B5EF4-FFF2-40B4-BE49-F238E27FC236}">
                <a16:creationId xmlns:a16="http://schemas.microsoft.com/office/drawing/2014/main" id="{2793710C-739A-4F95-868F-AE0D753ADB7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9" name="Seta para a direita 16">
            <a:extLst>
              <a:ext uri="{FF2B5EF4-FFF2-40B4-BE49-F238E27FC236}">
                <a16:creationId xmlns:a16="http://schemas.microsoft.com/office/drawing/2014/main" id="{11B95390-0995-4B81-8E7F-C616DBB3226B}"/>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20" name="Seta para a direita 17">
            <a:extLst>
              <a:ext uri="{FF2B5EF4-FFF2-40B4-BE49-F238E27FC236}">
                <a16:creationId xmlns:a16="http://schemas.microsoft.com/office/drawing/2014/main" id="{ADF4A2DB-7503-43BB-8701-2341441E1B57}"/>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28" name="Imagem 13" descr="Uma imagem contendo texto&#10;&#10;Descrição gerada com alta confiança">
            <a:extLst>
              <a:ext uri="{FF2B5EF4-FFF2-40B4-BE49-F238E27FC236}">
                <a16:creationId xmlns:a16="http://schemas.microsoft.com/office/drawing/2014/main" id="{EF17D8FD-C7E7-4BCF-9742-40BC2670E9E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aixaDeTexto 18">
            <a:extLst>
              <a:ext uri="{FF2B5EF4-FFF2-40B4-BE49-F238E27FC236}">
                <a16:creationId xmlns:a16="http://schemas.microsoft.com/office/drawing/2014/main" id="{08514C7B-E36E-4B83-9AAB-7166EC891439}"/>
              </a:ext>
            </a:extLst>
          </p:cNvPr>
          <p:cNvSpPr txBox="1">
            <a:spLocks noChangeArrowheads="1"/>
          </p:cNvSpPr>
          <p:nvPr userDrawn="1"/>
        </p:nvSpPr>
        <p:spPr bwMode="auto">
          <a:xfrm>
            <a:off x="26988" y="1243013"/>
            <a:ext cx="1273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30" name="Retângulo 29">
            <a:extLst>
              <a:ext uri="{FF2B5EF4-FFF2-40B4-BE49-F238E27FC236}">
                <a16:creationId xmlns:a16="http://schemas.microsoft.com/office/drawing/2014/main" id="{C29CE97F-0103-4489-86DA-9A7E2F0B047D}"/>
              </a:ext>
            </a:extLst>
          </p:cNvPr>
          <p:cNvSpPr>
            <a:spLocks noChangeArrowheads="1"/>
          </p:cNvSpPr>
          <p:nvPr userDrawn="1"/>
        </p:nvSpPr>
        <p:spPr bwMode="auto">
          <a:xfrm>
            <a:off x="1749425" y="416853"/>
            <a:ext cx="4238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400" b="1" dirty="0">
                <a:solidFill>
                  <a:schemeClr val="bg1"/>
                </a:solidFill>
                <a:cs typeface="+mn-cs"/>
              </a:rPr>
              <a:t>MI</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ONÁR</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OS</a:t>
            </a:r>
          </a:p>
        </p:txBody>
      </p:sp>
      <p:sp>
        <p:nvSpPr>
          <p:cNvPr id="31" name="CaixaDeTexto 30">
            <a:extLst>
              <a:ext uri="{FF2B5EF4-FFF2-40B4-BE49-F238E27FC236}">
                <a16:creationId xmlns:a16="http://schemas.microsoft.com/office/drawing/2014/main" id="{6055C3C2-8158-473C-9D75-092FA7110307}"/>
              </a:ext>
            </a:extLst>
          </p:cNvPr>
          <p:cNvSpPr txBox="1">
            <a:spLocks noChangeArrowheads="1"/>
          </p:cNvSpPr>
          <p:nvPr userDrawn="1"/>
        </p:nvSpPr>
        <p:spPr bwMode="auto">
          <a:xfrm>
            <a:off x="2620963" y="4221163"/>
            <a:ext cx="1268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2023</a:t>
            </a:r>
          </a:p>
        </p:txBody>
      </p:sp>
      <p:sp>
        <p:nvSpPr>
          <p:cNvPr id="32" name="CaixaDeTexto 31">
            <a:extLst>
              <a:ext uri="{FF2B5EF4-FFF2-40B4-BE49-F238E27FC236}">
                <a16:creationId xmlns:a16="http://schemas.microsoft.com/office/drawing/2014/main" id="{D502883E-26D5-4D6A-A98A-52B76B0E1AAC}"/>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dirty="0">
                <a:cs typeface="+mn-cs"/>
              </a:rPr>
              <a:t>Sábado</a:t>
            </a:r>
          </a:p>
        </p:txBody>
      </p:sp>
      <p:sp>
        <p:nvSpPr>
          <p:cNvPr id="33" name="Espaço Reservado para Texto 29">
            <a:extLst>
              <a:ext uri="{FF2B5EF4-FFF2-40B4-BE49-F238E27FC236}">
                <a16:creationId xmlns:a16="http://schemas.microsoft.com/office/drawing/2014/main" id="{89A7A51E-7F41-452E-8036-2D3AFDD2DF29}"/>
              </a:ext>
            </a:extLst>
          </p:cNvPr>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34" name="Espaço Reservado para Texto 21">
            <a:extLst>
              <a:ext uri="{FF2B5EF4-FFF2-40B4-BE49-F238E27FC236}">
                <a16:creationId xmlns:a16="http://schemas.microsoft.com/office/drawing/2014/main" id="{DEF5D634-A807-40BF-91FB-7977F63075E8}"/>
              </a:ext>
            </a:extLst>
          </p:cNvPr>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35" name="Espaço Reservado para Texto 23">
            <a:extLst>
              <a:ext uri="{FF2B5EF4-FFF2-40B4-BE49-F238E27FC236}">
                <a16:creationId xmlns:a16="http://schemas.microsoft.com/office/drawing/2014/main" id="{A9497C66-2287-4ED7-9704-77C9B6E3F3A2}"/>
              </a:ext>
            </a:extLst>
          </p:cNvPr>
          <p:cNvSpPr>
            <a:spLocks noGrp="1"/>
          </p:cNvSpPr>
          <p:nvPr>
            <p:ph type="body" sz="quarter" idx="12" hasCustomPrompt="1"/>
          </p:nvPr>
        </p:nvSpPr>
        <p:spPr>
          <a:xfrm>
            <a:off x="4996847" y="5876925"/>
            <a:ext cx="1742594" cy="360363"/>
          </a:xfrm>
          <a:prstGeom prst="rect">
            <a:avLst/>
          </a:prstGeom>
        </p:spPr>
        <p:txBody>
          <a:bodyPr anchor="ctr" anchorCtr="1"/>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spTree>
    <p:extLst>
      <p:ext uri="{BB962C8B-B14F-4D97-AF65-F5344CB8AC3E}">
        <p14:creationId xmlns:p14="http://schemas.microsoft.com/office/powerpoint/2010/main" val="75773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573110"/>
            <a:ext cx="7740352" cy="5252761"/>
          </a:xfrm>
          <a:prstGeom prst="rect">
            <a:avLst/>
          </a:prstGeom>
        </p:spPr>
        <p:txBody>
          <a:bodyPr/>
          <a:lstStyle/>
          <a:p>
            <a:pPr lvl="0"/>
            <a:r>
              <a:rPr lang="pt-BR" noProof="0" dirty="0"/>
              <a:t>Clique no ícone para adicionar uma imagem</a:t>
            </a:r>
          </a:p>
        </p:txBody>
      </p:sp>
      <p:sp>
        <p:nvSpPr>
          <p:cNvPr id="2" name="CaixaDeTexto 1">
            <a:extLst>
              <a:ext uri="{FF2B5EF4-FFF2-40B4-BE49-F238E27FC236}">
                <a16:creationId xmlns:a16="http://schemas.microsoft.com/office/drawing/2014/main" id="{30732175-8E83-42F7-B365-D255D1178ADA}"/>
              </a:ext>
            </a:extLst>
          </p:cNvPr>
          <p:cNvSpPr txBox="1"/>
          <p:nvPr userDrawn="1"/>
        </p:nvSpPr>
        <p:spPr>
          <a:xfrm>
            <a:off x="6623639" y="66724"/>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4" name="CaixaDeTexto 3">
            <a:extLst>
              <a:ext uri="{FF2B5EF4-FFF2-40B4-BE49-F238E27FC236}">
                <a16:creationId xmlns:a16="http://schemas.microsoft.com/office/drawing/2014/main" id="{4CE44E63-61CA-4CC5-84C6-0337E5E151A5}"/>
              </a:ext>
            </a:extLst>
          </p:cNvPr>
          <p:cNvSpPr txBox="1"/>
          <p:nvPr userDrawn="1"/>
        </p:nvSpPr>
        <p:spPr>
          <a:xfrm>
            <a:off x="1332000" y="583110"/>
            <a:ext cx="7812000" cy="990000"/>
          </a:xfrm>
          <a:prstGeom prst="rect">
            <a:avLst/>
          </a:prstGeom>
          <a:solidFill>
            <a:srgbClr val="00B050"/>
          </a:solidFill>
        </p:spPr>
        <p:txBody>
          <a:bodyPr/>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dirty="0"/>
              <a:t>Informativo</a:t>
            </a:r>
            <a:r>
              <a:rPr lang="pt-BR" sz="2800" dirty="0"/>
              <a:t>   Mundial das Missões</a:t>
            </a:r>
            <a:r>
              <a:rPr lang="pt-BR" dirty="0"/>
              <a:t> </a:t>
            </a:r>
          </a:p>
        </p:txBody>
      </p:sp>
      <p:sp>
        <p:nvSpPr>
          <p:cNvPr id="3" name="Espaço Reservado para Conteúdo 2">
            <a:extLst>
              <a:ext uri="{FF2B5EF4-FFF2-40B4-BE49-F238E27FC236}">
                <a16:creationId xmlns:a16="http://schemas.microsoft.com/office/drawing/2014/main" id="{E49A79CD-F44D-41E3-95D5-403F534FC26C}"/>
              </a:ext>
            </a:extLst>
          </p:cNvPr>
          <p:cNvSpPr>
            <a:spLocks noGrp="1"/>
          </p:cNvSpPr>
          <p:nvPr>
            <p:ph sz="quarter" idx="13" hasCustomPrompt="1"/>
          </p:nvPr>
        </p:nvSpPr>
        <p:spPr>
          <a:xfrm>
            <a:off x="1368233" y="5830754"/>
            <a:ext cx="1944687" cy="988841"/>
          </a:xfrm>
          <a:prstGeom prst="rect">
            <a:avLst/>
          </a:prstGeom>
          <a:solidFill>
            <a:schemeClr val="bg1">
              <a:alpha val="40000"/>
            </a:schemeClr>
          </a:solidFill>
        </p:spPr>
        <p:txBody>
          <a:bodyPr/>
          <a:lstStyle>
            <a:lvl1pPr marL="0" indent="0">
              <a:buNone/>
              <a:defRPr b="1"/>
            </a:lvl1pPr>
          </a:lstStyle>
          <a:p>
            <a:pPr lvl="0"/>
            <a:r>
              <a:rPr lang="pt-BR" dirty="0"/>
              <a:t>Informe o trimestre</a:t>
            </a:r>
          </a:p>
        </p:txBody>
      </p:sp>
    </p:spTree>
    <p:extLst>
      <p:ext uri="{BB962C8B-B14F-4D97-AF65-F5344CB8AC3E}">
        <p14:creationId xmlns:p14="http://schemas.microsoft.com/office/powerpoint/2010/main" val="395730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PA Semanal">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929C4F9F-7164-4A88-8186-F2EC86C7B03B}"/>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87D53788-D976-41CE-802E-EB4B8F1547D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F18B633A-5599-49C4-9110-6CDC02E0481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AD9D429E-CB15-4015-B86F-76F9FB74F8BF}"/>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BB4757FE-40FD-4D22-A6FB-5F1A6A3ACE55}"/>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20A24CF0-7EA8-4C2F-B85C-F557DC02C7D1}"/>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A6B12C85-1D00-4489-8EF9-E600501C5A7E}"/>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042B04BC-7E8B-4698-A759-CE34BD7E8E7B}"/>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5BB715D9-9498-49F7-971C-96EE72AE648A}"/>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B932BA80-A5D1-4DF3-B45F-BDFB88D5505B}"/>
              </a:ext>
            </a:extLst>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3D09FAD2-3874-4980-9B63-0809E084B2C2}"/>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39A55A55-E9F4-4396-824E-78B36933FBFB}"/>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F0AC6B4D-9C49-4064-A87B-765A51EA94A9}"/>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3439E98F-DE90-4B51-AF68-122A0097F93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1E811989-F229-4558-A06D-EC63EFF9D44C}"/>
              </a:ext>
            </a:extLst>
          </p:cNvPr>
          <p:cNvSpPr txBox="1">
            <a:spLocks noChangeArrowheads="1"/>
          </p:cNvSpPr>
          <p:nvPr userDrawn="1"/>
        </p:nvSpPr>
        <p:spPr bwMode="auto">
          <a:xfrm>
            <a:off x="26988" y="1243013"/>
            <a:ext cx="1273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3" name="Retângulo 22">
            <a:extLst>
              <a:ext uri="{FF2B5EF4-FFF2-40B4-BE49-F238E27FC236}">
                <a16:creationId xmlns:a16="http://schemas.microsoft.com/office/drawing/2014/main" id="{3B87E281-8C6B-4F06-86F2-32D2DD4F0B4B}"/>
              </a:ext>
            </a:extLst>
          </p:cNvPr>
          <p:cNvSpPr>
            <a:spLocks noChangeArrowheads="1"/>
          </p:cNvSpPr>
          <p:nvPr userDrawn="1"/>
        </p:nvSpPr>
        <p:spPr bwMode="auto">
          <a:xfrm>
            <a:off x="1749425" y="620713"/>
            <a:ext cx="4238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400" b="1" dirty="0">
                <a:solidFill>
                  <a:schemeClr val="bg1"/>
                </a:solidFill>
                <a:cs typeface="+mn-cs"/>
              </a:rPr>
              <a:t>MI</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ONÁR</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OS</a:t>
            </a:r>
            <a:endParaRPr lang="pt-BR" altLang="pt-BR" sz="2400" b="1" dirty="0">
              <a:cs typeface="+mn-cs"/>
            </a:endParaRPr>
          </a:p>
        </p:txBody>
      </p:sp>
      <p:sp>
        <p:nvSpPr>
          <p:cNvPr id="25" name="CaixaDeTexto 24">
            <a:extLst>
              <a:ext uri="{FF2B5EF4-FFF2-40B4-BE49-F238E27FC236}">
                <a16:creationId xmlns:a16="http://schemas.microsoft.com/office/drawing/2014/main" id="{C53F16FD-8A4E-4357-BC73-A688F80EEFE2}"/>
              </a:ext>
            </a:extLst>
          </p:cNvPr>
          <p:cNvSpPr txBox="1">
            <a:spLocks noChangeArrowheads="1"/>
          </p:cNvSpPr>
          <p:nvPr userDrawn="1"/>
        </p:nvSpPr>
        <p:spPr bwMode="auto">
          <a:xfrm>
            <a:off x="2620963" y="4221163"/>
            <a:ext cx="1268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2022</a:t>
            </a:r>
          </a:p>
        </p:txBody>
      </p:sp>
      <p:sp>
        <p:nvSpPr>
          <p:cNvPr id="26" name="CaixaDeTexto 25">
            <a:extLst>
              <a:ext uri="{FF2B5EF4-FFF2-40B4-BE49-F238E27FC236}">
                <a16:creationId xmlns:a16="http://schemas.microsoft.com/office/drawing/2014/main" id="{70E871F9-C59B-4534-AF03-EB9B6618371B}"/>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a:cs typeface="+mn-cs"/>
              </a:rPr>
              <a:t>Sábado</a:t>
            </a:r>
          </a:p>
        </p:txBody>
      </p:sp>
      <p:sp>
        <p:nvSpPr>
          <p:cNvPr id="30" name="Espaço Reservado para Texto 29"/>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22" name="Espaço Reservado para Texto 21"/>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24" name="Espaço Reservado para Texto 23"/>
          <p:cNvSpPr>
            <a:spLocks noGrp="1"/>
          </p:cNvSpPr>
          <p:nvPr>
            <p:ph type="body" sz="quarter" idx="12" hasCustomPrompt="1"/>
          </p:nvPr>
        </p:nvSpPr>
        <p:spPr>
          <a:xfrm>
            <a:off x="5076056" y="5876925"/>
            <a:ext cx="1584176" cy="360363"/>
          </a:xfrm>
          <a:prstGeom prst="rect">
            <a:avLst/>
          </a:prstGeom>
        </p:spPr>
        <p:txBody>
          <a:bodyPr anchor="ctr" anchorCtr="1"/>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pic>
        <p:nvPicPr>
          <p:cNvPr id="27" name="Imagem 2">
            <a:extLst>
              <a:ext uri="{FF2B5EF4-FFF2-40B4-BE49-F238E27FC236}">
                <a16:creationId xmlns:a16="http://schemas.microsoft.com/office/drawing/2014/main" id="{EC744A77-C2D0-4BCF-93F7-481B5803878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94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FA57114-57A4-4BE4-8B42-44CD137B63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92250" y="-809624"/>
            <a:ext cx="6191250" cy="9143997"/>
          </a:xfrm>
          <a:prstGeom prst="rect">
            <a:avLst/>
          </a:prstGeom>
        </p:spPr>
      </p:pic>
      <p:sp>
        <p:nvSpPr>
          <p:cNvPr id="25" name="Retângulo 24">
            <a:extLst>
              <a:ext uri="{FF2B5EF4-FFF2-40B4-BE49-F238E27FC236}">
                <a16:creationId xmlns:a16="http://schemas.microsoft.com/office/drawing/2014/main" id="{BF548D46-1421-4A47-9FA0-ED5EA4F96B86}"/>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solidFill>
                <a:schemeClr val="tx1"/>
              </a:solidFill>
            </a:endParaRPr>
          </a:p>
        </p:txBody>
      </p:sp>
      <p:sp>
        <p:nvSpPr>
          <p:cNvPr id="27" name="CaixaDeTexto 26">
            <a:extLst>
              <a:ext uri="{FF2B5EF4-FFF2-40B4-BE49-F238E27FC236}">
                <a16:creationId xmlns:a16="http://schemas.microsoft.com/office/drawing/2014/main" id="{E8B630B2-FF9D-4777-94CB-92BC3F8F2942}"/>
              </a:ext>
            </a:extLst>
          </p:cNvPr>
          <p:cNvSpPr txBox="1"/>
          <p:nvPr userDrawn="1"/>
        </p:nvSpPr>
        <p:spPr>
          <a:xfrm>
            <a:off x="5180" y="25192"/>
            <a:ext cx="9074150" cy="523220"/>
          </a:xfrm>
          <a:prstGeom prst="rect">
            <a:avLst/>
          </a:prstGeom>
          <a:noFill/>
        </p:spPr>
        <p:txBody>
          <a:bodyPr wrap="square" rtlCol="0">
            <a:spAutoFit/>
          </a:bodyPr>
          <a:lstStyle/>
          <a:p>
            <a:pPr algn="ctr"/>
            <a:r>
              <a:rPr lang="pt-BR" sz="2000" b="1" dirty="0">
                <a:ln>
                  <a:solidFill>
                    <a:schemeClr val="tx1"/>
                  </a:solidFill>
                </a:ln>
                <a:solidFill>
                  <a:srgbClr val="FFFF00"/>
                </a:solidFill>
              </a:rPr>
              <a:t>DESTINO DAS OFERTAS </a:t>
            </a:r>
            <a:r>
              <a:rPr lang="pt-BR" sz="2800" b="1" dirty="0">
                <a:ln>
                  <a:solidFill>
                    <a:schemeClr val="tx1"/>
                  </a:solidFill>
                </a:ln>
                <a:solidFill>
                  <a:srgbClr val="FFFF00"/>
                </a:solidFill>
              </a:rPr>
              <a:t>– Divisão</a:t>
            </a:r>
            <a:r>
              <a:rPr lang="pt-BR" sz="2800" b="1" dirty="0">
                <a:ln>
                  <a:solidFill>
                    <a:schemeClr val="tx1"/>
                  </a:solidFill>
                </a:ln>
                <a:solidFill>
                  <a:srgbClr val="FF0000"/>
                </a:solidFill>
              </a:rPr>
              <a:t> Intereuropeia</a:t>
            </a:r>
          </a:p>
        </p:txBody>
      </p:sp>
      <p:sp>
        <p:nvSpPr>
          <p:cNvPr id="21" name="CaixaDeTexto 20">
            <a:extLst>
              <a:ext uri="{FF2B5EF4-FFF2-40B4-BE49-F238E27FC236}">
                <a16:creationId xmlns:a16="http://schemas.microsoft.com/office/drawing/2014/main" id="{7084D38C-8F59-4144-A23C-7535C047756A}"/>
              </a:ext>
            </a:extLst>
          </p:cNvPr>
          <p:cNvSpPr txBox="1"/>
          <p:nvPr userDrawn="1"/>
        </p:nvSpPr>
        <p:spPr>
          <a:xfrm>
            <a:off x="6386865" y="685512"/>
            <a:ext cx="2757135" cy="707886"/>
          </a:xfrm>
          <a:prstGeom prst="rect">
            <a:avLst/>
          </a:prstGeom>
          <a:solidFill>
            <a:schemeClr val="bg1"/>
          </a:solidFill>
        </p:spPr>
        <p:txBody>
          <a:bodyPr wrap="square">
            <a:spAutoFit/>
          </a:bodyPr>
          <a:lstStyle/>
          <a:p>
            <a:r>
              <a:rPr lang="pt-BR" sz="2000" b="1" dirty="0">
                <a:ln>
                  <a:solidFill>
                    <a:schemeClr val="tx1"/>
                  </a:solidFill>
                </a:ln>
                <a:solidFill>
                  <a:srgbClr val="FFFF00"/>
                </a:solidFill>
              </a:rPr>
              <a:t>Projetos </a:t>
            </a:r>
          </a:p>
          <a:p>
            <a:r>
              <a:rPr lang="pt-BR" sz="2000" b="1" dirty="0">
                <a:ln>
                  <a:solidFill>
                    <a:schemeClr val="tx1"/>
                  </a:solidFill>
                </a:ln>
                <a:solidFill>
                  <a:srgbClr val="FF0000"/>
                </a:solidFill>
              </a:rPr>
              <a:t>2° Trimestre 2023</a:t>
            </a:r>
            <a:endParaRPr lang="pt-BR" sz="2000" dirty="0">
              <a:solidFill>
                <a:srgbClr val="FF0000"/>
              </a:solidFill>
            </a:endParaRPr>
          </a:p>
        </p:txBody>
      </p:sp>
      <p:cxnSp>
        <p:nvCxnSpPr>
          <p:cNvPr id="22" name="Conector de Seta Reta 21">
            <a:extLst>
              <a:ext uri="{FF2B5EF4-FFF2-40B4-BE49-F238E27FC236}">
                <a16:creationId xmlns:a16="http://schemas.microsoft.com/office/drawing/2014/main" id="{3D12F495-1A23-4891-A7BD-E1A499AD5166}"/>
              </a:ext>
            </a:extLst>
          </p:cNvPr>
          <p:cNvCxnSpPr>
            <a:cxnSpLocks/>
          </p:cNvCxnSpPr>
          <p:nvPr userDrawn="1"/>
        </p:nvCxnSpPr>
        <p:spPr>
          <a:xfrm flipH="1">
            <a:off x="467544" y="1567360"/>
            <a:ext cx="6048672" cy="27723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a:extLst>
              <a:ext uri="{FF2B5EF4-FFF2-40B4-BE49-F238E27FC236}">
                <a16:creationId xmlns:a16="http://schemas.microsoft.com/office/drawing/2014/main" id="{EAF5706F-E0A9-46AB-A4EF-54C693D8C5B9}"/>
              </a:ext>
            </a:extLst>
          </p:cNvPr>
          <p:cNvCxnSpPr>
            <a:cxnSpLocks/>
          </p:cNvCxnSpPr>
          <p:nvPr userDrawn="1"/>
        </p:nvCxnSpPr>
        <p:spPr>
          <a:xfrm flipH="1">
            <a:off x="2109001" y="1945733"/>
            <a:ext cx="4392488" cy="9361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de Seta Reta 25">
            <a:extLst>
              <a:ext uri="{FF2B5EF4-FFF2-40B4-BE49-F238E27FC236}">
                <a16:creationId xmlns:a16="http://schemas.microsoft.com/office/drawing/2014/main" id="{3ACC7CD5-B405-43CE-BC4E-E6D55BA76EB2}"/>
              </a:ext>
            </a:extLst>
          </p:cNvPr>
          <p:cNvCxnSpPr>
            <a:cxnSpLocks/>
          </p:cNvCxnSpPr>
          <p:nvPr userDrawn="1"/>
        </p:nvCxnSpPr>
        <p:spPr>
          <a:xfrm flipH="1" flipV="1">
            <a:off x="5004048" y="2715837"/>
            <a:ext cx="1512168" cy="1411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de Seta Reta 28">
            <a:extLst>
              <a:ext uri="{FF2B5EF4-FFF2-40B4-BE49-F238E27FC236}">
                <a16:creationId xmlns:a16="http://schemas.microsoft.com/office/drawing/2014/main" id="{84E7AE86-2D9B-4DF3-899E-D57A4D4391AF}"/>
              </a:ext>
            </a:extLst>
          </p:cNvPr>
          <p:cNvCxnSpPr>
            <a:cxnSpLocks/>
            <a:endCxn id="32" idx="6"/>
          </p:cNvCxnSpPr>
          <p:nvPr userDrawn="1"/>
        </p:nvCxnSpPr>
        <p:spPr>
          <a:xfrm flipH="1">
            <a:off x="2575674" y="2390988"/>
            <a:ext cx="3940542" cy="5394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de Seta Reta 30">
            <a:extLst>
              <a:ext uri="{FF2B5EF4-FFF2-40B4-BE49-F238E27FC236}">
                <a16:creationId xmlns:a16="http://schemas.microsoft.com/office/drawing/2014/main" id="{D5F33336-0126-43A1-A98D-9C95115D0B94}"/>
              </a:ext>
            </a:extLst>
          </p:cNvPr>
          <p:cNvCxnSpPr>
            <a:cxnSpLocks/>
          </p:cNvCxnSpPr>
          <p:nvPr userDrawn="1"/>
        </p:nvCxnSpPr>
        <p:spPr>
          <a:xfrm flipH="1" flipV="1">
            <a:off x="5580112" y="3181864"/>
            <a:ext cx="936104" cy="248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ipse 13">
            <a:extLst>
              <a:ext uri="{FF2B5EF4-FFF2-40B4-BE49-F238E27FC236}">
                <a16:creationId xmlns:a16="http://schemas.microsoft.com/office/drawing/2014/main" id="{F1F4CB47-DB90-43E1-8A1B-A4D1B7411670}"/>
              </a:ext>
            </a:extLst>
          </p:cNvPr>
          <p:cNvSpPr/>
          <p:nvPr userDrawn="1"/>
        </p:nvSpPr>
        <p:spPr>
          <a:xfrm>
            <a:off x="185434" y="4195735"/>
            <a:ext cx="288032"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b="1" dirty="0">
                <a:solidFill>
                  <a:srgbClr val="FF0000"/>
                </a:solidFill>
              </a:rPr>
              <a:t>1</a:t>
            </a:r>
          </a:p>
        </p:txBody>
      </p:sp>
      <p:sp>
        <p:nvSpPr>
          <p:cNvPr id="28" name="Elipse 27">
            <a:extLst>
              <a:ext uri="{FF2B5EF4-FFF2-40B4-BE49-F238E27FC236}">
                <a16:creationId xmlns:a16="http://schemas.microsoft.com/office/drawing/2014/main" id="{30939103-AC05-44C2-BFC1-71A3DA9288AF}"/>
              </a:ext>
            </a:extLst>
          </p:cNvPr>
          <p:cNvSpPr/>
          <p:nvPr userDrawn="1"/>
        </p:nvSpPr>
        <p:spPr>
          <a:xfrm>
            <a:off x="1982673" y="2903954"/>
            <a:ext cx="288032"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b="1" dirty="0">
                <a:solidFill>
                  <a:srgbClr val="FF0000"/>
                </a:solidFill>
              </a:rPr>
              <a:t>2</a:t>
            </a:r>
          </a:p>
        </p:txBody>
      </p:sp>
      <p:sp>
        <p:nvSpPr>
          <p:cNvPr id="32" name="Elipse 31">
            <a:extLst>
              <a:ext uri="{FF2B5EF4-FFF2-40B4-BE49-F238E27FC236}">
                <a16:creationId xmlns:a16="http://schemas.microsoft.com/office/drawing/2014/main" id="{8D70C9F1-430C-447C-ADE1-6687361E7569}"/>
              </a:ext>
            </a:extLst>
          </p:cNvPr>
          <p:cNvSpPr/>
          <p:nvPr userDrawn="1"/>
        </p:nvSpPr>
        <p:spPr>
          <a:xfrm>
            <a:off x="2287642" y="2786426"/>
            <a:ext cx="288032"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b="1" dirty="0">
                <a:solidFill>
                  <a:srgbClr val="FF0000"/>
                </a:solidFill>
              </a:rPr>
              <a:t>3</a:t>
            </a:r>
          </a:p>
        </p:txBody>
      </p:sp>
      <p:sp>
        <p:nvSpPr>
          <p:cNvPr id="33" name="Elipse 32">
            <a:extLst>
              <a:ext uri="{FF2B5EF4-FFF2-40B4-BE49-F238E27FC236}">
                <a16:creationId xmlns:a16="http://schemas.microsoft.com/office/drawing/2014/main" id="{488CDD5A-B1B1-40A1-AED3-1BADA7D78A20}"/>
              </a:ext>
            </a:extLst>
          </p:cNvPr>
          <p:cNvSpPr/>
          <p:nvPr userDrawn="1"/>
        </p:nvSpPr>
        <p:spPr>
          <a:xfrm>
            <a:off x="4730477" y="2474092"/>
            <a:ext cx="288032"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b="1" dirty="0">
                <a:solidFill>
                  <a:srgbClr val="FF0000"/>
                </a:solidFill>
              </a:rPr>
              <a:t>4</a:t>
            </a:r>
          </a:p>
        </p:txBody>
      </p:sp>
      <p:sp>
        <p:nvSpPr>
          <p:cNvPr id="34" name="Elipse 33">
            <a:extLst>
              <a:ext uri="{FF2B5EF4-FFF2-40B4-BE49-F238E27FC236}">
                <a16:creationId xmlns:a16="http://schemas.microsoft.com/office/drawing/2014/main" id="{409D464E-6E35-4988-BCB4-7ED7933B893D}"/>
              </a:ext>
            </a:extLst>
          </p:cNvPr>
          <p:cNvSpPr/>
          <p:nvPr userDrawn="1"/>
        </p:nvSpPr>
        <p:spPr>
          <a:xfrm>
            <a:off x="5292079" y="3040398"/>
            <a:ext cx="288032"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b="1" dirty="0">
                <a:solidFill>
                  <a:srgbClr val="FF0000"/>
                </a:solidFill>
              </a:rPr>
              <a:t>5</a:t>
            </a:r>
          </a:p>
        </p:txBody>
      </p:sp>
    </p:spTree>
    <p:extLst>
      <p:ext uri="{BB962C8B-B14F-4D97-AF65-F5344CB8AC3E}">
        <p14:creationId xmlns:p14="http://schemas.microsoft.com/office/powerpoint/2010/main" val="378819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16" name="Retângulo 15">
            <a:extLst>
              <a:ext uri="{FF2B5EF4-FFF2-40B4-BE49-F238E27FC236}">
                <a16:creationId xmlns:a16="http://schemas.microsoft.com/office/drawing/2014/main" id="{49C02A9C-EC97-48F4-96BC-621B79453E1E}"/>
              </a:ext>
            </a:extLst>
          </p:cNvPr>
          <p:cNvSpPr/>
          <p:nvPr userDrawn="1"/>
        </p:nvSpPr>
        <p:spPr>
          <a:xfrm>
            <a:off x="23812"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3" name="Retângulo 12">
            <a:extLst>
              <a:ext uri="{FF2B5EF4-FFF2-40B4-BE49-F238E27FC236}">
                <a16:creationId xmlns:a16="http://schemas.microsoft.com/office/drawing/2014/main" id="{C80D2776-4C41-401B-A7ED-1A0BC0EF6948}"/>
              </a:ext>
            </a:extLst>
          </p:cNvPr>
          <p:cNvSpPr/>
          <p:nvPr userDrawn="1"/>
        </p:nvSpPr>
        <p:spPr>
          <a:xfrm>
            <a:off x="32779" y="666750"/>
            <a:ext cx="9109075" cy="6165124"/>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pt-BR" dirty="0"/>
          </a:p>
        </p:txBody>
      </p:sp>
      <p:sp>
        <p:nvSpPr>
          <p:cNvPr id="12" name="Retângulo 11">
            <a:extLst>
              <a:ext uri="{FF2B5EF4-FFF2-40B4-BE49-F238E27FC236}">
                <a16:creationId xmlns:a16="http://schemas.microsoft.com/office/drawing/2014/main" id="{19B7D715-C879-4B8E-84D0-F847AD87DBF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4" name="Espaço Reservado para Texto 8">
            <a:extLst>
              <a:ext uri="{FF2B5EF4-FFF2-40B4-BE49-F238E27FC236}">
                <a16:creationId xmlns:a16="http://schemas.microsoft.com/office/drawing/2014/main" id="{A2F1A39E-2A2D-4DFD-B384-4C8496CF939A}"/>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5 de </a:t>
            </a:r>
            <a:r>
              <a:rPr lang="pt-BR" dirty="0" err="1"/>
              <a:t>xxx</a:t>
            </a:r>
            <a:endParaRPr lang="pt-BR" dirty="0"/>
          </a:p>
        </p:txBody>
      </p:sp>
      <p:sp>
        <p:nvSpPr>
          <p:cNvPr id="18" name="Espaço Reservado para Texto 2">
            <a:extLst>
              <a:ext uri="{FF2B5EF4-FFF2-40B4-BE49-F238E27FC236}">
                <a16:creationId xmlns:a16="http://schemas.microsoft.com/office/drawing/2014/main" id="{C1F9B76E-4B1A-4EB0-A3FF-955595CF6B2C}"/>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20" name="Espaço Reservado para Imagem 17">
            <a:extLst>
              <a:ext uri="{FF2B5EF4-FFF2-40B4-BE49-F238E27FC236}">
                <a16:creationId xmlns:a16="http://schemas.microsoft.com/office/drawing/2014/main" id="{7D0CB816-BE66-401C-8064-957A5D52EA3E}"/>
              </a:ext>
            </a:extLst>
          </p:cNvPr>
          <p:cNvSpPr>
            <a:spLocks noGrp="1"/>
          </p:cNvSpPr>
          <p:nvPr>
            <p:ph type="pic" sz="quarter" idx="13" hasCustomPrompt="1"/>
          </p:nvPr>
        </p:nvSpPr>
        <p:spPr>
          <a:xfrm>
            <a:off x="6772730" y="5465265"/>
            <a:ext cx="2201226" cy="1281775"/>
          </a:xfrm>
          <a:prstGeom prst="rect">
            <a:avLst/>
          </a:prstGeom>
        </p:spPr>
        <p:txBody>
          <a:bodyPr/>
          <a:lstStyle>
            <a:lvl1pPr marL="0" indent="0">
              <a:buNone/>
              <a:defRPr sz="2000"/>
            </a:lvl1pPr>
          </a:lstStyle>
          <a:p>
            <a:r>
              <a:rPr lang="pt-BR" dirty="0"/>
              <a:t>Imagem Bandeira</a:t>
            </a:r>
          </a:p>
        </p:txBody>
      </p:sp>
      <p:sp>
        <p:nvSpPr>
          <p:cNvPr id="22" name="Espaço Reservado para Imagem 19">
            <a:extLst>
              <a:ext uri="{FF2B5EF4-FFF2-40B4-BE49-F238E27FC236}">
                <a16:creationId xmlns:a16="http://schemas.microsoft.com/office/drawing/2014/main" id="{077DD9D9-5667-415D-9AE1-F800DE7A380D}"/>
              </a:ext>
            </a:extLst>
          </p:cNvPr>
          <p:cNvSpPr>
            <a:spLocks noGrp="1"/>
          </p:cNvSpPr>
          <p:nvPr>
            <p:ph type="pic" sz="quarter" idx="14" hasCustomPrompt="1"/>
          </p:nvPr>
        </p:nvSpPr>
        <p:spPr>
          <a:xfrm>
            <a:off x="138093" y="1698261"/>
            <a:ext cx="4433907" cy="4566036"/>
          </a:xfrm>
          <a:prstGeom prst="rect">
            <a:avLst/>
          </a:prstGeom>
        </p:spPr>
        <p:txBody>
          <a:bodyPr/>
          <a:lstStyle>
            <a:lvl1pPr marL="0" indent="0">
              <a:buNone/>
              <a:defRPr sz="2000"/>
            </a:lvl1pPr>
          </a:lstStyle>
          <a:p>
            <a:r>
              <a:rPr lang="pt-BR" dirty="0"/>
              <a:t>Imagem Pessoa</a:t>
            </a:r>
          </a:p>
        </p:txBody>
      </p:sp>
      <p:sp>
        <p:nvSpPr>
          <p:cNvPr id="23" name="Espaço Reservado para Texto 21">
            <a:extLst>
              <a:ext uri="{FF2B5EF4-FFF2-40B4-BE49-F238E27FC236}">
                <a16:creationId xmlns:a16="http://schemas.microsoft.com/office/drawing/2014/main" id="{E8EC2046-C85A-4C97-89CB-A052965A85F1}"/>
              </a:ext>
            </a:extLst>
          </p:cNvPr>
          <p:cNvSpPr>
            <a:spLocks noGrp="1"/>
          </p:cNvSpPr>
          <p:nvPr>
            <p:ph type="body" sz="quarter" idx="15" hasCustomPrompt="1"/>
          </p:nvPr>
        </p:nvSpPr>
        <p:spPr>
          <a:xfrm>
            <a:off x="179284" y="6381328"/>
            <a:ext cx="6446941" cy="333515"/>
          </a:xfrm>
          <a:prstGeom prst="rect">
            <a:avLst/>
          </a:prstGeom>
        </p:spPr>
        <p:txBody>
          <a:bodyPr/>
          <a:lstStyle>
            <a:lvl1pPr marL="0" indent="0" algn="l">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24" name="Espaço Reservado para Texto 23">
            <a:extLst>
              <a:ext uri="{FF2B5EF4-FFF2-40B4-BE49-F238E27FC236}">
                <a16:creationId xmlns:a16="http://schemas.microsoft.com/office/drawing/2014/main" id="{89016258-7870-4C04-A223-9D685443508C}"/>
              </a:ext>
            </a:extLst>
          </p:cNvPr>
          <p:cNvSpPr>
            <a:spLocks noGrp="1"/>
          </p:cNvSpPr>
          <p:nvPr>
            <p:ph type="body" sz="quarter" idx="16" hasCustomPrompt="1"/>
          </p:nvPr>
        </p:nvSpPr>
        <p:spPr>
          <a:xfrm>
            <a:off x="4719267" y="5474927"/>
            <a:ext cx="2053463" cy="604837"/>
          </a:xfrm>
          <a:prstGeom prst="rect">
            <a:avLst/>
          </a:prstGeom>
        </p:spPr>
        <p:txBody>
          <a:bodyPr wrap="none" lIns="90000" anchor="ctr" anchorCtr="0">
            <a:normAutofit/>
          </a:bodyPr>
          <a:lstStyle>
            <a:lvl1pPr marL="0" indent="0" algn="r">
              <a:buNone/>
              <a:defRPr b="1"/>
            </a:lvl1pPr>
          </a:lstStyle>
          <a:p>
            <a:pPr lvl="0"/>
            <a:r>
              <a:rPr lang="pt-BR" dirty="0"/>
              <a:t>Editar País</a:t>
            </a:r>
          </a:p>
        </p:txBody>
      </p:sp>
      <p:pic>
        <p:nvPicPr>
          <p:cNvPr id="17" name="Imagem 16">
            <a:extLst>
              <a:ext uri="{FF2B5EF4-FFF2-40B4-BE49-F238E27FC236}">
                <a16:creationId xmlns:a16="http://schemas.microsoft.com/office/drawing/2014/main" id="{C82BB0F5-96BC-4311-B5C2-B7236285E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538" r="18154" b="92616"/>
          <a:stretch/>
        </p:blipFill>
        <p:spPr>
          <a:xfrm rot="16200000">
            <a:off x="4750236" y="4008586"/>
            <a:ext cx="1082668" cy="504054"/>
          </a:xfrm>
          <a:prstGeom prst="rect">
            <a:avLst/>
          </a:prstGeom>
        </p:spPr>
      </p:pic>
      <p:pic>
        <p:nvPicPr>
          <p:cNvPr id="6" name="Imagem 5">
            <a:extLst>
              <a:ext uri="{FF2B5EF4-FFF2-40B4-BE49-F238E27FC236}">
                <a16:creationId xmlns:a16="http://schemas.microsoft.com/office/drawing/2014/main" id="{30D4D8B6-1158-4354-8697-B2AB78241F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08569" y="1971771"/>
            <a:ext cx="4487748" cy="3022630"/>
          </a:xfrm>
          <a:prstGeom prst="rect">
            <a:avLst/>
          </a:prstGeom>
        </p:spPr>
      </p:pic>
      <p:sp>
        <p:nvSpPr>
          <p:cNvPr id="7" name="Retângulo 6">
            <a:extLst>
              <a:ext uri="{FF2B5EF4-FFF2-40B4-BE49-F238E27FC236}">
                <a16:creationId xmlns:a16="http://schemas.microsoft.com/office/drawing/2014/main" id="{AF7193FB-019F-4781-8DFC-5353D3BCD0B4}"/>
              </a:ext>
            </a:extLst>
          </p:cNvPr>
          <p:cNvSpPr/>
          <p:nvPr userDrawn="1"/>
        </p:nvSpPr>
        <p:spPr>
          <a:xfrm>
            <a:off x="4608569" y="1698261"/>
            <a:ext cx="4487748" cy="273510"/>
          </a:xfrm>
          <a:prstGeom prst="rect">
            <a:avLst/>
          </a:prstGeom>
          <a:solidFill>
            <a:srgbClr val="397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dirty="0"/>
              <a:t>Divisão Intereuropeia</a:t>
            </a:r>
          </a:p>
        </p:txBody>
      </p:sp>
    </p:spTree>
    <p:extLst>
      <p:ext uri="{BB962C8B-B14F-4D97-AF65-F5344CB8AC3E}">
        <p14:creationId xmlns:p14="http://schemas.microsoft.com/office/powerpoint/2010/main" val="4042573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riosidad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600" b="1" dirty="0">
                <a:ln>
                  <a:solidFill>
                    <a:schemeClr val="tx1"/>
                  </a:solidFill>
                </a:ln>
                <a:solidFill>
                  <a:srgbClr val="FFFF00"/>
                </a:solidFill>
              </a:rPr>
              <a:t>Divisão</a:t>
            </a:r>
            <a:r>
              <a:rPr lang="pt-BR" sz="3600" b="1" dirty="0">
                <a:ln>
                  <a:solidFill>
                    <a:schemeClr val="tx1"/>
                  </a:solidFill>
                </a:ln>
                <a:solidFill>
                  <a:srgbClr val="FF0000"/>
                </a:solidFill>
              </a:rPr>
              <a:t> Intereuropeia</a:t>
            </a:r>
          </a:p>
        </p:txBody>
      </p:sp>
      <p:sp>
        <p:nvSpPr>
          <p:cNvPr id="3" name="Espaço Reservado para Texto 2">
            <a:extLst>
              <a:ext uri="{FF2B5EF4-FFF2-40B4-BE49-F238E27FC236}">
                <a16:creationId xmlns:a16="http://schemas.microsoft.com/office/drawing/2014/main" id="{41BD80D8-3761-4900-B3A7-1F0AC121B4FB}"/>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1327805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riosidades_2">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600" b="1" dirty="0">
                <a:ln>
                  <a:solidFill>
                    <a:schemeClr val="tx1"/>
                  </a:solidFill>
                </a:ln>
                <a:solidFill>
                  <a:srgbClr val="FFFF00"/>
                </a:solidFill>
              </a:rPr>
              <a:t>Divisão</a:t>
            </a:r>
            <a:r>
              <a:rPr lang="pt-BR" sz="3600" b="1" dirty="0">
                <a:ln>
                  <a:solidFill>
                    <a:schemeClr val="tx1"/>
                  </a:solidFill>
                </a:ln>
                <a:solidFill>
                  <a:srgbClr val="FF0000"/>
                </a:solidFill>
              </a:rPr>
              <a:t> Intereuropeia</a:t>
            </a:r>
          </a:p>
        </p:txBody>
      </p:sp>
      <p:sp>
        <p:nvSpPr>
          <p:cNvPr id="7" name="Espaço Reservado para Texto 2">
            <a:extLst>
              <a:ext uri="{FF2B5EF4-FFF2-40B4-BE49-F238E27FC236}">
                <a16:creationId xmlns:a16="http://schemas.microsoft.com/office/drawing/2014/main" id="{5BEB51A7-FA12-4092-880C-D92F60CC101A}"/>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300" b="1">
                <a:latin typeface="Comic Sans MS" panose="030F0702030302020204" pitchFamily="66" charset="0"/>
              </a:defRPr>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2258422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7737" y="685695"/>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83031C4F-6308-48D1-AE9D-A3E3CDBF91F7}"/>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600" b="1" dirty="0">
                <a:ln>
                  <a:solidFill>
                    <a:schemeClr val="tx1"/>
                  </a:solidFill>
                </a:ln>
                <a:solidFill>
                  <a:srgbClr val="FFFF00"/>
                </a:solidFill>
              </a:rPr>
              <a:t>Divisão</a:t>
            </a:r>
            <a:r>
              <a:rPr lang="pt-BR" sz="3600" b="1" dirty="0">
                <a:ln>
                  <a:solidFill>
                    <a:schemeClr val="tx1"/>
                  </a:solidFill>
                </a:ln>
                <a:solidFill>
                  <a:srgbClr val="FF0000"/>
                </a:solidFill>
              </a:rPr>
              <a:t> Intereuropeia</a:t>
            </a:r>
          </a:p>
        </p:txBody>
      </p:sp>
    </p:spTree>
    <p:extLst>
      <p:ext uri="{BB962C8B-B14F-4D97-AF65-F5344CB8AC3E}">
        <p14:creationId xmlns:p14="http://schemas.microsoft.com/office/powerpoint/2010/main" val="3300128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ientaçõ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BFCC3EF9-EFE1-42F6-AF89-C307108FF02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ln>
                  <a:solidFill>
                    <a:schemeClr val="tx1"/>
                  </a:solidFill>
                </a:ln>
                <a:solidFill>
                  <a:srgbClr val="FFFF00"/>
                </a:solidFill>
              </a:rPr>
              <a:t>Orientação aos Professores</a:t>
            </a:r>
          </a:p>
        </p:txBody>
      </p:sp>
      <p:sp>
        <p:nvSpPr>
          <p:cNvPr id="7" name="CaixaDeTexto 6">
            <a:extLst>
              <a:ext uri="{FF2B5EF4-FFF2-40B4-BE49-F238E27FC236}">
                <a16:creationId xmlns:a16="http://schemas.microsoft.com/office/drawing/2014/main" id="{A44857A5-1D10-4BFC-8C69-E0241B0C4CC3}"/>
              </a:ext>
            </a:extLst>
          </p:cNvPr>
          <p:cNvSpPr txBox="1"/>
          <p:nvPr userDrawn="1"/>
        </p:nvSpPr>
        <p:spPr>
          <a:xfrm>
            <a:off x="55055" y="666750"/>
            <a:ext cx="9054020" cy="532903"/>
          </a:xfrm>
          <a:prstGeom prst="rect">
            <a:avLst/>
          </a:prstGeom>
          <a:noFill/>
        </p:spPr>
        <p:txBody>
          <a:bodyPr wrap="square">
            <a:spAutoFit/>
          </a:bodyPr>
          <a:lstStyle/>
          <a:p>
            <a:pPr marR="101600" algn="ctr">
              <a:lnSpc>
                <a:spcPct val="107000"/>
              </a:lnSpc>
              <a:spcAft>
                <a:spcPts val="0"/>
              </a:spcAft>
            </a:pPr>
            <a:r>
              <a:rPr lang="pt-BR" sz="2800" b="1" i="1" dirty="0">
                <a:solidFill>
                  <a:srgbClr val="FF0000"/>
                </a:solidFill>
              </a:rPr>
              <a:t>Dicas da história </a:t>
            </a:r>
          </a:p>
        </p:txBody>
      </p:sp>
    </p:spTree>
    <p:extLst>
      <p:ext uri="{BB962C8B-B14F-4D97-AF65-F5344CB8AC3E}">
        <p14:creationId xmlns:p14="http://schemas.microsoft.com/office/powerpoint/2010/main" val="280541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5E5280-0888-478A-92DC-756B8F7A7FA8}"/>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3" name="Retângulo 2">
            <a:extLst>
              <a:ext uri="{FF2B5EF4-FFF2-40B4-BE49-F238E27FC236}">
                <a16:creationId xmlns:a16="http://schemas.microsoft.com/office/drawing/2014/main" id="{B3171E86-687F-4AD5-833A-26E8D95A1805}"/>
              </a:ext>
            </a:extLst>
          </p:cNvPr>
          <p:cNvSpPr/>
          <p:nvPr userDrawn="1"/>
        </p:nvSpPr>
        <p:spPr>
          <a:xfrm>
            <a:off x="0" y="0"/>
            <a:ext cx="1306513" cy="6858000"/>
          </a:xfrm>
          <a:prstGeom prst="rect">
            <a:avLst/>
          </a:prstGeom>
          <a:gradFill>
            <a:gsLst>
              <a:gs pos="0">
                <a:schemeClr val="tx1"/>
              </a:gs>
              <a:gs pos="35000">
                <a:schemeClr val="bg2">
                  <a:lumMod val="25000"/>
                </a:schemeClr>
              </a:gs>
              <a:gs pos="69000">
                <a:schemeClr val="accent3">
                  <a:lumMod val="50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100"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4" name="Retângulo 3">
            <a:extLst>
              <a:ext uri="{FF2B5EF4-FFF2-40B4-BE49-F238E27FC236}">
                <a16:creationId xmlns:a16="http://schemas.microsoft.com/office/drawing/2014/main" id="{FAB6CA49-FA97-4265-B31C-24F45B20780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E018BB23-1503-40FD-9E09-8C9CB18EF74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6" name="Retângulo 5">
            <a:extLst>
              <a:ext uri="{FF2B5EF4-FFF2-40B4-BE49-F238E27FC236}">
                <a16:creationId xmlns:a16="http://schemas.microsoft.com/office/drawing/2014/main" id="{09322C02-A10F-411C-B88A-8CABA1BE2F1E}"/>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7" name="Retângulo 6">
            <a:extLst>
              <a:ext uri="{FF2B5EF4-FFF2-40B4-BE49-F238E27FC236}">
                <a16:creationId xmlns:a16="http://schemas.microsoft.com/office/drawing/2014/main" id="{12230A02-5254-4E1B-8161-4C7CA500D0C6}"/>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1DF5EDFA-337F-4C37-B148-72322770314E}"/>
              </a:ext>
            </a:extLst>
          </p:cNvPr>
          <p:cNvSpPr/>
          <p:nvPr userDrawn="1"/>
        </p:nvSpPr>
        <p:spPr>
          <a:xfrm>
            <a:off x="6519863" y="0"/>
            <a:ext cx="1308100" cy="6858000"/>
          </a:xfrm>
          <a:prstGeom prst="rect">
            <a:avLst/>
          </a:prstGeom>
          <a:gradFill>
            <a:gsLst>
              <a:gs pos="0">
                <a:srgbClr val="C8DDAB"/>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9" name="Seta para a direita 14">
            <a:extLst>
              <a:ext uri="{FF2B5EF4-FFF2-40B4-BE49-F238E27FC236}">
                <a16:creationId xmlns:a16="http://schemas.microsoft.com/office/drawing/2014/main" id="{13E3794A-39B9-4F11-9A65-AC2566BBFC9F}"/>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0" name="Seta para a direita 15">
            <a:extLst>
              <a:ext uri="{FF2B5EF4-FFF2-40B4-BE49-F238E27FC236}">
                <a16:creationId xmlns:a16="http://schemas.microsoft.com/office/drawing/2014/main" id="{DFB7F4FA-087C-404C-B195-50699B26695F}"/>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1" name="Seta para a direita 16">
            <a:extLst>
              <a:ext uri="{FF2B5EF4-FFF2-40B4-BE49-F238E27FC236}">
                <a16:creationId xmlns:a16="http://schemas.microsoft.com/office/drawing/2014/main" id="{5E88BB1A-AC3F-4CD1-A010-5AA2B37E13C5}"/>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2" name="Seta para a direita 17">
            <a:extLst>
              <a:ext uri="{FF2B5EF4-FFF2-40B4-BE49-F238E27FC236}">
                <a16:creationId xmlns:a16="http://schemas.microsoft.com/office/drawing/2014/main" id="{36A8CDFF-E5D3-445F-A807-E5E0A899467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4" name="Retângulo 13">
            <a:extLst>
              <a:ext uri="{FF2B5EF4-FFF2-40B4-BE49-F238E27FC236}">
                <a16:creationId xmlns:a16="http://schemas.microsoft.com/office/drawing/2014/main" id="{4BF2629F-D774-4FB0-872E-9E4F21426014}"/>
              </a:ext>
            </a:extLst>
          </p:cNvPr>
          <p:cNvSpPr/>
          <p:nvPr userDrawn="1"/>
        </p:nvSpPr>
        <p:spPr>
          <a:xfrm>
            <a:off x="1331913" y="550118"/>
            <a:ext cx="7812087" cy="6300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5" name="Picture 3">
            <a:extLst>
              <a:ext uri="{FF2B5EF4-FFF2-40B4-BE49-F238E27FC236}">
                <a16:creationId xmlns:a16="http://schemas.microsoft.com/office/drawing/2014/main" id="{D9099EE3-ED9B-4A5A-98AE-233EE12133F1}"/>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57494" y="5247095"/>
            <a:ext cx="1206000" cy="127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07209"/>
      </p:ext>
    </p:extLst>
  </p:cSld>
  <p:clrMap bg1="lt1" tx1="dk1" bg2="lt2" tx2="dk2" accent1="accent1" accent2="accent2" accent3="accent3" accent4="accent4" accent5="accent5" accent6="accent6" hlink="hlink" folHlink="folHlink"/>
  <p:sldLayoutIdLst>
    <p:sldLayoutId id="2147483666" r:id="rId1"/>
    <p:sldLayoutId id="2147483669" r:id="rId2"/>
    <p:sldLayoutId id="2147483679" r:id="rId3"/>
    <p:sldLayoutId id="2147483695" r:id="rId4"/>
    <p:sldLayoutId id="2147483697" r:id="rId5"/>
    <p:sldLayoutId id="2147483705" r:id="rId6"/>
    <p:sldLayoutId id="2147483707" r:id="rId7"/>
    <p:sldLayoutId id="2147483687" r:id="rId8"/>
    <p:sldLayoutId id="2147483685" r:id="rId9"/>
    <p:sldLayoutId id="2147483703" r:id="rId10"/>
    <p:sldLayoutId id="2147483689" r:id="rId11"/>
    <p:sldLayoutId id="2147483691" r:id="rId12"/>
    <p:sldLayoutId id="214748367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49D792-FF50-46C3-B99E-1FFD7A62B0D2}"/>
              </a:ext>
            </a:extLst>
          </p:cNvPr>
          <p:cNvSpPr/>
          <p:nvPr/>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3" name="Retângulo 2">
            <a:extLst>
              <a:ext uri="{FF2B5EF4-FFF2-40B4-BE49-F238E27FC236}">
                <a16:creationId xmlns:a16="http://schemas.microsoft.com/office/drawing/2014/main" id="{A4091148-46CF-4C2F-9893-4FD90646583D}"/>
              </a:ext>
            </a:extLst>
          </p:cNvPr>
          <p:cNvSpPr/>
          <p:nvPr/>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4" name="Retângulo 3">
            <a:extLst>
              <a:ext uri="{FF2B5EF4-FFF2-40B4-BE49-F238E27FC236}">
                <a16:creationId xmlns:a16="http://schemas.microsoft.com/office/drawing/2014/main" id="{04F878A8-CB32-416C-99F4-CB44CED0AFA5}"/>
              </a:ext>
            </a:extLst>
          </p:cNvPr>
          <p:cNvSpPr/>
          <p:nvPr/>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07E0E060-FE17-4AF4-8BD3-CCC7D0CE15CA}"/>
              </a:ext>
            </a:extLst>
          </p:cNvPr>
          <p:cNvSpPr/>
          <p:nvPr/>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6" name="Retângulo 5">
            <a:extLst>
              <a:ext uri="{FF2B5EF4-FFF2-40B4-BE49-F238E27FC236}">
                <a16:creationId xmlns:a16="http://schemas.microsoft.com/office/drawing/2014/main" id="{810BFC46-6C8D-420C-B296-B612BE901CBE}"/>
              </a:ext>
            </a:extLst>
          </p:cNvPr>
          <p:cNvSpPr/>
          <p:nvPr/>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7" name="Retângulo 6">
            <a:extLst>
              <a:ext uri="{FF2B5EF4-FFF2-40B4-BE49-F238E27FC236}">
                <a16:creationId xmlns:a16="http://schemas.microsoft.com/office/drawing/2014/main" id="{8A734109-F311-400B-AEA9-3DFCB54B5F1C}"/>
              </a:ext>
            </a:extLst>
          </p:cNvPr>
          <p:cNvSpPr/>
          <p:nvPr/>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8" name="Retângulo 7">
            <a:extLst>
              <a:ext uri="{FF2B5EF4-FFF2-40B4-BE49-F238E27FC236}">
                <a16:creationId xmlns:a16="http://schemas.microsoft.com/office/drawing/2014/main" id="{F1AF1CCD-5DFF-474E-A2EF-A008A3A3E47C}"/>
              </a:ext>
            </a:extLst>
          </p:cNvPr>
          <p:cNvSpPr/>
          <p:nvPr/>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9" name="Seta para a direita 14">
            <a:extLst>
              <a:ext uri="{FF2B5EF4-FFF2-40B4-BE49-F238E27FC236}">
                <a16:creationId xmlns:a16="http://schemas.microsoft.com/office/drawing/2014/main" id="{00CF1C06-5A7C-4A21-B7A3-F45EA25BF693}"/>
              </a:ext>
            </a:extLst>
          </p:cNvPr>
          <p:cNvSpPr/>
          <p:nvPr/>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0" name="Seta para a direita 15">
            <a:extLst>
              <a:ext uri="{FF2B5EF4-FFF2-40B4-BE49-F238E27FC236}">
                <a16:creationId xmlns:a16="http://schemas.microsoft.com/office/drawing/2014/main" id="{A05431B9-98A0-40A3-98CF-76DDDDD18BD2}"/>
              </a:ext>
            </a:extLst>
          </p:cNvPr>
          <p:cNvSpPr/>
          <p:nvPr/>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Seta para a direita 16">
            <a:extLst>
              <a:ext uri="{FF2B5EF4-FFF2-40B4-BE49-F238E27FC236}">
                <a16:creationId xmlns:a16="http://schemas.microsoft.com/office/drawing/2014/main" id="{F414EB73-585D-4D82-82B0-34FA1109C31A}"/>
              </a:ext>
            </a:extLst>
          </p:cNvPr>
          <p:cNvSpPr/>
          <p:nvPr/>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2" name="Seta para a direita 17">
            <a:extLst>
              <a:ext uri="{FF2B5EF4-FFF2-40B4-BE49-F238E27FC236}">
                <a16:creationId xmlns:a16="http://schemas.microsoft.com/office/drawing/2014/main" id="{9ED04254-46D8-4CAE-B02C-3B916F8DB788}"/>
              </a:ext>
            </a:extLst>
          </p:cNvPr>
          <p:cNvSpPr/>
          <p:nvPr/>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4109" name="Imagem 13" descr="Uma imagem contendo texto&#10;&#10;Descrição gerada com alta confiança">
            <a:extLst>
              <a:ext uri="{FF2B5EF4-FFF2-40B4-BE49-F238E27FC236}">
                <a16:creationId xmlns:a16="http://schemas.microsoft.com/office/drawing/2014/main" id="{E5FDA8F4-3AAB-402B-8FE6-77D6464D0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ângulo 13">
            <a:extLst>
              <a:ext uri="{FF2B5EF4-FFF2-40B4-BE49-F238E27FC236}">
                <a16:creationId xmlns:a16="http://schemas.microsoft.com/office/drawing/2014/main" id="{720536C1-1B3F-4960-A032-63CAD1C8BA98}"/>
              </a:ext>
            </a:extLst>
          </p:cNvPr>
          <p:cNvSpPr>
            <a:spLocks noChangeAspect="1"/>
          </p:cNvSpPr>
          <p:nvPr/>
        </p:nvSpPr>
        <p:spPr>
          <a:xfrm>
            <a:off x="1320800" y="666750"/>
            <a:ext cx="7797800" cy="6173788"/>
          </a:xfrm>
          <a:prstGeom prst="rect">
            <a:avLst/>
          </a:prstGeom>
          <a:gradFill>
            <a:gsLst>
              <a:gs pos="0">
                <a:srgbClr val="FFFFCC"/>
              </a:gs>
              <a:gs pos="0">
                <a:srgbClr val="FFFF99"/>
              </a:gs>
              <a:gs pos="100000">
                <a:schemeClr val="bg1"/>
              </a:gs>
              <a:gs pos="100000">
                <a:schemeClr val="bg1"/>
              </a:gs>
            </a:gsLst>
            <a:lin ang="5400000" scaled="1"/>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Tree>
    <p:extLst>
      <p:ext uri="{BB962C8B-B14F-4D97-AF65-F5344CB8AC3E}">
        <p14:creationId xmlns:p14="http://schemas.microsoft.com/office/powerpoint/2010/main" val="463339255"/>
      </p:ext>
    </p:extLst>
  </p:cSld>
  <p:clrMap bg1="lt1" tx1="dk1" bg2="lt2" tx2="dk2" accent1="accent1" accent2="accent2" accent3="accent3" accent4="accent4" accent5="accent5" accent6="accent6" hlink="hlink" folHlink="folHlink"/>
  <p:sldLayoutIdLst>
    <p:sldLayoutId id="214748371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gif"/><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3.jp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jpg"/><Relationship Id="rId7"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jpeg"/><Relationship Id="rId4" Type="http://schemas.openxmlformats.org/officeDocument/2006/relationships/image" Target="../media/image69.jpg"/><Relationship Id="rId9"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5.jp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image" Target="../media/image98.jpg"/><Relationship Id="rId7" Type="http://schemas.openxmlformats.org/officeDocument/2006/relationships/image" Target="../media/image10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3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hyperlink" Target="https://manhadealemanha.files.wordpress.com/2015/05/img_4711.jpg" TargetMode="External"/><Relationship Id="rId7" Type="http://schemas.openxmlformats.org/officeDocument/2006/relationships/image" Target="../media/image113.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2.jpg"/><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image" Target="../media/image115.jpeg"/></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16.jp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7.jpg"/><Relationship Id="rId1" Type="http://schemas.openxmlformats.org/officeDocument/2006/relationships/slideLayout" Target="../slideLayouts/slideLayout6.xml"/><Relationship Id="rId6" Type="http://schemas.openxmlformats.org/officeDocument/2006/relationships/image" Target="../media/image120.jpg"/><Relationship Id="rId5" Type="http://schemas.openxmlformats.org/officeDocument/2006/relationships/image" Target="../media/image119.jpeg"/><Relationship Id="rId4" Type="http://schemas.openxmlformats.org/officeDocument/2006/relationships/image" Target="../media/image118.jpg"/></Relationships>
</file>

<file path=ppt/slides/_rels/slide36.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7.jpeg"/><Relationship Id="rId3" Type="http://schemas.openxmlformats.org/officeDocument/2006/relationships/hyperlink" Target="http://3.bp.blogspot.com/_lM4CUAFQ2sU/SUE1R93EIII/AAAAAAAAAeM/T58_mkFXPr8/s1600-h/Gredos_0025.jpg" TargetMode="External"/><Relationship Id="rId7" Type="http://schemas.openxmlformats.org/officeDocument/2006/relationships/image" Target="../media/image123.jpeg"/><Relationship Id="rId12" Type="http://schemas.openxmlformats.org/officeDocument/2006/relationships/hyperlink" Target="http://2.bp.blogspot.com/-Xc8uWoq8zM4/T3TjbqR_URI/AAAAAAAAGfE/9RjAm-_ET9Y/s1600/33+ibex.jp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4.bp.blogspot.com/-nWF5zHKSkkQ/ULu3QrfwJMI/AAAAAAAADDc/NlQkJOPJeGY/s1600/Cabra-monte%CC%81s-(Capra-pyrenaica)---IMG_3870-Blog.jpg" TargetMode="External"/><Relationship Id="rId11" Type="http://schemas.openxmlformats.org/officeDocument/2006/relationships/image" Target="../media/image126.jpeg"/><Relationship Id="rId5" Type="http://schemas.openxmlformats.org/officeDocument/2006/relationships/image" Target="../media/image122.jpeg"/><Relationship Id="rId10" Type="http://schemas.openxmlformats.org/officeDocument/2006/relationships/hyperlink" Target="http://1.bp.blogspot.com/-BHR4xp4-xak/ULu4lBfSiWI/AAAAAAAADEk/7sZbidTTb9M/s1600/Cabra-monte%CC%81s-(Capra-pyrenaica)---IMG_5245-Blog.jpg" TargetMode="External"/><Relationship Id="rId4" Type="http://schemas.openxmlformats.org/officeDocument/2006/relationships/image" Target="../media/image121.jpeg"/><Relationship Id="rId9" Type="http://schemas.openxmlformats.org/officeDocument/2006/relationships/image" Target="../media/image125.jpg"/></Relationships>
</file>

<file path=ppt/slides/_rels/slide3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 Id="rId5" Type="http://schemas.openxmlformats.org/officeDocument/2006/relationships/image" Target="../media/image132.jpg"/><Relationship Id="rId4" Type="http://schemas.openxmlformats.org/officeDocument/2006/relationships/image" Target="../media/image131.jpeg"/></Relationships>
</file>

<file path=ppt/slides/_rels/slide39.xml.rels><?xml version="1.0" encoding="UTF-8" standalone="yes"?>
<Relationships xmlns="http://schemas.openxmlformats.org/package/2006/relationships"><Relationship Id="rId3" Type="http://schemas.openxmlformats.org/officeDocument/2006/relationships/image" Target="../media/image133.gif"/><Relationship Id="rId7" Type="http://schemas.openxmlformats.org/officeDocument/2006/relationships/image" Target="../media/image13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4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6.xml"/><Relationship Id="rId5" Type="http://schemas.openxmlformats.org/officeDocument/2006/relationships/image" Target="../media/image142.jpeg"/><Relationship Id="rId4" Type="http://schemas.openxmlformats.org/officeDocument/2006/relationships/image" Target="../media/image141.jpeg"/></Relationships>
</file>

<file path=ppt/slides/_rels/slide42.xml.rels><?xml version="1.0" encoding="UTF-8" standalone="yes"?>
<Relationships xmlns="http://schemas.openxmlformats.org/package/2006/relationships"><Relationship Id="rId8" Type="http://schemas.openxmlformats.org/officeDocument/2006/relationships/image" Target="../media/image148.jp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gif"/></Relationships>
</file>

<file path=ppt/slides/_rels/slide43.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4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6.xml"/><Relationship Id="rId6" Type="http://schemas.openxmlformats.org/officeDocument/2006/relationships/image" Target="../media/image153.jpg"/><Relationship Id="rId5" Type="http://schemas.openxmlformats.org/officeDocument/2006/relationships/image" Target="../media/image152.jpeg"/><Relationship Id="rId4" Type="http://schemas.openxmlformats.org/officeDocument/2006/relationships/image" Target="../media/image20.jpg"/></Relationships>
</file>

<file path=ppt/slides/_rels/slide45.xml.rels><?xml version="1.0" encoding="UTF-8" standalone="yes"?>
<Relationships xmlns="http://schemas.openxmlformats.org/package/2006/relationships"><Relationship Id="rId3" Type="http://schemas.openxmlformats.org/officeDocument/2006/relationships/image" Target="../media/image154.jpg"/><Relationship Id="rId7" Type="http://schemas.openxmlformats.org/officeDocument/2006/relationships/image" Target="../media/image158.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57.jpg"/><Relationship Id="rId5" Type="http://schemas.openxmlformats.org/officeDocument/2006/relationships/image" Target="../media/image156.jpg"/><Relationship Id="rId4" Type="http://schemas.openxmlformats.org/officeDocument/2006/relationships/image" Target="../media/image15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40.xml"/><Relationship Id="rId3" Type="http://schemas.openxmlformats.org/officeDocument/2006/relationships/slide" Target="slide10.xml"/><Relationship Id="rId7" Type="http://schemas.openxmlformats.org/officeDocument/2006/relationships/slide" Target="slide22.xml"/><Relationship Id="rId12" Type="http://schemas.openxmlformats.org/officeDocument/2006/relationships/slide" Target="slide37.xml"/><Relationship Id="rId2" Type="http://schemas.openxmlformats.org/officeDocument/2006/relationships/slide" Target="slide7.xm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34.xml"/><Relationship Id="rId5" Type="http://schemas.openxmlformats.org/officeDocument/2006/relationships/slide" Target="slide16.xml"/><Relationship Id="rId10" Type="http://schemas.openxmlformats.org/officeDocument/2006/relationships/slide" Target="slide31.xml"/><Relationship Id="rId4" Type="http://schemas.openxmlformats.org/officeDocument/2006/relationships/slide" Target="slide13.xml"/><Relationship Id="rId9" Type="http://schemas.openxmlformats.org/officeDocument/2006/relationships/slide" Target="slide28.xml"/><Relationship Id="rId14" Type="http://schemas.openxmlformats.org/officeDocument/2006/relationships/slide" Target="slide4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3D7891B-1221-4365-A4EF-5B47686381FE}"/>
              </a:ext>
            </a:extLst>
          </p:cNvPr>
          <p:cNvSpPr>
            <a:spLocks noGrp="1"/>
          </p:cNvSpPr>
          <p:nvPr>
            <p:ph type="body" sz="quarter" idx="10"/>
          </p:nvPr>
        </p:nvSpPr>
        <p:spPr/>
        <p:txBody>
          <a:bodyPr/>
          <a:lstStyle/>
          <a:p>
            <a:pPr algn="ctr"/>
            <a:r>
              <a:rPr lang="pt-BR" sz="6000" b="1" dirty="0"/>
              <a:t>2º</a:t>
            </a:r>
          </a:p>
        </p:txBody>
      </p:sp>
    </p:spTree>
    <p:extLst>
      <p:ext uri="{BB962C8B-B14F-4D97-AF65-F5344CB8AC3E}">
        <p14:creationId xmlns:p14="http://schemas.microsoft.com/office/powerpoint/2010/main" val="249825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0E0FBD75-EA4F-E094-4984-840E1D13759A}"/>
              </a:ext>
            </a:extLst>
          </p:cNvPr>
          <p:cNvSpPr>
            <a:spLocks noGrp="1"/>
          </p:cNvSpPr>
          <p:nvPr>
            <p:ph type="body" sz="quarter" idx="11"/>
          </p:nvPr>
        </p:nvSpPr>
        <p:spPr/>
        <p:txBody>
          <a:bodyPr/>
          <a:lstStyle/>
          <a:p>
            <a:r>
              <a:rPr lang="pt-BR" altLang="pt-BR" dirty="0">
                <a:latin typeface="Calibri" panose="020F0502020204030204" pitchFamily="34" charset="0"/>
              </a:rPr>
              <a:t>S02 - Missões – 08 de abril</a:t>
            </a:r>
            <a:endParaRPr lang="pt-BR" dirty="0"/>
          </a:p>
        </p:txBody>
      </p:sp>
      <p:sp>
        <p:nvSpPr>
          <p:cNvPr id="10" name="Espaço Reservado para Texto 9">
            <a:extLst>
              <a:ext uri="{FF2B5EF4-FFF2-40B4-BE49-F238E27FC236}">
                <a16:creationId xmlns:a16="http://schemas.microsoft.com/office/drawing/2014/main" id="{AC3C698E-FD4B-4D80-EB52-FFC98F249395}"/>
              </a:ext>
            </a:extLst>
          </p:cNvPr>
          <p:cNvSpPr>
            <a:spLocks noGrp="1"/>
          </p:cNvSpPr>
          <p:nvPr>
            <p:ph type="body" sz="quarter" idx="12"/>
          </p:nvPr>
        </p:nvSpPr>
        <p:spPr/>
        <p:txBody>
          <a:bodyPr/>
          <a:lstStyle/>
          <a:p>
            <a:r>
              <a:rPr lang="pt-BR" dirty="0"/>
              <a:t>Por um Bolo com Chantilly</a:t>
            </a:r>
          </a:p>
        </p:txBody>
      </p:sp>
      <p:sp>
        <p:nvSpPr>
          <p:cNvPr id="12" name="Espaço Reservado para Texto 11">
            <a:extLst>
              <a:ext uri="{FF2B5EF4-FFF2-40B4-BE49-F238E27FC236}">
                <a16:creationId xmlns:a16="http://schemas.microsoft.com/office/drawing/2014/main" id="{31F77FE2-A613-DA07-2C4B-1D652E04606E}"/>
              </a:ext>
            </a:extLst>
          </p:cNvPr>
          <p:cNvSpPr>
            <a:spLocks noGrp="1"/>
          </p:cNvSpPr>
          <p:nvPr>
            <p:ph type="body" sz="quarter" idx="15"/>
          </p:nvPr>
        </p:nvSpPr>
        <p:spPr/>
        <p:txBody>
          <a:bodyPr/>
          <a:lstStyle/>
          <a:p>
            <a:r>
              <a:rPr lang="pt-BR" dirty="0" err="1"/>
              <a:t>Catalin</a:t>
            </a:r>
            <a:endParaRPr lang="pt-BR" dirty="0"/>
          </a:p>
        </p:txBody>
      </p:sp>
      <p:sp>
        <p:nvSpPr>
          <p:cNvPr id="17" name="Espaço Reservado para Texto 16">
            <a:extLst>
              <a:ext uri="{FF2B5EF4-FFF2-40B4-BE49-F238E27FC236}">
                <a16:creationId xmlns:a16="http://schemas.microsoft.com/office/drawing/2014/main" id="{908E87E1-60C6-3C8F-53E2-2201875FBAA9}"/>
              </a:ext>
            </a:extLst>
          </p:cNvPr>
          <p:cNvSpPr>
            <a:spLocks noGrp="1"/>
          </p:cNvSpPr>
          <p:nvPr>
            <p:ph type="body" sz="quarter" idx="16"/>
          </p:nvPr>
        </p:nvSpPr>
        <p:spPr/>
        <p:txBody>
          <a:bodyPr/>
          <a:lstStyle/>
          <a:p>
            <a:r>
              <a:rPr lang="pt-BR" dirty="0"/>
              <a:t>Romênia</a:t>
            </a:r>
          </a:p>
        </p:txBody>
      </p:sp>
      <p:pic>
        <p:nvPicPr>
          <p:cNvPr id="11" name="Espaço Reservado para Imagem 10">
            <a:extLst>
              <a:ext uri="{FF2B5EF4-FFF2-40B4-BE49-F238E27FC236}">
                <a16:creationId xmlns:a16="http://schemas.microsoft.com/office/drawing/2014/main" id="{B4892F39-0DEC-4A90-B255-548EDF69AE0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280" b="6280"/>
          <a:stretch>
            <a:fillRect/>
          </a:stretch>
        </p:blipFill>
        <p:spPr/>
      </p:pic>
      <p:pic>
        <p:nvPicPr>
          <p:cNvPr id="14" name="Espaço Reservado para Imagem 13">
            <a:extLst>
              <a:ext uri="{FF2B5EF4-FFF2-40B4-BE49-F238E27FC236}">
                <a16:creationId xmlns:a16="http://schemas.microsoft.com/office/drawing/2014/main" id="{7700C894-14A2-4278-AB17-A3B38387004F}"/>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754" r="4754"/>
          <a:stretch>
            <a:fillRect/>
          </a:stretch>
        </p:blipFill>
        <p:spPr/>
      </p:pic>
    </p:spTree>
    <p:extLst>
      <p:ext uri="{BB962C8B-B14F-4D97-AF65-F5344CB8AC3E}">
        <p14:creationId xmlns:p14="http://schemas.microsoft.com/office/powerpoint/2010/main" val="1194186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Romanian Ministry of Entrepreneurship and Tourism Hires Influencers to  Promote Romania - Valahia.News">
            <a:extLst>
              <a:ext uri="{FF2B5EF4-FFF2-40B4-BE49-F238E27FC236}">
                <a16:creationId xmlns:a16="http://schemas.microsoft.com/office/drawing/2014/main" id="{5C37F64B-039F-4AFB-A52F-69BFFD98D5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3628" y="5055375"/>
            <a:ext cx="3347864" cy="1611741"/>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Texto 2">
            <a:extLst>
              <a:ext uri="{FF2B5EF4-FFF2-40B4-BE49-F238E27FC236}">
                <a16:creationId xmlns:a16="http://schemas.microsoft.com/office/drawing/2014/main" id="{D2DFBBBE-4F98-48E6-9C2D-AFF8C86042AF}"/>
              </a:ext>
            </a:extLst>
          </p:cNvPr>
          <p:cNvSpPr>
            <a:spLocks noGrp="1"/>
          </p:cNvSpPr>
          <p:nvPr>
            <p:ph type="body" sz="quarter" idx="10"/>
          </p:nvPr>
        </p:nvSpPr>
        <p:spPr>
          <a:xfrm>
            <a:off x="71996" y="679578"/>
            <a:ext cx="2959200" cy="4477614"/>
          </a:xfrm>
        </p:spPr>
        <p:txBody>
          <a:bodyPr/>
          <a:lstStyle/>
          <a:p>
            <a:pPr algn="ctr"/>
            <a:r>
              <a:rPr lang="pt-PT" altLang="pt-BR" dirty="0">
                <a:solidFill>
                  <a:srgbClr val="FF0000"/>
                </a:solidFill>
              </a:rPr>
              <a:t>Romênia</a:t>
            </a:r>
          </a:p>
          <a:p>
            <a:r>
              <a:rPr lang="pt-PT" altLang="pt-BR" dirty="0"/>
              <a:t>Em 1904, J. F. Hinter (Ginter) foi enviado da Rússia para Bucareste. Organizou o primeiro grupo na cidade, com 16 integrantes. Mais tarde, porém, como resultado da forte oposição da Igreja Ortodoxa Romena oficial, o Pastor Ginter foi expulso. Seu lugar foi ocupado por pastores romenos que não puderam ser expulsos pelas autoridades e que tiveram um impacto significativo no desenvolvimento e expansão do adventismo na Romênia. </a:t>
            </a:r>
          </a:p>
        </p:txBody>
      </p:sp>
      <p:pic>
        <p:nvPicPr>
          <p:cNvPr id="2050" name="Picture 2">
            <a:extLst>
              <a:ext uri="{FF2B5EF4-FFF2-40B4-BE49-F238E27FC236}">
                <a16:creationId xmlns:a16="http://schemas.microsoft.com/office/drawing/2014/main" id="{1D876413-70A3-4014-9CC8-7A780C0759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1196" y="670813"/>
            <a:ext cx="2261152" cy="2965446"/>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31A330BE-8D01-4FA7-A218-8BD8BE82AD04}"/>
              </a:ext>
            </a:extLst>
          </p:cNvPr>
          <p:cNvSpPr txBox="1"/>
          <p:nvPr/>
        </p:nvSpPr>
        <p:spPr>
          <a:xfrm>
            <a:off x="3023356" y="3275692"/>
            <a:ext cx="2261152" cy="369332"/>
          </a:xfrm>
          <a:prstGeom prst="rect">
            <a:avLst/>
          </a:prstGeom>
          <a:solidFill>
            <a:schemeClr val="bg1">
              <a:alpha val="60000"/>
            </a:schemeClr>
          </a:solidFill>
        </p:spPr>
        <p:txBody>
          <a:bodyPr wrap="square">
            <a:spAutoFit/>
          </a:bodyPr>
          <a:lstStyle/>
          <a:p>
            <a:r>
              <a:rPr lang="pt-PT" altLang="pt-BR" dirty="0"/>
              <a:t>J. F. Hinter (Ginter) </a:t>
            </a:r>
            <a:endParaRPr lang="pt-BR" dirty="0"/>
          </a:p>
        </p:txBody>
      </p:sp>
      <p:pic>
        <p:nvPicPr>
          <p:cNvPr id="2052" name="Picture 4" descr="De cima para baixo e da direita para a esquerda: 1) Hospital Colțea; 2) Ateneu Romeno; 3) Avenida da Vitória (Calea Victoriei); 4) vista para Caru' cu Bere e Mosteiro de Stavropoleos, em Lipscani; 5) Palácio da Justiça; 6) Palácio CEC; 7) antiga sede do Banco Nacional da Roménia; 8)  Parque Floreasca">
            <a:extLst>
              <a:ext uri="{FF2B5EF4-FFF2-40B4-BE49-F238E27FC236}">
                <a16:creationId xmlns:a16="http://schemas.microsoft.com/office/drawing/2014/main" id="{3F39E097-7F16-4558-9F30-5E09B703A6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188" y="687762"/>
            <a:ext cx="3818116" cy="6058078"/>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B0C0B4E9-524D-472A-8C20-861E3B092DC1}"/>
              </a:ext>
            </a:extLst>
          </p:cNvPr>
          <p:cNvSpPr txBox="1"/>
          <p:nvPr/>
        </p:nvSpPr>
        <p:spPr>
          <a:xfrm>
            <a:off x="5300188" y="679578"/>
            <a:ext cx="3810276" cy="276999"/>
          </a:xfrm>
          <a:prstGeom prst="rect">
            <a:avLst/>
          </a:prstGeom>
          <a:solidFill>
            <a:schemeClr val="bg1">
              <a:alpha val="41000"/>
            </a:schemeClr>
          </a:solidFill>
        </p:spPr>
        <p:txBody>
          <a:bodyPr wrap="square">
            <a:spAutoFit/>
          </a:bodyPr>
          <a:lstStyle/>
          <a:p>
            <a:pPr algn="ctr"/>
            <a:r>
              <a:rPr lang="pt-PT" altLang="pt-BR" sz="1200" b="1" dirty="0"/>
              <a:t>Bucareste</a:t>
            </a:r>
            <a:endParaRPr lang="pt-BR" sz="1200" b="1" dirty="0"/>
          </a:p>
        </p:txBody>
      </p:sp>
      <p:pic>
        <p:nvPicPr>
          <p:cNvPr id="7" name="Imagem 6">
            <a:extLst>
              <a:ext uri="{FF2B5EF4-FFF2-40B4-BE49-F238E27FC236}">
                <a16:creationId xmlns:a16="http://schemas.microsoft.com/office/drawing/2014/main" id="{82600172-3D7C-4314-AEBA-A8C71E4984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369" y="5805264"/>
            <a:ext cx="1295227" cy="861852"/>
          </a:xfrm>
          <a:prstGeom prst="rect">
            <a:avLst/>
          </a:prstGeom>
        </p:spPr>
      </p:pic>
      <p:sp>
        <p:nvSpPr>
          <p:cNvPr id="12" name="CaixaDeTexto 11">
            <a:extLst>
              <a:ext uri="{FF2B5EF4-FFF2-40B4-BE49-F238E27FC236}">
                <a16:creationId xmlns:a16="http://schemas.microsoft.com/office/drawing/2014/main" id="{21B27549-0ECA-47EA-A01F-CC60C2073E48}"/>
              </a:ext>
            </a:extLst>
          </p:cNvPr>
          <p:cNvSpPr txBox="1"/>
          <p:nvPr/>
        </p:nvSpPr>
        <p:spPr>
          <a:xfrm>
            <a:off x="256368" y="5301208"/>
            <a:ext cx="1295227" cy="461665"/>
          </a:xfrm>
          <a:prstGeom prst="rect">
            <a:avLst/>
          </a:prstGeom>
          <a:noFill/>
        </p:spPr>
        <p:txBody>
          <a:bodyPr wrap="square">
            <a:spAutoFit/>
          </a:bodyPr>
          <a:lstStyle/>
          <a:p>
            <a:pPr algn="ctr"/>
            <a:r>
              <a:rPr lang="pt-PT" altLang="pt-BR" sz="1200" b="1" dirty="0"/>
              <a:t>Bandeira da </a:t>
            </a:r>
          </a:p>
          <a:p>
            <a:pPr algn="ctr"/>
            <a:r>
              <a:rPr lang="pt-PT" altLang="pt-BR" sz="1200" b="1" dirty="0"/>
              <a:t>Romênia</a:t>
            </a:r>
            <a:endParaRPr lang="pt-BR" sz="1200" b="1" dirty="0"/>
          </a:p>
        </p:txBody>
      </p:sp>
      <p:sp>
        <p:nvSpPr>
          <p:cNvPr id="15" name="CaixaDeTexto 14">
            <a:extLst>
              <a:ext uri="{FF2B5EF4-FFF2-40B4-BE49-F238E27FC236}">
                <a16:creationId xmlns:a16="http://schemas.microsoft.com/office/drawing/2014/main" id="{F0C508F1-8A71-4D28-8F29-60903260A119}"/>
              </a:ext>
            </a:extLst>
          </p:cNvPr>
          <p:cNvSpPr txBox="1"/>
          <p:nvPr/>
        </p:nvSpPr>
        <p:spPr>
          <a:xfrm>
            <a:off x="3275855" y="5035242"/>
            <a:ext cx="1822299" cy="369332"/>
          </a:xfrm>
          <a:prstGeom prst="rect">
            <a:avLst/>
          </a:prstGeom>
          <a:solidFill>
            <a:schemeClr val="bg1">
              <a:alpha val="69000"/>
            </a:schemeClr>
          </a:solidFill>
        </p:spPr>
        <p:txBody>
          <a:bodyPr wrap="square">
            <a:spAutoFit/>
          </a:bodyPr>
          <a:lstStyle/>
          <a:p>
            <a:pPr algn="ctr"/>
            <a:r>
              <a:rPr lang="pt-PT" altLang="pt-BR" sz="1800" b="1" dirty="0"/>
              <a:t>Romênia</a:t>
            </a:r>
            <a:endParaRPr lang="pt-BR" sz="1800" b="1" dirty="0"/>
          </a:p>
        </p:txBody>
      </p:sp>
    </p:spTree>
    <p:extLst>
      <p:ext uri="{BB962C8B-B14F-4D97-AF65-F5344CB8AC3E}">
        <p14:creationId xmlns:p14="http://schemas.microsoft.com/office/powerpoint/2010/main" val="4131346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D9DF4360-9580-48E8-8F48-CF35C4F24AF9}"/>
              </a:ext>
            </a:extLst>
          </p:cNvPr>
          <p:cNvSpPr>
            <a:spLocks noGrp="1"/>
          </p:cNvSpPr>
          <p:nvPr>
            <p:ph type="body" sz="quarter" idx="10"/>
          </p:nvPr>
        </p:nvSpPr>
        <p:spPr>
          <a:xfrm>
            <a:off x="172640" y="895602"/>
            <a:ext cx="2959200" cy="4405606"/>
          </a:xfrm>
        </p:spPr>
        <p:txBody>
          <a:bodyPr/>
          <a:lstStyle/>
          <a:p>
            <a:pPr algn="ctr">
              <a:defRPr/>
            </a:pPr>
            <a:r>
              <a:rPr lang="pt-PT" sz="1600" b="1" dirty="0">
                <a:solidFill>
                  <a:srgbClr val="FF0000"/>
                </a:solidFill>
                <a:latin typeface="Comic Sans MS" panose="030F0702030302020204" pitchFamily="66" charset="0"/>
              </a:rPr>
              <a:t>Gamo</a:t>
            </a:r>
          </a:p>
          <a:p>
            <a:pPr algn="ctr">
              <a:defRPr/>
            </a:pPr>
            <a:endParaRPr lang="pt-BR" sz="1600" b="1" dirty="0">
              <a:solidFill>
                <a:srgbClr val="FF0000"/>
              </a:solidFill>
              <a:cs typeface="Arial"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O </a:t>
            </a:r>
            <a:r>
              <a:rPr lang="pt-BR" sz="1300" b="1" dirty="0">
                <a:latin typeface="Comic Sans MS" panose="030F0702030302020204" pitchFamily="66" charset="0"/>
              </a:rPr>
              <a:t>gamo</a:t>
            </a:r>
            <a:r>
              <a:rPr lang="pt-BR" sz="1300" dirty="0">
                <a:latin typeface="Comic Sans MS" panose="030F0702030302020204" pitchFamily="66" charset="0"/>
              </a:rPr>
              <a:t> é um mamífero comum em várias partes da Europa, inclusive na Bulgária;</a:t>
            </a:r>
          </a:p>
          <a:p>
            <a:pPr marL="285750" indent="-285750" algn="just">
              <a:buFont typeface="Wingdings" panose="05000000000000000000" pitchFamily="2" charset="2"/>
              <a:buChar char="Ø"/>
              <a:defRPr/>
            </a:pPr>
            <a:endParaRPr lang="pt-BR"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 Possui um pescoço comprido e fino, com o focinho longo, orelhas grandes e compridas e grandes chifres </a:t>
            </a:r>
            <a:r>
              <a:rPr lang="en-US" sz="1300" dirty="0" err="1">
                <a:latin typeface="Comic Sans MS" panose="030F0702030302020204" pitchFamily="66" charset="0"/>
              </a:rPr>
              <a:t>achatados</a:t>
            </a:r>
            <a:r>
              <a:rPr lang="en-US" sz="1300" dirty="0">
                <a:latin typeface="Comic Sans MS" panose="030F0702030302020204" pitchFamily="66" charset="0"/>
              </a:rPr>
              <a:t> e </a:t>
            </a:r>
            <a:r>
              <a:rPr lang="en-US" sz="1300" dirty="0" err="1">
                <a:latin typeface="Comic Sans MS" panose="030F0702030302020204" pitchFamily="66" charset="0"/>
              </a:rPr>
              <a:t>palmados</a:t>
            </a:r>
            <a:r>
              <a:rPr lang="pt-BR" sz="1300" dirty="0">
                <a:latin typeface="Comic Sans MS" panose="030F0702030302020204" pitchFamily="66" charset="0"/>
              </a:rPr>
              <a:t>; </a:t>
            </a:r>
            <a:endParaRPr lang="es-ES" sz="1300" dirty="0">
              <a:latin typeface="Comic Sans MS" panose="030F0702030302020204" pitchFamily="66" charset="0"/>
              <a:cs typeface="Arial" charset="0"/>
            </a:endParaRPr>
          </a:p>
          <a:p>
            <a:pPr marL="285750" indent="-285750" algn="just">
              <a:buFont typeface="Wingdings" panose="05000000000000000000" pitchFamily="2" charset="2"/>
              <a:buChar char="Ø"/>
              <a:defRPr/>
            </a:pPr>
            <a:endParaRPr lang="pt-BR" sz="1300" dirty="0">
              <a:latin typeface="Comic Sans MS" panose="030F0702030302020204" pitchFamily="66" charset="0"/>
            </a:endParaRPr>
          </a:p>
          <a:p>
            <a:pPr marL="285750" indent="-285750" algn="just">
              <a:buFont typeface="Wingdings" panose="05000000000000000000" pitchFamily="2" charset="2"/>
              <a:buChar char="Ø"/>
              <a:defRPr/>
            </a:pPr>
            <a:r>
              <a:rPr lang="pt-PT" sz="1300" dirty="0">
                <a:latin typeface="Comic Sans MS" panose="030F0702030302020204" pitchFamily="66" charset="0"/>
              </a:rPr>
              <a:t>Seus chifres caem na primavera, mas logo começam a crescer de novo e a cada ano crescem maiores; </a:t>
            </a:r>
          </a:p>
          <a:p>
            <a:pPr algn="just">
              <a:defRPr/>
            </a:pPr>
            <a:endParaRPr lang="pt-PT"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Ele se alimenta no verão de arbustos, frutos e hortícolas e no inverno essencialmente de raízes e cereais</a:t>
            </a:r>
            <a:r>
              <a:rPr lang="pt-PT" sz="1300" dirty="0">
                <a:latin typeface="Comic Sans MS" panose="030F0702030302020204" pitchFamily="66" charset="0"/>
              </a:rPr>
              <a:t>; </a:t>
            </a:r>
          </a:p>
          <a:p>
            <a:pPr algn="just">
              <a:defRPr/>
            </a:pPr>
            <a:endParaRPr lang="pt-PT" sz="1300" dirty="0">
              <a:latin typeface="Comic Sans MS" panose="030F0702030302020204" pitchFamily="66" charset="0"/>
            </a:endParaRPr>
          </a:p>
          <a:p>
            <a:pPr marL="285750" indent="-285750" algn="just">
              <a:buFont typeface="Wingdings" panose="05000000000000000000" pitchFamily="2" charset="2"/>
              <a:buChar char="Ø"/>
              <a:defRPr/>
            </a:pPr>
            <a:r>
              <a:rPr lang="pt-PT" sz="1300" dirty="0">
                <a:latin typeface="Comic Sans MS" panose="030F0702030302020204" pitchFamily="66" charset="0"/>
              </a:rPr>
              <a:t>Os gamos vivem em grupos.</a:t>
            </a:r>
            <a:endParaRPr lang="pt-BR" sz="1300" dirty="0">
              <a:latin typeface="Comic Sans MS" panose="030F0702030302020204" pitchFamily="66" charset="0"/>
            </a:endParaRPr>
          </a:p>
          <a:p>
            <a:endParaRPr lang="pt-BR" dirty="0"/>
          </a:p>
        </p:txBody>
      </p:sp>
      <p:sp>
        <p:nvSpPr>
          <p:cNvPr id="11" name="CaixaDeTexto 10">
            <a:extLst>
              <a:ext uri="{FF2B5EF4-FFF2-40B4-BE49-F238E27FC236}">
                <a16:creationId xmlns:a16="http://schemas.microsoft.com/office/drawing/2014/main" id="{9AC25ADF-5B23-4A14-9B29-4F89CAB5C9C3}"/>
              </a:ext>
            </a:extLst>
          </p:cNvPr>
          <p:cNvSpPr txBox="1"/>
          <p:nvPr/>
        </p:nvSpPr>
        <p:spPr>
          <a:xfrm>
            <a:off x="1833588" y="5964264"/>
            <a:ext cx="919338" cy="600164"/>
          </a:xfrm>
          <a:prstGeom prst="rect">
            <a:avLst/>
          </a:prstGeom>
          <a:noFill/>
        </p:spPr>
        <p:txBody>
          <a:bodyPr wrap="square" rtlCol="0">
            <a:spAutoFit/>
          </a:bodyPr>
          <a:lstStyle/>
          <a:p>
            <a:pPr algn="ctr"/>
            <a:r>
              <a:rPr lang="pt-BR" sz="1100" b="1" dirty="0"/>
              <a:t>Bandeira da Bulgária</a:t>
            </a:r>
          </a:p>
          <a:p>
            <a:pPr algn="ctr"/>
            <a:endParaRPr lang="pt-BR" sz="1100" b="1" dirty="0"/>
          </a:p>
        </p:txBody>
      </p:sp>
      <p:pic>
        <p:nvPicPr>
          <p:cNvPr id="12" name="Picture 4" descr="http://www.apaginadomonteiro.net/gamomacho.jpg">
            <a:extLst>
              <a:ext uri="{FF2B5EF4-FFF2-40B4-BE49-F238E27FC236}">
                <a16:creationId xmlns:a16="http://schemas.microsoft.com/office/drawing/2014/main" id="{BB94E545-245E-4E59-B275-8EF5E5C2E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868" y="641331"/>
            <a:ext cx="4086225" cy="2638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apaginadomonteiro.net/evogamo.jpg">
            <a:extLst>
              <a:ext uri="{FF2B5EF4-FFF2-40B4-BE49-F238E27FC236}">
                <a16:creationId xmlns:a16="http://schemas.microsoft.com/office/drawing/2014/main" id="{62B2BEFD-1F2E-4566-979D-1C15E550BF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5444213"/>
            <a:ext cx="5655000" cy="1040102"/>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13">
            <a:extLst>
              <a:ext uri="{FF2B5EF4-FFF2-40B4-BE49-F238E27FC236}">
                <a16:creationId xmlns:a16="http://schemas.microsoft.com/office/drawing/2014/main" id="{32DD1718-A4FB-432A-8352-BA9CAFE9D085}"/>
              </a:ext>
            </a:extLst>
          </p:cNvPr>
          <p:cNvSpPr/>
          <p:nvPr/>
        </p:nvSpPr>
        <p:spPr>
          <a:xfrm>
            <a:off x="2441037" y="6309320"/>
            <a:ext cx="6718168" cy="630942"/>
          </a:xfrm>
          <a:prstGeom prst="rect">
            <a:avLst/>
          </a:prstGeom>
        </p:spPr>
        <p:txBody>
          <a:bodyPr wrap="square">
            <a:spAutoFit/>
          </a:bodyPr>
          <a:lstStyle/>
          <a:p>
            <a:pPr algn="ctr"/>
            <a:r>
              <a:rPr lang="pt-BR" sz="1200" dirty="0"/>
              <a:t>LEGENDA</a:t>
            </a:r>
          </a:p>
          <a:p>
            <a:pPr algn="ctr"/>
            <a:r>
              <a:rPr lang="pt-BR" sz="1200" dirty="0"/>
              <a:t>   </a:t>
            </a:r>
            <a:r>
              <a:rPr lang="pt-BR" sz="1100" dirty="0"/>
              <a:t> </a:t>
            </a:r>
            <a:r>
              <a:rPr lang="pt-BR" sz="1100" b="1" dirty="0"/>
              <a:t> a)</a:t>
            </a:r>
            <a:r>
              <a:rPr lang="pt-BR" sz="1100" dirty="0"/>
              <a:t>Primeira cabeça ou VARETO.   </a:t>
            </a:r>
            <a:r>
              <a:rPr lang="pt-BR" sz="1100" b="1" dirty="0"/>
              <a:t>b)</a:t>
            </a:r>
            <a:r>
              <a:rPr lang="pt-BR" sz="1100" dirty="0"/>
              <a:t>Segunda/terceira cabeça    </a:t>
            </a:r>
            <a:r>
              <a:rPr lang="pt-BR" sz="1100" b="1" dirty="0"/>
              <a:t>c)</a:t>
            </a:r>
            <a:r>
              <a:rPr lang="pt-BR" sz="1100" dirty="0"/>
              <a:t>Quarta/quinta cabeça   </a:t>
            </a:r>
          </a:p>
          <a:p>
            <a:pPr algn="ctr"/>
            <a:r>
              <a:rPr lang="pt-BR" sz="1100" b="1" dirty="0"/>
              <a:t>d)</a:t>
            </a:r>
            <a:r>
              <a:rPr lang="pt-BR" sz="1100" dirty="0"/>
              <a:t>Sexta cabeça </a:t>
            </a:r>
            <a:r>
              <a:rPr lang="pt-BR" sz="1100" b="1" dirty="0"/>
              <a:t>  e)</a:t>
            </a:r>
            <a:r>
              <a:rPr lang="pt-BR" sz="1100" dirty="0"/>
              <a:t>8 - 9 anos  </a:t>
            </a:r>
            <a:r>
              <a:rPr lang="pt-BR" sz="1100" b="1" dirty="0"/>
              <a:t>f)</a:t>
            </a:r>
            <a:r>
              <a:rPr lang="pt-BR" sz="1100" dirty="0"/>
              <a:t>   10 e mais anos.</a:t>
            </a:r>
          </a:p>
        </p:txBody>
      </p:sp>
      <p:pic>
        <p:nvPicPr>
          <p:cNvPr id="15" name="Picture 10" descr="hugging-wildness:&#10;“ Deer | Djurre-boukes ”">
            <a:extLst>
              <a:ext uri="{FF2B5EF4-FFF2-40B4-BE49-F238E27FC236}">
                <a16:creationId xmlns:a16="http://schemas.microsoft.com/office/drawing/2014/main" id="{C1C24EDC-53B2-49FF-945E-8F359E3F94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7486" y="764705"/>
            <a:ext cx="2064229"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descr="D:\Users\walmir.batista\Downloads\4.1.Bulgária.gif">
            <a:extLst>
              <a:ext uri="{FF2B5EF4-FFF2-40B4-BE49-F238E27FC236}">
                <a16:creationId xmlns:a16="http://schemas.microsoft.com/office/drawing/2014/main" id="{B34EE096-8CD1-402F-9F67-9B5BEDFB050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801" y="5969003"/>
            <a:ext cx="1056640" cy="704850"/>
          </a:xfrm>
          <a:prstGeom prst="rect">
            <a:avLst/>
          </a:prstGeom>
          <a:noFill/>
          <a:ln>
            <a:solidFill>
              <a:schemeClr val="tx1"/>
            </a:solidFill>
          </a:ln>
        </p:spPr>
      </p:pic>
      <p:pic>
        <p:nvPicPr>
          <p:cNvPr id="17" name="Picture 14" descr="The look of a young male fallow deer ( Dama dama ): ">
            <a:extLst>
              <a:ext uri="{FF2B5EF4-FFF2-40B4-BE49-F238E27FC236}">
                <a16:creationId xmlns:a16="http://schemas.microsoft.com/office/drawing/2014/main" id="{59A4795B-042F-4F5B-B7CE-5C22C24C2D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849" y="2564904"/>
            <a:ext cx="1874243" cy="29276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Un dama dama, o gamo europeo, en Calke Abbey Park, Derbyshire, Inglaterra.: ">
            <a:extLst>
              <a:ext uri="{FF2B5EF4-FFF2-40B4-BE49-F238E27FC236}">
                <a16:creationId xmlns:a16="http://schemas.microsoft.com/office/drawing/2014/main" id="{3DF001DA-5905-449B-890F-B87DAED573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936" y="3777977"/>
            <a:ext cx="2962092" cy="1958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071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16D924C7-4971-225E-A9AA-23417AC770D0}"/>
              </a:ext>
            </a:extLst>
          </p:cNvPr>
          <p:cNvSpPr>
            <a:spLocks noGrp="1"/>
          </p:cNvSpPr>
          <p:nvPr>
            <p:ph type="body" sz="quarter" idx="11"/>
          </p:nvPr>
        </p:nvSpPr>
        <p:spPr/>
        <p:txBody>
          <a:bodyPr/>
          <a:lstStyle/>
          <a:p>
            <a:r>
              <a:rPr lang="pt-BR" altLang="pt-BR" dirty="0">
                <a:latin typeface="Calibri" panose="020F0502020204030204" pitchFamily="34" charset="0"/>
              </a:rPr>
              <a:t>S03 - Missões – 15 de abril</a:t>
            </a:r>
            <a:endParaRPr lang="pt-BR" dirty="0"/>
          </a:p>
        </p:txBody>
      </p:sp>
      <p:sp>
        <p:nvSpPr>
          <p:cNvPr id="10" name="Espaço Reservado para Texto 9">
            <a:extLst>
              <a:ext uri="{FF2B5EF4-FFF2-40B4-BE49-F238E27FC236}">
                <a16:creationId xmlns:a16="http://schemas.microsoft.com/office/drawing/2014/main" id="{B9BDF10E-66A2-DB93-4181-5F3368924568}"/>
              </a:ext>
            </a:extLst>
          </p:cNvPr>
          <p:cNvSpPr>
            <a:spLocks noGrp="1"/>
          </p:cNvSpPr>
          <p:nvPr>
            <p:ph type="body" sz="quarter" idx="12"/>
          </p:nvPr>
        </p:nvSpPr>
        <p:spPr/>
        <p:txBody>
          <a:bodyPr/>
          <a:lstStyle/>
          <a:p>
            <a:r>
              <a:rPr lang="pt-BR" dirty="0"/>
              <a:t>“BUÁÁÁÁÁÁÁÁÁÁ!”</a:t>
            </a:r>
          </a:p>
        </p:txBody>
      </p:sp>
      <p:sp>
        <p:nvSpPr>
          <p:cNvPr id="12" name="Espaço Reservado para Texto 11">
            <a:extLst>
              <a:ext uri="{FF2B5EF4-FFF2-40B4-BE49-F238E27FC236}">
                <a16:creationId xmlns:a16="http://schemas.microsoft.com/office/drawing/2014/main" id="{C5D90158-7AA6-A0AA-B5EA-9E70FE716F1A}"/>
              </a:ext>
            </a:extLst>
          </p:cNvPr>
          <p:cNvSpPr>
            <a:spLocks noGrp="1"/>
          </p:cNvSpPr>
          <p:nvPr>
            <p:ph type="body" sz="quarter" idx="15"/>
          </p:nvPr>
        </p:nvSpPr>
        <p:spPr/>
        <p:txBody>
          <a:bodyPr/>
          <a:lstStyle/>
          <a:p>
            <a:r>
              <a:rPr lang="pt-BR" dirty="0" err="1"/>
              <a:t>Denisa</a:t>
            </a:r>
            <a:endParaRPr lang="pt-BR" dirty="0"/>
          </a:p>
        </p:txBody>
      </p:sp>
      <p:sp>
        <p:nvSpPr>
          <p:cNvPr id="17" name="Espaço Reservado para Texto 16">
            <a:extLst>
              <a:ext uri="{FF2B5EF4-FFF2-40B4-BE49-F238E27FC236}">
                <a16:creationId xmlns:a16="http://schemas.microsoft.com/office/drawing/2014/main" id="{D278346C-A12C-7F5D-6C2E-EA1BBB0B84FA}"/>
              </a:ext>
            </a:extLst>
          </p:cNvPr>
          <p:cNvSpPr>
            <a:spLocks noGrp="1"/>
          </p:cNvSpPr>
          <p:nvPr>
            <p:ph type="body" sz="quarter" idx="16"/>
          </p:nvPr>
        </p:nvSpPr>
        <p:spPr/>
        <p:txBody>
          <a:bodyPr/>
          <a:lstStyle/>
          <a:p>
            <a:r>
              <a:rPr lang="pt-BR" dirty="0"/>
              <a:t>Romênia</a:t>
            </a:r>
          </a:p>
        </p:txBody>
      </p:sp>
      <p:pic>
        <p:nvPicPr>
          <p:cNvPr id="6" name="Espaço Reservado para Imagem 5">
            <a:extLst>
              <a:ext uri="{FF2B5EF4-FFF2-40B4-BE49-F238E27FC236}">
                <a16:creationId xmlns:a16="http://schemas.microsoft.com/office/drawing/2014/main" id="{58D4DFB9-FF3C-4A9C-A858-F696A1C223E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280" b="6280"/>
          <a:stretch>
            <a:fillRect/>
          </a:stretch>
        </p:blipFill>
        <p:spPr/>
      </p:pic>
      <p:pic>
        <p:nvPicPr>
          <p:cNvPr id="14" name="Espaço Reservado para Imagem 13">
            <a:extLst>
              <a:ext uri="{FF2B5EF4-FFF2-40B4-BE49-F238E27FC236}">
                <a16:creationId xmlns:a16="http://schemas.microsoft.com/office/drawing/2014/main" id="{3A6CF0D6-1A8C-4259-B17B-266B2EAA532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448" r="2448"/>
          <a:stretch>
            <a:fillRect/>
          </a:stretch>
        </p:blipFill>
        <p:spPr/>
      </p:pic>
    </p:spTree>
    <p:extLst>
      <p:ext uri="{BB962C8B-B14F-4D97-AF65-F5344CB8AC3E}">
        <p14:creationId xmlns:p14="http://schemas.microsoft.com/office/powerpoint/2010/main" val="500021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1D011DB-495F-4E49-A985-08D60D73A89B}"/>
              </a:ext>
            </a:extLst>
          </p:cNvPr>
          <p:cNvSpPr>
            <a:spLocks noGrp="1"/>
          </p:cNvSpPr>
          <p:nvPr>
            <p:ph type="body" sz="quarter" idx="10"/>
          </p:nvPr>
        </p:nvSpPr>
        <p:spPr/>
        <p:txBody>
          <a:bodyPr/>
          <a:lstStyle/>
          <a:p>
            <a:pPr algn="ctr"/>
            <a:r>
              <a:rPr lang="pt-PT" altLang="pt-BR" dirty="0">
                <a:solidFill>
                  <a:srgbClr val="FF0000"/>
                </a:solidFill>
              </a:rPr>
              <a:t>Romênia</a:t>
            </a:r>
          </a:p>
          <a:p>
            <a:r>
              <a:rPr lang="pt-PT" altLang="pt-BR" dirty="0"/>
              <a:t>        A Romênia é um dos principais produtores mundiais de ameixas. A Romênia também está entre os maiores produtores de milho na União Européia. </a:t>
            </a:r>
          </a:p>
          <a:p>
            <a:pPr lvl="0">
              <a:buClr>
                <a:srgbClr val="000000"/>
              </a:buClr>
              <a:buSzPts val="1200"/>
            </a:pPr>
            <a:r>
              <a:rPr lang="pt-BR" dirty="0"/>
              <a:t>        O romeno é uma língua românica, semelhante ao francês, espanhol e italiano. O alfabeto romeno tem 31 letras, incluindo cinco letras encontradas apenas em romeno: ă, â, î, ț e ș.</a:t>
            </a:r>
          </a:p>
          <a:p>
            <a:pPr lvl="0">
              <a:buClr>
                <a:srgbClr val="000000"/>
              </a:buClr>
              <a:buSzPts val="1200"/>
            </a:pPr>
            <a:r>
              <a:rPr lang="pt-BR" dirty="0"/>
              <a:t>        Em 1976, em Montreal, no Canadá, </a:t>
            </a:r>
            <a:r>
              <a:rPr lang="pt-BR" dirty="0" err="1"/>
              <a:t>Nadia</a:t>
            </a:r>
            <a:r>
              <a:rPr lang="pt-BR" dirty="0"/>
              <a:t> Elena </a:t>
            </a:r>
            <a:r>
              <a:rPr lang="pt-BR" dirty="0" err="1"/>
              <a:t>Comăneci</a:t>
            </a:r>
            <a:r>
              <a:rPr lang="pt-BR" dirty="0"/>
              <a:t>, uma ginasta romena de 14 anos, foi a primeira no mundo a obter uma nota máxima — 10 — nas Olimpíadas.</a:t>
            </a:r>
          </a:p>
          <a:p>
            <a:endParaRPr lang="pt-PT" altLang="pt-BR" dirty="0"/>
          </a:p>
          <a:p>
            <a:endParaRPr lang="pt-PT" altLang="pt-BR" dirty="0"/>
          </a:p>
          <a:p>
            <a:endParaRPr lang="pt-BR" dirty="0"/>
          </a:p>
        </p:txBody>
      </p:sp>
      <p:pic>
        <p:nvPicPr>
          <p:cNvPr id="6" name="Imagem 5">
            <a:extLst>
              <a:ext uri="{FF2B5EF4-FFF2-40B4-BE49-F238E27FC236}">
                <a16:creationId xmlns:a16="http://schemas.microsoft.com/office/drawing/2014/main" id="{7CB8623D-83D1-4732-BFCE-7537205D65C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3848" y="2111708"/>
            <a:ext cx="2116868" cy="1806241"/>
          </a:xfrm>
          <a:prstGeom prst="rect">
            <a:avLst/>
          </a:prstGeom>
        </p:spPr>
      </p:pic>
      <p:sp>
        <p:nvSpPr>
          <p:cNvPr id="3" name="Rectangle 1">
            <a:extLst>
              <a:ext uri="{FF2B5EF4-FFF2-40B4-BE49-F238E27FC236}">
                <a16:creationId xmlns:a16="http://schemas.microsoft.com/office/drawing/2014/main" id="{7090536A-A751-4114-868C-0822B3C3F6D3}"/>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pic>
        <p:nvPicPr>
          <p:cNvPr id="5" name="Imagem 4">
            <a:extLst>
              <a:ext uri="{FF2B5EF4-FFF2-40B4-BE49-F238E27FC236}">
                <a16:creationId xmlns:a16="http://schemas.microsoft.com/office/drawing/2014/main" id="{38EE4D6A-9F45-48B3-B806-2D649AD30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5937726"/>
            <a:ext cx="1295227" cy="861852"/>
          </a:xfrm>
          <a:prstGeom prst="rect">
            <a:avLst/>
          </a:prstGeom>
        </p:spPr>
      </p:pic>
      <p:sp>
        <p:nvSpPr>
          <p:cNvPr id="7" name="CaixaDeTexto 6">
            <a:extLst>
              <a:ext uri="{FF2B5EF4-FFF2-40B4-BE49-F238E27FC236}">
                <a16:creationId xmlns:a16="http://schemas.microsoft.com/office/drawing/2014/main" id="{0B4D8A68-D2D6-40FD-8AEE-A4427FC811AF}"/>
              </a:ext>
            </a:extLst>
          </p:cNvPr>
          <p:cNvSpPr txBox="1"/>
          <p:nvPr/>
        </p:nvSpPr>
        <p:spPr>
          <a:xfrm>
            <a:off x="7740351" y="5433670"/>
            <a:ext cx="1295227" cy="461665"/>
          </a:xfrm>
          <a:prstGeom prst="rect">
            <a:avLst/>
          </a:prstGeom>
          <a:noFill/>
        </p:spPr>
        <p:txBody>
          <a:bodyPr wrap="square">
            <a:spAutoFit/>
          </a:bodyPr>
          <a:lstStyle/>
          <a:p>
            <a:pPr algn="ctr"/>
            <a:r>
              <a:rPr lang="pt-PT" altLang="pt-BR" sz="1200" b="1" dirty="0"/>
              <a:t>Bandeira da </a:t>
            </a:r>
          </a:p>
          <a:p>
            <a:pPr algn="ctr"/>
            <a:r>
              <a:rPr lang="pt-PT" altLang="pt-BR" sz="1200" b="1" dirty="0"/>
              <a:t>Romênia</a:t>
            </a:r>
            <a:endParaRPr lang="pt-BR" sz="1200" b="1" dirty="0"/>
          </a:p>
        </p:txBody>
      </p:sp>
      <p:pic>
        <p:nvPicPr>
          <p:cNvPr id="3074" name="Picture 2" descr="The Beginner's Guide to Growing Corn - How to Grow Corn">
            <a:extLst>
              <a:ext uri="{FF2B5EF4-FFF2-40B4-BE49-F238E27FC236}">
                <a16:creationId xmlns:a16="http://schemas.microsoft.com/office/drawing/2014/main" id="{22271216-12CD-4BB0-B872-358E0EB16B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3148" y="711662"/>
            <a:ext cx="3974449" cy="20375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adia Gym Nadia Comăneci — Nadia Gymnastics Club">
            <a:extLst>
              <a:ext uri="{FF2B5EF4-FFF2-40B4-BE49-F238E27FC236}">
                <a16:creationId xmlns:a16="http://schemas.microsoft.com/office/drawing/2014/main" id="{53D318C4-F89F-4619-A673-7396D050D6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262" r="22569"/>
          <a:stretch/>
        </p:blipFill>
        <p:spPr bwMode="auto">
          <a:xfrm>
            <a:off x="3113782" y="4375607"/>
            <a:ext cx="2466330" cy="2423971"/>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4E46747F-72F6-4DFD-8FA6-3DCFF5C65469}"/>
              </a:ext>
            </a:extLst>
          </p:cNvPr>
          <p:cNvSpPr txBox="1"/>
          <p:nvPr/>
        </p:nvSpPr>
        <p:spPr>
          <a:xfrm>
            <a:off x="3113783" y="6381105"/>
            <a:ext cx="2478524" cy="276999"/>
          </a:xfrm>
          <a:prstGeom prst="rect">
            <a:avLst/>
          </a:prstGeom>
          <a:noFill/>
        </p:spPr>
        <p:txBody>
          <a:bodyPr wrap="square">
            <a:spAutoFit/>
          </a:bodyPr>
          <a:lstStyle/>
          <a:p>
            <a:pPr algn="r"/>
            <a:r>
              <a:rPr lang="pt-BR" sz="1200" b="1" dirty="0" err="1">
                <a:solidFill>
                  <a:schemeClr val="bg1"/>
                </a:solidFill>
              </a:rPr>
              <a:t>Nadia</a:t>
            </a:r>
            <a:r>
              <a:rPr lang="pt-BR" sz="1200" b="1" dirty="0">
                <a:solidFill>
                  <a:schemeClr val="bg1"/>
                </a:solidFill>
              </a:rPr>
              <a:t> </a:t>
            </a:r>
            <a:r>
              <a:rPr lang="pt-BR" sz="1200" b="1" dirty="0" err="1">
                <a:solidFill>
                  <a:schemeClr val="bg1"/>
                </a:solidFill>
              </a:rPr>
              <a:t>Comăneci</a:t>
            </a:r>
            <a:endParaRPr lang="pt-BR" sz="1200" b="1" dirty="0">
              <a:solidFill>
                <a:schemeClr val="bg1"/>
              </a:solidFill>
            </a:endParaRPr>
          </a:p>
        </p:txBody>
      </p:sp>
      <p:pic>
        <p:nvPicPr>
          <p:cNvPr id="3078" name="Picture 6" descr="aula de romeno - alfabeto romeno - YouTube">
            <a:extLst>
              <a:ext uri="{FF2B5EF4-FFF2-40B4-BE49-F238E27FC236}">
                <a16:creationId xmlns:a16="http://schemas.microsoft.com/office/drawing/2014/main" id="{18AD41F7-4AD9-4691-BB60-47B7B86184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120" y="2930973"/>
            <a:ext cx="3419884" cy="1923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81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8">
            <a:extLst>
              <a:ext uri="{FF2B5EF4-FFF2-40B4-BE49-F238E27FC236}">
                <a16:creationId xmlns:a16="http://schemas.microsoft.com/office/drawing/2014/main" id="{23CC8D3D-6BC2-4A9E-8286-3C443118DDE6}"/>
              </a:ext>
            </a:extLst>
          </p:cNvPr>
          <p:cNvSpPr>
            <a:spLocks noGrp="1"/>
          </p:cNvSpPr>
          <p:nvPr>
            <p:ph type="body" sz="quarter" idx="10"/>
          </p:nvPr>
        </p:nvSpPr>
        <p:spPr/>
        <p:txBody>
          <a:bodyPr/>
          <a:lstStyle/>
          <a:p>
            <a:pPr algn="ctr">
              <a:defRPr/>
            </a:pPr>
            <a:r>
              <a:rPr lang="pt-PT" sz="1800" b="1" dirty="0">
                <a:solidFill>
                  <a:srgbClr val="FF0000"/>
                </a:solidFill>
                <a:latin typeface="Comic Sans MS" panose="030F0702030302020204" pitchFamily="66" charset="0"/>
              </a:rPr>
              <a:t>Javali</a:t>
            </a:r>
          </a:p>
          <a:p>
            <a:pPr algn="ctr">
              <a:defRPr/>
            </a:pPr>
            <a:endParaRPr lang="pt-BR" sz="1800" b="1" dirty="0">
              <a:solidFill>
                <a:srgbClr val="FF0000"/>
              </a:solidFill>
              <a:cs typeface="Arial"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O javali é um mamífero de médio porte e corpo robusto. É a mais conhecida e a principal das espécies de porcos selvagens;</a:t>
            </a:r>
          </a:p>
          <a:p>
            <a:pPr marL="285750" indent="-285750" algn="just">
              <a:buFont typeface="Wingdings" panose="05000000000000000000" pitchFamily="2" charset="2"/>
              <a:buChar char="Ø"/>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É muito comum em várias partes da Europa, inclusive em </a:t>
            </a:r>
            <a:r>
              <a:rPr lang="pt-BR" sz="1400" b="1" dirty="0">
                <a:latin typeface="Comic Sans MS" panose="030F0702030302020204" pitchFamily="66" charset="0"/>
              </a:rPr>
              <a:t>Luxemburgo</a:t>
            </a:r>
            <a:r>
              <a:rPr lang="pt-BR" sz="1400" dirty="0">
                <a:latin typeface="Comic Sans MS" panose="030F0702030302020204" pitchFamily="66" charset="0"/>
              </a:rPr>
              <a:t>;</a:t>
            </a:r>
          </a:p>
          <a:p>
            <a:pPr algn="just">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Os machos chegam a pesar 250 kg. Gostam de tomar banho de lama, o que os ajuda a se refrescarem;</a:t>
            </a:r>
          </a:p>
          <a:p>
            <a:pPr algn="just">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t>As fêmeas são conhecidas como </a:t>
            </a:r>
            <a:r>
              <a:rPr lang="pt-BR" sz="1400" b="1" dirty="0"/>
              <a:t>javalina</a:t>
            </a:r>
            <a:r>
              <a:rPr lang="pt-BR" sz="1400" dirty="0"/>
              <a:t> e </a:t>
            </a:r>
            <a:r>
              <a:rPr lang="pt-BR" sz="1400" b="1" dirty="0"/>
              <a:t>gironda</a:t>
            </a:r>
            <a:r>
              <a:rPr lang="pt-BR" sz="1400" dirty="0"/>
              <a:t>;</a:t>
            </a:r>
            <a:endParaRPr lang="pt-BR" sz="1400" dirty="0">
              <a:latin typeface="Comic Sans MS" panose="030F0702030302020204" pitchFamily="66" charset="0"/>
            </a:endParaRPr>
          </a:p>
          <a:p>
            <a:pPr algn="just">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O javali passa grande parte do dia fuçando a terra em busca de comida. É onívoro, pois come raízes, frutos, bolotas, castanhas e sementes, mas também comem caracóis, minhocas, insetos, ovos de aves e até pequenos mamíferos.</a:t>
            </a:r>
            <a:endParaRPr lang="pt-PT" sz="1400" dirty="0">
              <a:latin typeface="Comic Sans MS" panose="030F0702030302020204" pitchFamily="66" charset="0"/>
            </a:endParaRPr>
          </a:p>
          <a:p>
            <a:endParaRPr lang="pt-BR" dirty="0"/>
          </a:p>
        </p:txBody>
      </p:sp>
      <p:pic>
        <p:nvPicPr>
          <p:cNvPr id="10" name="Picture 10" descr="https://upload.wikimedia.org/wikipedia/commons/thumb/c/ca/Sus_scrofa_1_-_Otter%2C_Owl%2C_and_Wildlife_Park.jpg/1920px-Sus_scrofa_1_-_Otter%2C_Owl%2C_and_Wildlife_Park.jpg">
            <a:extLst>
              <a:ext uri="{FF2B5EF4-FFF2-40B4-BE49-F238E27FC236}">
                <a16:creationId xmlns:a16="http://schemas.microsoft.com/office/drawing/2014/main" id="{7B5AD02E-422F-484C-B9EA-01FFD8AA3B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9565" y="4405571"/>
            <a:ext cx="3512834" cy="2402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animais.culturamix.com/blog/wp-content/gallery/o-javali-europeu-2/O-Javali-Europeu-5.jpg">
            <a:extLst>
              <a:ext uri="{FF2B5EF4-FFF2-40B4-BE49-F238E27FC236}">
                <a16:creationId xmlns:a16="http://schemas.microsoft.com/office/drawing/2014/main" id="{A3F63DEB-9842-4868-B0F0-9E33651F8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036" y="3338016"/>
            <a:ext cx="2807508" cy="2105631"/>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2C7785FE-1D12-44D4-AA5C-821538438F11}"/>
              </a:ext>
            </a:extLst>
          </p:cNvPr>
          <p:cNvSpPr txBox="1"/>
          <p:nvPr/>
        </p:nvSpPr>
        <p:spPr>
          <a:xfrm>
            <a:off x="4492089" y="5891945"/>
            <a:ext cx="994385" cy="600164"/>
          </a:xfrm>
          <a:prstGeom prst="rect">
            <a:avLst/>
          </a:prstGeom>
          <a:noFill/>
        </p:spPr>
        <p:txBody>
          <a:bodyPr wrap="square" rtlCol="0">
            <a:spAutoFit/>
          </a:bodyPr>
          <a:lstStyle/>
          <a:p>
            <a:pPr algn="ctr"/>
            <a:r>
              <a:rPr lang="pt-BR" sz="1100" b="1" dirty="0"/>
              <a:t>Bandeira de Luxemburgo</a:t>
            </a:r>
          </a:p>
          <a:p>
            <a:pPr algn="ctr"/>
            <a:endParaRPr lang="pt-BR" sz="1100" b="1" dirty="0"/>
          </a:p>
        </p:txBody>
      </p:sp>
      <p:sp>
        <p:nvSpPr>
          <p:cNvPr id="14" name="CaixaDeTexto 13">
            <a:extLst>
              <a:ext uri="{FF2B5EF4-FFF2-40B4-BE49-F238E27FC236}">
                <a16:creationId xmlns:a16="http://schemas.microsoft.com/office/drawing/2014/main" id="{217F60E5-D61C-4538-A225-6F6B90DF7704}"/>
              </a:ext>
            </a:extLst>
          </p:cNvPr>
          <p:cNvSpPr txBox="1"/>
          <p:nvPr/>
        </p:nvSpPr>
        <p:spPr>
          <a:xfrm>
            <a:off x="6104995" y="4025275"/>
            <a:ext cx="3039006" cy="430887"/>
          </a:xfrm>
          <a:prstGeom prst="rect">
            <a:avLst/>
          </a:prstGeom>
          <a:noFill/>
        </p:spPr>
        <p:txBody>
          <a:bodyPr wrap="square" rtlCol="0">
            <a:spAutoFit/>
          </a:bodyPr>
          <a:lstStyle/>
          <a:p>
            <a:pPr algn="ctr"/>
            <a:r>
              <a:rPr lang="pt-BR" sz="1100" b="1" dirty="0"/>
              <a:t>Fêmea (javalina) </a:t>
            </a:r>
          </a:p>
          <a:p>
            <a:pPr algn="ctr"/>
            <a:r>
              <a:rPr lang="pt-BR" sz="1100" b="1" dirty="0"/>
              <a:t>com crias</a:t>
            </a:r>
          </a:p>
        </p:txBody>
      </p:sp>
      <p:pic>
        <p:nvPicPr>
          <p:cNvPr id="15" name="Picture 2" descr="https://upload.wikimedia.org/wikipedia/commons/f/f0/Wild_Boar_Habbitat_3.jpg">
            <a:extLst>
              <a:ext uri="{FF2B5EF4-FFF2-40B4-BE49-F238E27FC236}">
                <a16:creationId xmlns:a16="http://schemas.microsoft.com/office/drawing/2014/main" id="{CD9D7637-5091-4E81-B15C-9723F0AD51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7777" y="1760396"/>
            <a:ext cx="3158646" cy="20416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angliers.jpg">
            <a:extLst>
              <a:ext uri="{FF2B5EF4-FFF2-40B4-BE49-F238E27FC236}">
                <a16:creationId xmlns:a16="http://schemas.microsoft.com/office/drawing/2014/main" id="{0D9AF44B-05CC-48CD-AFFB-F61765472B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2905" y="715417"/>
            <a:ext cx="3085279" cy="205294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descr="D:\Users\walmir.batista\Downloads\9.Luxemburgo.png.gif">
            <a:extLst>
              <a:ext uri="{FF2B5EF4-FFF2-40B4-BE49-F238E27FC236}">
                <a16:creationId xmlns:a16="http://schemas.microsoft.com/office/drawing/2014/main" id="{323B4060-C1CE-49B6-8A80-697A64A93BA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1880" y="5877272"/>
            <a:ext cx="1057910" cy="704850"/>
          </a:xfrm>
          <a:prstGeom prst="rect">
            <a:avLst/>
          </a:prstGeom>
          <a:noFill/>
          <a:ln>
            <a:noFill/>
          </a:ln>
        </p:spPr>
      </p:pic>
    </p:spTree>
    <p:extLst>
      <p:ext uri="{BB962C8B-B14F-4D97-AF65-F5344CB8AC3E}">
        <p14:creationId xmlns:p14="http://schemas.microsoft.com/office/powerpoint/2010/main" val="772839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C80EBE18-DBB6-8BCB-D7CC-65CBBA70B99F}"/>
              </a:ext>
            </a:extLst>
          </p:cNvPr>
          <p:cNvSpPr>
            <a:spLocks noGrp="1"/>
          </p:cNvSpPr>
          <p:nvPr>
            <p:ph type="body" sz="quarter" idx="11"/>
          </p:nvPr>
        </p:nvSpPr>
        <p:spPr/>
        <p:txBody>
          <a:bodyPr/>
          <a:lstStyle/>
          <a:p>
            <a:r>
              <a:rPr lang="pt-BR" altLang="pt-BR" dirty="0">
                <a:latin typeface="Calibri" panose="020F0502020204030204" pitchFamily="34" charset="0"/>
              </a:rPr>
              <a:t>S04 - Missões – 22 de abril</a:t>
            </a:r>
            <a:endParaRPr lang="pt-BR" dirty="0"/>
          </a:p>
        </p:txBody>
      </p:sp>
      <p:sp>
        <p:nvSpPr>
          <p:cNvPr id="10" name="Espaço Reservado para Texto 9">
            <a:extLst>
              <a:ext uri="{FF2B5EF4-FFF2-40B4-BE49-F238E27FC236}">
                <a16:creationId xmlns:a16="http://schemas.microsoft.com/office/drawing/2014/main" id="{96F698E8-8A22-A290-6430-9AE630D88FA4}"/>
              </a:ext>
            </a:extLst>
          </p:cNvPr>
          <p:cNvSpPr>
            <a:spLocks noGrp="1"/>
          </p:cNvSpPr>
          <p:nvPr>
            <p:ph type="body" sz="quarter" idx="12"/>
          </p:nvPr>
        </p:nvSpPr>
        <p:spPr/>
        <p:txBody>
          <a:bodyPr/>
          <a:lstStyle/>
          <a:p>
            <a:r>
              <a:rPr lang="pt-BR" dirty="0"/>
              <a:t>Isto não é uma igreja!</a:t>
            </a:r>
          </a:p>
        </p:txBody>
      </p:sp>
      <p:sp>
        <p:nvSpPr>
          <p:cNvPr id="12" name="Espaço Reservado para Texto 11">
            <a:extLst>
              <a:ext uri="{FF2B5EF4-FFF2-40B4-BE49-F238E27FC236}">
                <a16:creationId xmlns:a16="http://schemas.microsoft.com/office/drawing/2014/main" id="{AD8A5908-AF13-D6A2-A22B-9D9830D6F701}"/>
              </a:ext>
            </a:extLst>
          </p:cNvPr>
          <p:cNvSpPr>
            <a:spLocks noGrp="1"/>
          </p:cNvSpPr>
          <p:nvPr>
            <p:ph type="body" sz="quarter" idx="15"/>
          </p:nvPr>
        </p:nvSpPr>
        <p:spPr/>
        <p:txBody>
          <a:bodyPr/>
          <a:lstStyle/>
          <a:p>
            <a:r>
              <a:rPr lang="pt-BR" dirty="0"/>
              <a:t>Carlos</a:t>
            </a:r>
          </a:p>
        </p:txBody>
      </p:sp>
      <p:sp>
        <p:nvSpPr>
          <p:cNvPr id="17" name="Espaço Reservado para Texto 16">
            <a:extLst>
              <a:ext uri="{FF2B5EF4-FFF2-40B4-BE49-F238E27FC236}">
                <a16:creationId xmlns:a16="http://schemas.microsoft.com/office/drawing/2014/main" id="{771E0517-A83B-22A4-0270-C434FEBF8BFB}"/>
              </a:ext>
            </a:extLst>
          </p:cNvPr>
          <p:cNvSpPr>
            <a:spLocks noGrp="1"/>
          </p:cNvSpPr>
          <p:nvPr>
            <p:ph type="body" sz="quarter" idx="16"/>
          </p:nvPr>
        </p:nvSpPr>
        <p:spPr/>
        <p:txBody>
          <a:bodyPr/>
          <a:lstStyle/>
          <a:p>
            <a:r>
              <a:rPr lang="pt-BR" dirty="0"/>
              <a:t>Portugal</a:t>
            </a:r>
          </a:p>
        </p:txBody>
      </p:sp>
      <p:pic>
        <p:nvPicPr>
          <p:cNvPr id="14" name="Espaço Reservado para Imagem 13">
            <a:extLst>
              <a:ext uri="{FF2B5EF4-FFF2-40B4-BE49-F238E27FC236}">
                <a16:creationId xmlns:a16="http://schemas.microsoft.com/office/drawing/2014/main" id="{A7B80C24-1FBB-459F-BDAA-403A575C64B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379" b="5379"/>
          <a:stretch>
            <a:fillRect/>
          </a:stretch>
        </p:blipFill>
        <p:spPr/>
      </p:pic>
      <p:pic>
        <p:nvPicPr>
          <p:cNvPr id="11" name="Espaço Reservado para Imagem 10">
            <a:extLst>
              <a:ext uri="{FF2B5EF4-FFF2-40B4-BE49-F238E27FC236}">
                <a16:creationId xmlns:a16="http://schemas.microsoft.com/office/drawing/2014/main" id="{119180DD-F8BD-445F-AEC1-DDAFC5153FDC}"/>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6297" b="6297"/>
          <a:stretch>
            <a:fillRect/>
          </a:stretch>
        </p:blipFill>
        <p:spPr/>
      </p:pic>
    </p:spTree>
    <p:extLst>
      <p:ext uri="{BB962C8B-B14F-4D97-AF65-F5344CB8AC3E}">
        <p14:creationId xmlns:p14="http://schemas.microsoft.com/office/powerpoint/2010/main" val="3272315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ADB552E1-5F6D-4E6F-956A-FCC5D4622F0E}"/>
              </a:ext>
            </a:extLst>
          </p:cNvPr>
          <p:cNvSpPr>
            <a:spLocks noGrp="1"/>
          </p:cNvSpPr>
          <p:nvPr>
            <p:ph type="body" sz="quarter" idx="10"/>
          </p:nvPr>
        </p:nvSpPr>
        <p:spPr>
          <a:xfrm>
            <a:off x="64632" y="715588"/>
            <a:ext cx="2959200" cy="5881764"/>
          </a:xfrm>
        </p:spPr>
        <p:txBody>
          <a:bodyPr/>
          <a:lstStyle/>
          <a:p>
            <a:pPr indent="457200"/>
            <a:r>
              <a:rPr lang="pt-BR" sz="1600" dirty="0"/>
              <a:t>O português é falado por mais de 236 milhões de pessoas em todo o mundo. É a oitava língua mais falada no mundo e é a língua oficial em nove países, incluindo Portugal, Angola, Brasil, Cabo Verde, Guiné Equatorial, Guiné-Bissau, Moçambique, Príncipe e São Tomé. </a:t>
            </a:r>
          </a:p>
          <a:p>
            <a:pPr indent="457200"/>
            <a:r>
              <a:rPr lang="pt-BR" sz="1600" dirty="0"/>
              <a:t>A Livraria Bertrand de Lisboa foi inaugurada em 1732, completando 290 anos e sendo a livraria mais antiga do mundo.</a:t>
            </a:r>
          </a:p>
          <a:p>
            <a:pPr indent="457200"/>
            <a:r>
              <a:rPr lang="pt-BR" sz="1600" dirty="0"/>
              <a:t>Portugal é o maior produtor de cortiça do mundo: quase 100.000 toneladas de cortiça por ano. Esta rolha é depois transformada, entre outras coisas, em rolhas de garrafas e em isolamento térmico para habitações. Os principais importadores da cortiça portuguesa são a Alemanha, o Reino Unido e os Estados Unidos. </a:t>
            </a:r>
          </a:p>
          <a:p>
            <a:r>
              <a:rPr lang="pt-BR" sz="1600" dirty="0"/>
              <a:t> </a:t>
            </a:r>
          </a:p>
          <a:p>
            <a:endParaRPr lang="pt-BR" dirty="0"/>
          </a:p>
        </p:txBody>
      </p:sp>
      <p:pic>
        <p:nvPicPr>
          <p:cNvPr id="3074" name="Picture 2" descr="Brasil e Portugal retomam negociação para facilitar atuação de arquitetos">
            <a:extLst>
              <a:ext uri="{FF2B5EF4-FFF2-40B4-BE49-F238E27FC236}">
                <a16:creationId xmlns:a16="http://schemas.microsoft.com/office/drawing/2014/main" id="{980DD392-F8F6-40DC-AA3C-4B121EF8A7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7465" y="1331476"/>
            <a:ext cx="2971714" cy="16715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59C85D80-2143-4E6D-89C9-5EE92311B8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2678" y="3933056"/>
            <a:ext cx="2592288" cy="2592288"/>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15D71EBC-E170-4C53-9368-4033D72B765D}"/>
              </a:ext>
            </a:extLst>
          </p:cNvPr>
          <p:cNvSpPr txBox="1"/>
          <p:nvPr/>
        </p:nvSpPr>
        <p:spPr>
          <a:xfrm>
            <a:off x="3059832" y="3563724"/>
            <a:ext cx="1927965" cy="369332"/>
          </a:xfrm>
          <a:prstGeom prst="rect">
            <a:avLst/>
          </a:prstGeom>
          <a:noFill/>
        </p:spPr>
        <p:txBody>
          <a:bodyPr wrap="square">
            <a:spAutoFit/>
          </a:bodyPr>
          <a:lstStyle/>
          <a:p>
            <a:r>
              <a:rPr lang="pt-BR" sz="1800" b="1" dirty="0"/>
              <a:t>Livraria Bertrand </a:t>
            </a:r>
            <a:endParaRPr lang="pt-BR" b="1" dirty="0"/>
          </a:p>
        </p:txBody>
      </p:sp>
      <p:pic>
        <p:nvPicPr>
          <p:cNvPr id="3082" name="Picture 10" descr="Cortiça, a casca da árvore do sobreiro, é um material fantástico para moda  - Stylo Urbano">
            <a:extLst>
              <a:ext uri="{FF2B5EF4-FFF2-40B4-BE49-F238E27FC236}">
                <a16:creationId xmlns:a16="http://schemas.microsoft.com/office/drawing/2014/main" id="{B48543B2-694E-4665-978B-9AC8C1DF9C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1784" y="836712"/>
            <a:ext cx="2870144" cy="156562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 Culpa é da Rolha? 15/06/2014 | Artigos e Reportagens | Artwine">
            <a:extLst>
              <a:ext uri="{FF2B5EF4-FFF2-40B4-BE49-F238E27FC236}">
                <a16:creationId xmlns:a16="http://schemas.microsoft.com/office/drawing/2014/main" id="{E06FD931-24EC-4600-9B92-ADBA63DA94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2626004"/>
            <a:ext cx="2439548" cy="182966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07F0FC38-0B19-4645-AA52-C11D9064D2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2452" y="4725144"/>
            <a:ext cx="3103155" cy="1988840"/>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04CF9731-092C-4A16-A06E-761DB9FC37F5}"/>
              </a:ext>
            </a:extLst>
          </p:cNvPr>
          <p:cNvSpPr txBox="1"/>
          <p:nvPr/>
        </p:nvSpPr>
        <p:spPr>
          <a:xfrm>
            <a:off x="5753812" y="4401532"/>
            <a:ext cx="3390187" cy="307777"/>
          </a:xfrm>
          <a:prstGeom prst="rect">
            <a:avLst/>
          </a:prstGeom>
          <a:noFill/>
        </p:spPr>
        <p:txBody>
          <a:bodyPr wrap="square">
            <a:spAutoFit/>
          </a:bodyPr>
          <a:lstStyle/>
          <a:p>
            <a:r>
              <a:rPr lang="pt-BR" sz="1400" b="1" dirty="0"/>
              <a:t>Sobreiro, árvore de onde é tirada a cortiça</a:t>
            </a:r>
          </a:p>
        </p:txBody>
      </p:sp>
    </p:spTree>
    <p:extLst>
      <p:ext uri="{BB962C8B-B14F-4D97-AF65-F5344CB8AC3E}">
        <p14:creationId xmlns:p14="http://schemas.microsoft.com/office/powerpoint/2010/main" val="402438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B0E2CAA3-2434-4753-A9E7-AFA22D66B02E}"/>
              </a:ext>
            </a:extLst>
          </p:cNvPr>
          <p:cNvSpPr>
            <a:spLocks noGrp="1"/>
          </p:cNvSpPr>
          <p:nvPr>
            <p:ph type="body" sz="quarter" idx="10"/>
          </p:nvPr>
        </p:nvSpPr>
        <p:spPr/>
        <p:txBody>
          <a:bodyPr/>
          <a:lstStyle/>
          <a:p>
            <a:pPr algn="ctr">
              <a:defRPr/>
            </a:pPr>
            <a:r>
              <a:rPr lang="pt-PT" sz="1800" b="1" dirty="0">
                <a:solidFill>
                  <a:srgbClr val="FF0000"/>
                </a:solidFill>
                <a:latin typeface="Comic Sans MS" panose="030F0702030302020204" pitchFamily="66" charset="0"/>
              </a:rPr>
              <a:t>Texugo</a:t>
            </a:r>
          </a:p>
          <a:p>
            <a:pPr algn="ctr">
              <a:defRPr/>
            </a:pPr>
            <a:endParaRPr lang="pt-BR" sz="1800" b="1" dirty="0">
              <a:solidFill>
                <a:srgbClr val="FF0000"/>
              </a:solidFill>
              <a:cs typeface="Arial"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O texugo é um mamífero conhecido pela enorme capacidade de escavar;</a:t>
            </a:r>
          </a:p>
          <a:p>
            <a:pPr marL="285750" indent="-285750" algn="just">
              <a:buFont typeface="Wingdings" panose="05000000000000000000" pitchFamily="2" charset="2"/>
              <a:buChar char="Ø"/>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Vivem em tocas, e é comum em várias partes da Europa, inclusive na </a:t>
            </a:r>
            <a:r>
              <a:rPr lang="pt-BR" sz="1400" b="1" dirty="0">
                <a:latin typeface="Comic Sans MS" panose="030F0702030302020204" pitchFamily="66" charset="0"/>
              </a:rPr>
              <a:t>França</a:t>
            </a:r>
            <a:r>
              <a:rPr lang="pt-BR" sz="1400" dirty="0">
                <a:latin typeface="Comic Sans MS" panose="030F0702030302020204" pitchFamily="66" charset="0"/>
              </a:rPr>
              <a:t>;</a:t>
            </a:r>
          </a:p>
          <a:p>
            <a:pPr algn="just">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É um animal robusto, com patas curtas, tem o </a:t>
            </a:r>
            <a:r>
              <a:rPr lang="pt-BR" sz="1400" dirty="0" err="1">
                <a:latin typeface="Comic Sans MS" panose="030F0702030302020204" pitchFamily="66" charset="0"/>
              </a:rPr>
              <a:t>pêlo</a:t>
            </a:r>
            <a:r>
              <a:rPr lang="pt-BR" sz="1400" dirty="0">
                <a:latin typeface="Comic Sans MS" panose="030F0702030302020204" pitchFamily="66" charset="0"/>
              </a:rPr>
              <a:t> cinza ou marrom, e várias espécies têm marcas brancas e pretas na cara e nas costas;</a:t>
            </a:r>
          </a:p>
          <a:p>
            <a:pPr algn="just">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Caça geralmente animais como esquilos, camundongos e coelhos. Também comem insetos, lagartos, pássaros e plantas. O texugo se alimenta principalmente à noite;</a:t>
            </a:r>
            <a:endParaRPr lang="pt-PT" sz="1400" dirty="0">
              <a:latin typeface="Comic Sans MS" panose="030F0702030302020204" pitchFamily="66" charset="0"/>
            </a:endParaRPr>
          </a:p>
          <a:p>
            <a:pPr algn="just">
              <a:defRPr/>
            </a:pPr>
            <a:endParaRPr lang="pt-PT"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Os texugos parecem inofensivos, mas </a:t>
            </a:r>
            <a:r>
              <a:rPr lang="pt-BR" sz="1400" dirty="0"/>
              <a:t>são fortes para o seu tamanho e podem lutar ferozmente quando ameaçados.</a:t>
            </a:r>
            <a:endParaRPr lang="pt-BR" sz="1400" dirty="0">
              <a:latin typeface="Comic Sans MS" panose="030F0702030302020204" pitchFamily="66" charset="0"/>
            </a:endParaRPr>
          </a:p>
          <a:p>
            <a:endParaRPr lang="pt-BR" dirty="0"/>
          </a:p>
        </p:txBody>
      </p:sp>
      <p:pic>
        <p:nvPicPr>
          <p:cNvPr id="10" name="Picture 8" descr="http://3.bp.blogspot.com/-NoV3zwC-xrk/ULW6N-BMzfI/AAAAAAAADeA/id8p0hmJ5sI/s640/texugo+europeu.jpg">
            <a:extLst>
              <a:ext uri="{FF2B5EF4-FFF2-40B4-BE49-F238E27FC236}">
                <a16:creationId xmlns:a16="http://schemas.microsoft.com/office/drawing/2014/main" id="{6D293732-BB40-4862-BEC0-B98B21048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532" y="731731"/>
            <a:ext cx="3733102" cy="2242929"/>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77CC27A5-1EF8-485F-8FD8-3314D19DA4C8}"/>
              </a:ext>
            </a:extLst>
          </p:cNvPr>
          <p:cNvSpPr txBox="1"/>
          <p:nvPr/>
        </p:nvSpPr>
        <p:spPr>
          <a:xfrm>
            <a:off x="7448411" y="5910825"/>
            <a:ext cx="1321683" cy="430887"/>
          </a:xfrm>
          <a:prstGeom prst="rect">
            <a:avLst/>
          </a:prstGeom>
          <a:noFill/>
        </p:spPr>
        <p:txBody>
          <a:bodyPr wrap="square" rtlCol="0">
            <a:spAutoFit/>
          </a:bodyPr>
          <a:lstStyle/>
          <a:p>
            <a:pPr algn="ctr"/>
            <a:r>
              <a:rPr lang="pt-BR" sz="1100" b="1" dirty="0"/>
              <a:t>Bandeira da França</a:t>
            </a:r>
          </a:p>
          <a:p>
            <a:pPr algn="ctr"/>
            <a:endParaRPr lang="pt-BR" sz="1100" b="1" dirty="0"/>
          </a:p>
        </p:txBody>
      </p:sp>
      <p:pic>
        <p:nvPicPr>
          <p:cNvPr id="13" name="Picture 2" descr="Filhote de TEXUGO.: ">
            <a:extLst>
              <a:ext uri="{FF2B5EF4-FFF2-40B4-BE49-F238E27FC236}">
                <a16:creationId xmlns:a16="http://schemas.microsoft.com/office/drawing/2014/main" id="{C61EFE7D-3E26-4261-AE86-31D450B65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114" y="731731"/>
            <a:ext cx="2176499" cy="32698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upload.wikimedia.org/wikipedia/commons/thumb/f/f1/Meles_meles_borz.jpg/300px-Meles_meles_borz.jpg">
            <a:extLst>
              <a:ext uri="{FF2B5EF4-FFF2-40B4-BE49-F238E27FC236}">
                <a16:creationId xmlns:a16="http://schemas.microsoft.com/office/drawing/2014/main" id="{27ACD701-CF73-4544-B371-DD2506BCA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4114" y="4685823"/>
            <a:ext cx="2578799" cy="18567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esultado de imagem para texugo caracteristica">
            <a:extLst>
              <a:ext uri="{FF2B5EF4-FFF2-40B4-BE49-F238E27FC236}">
                <a16:creationId xmlns:a16="http://schemas.microsoft.com/office/drawing/2014/main" id="{DBCA475E-623E-468A-9BE5-F164A6C438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3058988"/>
            <a:ext cx="3406145" cy="202871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descr="D:\Users\walmir.batista\Downloads\7.França.jpg">
            <a:extLst>
              <a:ext uri="{FF2B5EF4-FFF2-40B4-BE49-F238E27FC236}">
                <a16:creationId xmlns:a16="http://schemas.microsoft.com/office/drawing/2014/main" id="{987E365B-12F3-4115-A63B-F25E29403BC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5776384"/>
            <a:ext cx="1050290" cy="699770"/>
          </a:xfrm>
          <a:prstGeom prst="rect">
            <a:avLst/>
          </a:prstGeom>
          <a:noFill/>
          <a:ln>
            <a:noFill/>
          </a:ln>
        </p:spPr>
      </p:pic>
    </p:spTree>
    <p:extLst>
      <p:ext uri="{BB962C8B-B14F-4D97-AF65-F5344CB8AC3E}">
        <p14:creationId xmlns:p14="http://schemas.microsoft.com/office/powerpoint/2010/main" val="1775893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71BF4724-30BF-3001-0C19-E410A03A0639}"/>
              </a:ext>
            </a:extLst>
          </p:cNvPr>
          <p:cNvSpPr>
            <a:spLocks noGrp="1"/>
          </p:cNvSpPr>
          <p:nvPr>
            <p:ph type="body" sz="quarter" idx="11"/>
          </p:nvPr>
        </p:nvSpPr>
        <p:spPr/>
        <p:txBody>
          <a:bodyPr/>
          <a:lstStyle/>
          <a:p>
            <a:r>
              <a:rPr lang="pt-BR" altLang="pt-BR" dirty="0">
                <a:latin typeface="Calibri" panose="020F0502020204030204" pitchFamily="34" charset="0"/>
              </a:rPr>
              <a:t>S05 - Missões – 29 de abril</a:t>
            </a:r>
            <a:endParaRPr lang="pt-BR" dirty="0"/>
          </a:p>
        </p:txBody>
      </p:sp>
      <p:sp>
        <p:nvSpPr>
          <p:cNvPr id="10" name="Espaço Reservado para Texto 9">
            <a:extLst>
              <a:ext uri="{FF2B5EF4-FFF2-40B4-BE49-F238E27FC236}">
                <a16:creationId xmlns:a16="http://schemas.microsoft.com/office/drawing/2014/main" id="{A9C1FB9E-D87D-8703-BBC8-1A3F6288E4F2}"/>
              </a:ext>
            </a:extLst>
          </p:cNvPr>
          <p:cNvSpPr>
            <a:spLocks noGrp="1"/>
          </p:cNvSpPr>
          <p:nvPr>
            <p:ph type="body" sz="quarter" idx="12"/>
          </p:nvPr>
        </p:nvSpPr>
        <p:spPr/>
        <p:txBody>
          <a:bodyPr/>
          <a:lstStyle/>
          <a:p>
            <a:r>
              <a:rPr lang="pt-BR" dirty="0"/>
              <a:t>Vou Ser Adventista</a:t>
            </a:r>
          </a:p>
        </p:txBody>
      </p:sp>
      <p:sp>
        <p:nvSpPr>
          <p:cNvPr id="12" name="Espaço Reservado para Texto 11">
            <a:extLst>
              <a:ext uri="{FF2B5EF4-FFF2-40B4-BE49-F238E27FC236}">
                <a16:creationId xmlns:a16="http://schemas.microsoft.com/office/drawing/2014/main" id="{1ADCAFEF-3993-39FC-B3FC-0F8EE6E33717}"/>
              </a:ext>
            </a:extLst>
          </p:cNvPr>
          <p:cNvSpPr>
            <a:spLocks noGrp="1"/>
          </p:cNvSpPr>
          <p:nvPr>
            <p:ph type="body" sz="quarter" idx="15"/>
          </p:nvPr>
        </p:nvSpPr>
        <p:spPr/>
        <p:txBody>
          <a:bodyPr/>
          <a:lstStyle/>
          <a:p>
            <a:r>
              <a:rPr lang="pt-BR" dirty="0"/>
              <a:t>Joana</a:t>
            </a:r>
          </a:p>
        </p:txBody>
      </p:sp>
      <p:sp>
        <p:nvSpPr>
          <p:cNvPr id="17" name="Espaço Reservado para Texto 16">
            <a:extLst>
              <a:ext uri="{FF2B5EF4-FFF2-40B4-BE49-F238E27FC236}">
                <a16:creationId xmlns:a16="http://schemas.microsoft.com/office/drawing/2014/main" id="{2948851F-9C41-2893-21FB-D5CC6AFA85F6}"/>
              </a:ext>
            </a:extLst>
          </p:cNvPr>
          <p:cNvSpPr>
            <a:spLocks noGrp="1"/>
          </p:cNvSpPr>
          <p:nvPr>
            <p:ph type="body" sz="quarter" idx="16"/>
          </p:nvPr>
        </p:nvSpPr>
        <p:spPr/>
        <p:txBody>
          <a:bodyPr/>
          <a:lstStyle/>
          <a:p>
            <a:r>
              <a:rPr lang="pt-BR" dirty="0"/>
              <a:t>Portugal</a:t>
            </a:r>
          </a:p>
        </p:txBody>
      </p:sp>
      <p:pic>
        <p:nvPicPr>
          <p:cNvPr id="14" name="Espaço Reservado para Imagem 13">
            <a:extLst>
              <a:ext uri="{FF2B5EF4-FFF2-40B4-BE49-F238E27FC236}">
                <a16:creationId xmlns:a16="http://schemas.microsoft.com/office/drawing/2014/main" id="{E239F6F9-2344-45F6-91C3-6189B9B12B1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48" r="2448"/>
          <a:stretch>
            <a:fillRect/>
          </a:stretch>
        </p:blipFill>
        <p:spPr/>
      </p:pic>
      <p:pic>
        <p:nvPicPr>
          <p:cNvPr id="9" name="Espaço Reservado para Imagem 8">
            <a:extLst>
              <a:ext uri="{FF2B5EF4-FFF2-40B4-BE49-F238E27FC236}">
                <a16:creationId xmlns:a16="http://schemas.microsoft.com/office/drawing/2014/main" id="{61129703-FA98-4D47-BEA7-E79D41426F45}"/>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6297" b="6297"/>
          <a:stretch>
            <a:fillRect/>
          </a:stretch>
        </p:blipFill>
        <p:spPr/>
      </p:pic>
    </p:spTree>
    <p:extLst>
      <p:ext uri="{BB962C8B-B14F-4D97-AF65-F5344CB8AC3E}">
        <p14:creationId xmlns:p14="http://schemas.microsoft.com/office/powerpoint/2010/main" val="636770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0ACC665B-51EA-48F4-8FE5-DA4F4D42718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3572" b="23572"/>
          <a:stretch>
            <a:fillRect/>
          </a:stretch>
        </p:blipFill>
        <p:spPr/>
      </p:pic>
      <p:sp>
        <p:nvSpPr>
          <p:cNvPr id="5" name="Espaço Reservado para Conteúdo 4">
            <a:extLst>
              <a:ext uri="{FF2B5EF4-FFF2-40B4-BE49-F238E27FC236}">
                <a16:creationId xmlns:a16="http://schemas.microsoft.com/office/drawing/2014/main" id="{83D8590B-AC1D-4359-A763-15D2AA3A3ACB}"/>
              </a:ext>
            </a:extLst>
          </p:cNvPr>
          <p:cNvSpPr>
            <a:spLocks noGrp="1"/>
          </p:cNvSpPr>
          <p:nvPr>
            <p:ph sz="quarter" idx="13"/>
          </p:nvPr>
        </p:nvSpPr>
        <p:spPr/>
        <p:txBody>
          <a:bodyPr>
            <a:normAutofit/>
          </a:bodyPr>
          <a:lstStyle/>
          <a:p>
            <a:pPr algn="ctr">
              <a:lnSpc>
                <a:spcPct val="90000"/>
              </a:lnSpc>
            </a:pPr>
            <a:r>
              <a:rPr lang="pt-BR" dirty="0"/>
              <a:t>2° </a:t>
            </a:r>
            <a:r>
              <a:rPr lang="pt-BR" dirty="0" err="1"/>
              <a:t>trim</a:t>
            </a:r>
            <a:r>
              <a:rPr lang="pt-BR" dirty="0"/>
              <a:t> 2023</a:t>
            </a:r>
          </a:p>
        </p:txBody>
      </p:sp>
    </p:spTree>
    <p:extLst>
      <p:ext uri="{BB962C8B-B14F-4D97-AF65-F5344CB8AC3E}">
        <p14:creationId xmlns:p14="http://schemas.microsoft.com/office/powerpoint/2010/main" val="252986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6BC4943B-C6DD-46D0-8CF1-DE803553BC31}"/>
              </a:ext>
            </a:extLst>
          </p:cNvPr>
          <p:cNvSpPr>
            <a:spLocks noGrp="1"/>
          </p:cNvSpPr>
          <p:nvPr>
            <p:ph type="body" sz="quarter" idx="10"/>
          </p:nvPr>
        </p:nvSpPr>
        <p:spPr>
          <a:xfrm>
            <a:off x="71996" y="679578"/>
            <a:ext cx="3563900" cy="6120000"/>
          </a:xfrm>
        </p:spPr>
        <p:txBody>
          <a:bodyPr/>
          <a:lstStyle/>
          <a:p>
            <a:pPr lvl="0" fontAlgn="base">
              <a:lnSpc>
                <a:spcPct val="103000"/>
              </a:lnSpc>
              <a:spcAft>
                <a:spcPts val="60"/>
              </a:spcAft>
              <a:buClr>
                <a:srgbClr val="000000"/>
              </a:buClr>
              <a:buSzPts val="1200"/>
            </a:pPr>
            <a:r>
              <a:rPr lang="pt-PT" altLang="pt-BR" sz="1600" dirty="0"/>
              <a:t>Stephen N. Haskell (1833–1922) foi o primeiro ministro adventista do sétimo dia a visitar Portugal entre </a:t>
            </a:r>
            <a:r>
              <a:rPr lang="pt-BR" sz="1600" dirty="0"/>
              <a:t>1889 e 1890 </a:t>
            </a:r>
            <a:r>
              <a:rPr lang="pt-PT" altLang="pt-BR" sz="1600" dirty="0"/>
              <a:t>, a fim de ver se havia condições de criar uma missão adventista. </a:t>
            </a:r>
            <a:r>
              <a:rPr lang="pt-BR" sz="1600" dirty="0"/>
              <a:t>Os primeiros obreiros adventistas do sétimo dia em Portugal chegaram a Lisboa em 26 de setembro de 1904: Clarence Emerson </a:t>
            </a:r>
            <a:r>
              <a:rPr lang="pt-BR" sz="1600" dirty="0" err="1"/>
              <a:t>Rentfro</a:t>
            </a:r>
            <a:r>
              <a:rPr lang="pt-BR" sz="1600" dirty="0"/>
              <a:t> (27 anos), Mary </a:t>
            </a:r>
            <a:r>
              <a:rPr lang="pt-BR" sz="1600" dirty="0" err="1"/>
              <a:t>Haskell</a:t>
            </a:r>
            <a:r>
              <a:rPr lang="pt-BR" sz="1600" dirty="0"/>
              <a:t> </a:t>
            </a:r>
            <a:r>
              <a:rPr lang="pt-BR" sz="1600" dirty="0" err="1"/>
              <a:t>Rentfro</a:t>
            </a:r>
            <a:r>
              <a:rPr lang="pt-BR" sz="1600" dirty="0"/>
              <a:t> (30 anos) e seu bebê, Charles Allen </a:t>
            </a:r>
            <a:r>
              <a:rPr lang="pt-BR" sz="1600" dirty="0" err="1"/>
              <a:t>Rentfro</a:t>
            </a:r>
            <a:r>
              <a:rPr lang="pt-BR" sz="1600" dirty="0"/>
              <a:t>. Mary era uma enfermeira formada e estima-se que durante a sua estada em Portugal tenha ajudado a dar à luz mais de 1.000 bebês.</a:t>
            </a:r>
          </a:p>
          <a:p>
            <a:pPr lvl="0" fontAlgn="base">
              <a:lnSpc>
                <a:spcPct val="103000"/>
              </a:lnSpc>
              <a:spcAft>
                <a:spcPts val="60"/>
              </a:spcAft>
              <a:buClr>
                <a:srgbClr val="000000"/>
              </a:buClr>
              <a:buSzPts val="1200"/>
            </a:pPr>
            <a:r>
              <a:rPr lang="pt-BR" sz="1600" dirty="0"/>
              <a:t>Em maio de 1906, a Sra. Lucy Portugal (1845–1927), uma anglicana, aceitou o sábado do sétimo dia e tornou-se a primeira crente adventista do sétimo dia portuguesa. Ela foi um dos primeiros batizados, em setembro de 1906, quando chegou a Portugal Ernesto </a:t>
            </a:r>
            <a:r>
              <a:rPr lang="pt-BR" sz="1600" dirty="0" err="1"/>
              <a:t>Julio</a:t>
            </a:r>
            <a:r>
              <a:rPr lang="pt-BR" sz="1600" dirty="0"/>
              <a:t> Theodoro  Schwantes, um ministro ordenado do Brasil.</a:t>
            </a:r>
          </a:p>
          <a:p>
            <a:endParaRPr lang="pt-BR" dirty="0"/>
          </a:p>
        </p:txBody>
      </p:sp>
      <p:pic>
        <p:nvPicPr>
          <p:cNvPr id="1026" name="Picture 2" descr="ESDA | Haskell, Stephen Nelson (1834–1922)">
            <a:extLst>
              <a:ext uri="{FF2B5EF4-FFF2-40B4-BE49-F238E27FC236}">
                <a16:creationId xmlns:a16="http://schemas.microsoft.com/office/drawing/2014/main" id="{40E2C95C-27AA-43B8-8F20-BABE9687DF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695002"/>
            <a:ext cx="1830778" cy="2780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348F75E-4FA0-48EE-ACA4-12EF84AEB7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8668" y="3478378"/>
            <a:ext cx="2348686" cy="330822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EC872ED-A22E-48F1-AD91-89495208ADCD}"/>
              </a:ext>
            </a:extLst>
          </p:cNvPr>
          <p:cNvSpPr/>
          <p:nvPr/>
        </p:nvSpPr>
        <p:spPr>
          <a:xfrm>
            <a:off x="6718668" y="3475930"/>
            <a:ext cx="2348686" cy="385118"/>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dirty="0">
                <a:solidFill>
                  <a:schemeClr val="tx1"/>
                </a:solidFill>
              </a:rPr>
              <a:t>Clarence </a:t>
            </a:r>
            <a:r>
              <a:rPr lang="pt-BR" sz="1400" dirty="0" err="1">
                <a:solidFill>
                  <a:schemeClr val="tx1"/>
                </a:solidFill>
              </a:rPr>
              <a:t>Rentfro</a:t>
            </a:r>
            <a:r>
              <a:rPr lang="pt-BR" sz="1400" dirty="0">
                <a:solidFill>
                  <a:schemeClr val="tx1"/>
                </a:solidFill>
              </a:rPr>
              <a:t> à esquerda e Ernesto Schwantes à direita</a:t>
            </a:r>
          </a:p>
        </p:txBody>
      </p:sp>
      <p:sp>
        <p:nvSpPr>
          <p:cNvPr id="4" name="Retângulo 3">
            <a:extLst>
              <a:ext uri="{FF2B5EF4-FFF2-40B4-BE49-F238E27FC236}">
                <a16:creationId xmlns:a16="http://schemas.microsoft.com/office/drawing/2014/main" id="{0CE6FB71-588F-4AD7-B8C7-2E909DB05403}"/>
              </a:ext>
            </a:extLst>
          </p:cNvPr>
          <p:cNvSpPr/>
          <p:nvPr/>
        </p:nvSpPr>
        <p:spPr>
          <a:xfrm>
            <a:off x="3707904" y="3212976"/>
            <a:ext cx="1830778" cy="262954"/>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PT" altLang="pt-BR" sz="1400" dirty="0">
                <a:solidFill>
                  <a:schemeClr val="tx1"/>
                </a:solidFill>
              </a:rPr>
              <a:t>Stephen N. Haskell</a:t>
            </a:r>
            <a:endParaRPr lang="pt-BR" sz="1400" dirty="0">
              <a:solidFill>
                <a:schemeClr val="tx1"/>
              </a:solidFill>
            </a:endParaRPr>
          </a:p>
        </p:txBody>
      </p:sp>
      <p:pic>
        <p:nvPicPr>
          <p:cNvPr id="1030" name="Picture 6">
            <a:extLst>
              <a:ext uri="{FF2B5EF4-FFF2-40B4-BE49-F238E27FC236}">
                <a16:creationId xmlns:a16="http://schemas.microsoft.com/office/drawing/2014/main" id="{A70F4B62-AEA1-4A8E-A2B8-E9F0A3FF7C1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24" t="852" r="2691" b="13250"/>
          <a:stretch/>
        </p:blipFill>
        <p:spPr bwMode="auto">
          <a:xfrm>
            <a:off x="3972501" y="4293096"/>
            <a:ext cx="1830778" cy="23042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2C75307A-BDF5-4271-BEE4-4938191708E9}"/>
              </a:ext>
            </a:extLst>
          </p:cNvPr>
          <p:cNvSpPr/>
          <p:nvPr/>
        </p:nvSpPr>
        <p:spPr>
          <a:xfrm>
            <a:off x="3972501" y="6309320"/>
            <a:ext cx="1830778" cy="2879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400" dirty="0">
                <a:solidFill>
                  <a:schemeClr val="tx1"/>
                </a:solidFill>
              </a:rPr>
              <a:t>Mary </a:t>
            </a:r>
            <a:r>
              <a:rPr lang="pt-BR" sz="1400" dirty="0" err="1">
                <a:solidFill>
                  <a:schemeClr val="tx1"/>
                </a:solidFill>
              </a:rPr>
              <a:t>Haskell</a:t>
            </a:r>
            <a:r>
              <a:rPr lang="pt-BR" sz="1400" dirty="0">
                <a:solidFill>
                  <a:schemeClr val="tx1"/>
                </a:solidFill>
              </a:rPr>
              <a:t> </a:t>
            </a:r>
            <a:r>
              <a:rPr lang="pt-BR" sz="1400" dirty="0" err="1">
                <a:solidFill>
                  <a:schemeClr val="tx1"/>
                </a:solidFill>
              </a:rPr>
              <a:t>Rentfro</a:t>
            </a:r>
            <a:endParaRPr lang="pt-BR" sz="1400" dirty="0">
              <a:solidFill>
                <a:schemeClr val="tx1"/>
              </a:solidFill>
            </a:endParaRPr>
          </a:p>
        </p:txBody>
      </p:sp>
    </p:spTree>
    <p:extLst>
      <p:ext uri="{BB962C8B-B14F-4D97-AF65-F5344CB8AC3E}">
        <p14:creationId xmlns:p14="http://schemas.microsoft.com/office/powerpoint/2010/main" val="1882262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a:extLst>
              <a:ext uri="{FF2B5EF4-FFF2-40B4-BE49-F238E27FC236}">
                <a16:creationId xmlns:a16="http://schemas.microsoft.com/office/drawing/2014/main" id="{A62C5462-8232-48FD-8947-E02F8894C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471" y="2771403"/>
            <a:ext cx="2182091" cy="1995055"/>
          </a:xfrm>
          <a:prstGeom prst="rect">
            <a:avLst/>
          </a:prstGeom>
        </p:spPr>
      </p:pic>
      <p:pic>
        <p:nvPicPr>
          <p:cNvPr id="18" name="Imagem 17">
            <a:extLst>
              <a:ext uri="{FF2B5EF4-FFF2-40B4-BE49-F238E27FC236}">
                <a16:creationId xmlns:a16="http://schemas.microsoft.com/office/drawing/2014/main" id="{60615286-316D-4431-85C7-6097D683A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941" y="714003"/>
            <a:ext cx="3086100" cy="2057400"/>
          </a:xfrm>
          <a:prstGeom prst="rect">
            <a:avLst/>
          </a:prstGeom>
        </p:spPr>
      </p:pic>
      <p:sp>
        <p:nvSpPr>
          <p:cNvPr id="7" name="Espaço Reservado para Texto 6">
            <a:extLst>
              <a:ext uri="{FF2B5EF4-FFF2-40B4-BE49-F238E27FC236}">
                <a16:creationId xmlns:a16="http://schemas.microsoft.com/office/drawing/2014/main" id="{1DE740F2-7625-4148-9CC5-EE87BDFCBCAD}"/>
              </a:ext>
            </a:extLst>
          </p:cNvPr>
          <p:cNvSpPr>
            <a:spLocks noGrp="1"/>
          </p:cNvSpPr>
          <p:nvPr>
            <p:ph type="body" sz="quarter" idx="10"/>
          </p:nvPr>
        </p:nvSpPr>
        <p:spPr>
          <a:xfrm>
            <a:off x="109574" y="867468"/>
            <a:ext cx="2959200" cy="4837654"/>
          </a:xfrm>
        </p:spPr>
        <p:txBody>
          <a:bodyPr/>
          <a:lstStyle/>
          <a:p>
            <a:pPr algn="ctr">
              <a:defRPr/>
            </a:pPr>
            <a:r>
              <a:rPr lang="pt-PT" sz="1400" b="1" dirty="0">
                <a:solidFill>
                  <a:srgbClr val="FF0000"/>
                </a:solidFill>
                <a:latin typeface="Comic Sans MS" panose="030F0702030302020204" pitchFamily="66" charset="0"/>
              </a:rPr>
              <a:t>Lince-ibérico</a:t>
            </a:r>
          </a:p>
          <a:p>
            <a:pPr algn="ctr">
              <a:defRPr/>
            </a:pPr>
            <a:endParaRPr lang="pt-BR" sz="1400" b="1" dirty="0">
              <a:solidFill>
                <a:srgbClr val="FF0000"/>
              </a:solidFill>
              <a:cs typeface="Arial"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O lince-ibérico é um mamífero carnívoro, encontrado principalmente em Portugal, e está em perigo de extinção; </a:t>
            </a:r>
            <a:endParaRPr lang="es-ES" sz="1400" dirty="0">
              <a:latin typeface="Comic Sans MS" panose="030F0702030302020204" pitchFamily="66" charset="0"/>
              <a:cs typeface="Arial" charset="0"/>
            </a:endParaRPr>
          </a:p>
          <a:p>
            <a:pPr marL="285750" indent="-285750" algn="just">
              <a:buFont typeface="Wingdings" panose="05000000000000000000" pitchFamily="2" charset="2"/>
              <a:buChar char="Ø"/>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PT" sz="1400" dirty="0">
                <a:latin typeface="Comic Sans MS" panose="030F0702030302020204" pitchFamily="66" charset="0"/>
              </a:rPr>
              <a:t>Tem orelhas peludas, pernas longas, cauda curta e um colar de pelo que se assemelha a uma barba; </a:t>
            </a:r>
          </a:p>
          <a:p>
            <a:pPr marL="285750" indent="-285750" algn="just">
              <a:buFont typeface="Wingdings" panose="05000000000000000000" pitchFamily="2" charset="2"/>
              <a:buChar char="Ø"/>
              <a:defRPr/>
            </a:pPr>
            <a:endParaRPr lang="pt-PT" sz="1400" dirty="0">
              <a:latin typeface="Comic Sans MS" panose="030F0702030302020204" pitchFamily="66" charset="0"/>
            </a:endParaRPr>
          </a:p>
          <a:p>
            <a:pPr marL="285750" indent="-285750" algn="just">
              <a:buFont typeface="Wingdings" panose="05000000000000000000" pitchFamily="2" charset="2"/>
              <a:buChar char="Ø"/>
              <a:defRPr/>
            </a:pPr>
            <a:r>
              <a:rPr lang="pt-PT" sz="1400" dirty="0">
                <a:latin typeface="Comic Sans MS" panose="030F0702030302020204" pitchFamily="66" charset="0"/>
              </a:rPr>
              <a:t>É especialista em caçar coelhos, sendo sua principal fonte de alimento. Um macho come um coelho por dia, já uma fêmea grávida come três coelhos diariamente; </a:t>
            </a:r>
          </a:p>
          <a:p>
            <a:pPr algn="just">
              <a:defRPr/>
            </a:pPr>
            <a:endParaRPr lang="pt-PT" sz="1400" dirty="0">
              <a:latin typeface="Comic Sans MS" panose="030F0702030302020204" pitchFamily="66" charset="0"/>
            </a:endParaRPr>
          </a:p>
          <a:p>
            <a:pPr marL="285750" indent="-285750" algn="just">
              <a:buFont typeface="Wingdings" panose="05000000000000000000" pitchFamily="2" charset="2"/>
              <a:buChar char="Ø"/>
              <a:defRPr/>
            </a:pPr>
            <a:r>
              <a:rPr lang="pt-PT" sz="1400" dirty="0">
                <a:latin typeface="Comic Sans MS" panose="030F0702030302020204" pitchFamily="66" charset="0"/>
              </a:rPr>
              <a:t>A gestação dura cerca de dois meses, nascendo dois a três filhotes por vez;</a:t>
            </a:r>
          </a:p>
          <a:p>
            <a:endParaRPr lang="pt-BR" dirty="0"/>
          </a:p>
        </p:txBody>
      </p:sp>
      <p:sp>
        <p:nvSpPr>
          <p:cNvPr id="10" name="CaixaDeTexto 9">
            <a:extLst>
              <a:ext uri="{FF2B5EF4-FFF2-40B4-BE49-F238E27FC236}">
                <a16:creationId xmlns:a16="http://schemas.microsoft.com/office/drawing/2014/main" id="{A6A1E039-03B4-455E-8615-75464E5940C4}"/>
              </a:ext>
            </a:extLst>
          </p:cNvPr>
          <p:cNvSpPr txBox="1"/>
          <p:nvPr/>
        </p:nvSpPr>
        <p:spPr>
          <a:xfrm>
            <a:off x="1686568" y="6479758"/>
            <a:ext cx="1475296" cy="261610"/>
          </a:xfrm>
          <a:prstGeom prst="rect">
            <a:avLst/>
          </a:prstGeom>
          <a:noFill/>
        </p:spPr>
        <p:txBody>
          <a:bodyPr wrap="square" rtlCol="0">
            <a:spAutoFit/>
          </a:bodyPr>
          <a:lstStyle/>
          <a:p>
            <a:pPr algn="ctr"/>
            <a:r>
              <a:rPr lang="pt-BR" sz="1100" b="1" dirty="0"/>
              <a:t>Bandeira de Portugal</a:t>
            </a:r>
          </a:p>
        </p:txBody>
      </p:sp>
      <p:pic>
        <p:nvPicPr>
          <p:cNvPr id="11" name="Imagem 10" descr="https://upload.wikimedia.org/wikipedia/commons/f/f5/Linces10.jpg">
            <a:extLst>
              <a:ext uri="{FF2B5EF4-FFF2-40B4-BE49-F238E27FC236}">
                <a16:creationId xmlns:a16="http://schemas.microsoft.com/office/drawing/2014/main" id="{617EBD2F-26B6-4CBE-8953-608B4F2108A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48300" y="717343"/>
            <a:ext cx="1639301" cy="2483818"/>
          </a:xfrm>
          <a:prstGeom prst="rect">
            <a:avLst/>
          </a:prstGeom>
          <a:noFill/>
          <a:ln>
            <a:noFill/>
          </a:ln>
        </p:spPr>
      </p:pic>
      <p:pic>
        <p:nvPicPr>
          <p:cNvPr id="13" name="Imagem 12">
            <a:extLst>
              <a:ext uri="{FF2B5EF4-FFF2-40B4-BE49-F238E27FC236}">
                <a16:creationId xmlns:a16="http://schemas.microsoft.com/office/drawing/2014/main" id="{0F4B45CB-A139-4F57-B6C0-C488C3781B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3315" y="4655259"/>
            <a:ext cx="3152650" cy="2197002"/>
          </a:xfrm>
          <a:prstGeom prst="rect">
            <a:avLst/>
          </a:prstGeom>
        </p:spPr>
      </p:pic>
      <p:pic>
        <p:nvPicPr>
          <p:cNvPr id="15" name="Imagem 14">
            <a:extLst>
              <a:ext uri="{FF2B5EF4-FFF2-40B4-BE49-F238E27FC236}">
                <a16:creationId xmlns:a16="http://schemas.microsoft.com/office/drawing/2014/main" id="{3E9BEE26-5AF9-4258-AE4A-A3C2C427AA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8300" y="4856761"/>
            <a:ext cx="2945946" cy="1963963"/>
          </a:xfrm>
          <a:prstGeom prst="rect">
            <a:avLst/>
          </a:prstGeom>
        </p:spPr>
      </p:pic>
      <p:pic>
        <p:nvPicPr>
          <p:cNvPr id="16" name="Imagem 15">
            <a:extLst>
              <a:ext uri="{FF2B5EF4-FFF2-40B4-BE49-F238E27FC236}">
                <a16:creationId xmlns:a16="http://schemas.microsoft.com/office/drawing/2014/main" id="{C6858F36-C9D0-458B-B01A-E0349AAB43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864" y="2408195"/>
            <a:ext cx="2231953" cy="2497290"/>
          </a:xfrm>
          <a:prstGeom prst="rect">
            <a:avLst/>
          </a:prstGeom>
        </p:spPr>
      </p:pic>
      <p:pic>
        <p:nvPicPr>
          <p:cNvPr id="17" name="Imagem 16" descr="C:\Users\eliane.batista\Documents\Eliane\Escola Sabatina\Primários\2016\4 º trimestre\Bandeiras 4 trime\10.Portugal.jpg">
            <a:extLst>
              <a:ext uri="{FF2B5EF4-FFF2-40B4-BE49-F238E27FC236}">
                <a16:creationId xmlns:a16="http://schemas.microsoft.com/office/drawing/2014/main" id="{6600D779-6912-4B04-A5AE-C9D0B5B22D7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674" y="5955715"/>
            <a:ext cx="1213213" cy="785653"/>
          </a:xfrm>
          <a:prstGeom prst="rect">
            <a:avLst/>
          </a:prstGeom>
          <a:noFill/>
          <a:ln>
            <a:noFill/>
          </a:ln>
        </p:spPr>
      </p:pic>
    </p:spTree>
    <p:extLst>
      <p:ext uri="{BB962C8B-B14F-4D97-AF65-F5344CB8AC3E}">
        <p14:creationId xmlns:p14="http://schemas.microsoft.com/office/powerpoint/2010/main" val="568376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4D193C16-AEBD-38D3-EAEA-E2A919C0007F}"/>
              </a:ext>
            </a:extLst>
          </p:cNvPr>
          <p:cNvSpPr>
            <a:spLocks noGrp="1"/>
          </p:cNvSpPr>
          <p:nvPr>
            <p:ph type="body" sz="quarter" idx="11"/>
          </p:nvPr>
        </p:nvSpPr>
        <p:spPr/>
        <p:txBody>
          <a:bodyPr/>
          <a:lstStyle/>
          <a:p>
            <a:r>
              <a:rPr lang="pt-BR" altLang="pt-BR" dirty="0">
                <a:latin typeface="Calibri" panose="020F0502020204030204" pitchFamily="34" charset="0"/>
              </a:rPr>
              <a:t>S06 - Missões – 06 de maio</a:t>
            </a:r>
            <a:endParaRPr lang="pt-BR" dirty="0"/>
          </a:p>
        </p:txBody>
      </p:sp>
      <p:sp>
        <p:nvSpPr>
          <p:cNvPr id="10" name="Espaço Reservado para Texto 9">
            <a:extLst>
              <a:ext uri="{FF2B5EF4-FFF2-40B4-BE49-F238E27FC236}">
                <a16:creationId xmlns:a16="http://schemas.microsoft.com/office/drawing/2014/main" id="{20703381-5C42-1ECE-1EBC-4FEB0CB92ABA}"/>
              </a:ext>
            </a:extLst>
          </p:cNvPr>
          <p:cNvSpPr>
            <a:spLocks noGrp="1"/>
          </p:cNvSpPr>
          <p:nvPr>
            <p:ph type="body" sz="quarter" idx="12"/>
          </p:nvPr>
        </p:nvSpPr>
        <p:spPr/>
        <p:txBody>
          <a:bodyPr/>
          <a:lstStyle/>
          <a:p>
            <a:r>
              <a:rPr lang="pt-BR" dirty="0"/>
              <a:t>Por Que Jorge Chorou</a:t>
            </a:r>
          </a:p>
        </p:txBody>
      </p:sp>
      <p:sp>
        <p:nvSpPr>
          <p:cNvPr id="12" name="Espaço Reservado para Texto 11">
            <a:extLst>
              <a:ext uri="{FF2B5EF4-FFF2-40B4-BE49-F238E27FC236}">
                <a16:creationId xmlns:a16="http://schemas.microsoft.com/office/drawing/2014/main" id="{0143D2D3-AC54-B2C9-AEBD-20197F430D95}"/>
              </a:ext>
            </a:extLst>
          </p:cNvPr>
          <p:cNvSpPr>
            <a:spLocks noGrp="1"/>
          </p:cNvSpPr>
          <p:nvPr>
            <p:ph type="body" sz="quarter" idx="15"/>
          </p:nvPr>
        </p:nvSpPr>
        <p:spPr/>
        <p:txBody>
          <a:bodyPr/>
          <a:lstStyle/>
          <a:p>
            <a:r>
              <a:rPr lang="pt-BR" dirty="0"/>
              <a:t>Jorge</a:t>
            </a:r>
          </a:p>
        </p:txBody>
      </p:sp>
      <p:sp>
        <p:nvSpPr>
          <p:cNvPr id="17" name="Espaço Reservado para Texto 16">
            <a:extLst>
              <a:ext uri="{FF2B5EF4-FFF2-40B4-BE49-F238E27FC236}">
                <a16:creationId xmlns:a16="http://schemas.microsoft.com/office/drawing/2014/main" id="{CD6A6AF3-BDB8-0DBB-DD91-F3611B4D4B20}"/>
              </a:ext>
            </a:extLst>
          </p:cNvPr>
          <p:cNvSpPr>
            <a:spLocks noGrp="1"/>
          </p:cNvSpPr>
          <p:nvPr>
            <p:ph type="body" sz="quarter" idx="16"/>
          </p:nvPr>
        </p:nvSpPr>
        <p:spPr/>
        <p:txBody>
          <a:bodyPr/>
          <a:lstStyle/>
          <a:p>
            <a:r>
              <a:rPr lang="pt-BR" dirty="0"/>
              <a:t>Portugal</a:t>
            </a:r>
          </a:p>
        </p:txBody>
      </p:sp>
      <p:pic>
        <p:nvPicPr>
          <p:cNvPr id="6" name="Espaço Reservado para Imagem 5">
            <a:extLst>
              <a:ext uri="{FF2B5EF4-FFF2-40B4-BE49-F238E27FC236}">
                <a16:creationId xmlns:a16="http://schemas.microsoft.com/office/drawing/2014/main" id="{DF1C07DB-318A-4D7B-953B-ABB98949C30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297" b="6297"/>
          <a:stretch>
            <a:fillRect/>
          </a:stretch>
        </p:blipFill>
        <p:spPr/>
      </p:pic>
      <p:pic>
        <p:nvPicPr>
          <p:cNvPr id="14" name="Espaço Reservado para Imagem 13">
            <a:extLst>
              <a:ext uri="{FF2B5EF4-FFF2-40B4-BE49-F238E27FC236}">
                <a16:creationId xmlns:a16="http://schemas.microsoft.com/office/drawing/2014/main" id="{89FCD203-E912-4850-8FC7-3DEB911FF3C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448" r="2448"/>
          <a:stretch>
            <a:fillRect/>
          </a:stretch>
        </p:blipFill>
        <p:spPr/>
      </p:pic>
    </p:spTree>
    <p:extLst>
      <p:ext uri="{BB962C8B-B14F-4D97-AF65-F5344CB8AC3E}">
        <p14:creationId xmlns:p14="http://schemas.microsoft.com/office/powerpoint/2010/main" val="2401898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1E7487D9-0093-40BC-9729-B17E5A9ADCEA}"/>
              </a:ext>
            </a:extLst>
          </p:cNvPr>
          <p:cNvSpPr>
            <a:spLocks noGrp="1"/>
          </p:cNvSpPr>
          <p:nvPr>
            <p:ph type="body" sz="quarter" idx="10"/>
          </p:nvPr>
        </p:nvSpPr>
        <p:spPr>
          <a:xfrm>
            <a:off x="71996" y="679578"/>
            <a:ext cx="2959200" cy="5341710"/>
          </a:xfrm>
        </p:spPr>
        <p:txBody>
          <a:bodyPr/>
          <a:lstStyle/>
          <a:p>
            <a:pPr indent="457200"/>
            <a:r>
              <a:rPr lang="pt-PT" altLang="pt-BR" dirty="0"/>
              <a:t>Os alimentos básicos em Portugal incluem peixe, legumes e frutas. Um dos pratos nacionais é o bacalhau (bacalhau seco), que costuma ser servido com batatas e verduras, e às vezes com feijão. </a:t>
            </a:r>
            <a:endParaRPr lang="pt-BR" dirty="0"/>
          </a:p>
          <a:p>
            <a:pPr indent="457200"/>
            <a:r>
              <a:rPr lang="pt-BR" dirty="0"/>
              <a:t>A capital de Portugal é a cidade de Lisboa, situada no litoral da metade sul do país, com uma população de cerca de 2,7 milhões. </a:t>
            </a:r>
          </a:p>
          <a:p>
            <a:pPr indent="457200"/>
            <a:r>
              <a:rPr lang="pt-BR" dirty="0"/>
              <a:t>Lisboa foi atingida por um grande terremoto e subsequente incêndio no Dia de Todos os Santos, 1º de novembro de 1755; 275.000 pessoas foram mortas e 85 por cento dos edifícios foram destruídos. </a:t>
            </a:r>
          </a:p>
          <a:p>
            <a:pPr indent="457200"/>
            <a:endParaRPr lang="pt-PT" altLang="pt-BR" dirty="0"/>
          </a:p>
          <a:p>
            <a:pPr indent="457200"/>
            <a:endParaRPr lang="pt-PT" altLang="pt-BR" dirty="0"/>
          </a:p>
          <a:p>
            <a:pPr indent="457200"/>
            <a:endParaRPr lang="en-US" dirty="0"/>
          </a:p>
          <a:p>
            <a:endParaRPr lang="pt-BR" dirty="0"/>
          </a:p>
        </p:txBody>
      </p:sp>
      <p:pic>
        <p:nvPicPr>
          <p:cNvPr id="2050" name="Picture 2" descr="Bacalhau ao Forno e Batatas ao Murro - XtudoReceitas">
            <a:extLst>
              <a:ext uri="{FF2B5EF4-FFF2-40B4-BE49-F238E27FC236}">
                <a16:creationId xmlns:a16="http://schemas.microsoft.com/office/drawing/2014/main" id="{A179181C-8CCC-49E5-AE92-65A444BD7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349" y="764704"/>
            <a:ext cx="3448421" cy="23873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sboa vem abaixo: o grande terremoto de 1755">
            <a:extLst>
              <a:ext uri="{FF2B5EF4-FFF2-40B4-BE49-F238E27FC236}">
                <a16:creationId xmlns:a16="http://schemas.microsoft.com/office/drawing/2014/main" id="{FBA1A2FB-5E57-4087-997C-FBF61C424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349" y="3429000"/>
            <a:ext cx="5954555" cy="33494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calhau – Wikipédia, a enciclopédia livre">
            <a:extLst>
              <a:ext uri="{FF2B5EF4-FFF2-40B4-BE49-F238E27FC236}">
                <a16:creationId xmlns:a16="http://schemas.microsoft.com/office/drawing/2014/main" id="{C94E8AC2-735B-4D8E-885E-DB2D0CD1F5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5770" y="1762771"/>
            <a:ext cx="2538230" cy="1389681"/>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05053833-05E0-4729-A7DB-32577BFF4D13}"/>
              </a:ext>
            </a:extLst>
          </p:cNvPr>
          <p:cNvSpPr txBox="1"/>
          <p:nvPr/>
        </p:nvSpPr>
        <p:spPr>
          <a:xfrm>
            <a:off x="6612884" y="1393439"/>
            <a:ext cx="1305453" cy="369332"/>
          </a:xfrm>
          <a:prstGeom prst="rect">
            <a:avLst/>
          </a:prstGeom>
          <a:noFill/>
        </p:spPr>
        <p:txBody>
          <a:bodyPr wrap="square">
            <a:spAutoFit/>
          </a:bodyPr>
          <a:lstStyle/>
          <a:p>
            <a:r>
              <a:rPr lang="pt-PT" altLang="pt-BR" b="1" dirty="0"/>
              <a:t>bacalhau</a:t>
            </a:r>
            <a:endParaRPr lang="pt-BR" b="1" dirty="0"/>
          </a:p>
        </p:txBody>
      </p:sp>
      <p:sp>
        <p:nvSpPr>
          <p:cNvPr id="10" name="CaixaDeTexto 9">
            <a:extLst>
              <a:ext uri="{FF2B5EF4-FFF2-40B4-BE49-F238E27FC236}">
                <a16:creationId xmlns:a16="http://schemas.microsoft.com/office/drawing/2014/main" id="{359B163E-94AB-4C08-B713-766BC65774DA}"/>
              </a:ext>
            </a:extLst>
          </p:cNvPr>
          <p:cNvSpPr txBox="1"/>
          <p:nvPr/>
        </p:nvSpPr>
        <p:spPr>
          <a:xfrm>
            <a:off x="3128168" y="3132564"/>
            <a:ext cx="5943836" cy="369332"/>
          </a:xfrm>
          <a:prstGeom prst="rect">
            <a:avLst/>
          </a:prstGeom>
          <a:noFill/>
        </p:spPr>
        <p:txBody>
          <a:bodyPr wrap="square">
            <a:spAutoFit/>
          </a:bodyPr>
          <a:lstStyle/>
          <a:p>
            <a:pPr algn="ctr"/>
            <a:r>
              <a:rPr lang="pt-BR" b="1" dirty="0"/>
              <a:t>terremoto de Lisboa, seguido por incêndio em 1755</a:t>
            </a:r>
          </a:p>
        </p:txBody>
      </p:sp>
    </p:spTree>
    <p:extLst>
      <p:ext uri="{BB962C8B-B14F-4D97-AF65-F5344CB8AC3E}">
        <p14:creationId xmlns:p14="http://schemas.microsoft.com/office/powerpoint/2010/main" val="2622486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177829F9-0591-4650-B1FB-31404DB47740}"/>
              </a:ext>
            </a:extLst>
          </p:cNvPr>
          <p:cNvSpPr>
            <a:spLocks noGrp="1"/>
          </p:cNvSpPr>
          <p:nvPr>
            <p:ph type="body" sz="quarter" idx="10"/>
          </p:nvPr>
        </p:nvSpPr>
        <p:spPr/>
        <p:txBody>
          <a:bodyPr/>
          <a:lstStyle/>
          <a:p>
            <a:pPr algn="ctr">
              <a:defRPr/>
            </a:pPr>
            <a:r>
              <a:rPr lang="pt-PT" sz="1800" b="1" dirty="0">
                <a:solidFill>
                  <a:srgbClr val="FF0000"/>
                </a:solidFill>
                <a:latin typeface="Comic Sans MS" panose="030F0702030302020204" pitchFamily="66" charset="0"/>
              </a:rPr>
              <a:t>São Bernardo</a:t>
            </a:r>
          </a:p>
          <a:p>
            <a:pPr algn="ctr">
              <a:defRPr/>
            </a:pPr>
            <a:endParaRPr lang="pt-BR" sz="1800" b="1" dirty="0">
              <a:solidFill>
                <a:srgbClr val="FF0000"/>
              </a:solidFill>
              <a:cs typeface="Arial" charset="0"/>
            </a:endParaRPr>
          </a:p>
          <a:p>
            <a:pPr marL="285750" indent="-285750" algn="just">
              <a:buFont typeface="Wingdings" panose="05000000000000000000" pitchFamily="2" charset="2"/>
              <a:buChar char="Ø"/>
              <a:defRPr/>
            </a:pPr>
            <a:r>
              <a:rPr lang="pt-BR" sz="1400" b="1" dirty="0">
                <a:latin typeface="Comic Sans MS" panose="030F0702030302020204" pitchFamily="66" charset="0"/>
              </a:rPr>
              <a:t>São </a:t>
            </a:r>
            <a:r>
              <a:rPr lang="pt-BR" sz="1400" b="1" dirty="0" err="1">
                <a:latin typeface="Comic Sans MS" panose="030F0702030302020204" pitchFamily="66" charset="0"/>
              </a:rPr>
              <a:t>bernardo</a:t>
            </a:r>
            <a:r>
              <a:rPr lang="pt-BR" sz="1400" b="1" dirty="0">
                <a:latin typeface="Comic Sans MS" panose="030F0702030302020204" pitchFamily="66" charset="0"/>
              </a:rPr>
              <a:t> </a:t>
            </a:r>
            <a:r>
              <a:rPr lang="pt-BR" sz="1400" dirty="0">
                <a:latin typeface="Comic Sans MS" panose="030F0702030302020204" pitchFamily="66" charset="0"/>
              </a:rPr>
              <a:t>é uma raça canina natural dos </a:t>
            </a:r>
            <a:r>
              <a:rPr lang="pt-BR" sz="1400" b="1" dirty="0">
                <a:latin typeface="Comic Sans MS" panose="030F0702030302020204" pitchFamily="66" charset="0"/>
              </a:rPr>
              <a:t>Alpes Suíços, </a:t>
            </a:r>
            <a:r>
              <a:rPr lang="pt-BR" sz="1400" dirty="0">
                <a:latin typeface="Comic Sans MS" panose="030F0702030302020204" pitchFamily="66" charset="0"/>
              </a:rPr>
              <a:t>que faz parte </a:t>
            </a:r>
            <a:r>
              <a:rPr lang="pt-BR" sz="1400" b="1" dirty="0">
                <a:latin typeface="Comic Sans MS" panose="030F0702030302020204" pitchFamily="66" charset="0"/>
              </a:rPr>
              <a:t>do grupo de cães de guarda, trabalho e utilidade</a:t>
            </a:r>
            <a:r>
              <a:rPr lang="pt-BR" sz="1400" dirty="0">
                <a:latin typeface="Comic Sans MS" panose="030F0702030302020204" pitchFamily="66" charset="0"/>
              </a:rPr>
              <a:t>, e é considerado um </a:t>
            </a:r>
            <a:r>
              <a:rPr lang="pt-BR" sz="1400" b="1" dirty="0">
                <a:latin typeface="Comic Sans MS" panose="030F0702030302020204" pitchFamily="66" charset="0"/>
              </a:rPr>
              <a:t>cão de guarda e de salvamento</a:t>
            </a:r>
            <a:r>
              <a:rPr lang="pt-BR" sz="1400" dirty="0">
                <a:latin typeface="Comic Sans MS" panose="030F0702030302020204" pitchFamily="66" charset="0"/>
              </a:rPr>
              <a:t>;</a:t>
            </a:r>
          </a:p>
          <a:p>
            <a:pPr algn="just">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O São Bernardo é um cachorro forte, de peito bem arqueado e ombros largos. É um excelente companheiro, que adora brincar com as crianças e respeita seu dono;</a:t>
            </a:r>
          </a:p>
          <a:p>
            <a:pPr marL="285750" indent="-285750" algn="just">
              <a:buFont typeface="Wingdings" panose="05000000000000000000" pitchFamily="2" charset="2"/>
              <a:buChar char="Ø"/>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É um cão fiel e devotado à sua família, é muito tranquilo e gosta de companhia;</a:t>
            </a:r>
          </a:p>
          <a:p>
            <a:pPr marL="285750" indent="-285750" algn="just">
              <a:buFont typeface="Wingdings" panose="05000000000000000000" pitchFamily="2" charset="2"/>
              <a:buChar char="Ø"/>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O São Bernardo faz novos amigos com facilidade, mas na ausência de seu dono, os exemplares da raça tendem a defender seu território, procurando afastar qualquer pessoa estranha à casa.</a:t>
            </a:r>
          </a:p>
          <a:p>
            <a:endParaRPr lang="pt-BR" dirty="0"/>
          </a:p>
        </p:txBody>
      </p:sp>
      <p:sp>
        <p:nvSpPr>
          <p:cNvPr id="7" name="CaixaDeTexto 18">
            <a:extLst>
              <a:ext uri="{FF2B5EF4-FFF2-40B4-BE49-F238E27FC236}">
                <a16:creationId xmlns:a16="http://schemas.microsoft.com/office/drawing/2014/main" id="{5DC3BD9F-5005-4104-971D-26CC971BD96C}"/>
              </a:ext>
            </a:extLst>
          </p:cNvPr>
          <p:cNvSpPr txBox="1">
            <a:spLocks noChangeArrowheads="1"/>
          </p:cNvSpPr>
          <p:nvPr/>
        </p:nvSpPr>
        <p:spPr bwMode="auto">
          <a:xfrm>
            <a:off x="395536" y="946150"/>
            <a:ext cx="2901950" cy="27699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defRPr/>
            </a:pPr>
            <a:endParaRPr lang="pt-BR" sz="1200" dirty="0">
              <a:latin typeface="Comic Sans MS" panose="030F0702030302020204" pitchFamily="66" charset="0"/>
            </a:endParaRPr>
          </a:p>
        </p:txBody>
      </p:sp>
      <p:sp>
        <p:nvSpPr>
          <p:cNvPr id="8" name="CaixaDeTexto 7">
            <a:extLst>
              <a:ext uri="{FF2B5EF4-FFF2-40B4-BE49-F238E27FC236}">
                <a16:creationId xmlns:a16="http://schemas.microsoft.com/office/drawing/2014/main" id="{8437A587-53D6-4253-A862-6BDCE78EC343}"/>
              </a:ext>
            </a:extLst>
          </p:cNvPr>
          <p:cNvSpPr txBox="1"/>
          <p:nvPr/>
        </p:nvSpPr>
        <p:spPr>
          <a:xfrm>
            <a:off x="2950195" y="6320054"/>
            <a:ext cx="981303" cy="430887"/>
          </a:xfrm>
          <a:prstGeom prst="rect">
            <a:avLst/>
          </a:prstGeom>
          <a:noFill/>
        </p:spPr>
        <p:txBody>
          <a:bodyPr wrap="square" rtlCol="0">
            <a:spAutoFit/>
          </a:bodyPr>
          <a:lstStyle/>
          <a:p>
            <a:pPr algn="ctr"/>
            <a:r>
              <a:rPr lang="pt-BR" sz="1100" b="1" dirty="0"/>
              <a:t>Bandeira da </a:t>
            </a:r>
            <a:r>
              <a:rPr lang="pt-BR" sz="1100" b="1" dirty="0" err="1"/>
              <a:t>Suiça</a:t>
            </a:r>
            <a:endParaRPr lang="pt-BR" sz="1100" b="1" dirty="0"/>
          </a:p>
        </p:txBody>
      </p:sp>
      <p:pic>
        <p:nvPicPr>
          <p:cNvPr id="9" name="Imagem 8">
            <a:extLst>
              <a:ext uri="{FF2B5EF4-FFF2-40B4-BE49-F238E27FC236}">
                <a16:creationId xmlns:a16="http://schemas.microsoft.com/office/drawing/2014/main" id="{B30317E7-F05A-41EE-8A43-78581FE6AC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9475" y="5823833"/>
            <a:ext cx="1104573" cy="735043"/>
          </a:xfrm>
          <a:prstGeom prst="rect">
            <a:avLst/>
          </a:prstGeom>
          <a:ln>
            <a:solidFill>
              <a:schemeClr val="tx1"/>
            </a:solidFill>
          </a:ln>
        </p:spPr>
      </p:pic>
      <p:pic>
        <p:nvPicPr>
          <p:cNvPr id="10" name="Picture 18" descr="Resultado de imagem para sao bernardo cachorro">
            <a:extLst>
              <a:ext uri="{FF2B5EF4-FFF2-40B4-BE49-F238E27FC236}">
                <a16:creationId xmlns:a16="http://schemas.microsoft.com/office/drawing/2014/main" id="{BD755522-0B60-41BC-A186-DBDB1F745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1498" y="706349"/>
            <a:ext cx="4096559" cy="22058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Resultado de imagem para filhotes beethoven">
            <a:extLst>
              <a:ext uri="{FF2B5EF4-FFF2-40B4-BE49-F238E27FC236}">
                <a16:creationId xmlns:a16="http://schemas.microsoft.com/office/drawing/2014/main" id="{06D7D2CD-F674-4BFB-931E-38767FCB21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3411" y="4785501"/>
            <a:ext cx="3778593" cy="2034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Resultado de imagem para sao bernardo cachorro">
            <a:extLst>
              <a:ext uri="{FF2B5EF4-FFF2-40B4-BE49-F238E27FC236}">
                <a16:creationId xmlns:a16="http://schemas.microsoft.com/office/drawing/2014/main" id="{A85F0702-E195-45F7-A46A-DC0BD350D7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1381" y="3028797"/>
            <a:ext cx="2224661" cy="24884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Resultado de imagem para sao bernardo cachorro">
            <a:extLst>
              <a:ext uri="{FF2B5EF4-FFF2-40B4-BE49-F238E27FC236}">
                <a16:creationId xmlns:a16="http://schemas.microsoft.com/office/drawing/2014/main" id="{F728B2AE-E204-4D6C-921C-E74E0FCF60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4610" y="2937169"/>
            <a:ext cx="2719434" cy="181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697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F6656FD8-24A1-A292-AB97-1C6CDB07AD01}"/>
              </a:ext>
            </a:extLst>
          </p:cNvPr>
          <p:cNvSpPr>
            <a:spLocks noGrp="1"/>
          </p:cNvSpPr>
          <p:nvPr>
            <p:ph type="body" sz="quarter" idx="11"/>
          </p:nvPr>
        </p:nvSpPr>
        <p:spPr/>
        <p:txBody>
          <a:bodyPr/>
          <a:lstStyle/>
          <a:p>
            <a:r>
              <a:rPr lang="pt-BR" altLang="pt-BR" dirty="0">
                <a:latin typeface="Calibri" panose="020F0502020204030204" pitchFamily="34" charset="0"/>
              </a:rPr>
              <a:t>S07 - Missões – 13 de maio</a:t>
            </a:r>
            <a:endParaRPr lang="pt-BR" dirty="0"/>
          </a:p>
        </p:txBody>
      </p:sp>
      <p:sp>
        <p:nvSpPr>
          <p:cNvPr id="10" name="Espaço Reservado para Texto 9">
            <a:extLst>
              <a:ext uri="{FF2B5EF4-FFF2-40B4-BE49-F238E27FC236}">
                <a16:creationId xmlns:a16="http://schemas.microsoft.com/office/drawing/2014/main" id="{063295DB-FB28-34F1-72CF-B7A546119884}"/>
              </a:ext>
            </a:extLst>
          </p:cNvPr>
          <p:cNvSpPr>
            <a:spLocks noGrp="1"/>
          </p:cNvSpPr>
          <p:nvPr>
            <p:ph type="body" sz="quarter" idx="12"/>
          </p:nvPr>
        </p:nvSpPr>
        <p:spPr/>
        <p:txBody>
          <a:bodyPr/>
          <a:lstStyle/>
          <a:p>
            <a:r>
              <a:rPr lang="pt-BR" dirty="0"/>
              <a:t>Rachaduras no Telhado</a:t>
            </a:r>
          </a:p>
        </p:txBody>
      </p:sp>
      <p:sp>
        <p:nvSpPr>
          <p:cNvPr id="12" name="Espaço Reservado para Texto 11">
            <a:extLst>
              <a:ext uri="{FF2B5EF4-FFF2-40B4-BE49-F238E27FC236}">
                <a16:creationId xmlns:a16="http://schemas.microsoft.com/office/drawing/2014/main" id="{66D24B5C-FF64-BCBB-F7AE-2FD83991E5DD}"/>
              </a:ext>
            </a:extLst>
          </p:cNvPr>
          <p:cNvSpPr>
            <a:spLocks noGrp="1"/>
          </p:cNvSpPr>
          <p:nvPr>
            <p:ph type="body" sz="quarter" idx="15"/>
          </p:nvPr>
        </p:nvSpPr>
        <p:spPr/>
        <p:txBody>
          <a:bodyPr/>
          <a:lstStyle/>
          <a:p>
            <a:r>
              <a:rPr lang="pt-BR" dirty="0"/>
              <a:t>Vovó Brigitte</a:t>
            </a:r>
          </a:p>
        </p:txBody>
      </p:sp>
      <p:sp>
        <p:nvSpPr>
          <p:cNvPr id="17" name="Espaço Reservado para Texto 16">
            <a:extLst>
              <a:ext uri="{FF2B5EF4-FFF2-40B4-BE49-F238E27FC236}">
                <a16:creationId xmlns:a16="http://schemas.microsoft.com/office/drawing/2014/main" id="{E0E9F388-7F0C-8054-94AC-3670F51356F0}"/>
              </a:ext>
            </a:extLst>
          </p:cNvPr>
          <p:cNvSpPr>
            <a:spLocks noGrp="1"/>
          </p:cNvSpPr>
          <p:nvPr>
            <p:ph type="body" sz="quarter" idx="16"/>
          </p:nvPr>
        </p:nvSpPr>
        <p:spPr/>
        <p:txBody>
          <a:bodyPr/>
          <a:lstStyle/>
          <a:p>
            <a:r>
              <a:rPr lang="pt-BR" dirty="0"/>
              <a:t>Alemanha</a:t>
            </a:r>
          </a:p>
        </p:txBody>
      </p:sp>
      <p:pic>
        <p:nvPicPr>
          <p:cNvPr id="14" name="Espaço Reservado para Imagem 13">
            <a:extLst>
              <a:ext uri="{FF2B5EF4-FFF2-40B4-BE49-F238E27FC236}">
                <a16:creationId xmlns:a16="http://schemas.microsoft.com/office/drawing/2014/main" id="{510EAACA-8FDD-4956-B333-3A996E3838E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379" b="5379"/>
          <a:stretch>
            <a:fillRect/>
          </a:stretch>
        </p:blipFill>
        <p:spPr/>
      </p:pic>
      <p:pic>
        <p:nvPicPr>
          <p:cNvPr id="11" name="Espaço Reservado para Imagem 10">
            <a:extLst>
              <a:ext uri="{FF2B5EF4-FFF2-40B4-BE49-F238E27FC236}">
                <a16:creationId xmlns:a16="http://schemas.microsoft.com/office/drawing/2014/main" id="{29BA6EA3-8CCE-4632-B063-ACE3AAA30869}"/>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6399" b="6399"/>
          <a:stretch>
            <a:fillRect/>
          </a:stretch>
        </p:blipFill>
        <p:spPr/>
      </p:pic>
    </p:spTree>
    <p:extLst>
      <p:ext uri="{BB962C8B-B14F-4D97-AF65-F5344CB8AC3E}">
        <p14:creationId xmlns:p14="http://schemas.microsoft.com/office/powerpoint/2010/main" val="4158878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FAF5CFD6-9DC5-4DA2-B075-F6D1EEE82C0D}"/>
              </a:ext>
            </a:extLst>
          </p:cNvPr>
          <p:cNvSpPr>
            <a:spLocks noGrp="1"/>
          </p:cNvSpPr>
          <p:nvPr>
            <p:ph type="body" sz="quarter" idx="10"/>
          </p:nvPr>
        </p:nvSpPr>
        <p:spPr/>
        <p:txBody>
          <a:bodyPr/>
          <a:lstStyle/>
          <a:p>
            <a:pPr indent="457200"/>
            <a:r>
              <a:rPr lang="pt-BR" dirty="0"/>
              <a:t>Sessenta e cinco por cento das rodovias na Alemanha não têm limite de velocidade e são chamadas de </a:t>
            </a:r>
            <a:r>
              <a:rPr lang="pt-BR" dirty="0" err="1"/>
              <a:t>Autobahn</a:t>
            </a:r>
            <a:r>
              <a:rPr lang="pt-BR" dirty="0"/>
              <a:t>. </a:t>
            </a:r>
          </a:p>
          <a:p>
            <a:pPr indent="457200" algn="l"/>
            <a:r>
              <a:rPr lang="pt-BR" dirty="0"/>
              <a:t>A Universidade Adventista de </a:t>
            </a:r>
            <a:r>
              <a:rPr lang="pt-BR" dirty="0" err="1"/>
              <a:t>Friedensau</a:t>
            </a:r>
            <a:r>
              <a:rPr lang="pt-BR" dirty="0"/>
              <a:t>, faz parte do sistema educacional adventista do sétimo dia, o segundo maior sistema educacional cristão do mundo. </a:t>
            </a:r>
          </a:p>
          <a:p>
            <a:pPr indent="457200" algn="l"/>
            <a:r>
              <a:rPr lang="pt-BR" dirty="0"/>
              <a:t>Localizada na vila de </a:t>
            </a:r>
            <a:r>
              <a:rPr lang="pt-BR" dirty="0" err="1"/>
              <a:t>Friedensau</a:t>
            </a:r>
            <a:r>
              <a:rPr lang="pt-BR" dirty="0"/>
              <a:t>, a cerca de 120 km de Berlim, a universidade foi fundada em 1899 e é a mais antiga universidade adventista do sétimo dia na Europa. Seus cursos de estudo e diplomas são credenciados pelo governo alemão. As aulas são oferecidas em alemão e inglês e o campus é bilíngue.</a:t>
            </a:r>
          </a:p>
          <a:p>
            <a:pPr indent="457200"/>
            <a:endParaRPr lang="pt-BR" dirty="0"/>
          </a:p>
          <a:p>
            <a:pPr indent="457200"/>
            <a:endParaRPr lang="pt-PT" altLang="pt-BR" dirty="0"/>
          </a:p>
          <a:p>
            <a:pPr indent="457200"/>
            <a:endParaRPr lang="pt-PT" altLang="pt-BR" dirty="0"/>
          </a:p>
          <a:p>
            <a:endParaRPr lang="pt-BR" dirty="0"/>
          </a:p>
        </p:txBody>
      </p:sp>
      <p:sp>
        <p:nvSpPr>
          <p:cNvPr id="2" name="Rectangle 1">
            <a:extLst>
              <a:ext uri="{FF2B5EF4-FFF2-40B4-BE49-F238E27FC236}">
                <a16:creationId xmlns:a16="http://schemas.microsoft.com/office/drawing/2014/main" id="{9FD86C93-08AA-4E92-8C1E-CE51F0EC152B}"/>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pic>
        <p:nvPicPr>
          <p:cNvPr id="5122" name="Picture 2" descr="In Energy Crunch, Germany Turns Down Heat but Won't Limit Autobahn Speeds -  The New York Times">
            <a:extLst>
              <a:ext uri="{FF2B5EF4-FFF2-40B4-BE49-F238E27FC236}">
                <a16:creationId xmlns:a16="http://schemas.microsoft.com/office/drawing/2014/main" id="{D16C6632-6F48-4DC8-A8BB-1B76DBA697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1197" y="695457"/>
            <a:ext cx="2544468" cy="25432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pplication / Study and further education at Friedensau Adventist University">
            <a:extLst>
              <a:ext uri="{FF2B5EF4-FFF2-40B4-BE49-F238E27FC236}">
                <a16:creationId xmlns:a16="http://schemas.microsoft.com/office/drawing/2014/main" id="{2CFA1A91-9BCB-40BD-84AE-465B335C6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4941168"/>
            <a:ext cx="5956442" cy="1858410"/>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73BFF395-E3A5-4162-A23D-BD92357B6FAB}"/>
              </a:ext>
            </a:extLst>
          </p:cNvPr>
          <p:cNvSpPr txBox="1"/>
          <p:nvPr/>
        </p:nvSpPr>
        <p:spPr>
          <a:xfrm>
            <a:off x="4427984" y="6472148"/>
            <a:ext cx="3024336" cy="307777"/>
          </a:xfrm>
          <a:prstGeom prst="rect">
            <a:avLst/>
          </a:prstGeom>
          <a:solidFill>
            <a:schemeClr val="bg1">
              <a:alpha val="48000"/>
            </a:schemeClr>
          </a:solidFill>
        </p:spPr>
        <p:txBody>
          <a:bodyPr wrap="square">
            <a:spAutoFit/>
          </a:bodyPr>
          <a:lstStyle/>
          <a:p>
            <a:pPr algn="ctr"/>
            <a:r>
              <a:rPr lang="pt-BR" sz="1400" dirty="0"/>
              <a:t>Universidade Adventista de </a:t>
            </a:r>
            <a:r>
              <a:rPr lang="pt-BR" sz="1400" dirty="0" err="1"/>
              <a:t>Friedensau</a:t>
            </a:r>
            <a:endParaRPr lang="pt-BR" sz="1400" dirty="0"/>
          </a:p>
        </p:txBody>
      </p:sp>
      <p:sp>
        <p:nvSpPr>
          <p:cNvPr id="9" name="CaixaDeTexto 8">
            <a:extLst>
              <a:ext uri="{FF2B5EF4-FFF2-40B4-BE49-F238E27FC236}">
                <a16:creationId xmlns:a16="http://schemas.microsoft.com/office/drawing/2014/main" id="{942EB25C-9440-4A60-9AA8-40EFAF76BE45}"/>
              </a:ext>
            </a:extLst>
          </p:cNvPr>
          <p:cNvSpPr txBox="1"/>
          <p:nvPr/>
        </p:nvSpPr>
        <p:spPr>
          <a:xfrm>
            <a:off x="3031196" y="2930971"/>
            <a:ext cx="2566091" cy="307777"/>
          </a:xfrm>
          <a:prstGeom prst="rect">
            <a:avLst/>
          </a:prstGeom>
          <a:solidFill>
            <a:schemeClr val="bg1">
              <a:alpha val="53000"/>
            </a:schemeClr>
          </a:solidFill>
        </p:spPr>
        <p:txBody>
          <a:bodyPr wrap="square">
            <a:spAutoFit/>
          </a:bodyPr>
          <a:lstStyle/>
          <a:p>
            <a:pPr algn="ctr"/>
            <a:r>
              <a:rPr lang="pt-BR" sz="1400" dirty="0" err="1"/>
              <a:t>Autobahn</a:t>
            </a:r>
            <a:endParaRPr lang="pt-BR" sz="1400" dirty="0"/>
          </a:p>
        </p:txBody>
      </p:sp>
      <p:pic>
        <p:nvPicPr>
          <p:cNvPr id="5132" name="Picture 12" descr="indefinido">
            <a:extLst>
              <a:ext uri="{FF2B5EF4-FFF2-40B4-BE49-F238E27FC236}">
                <a16:creationId xmlns:a16="http://schemas.microsoft.com/office/drawing/2014/main" id="{89D90B60-75FE-42F1-A09F-4BA6A80B8B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2312876"/>
            <a:ext cx="3419872" cy="2564904"/>
          </a:xfrm>
          <a:prstGeom prst="rect">
            <a:avLst/>
          </a:prstGeom>
          <a:noFill/>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ECA23B6B-BDF0-47C1-8586-91CD99392165}"/>
              </a:ext>
            </a:extLst>
          </p:cNvPr>
          <p:cNvSpPr txBox="1"/>
          <p:nvPr/>
        </p:nvSpPr>
        <p:spPr>
          <a:xfrm>
            <a:off x="5580111" y="4607568"/>
            <a:ext cx="3419872" cy="261610"/>
          </a:xfrm>
          <a:prstGeom prst="rect">
            <a:avLst/>
          </a:prstGeom>
          <a:solidFill>
            <a:schemeClr val="bg1">
              <a:alpha val="48000"/>
            </a:schemeClr>
          </a:solidFill>
        </p:spPr>
        <p:txBody>
          <a:bodyPr wrap="square">
            <a:spAutoFit/>
          </a:bodyPr>
          <a:lstStyle/>
          <a:p>
            <a:pPr algn="ctr"/>
            <a:r>
              <a:rPr lang="pt-BR" sz="1100" dirty="0"/>
              <a:t>Biblioteca da Universidade Adventista de </a:t>
            </a:r>
            <a:r>
              <a:rPr lang="pt-BR" sz="1100" dirty="0" err="1"/>
              <a:t>Friedensau</a:t>
            </a:r>
            <a:endParaRPr lang="pt-BR" sz="1100" dirty="0"/>
          </a:p>
        </p:txBody>
      </p:sp>
    </p:spTree>
    <p:extLst>
      <p:ext uri="{BB962C8B-B14F-4D97-AF65-F5344CB8AC3E}">
        <p14:creationId xmlns:p14="http://schemas.microsoft.com/office/powerpoint/2010/main" val="3786740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D604358E-359F-4C93-8245-56078809DA3D}"/>
              </a:ext>
            </a:extLst>
          </p:cNvPr>
          <p:cNvSpPr>
            <a:spLocks noGrp="1"/>
          </p:cNvSpPr>
          <p:nvPr>
            <p:ph type="body" sz="quarter" idx="10"/>
          </p:nvPr>
        </p:nvSpPr>
        <p:spPr>
          <a:xfrm>
            <a:off x="100632" y="826742"/>
            <a:ext cx="2959200" cy="5557734"/>
          </a:xfrm>
        </p:spPr>
        <p:txBody>
          <a:bodyPr/>
          <a:lstStyle/>
          <a:p>
            <a:pPr algn="ctr">
              <a:defRPr/>
            </a:pPr>
            <a:r>
              <a:rPr lang="pt-PT" sz="1800" b="1" dirty="0">
                <a:solidFill>
                  <a:srgbClr val="FF0000"/>
                </a:solidFill>
                <a:latin typeface="Comic Sans MS" panose="030F0702030302020204" pitchFamily="66" charset="0"/>
              </a:rPr>
              <a:t>Muflão</a:t>
            </a:r>
          </a:p>
          <a:p>
            <a:pPr algn="ctr">
              <a:defRPr/>
            </a:pPr>
            <a:endParaRPr lang="pt-BR" sz="1800" b="1" dirty="0">
              <a:solidFill>
                <a:srgbClr val="FF0000"/>
              </a:solidFill>
              <a:cs typeface="Arial"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O </a:t>
            </a:r>
            <a:r>
              <a:rPr lang="pt-BR" sz="1400" dirty="0" err="1">
                <a:latin typeface="Comic Sans MS" panose="030F0702030302020204" pitchFamily="66" charset="0"/>
              </a:rPr>
              <a:t>muflão</a:t>
            </a:r>
            <a:r>
              <a:rPr lang="pt-BR" sz="1400" dirty="0">
                <a:latin typeface="Comic Sans MS" panose="030F0702030302020204" pitchFamily="66" charset="0"/>
              </a:rPr>
              <a:t> é um espécie de carneiro selvagem; </a:t>
            </a:r>
          </a:p>
          <a:p>
            <a:pPr marL="285750" indent="-285750" algn="just">
              <a:buFont typeface="Wingdings" panose="05000000000000000000" pitchFamily="2" charset="2"/>
              <a:buChar char="Ø"/>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t>Os machos possuem chifres e as fêmeas os possuem ou não. Caracteriza-se pelos grandes chifres recurvados, que pesam cerca de 50 kg;</a:t>
            </a:r>
          </a:p>
          <a:p>
            <a:pPr marL="285750" indent="-285750" algn="just">
              <a:buFont typeface="Wingdings" panose="05000000000000000000" pitchFamily="2" charset="2"/>
              <a:buChar char="Ø"/>
              <a:defRPr/>
            </a:pPr>
            <a:endParaRPr lang="pt-BR" sz="1400" dirty="0"/>
          </a:p>
          <a:p>
            <a:pPr marL="285750" indent="-285750" algn="just">
              <a:buFont typeface="Wingdings" panose="05000000000000000000" pitchFamily="2" charset="2"/>
              <a:buChar char="Ø"/>
              <a:defRPr/>
            </a:pPr>
            <a:r>
              <a:rPr lang="pt-BR" sz="1400" dirty="0"/>
              <a:t>Os chifres do </a:t>
            </a:r>
            <a:r>
              <a:rPr lang="pt-BR" sz="1400" dirty="0" err="1"/>
              <a:t>muflão</a:t>
            </a:r>
            <a:r>
              <a:rPr lang="pt-BR" sz="1400" dirty="0"/>
              <a:t> vão crescendo cada ano, e de acordo com o tamanho dos chifres pode-se saber a idade do animal;</a:t>
            </a:r>
          </a:p>
          <a:p>
            <a:pPr algn="just">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É considerado um animal raro e é encontrado em algumas partes da Europa, inclusive na </a:t>
            </a:r>
            <a:r>
              <a:rPr lang="pt-BR" sz="1400" b="1" dirty="0">
                <a:latin typeface="Comic Sans MS" panose="030F0702030302020204" pitchFamily="66" charset="0"/>
              </a:rPr>
              <a:t>República Tcheca</a:t>
            </a:r>
            <a:r>
              <a:rPr lang="pt-BR" sz="1400" dirty="0">
                <a:latin typeface="Comic Sans MS" panose="030F0702030302020204" pitchFamily="66" charset="0"/>
              </a:rPr>
              <a:t>;</a:t>
            </a:r>
          </a:p>
          <a:p>
            <a:pPr algn="just">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t>O </a:t>
            </a:r>
            <a:r>
              <a:rPr lang="pt-BR" sz="1400" dirty="0" err="1"/>
              <a:t>muflão</a:t>
            </a:r>
            <a:r>
              <a:rPr lang="pt-BR" sz="1400" dirty="0"/>
              <a:t> é um animal que se alimenta de arbustos, ervas e ainda de líquenes que ele raspa das rochas</a:t>
            </a:r>
            <a:r>
              <a:rPr lang="pt-BR" sz="1400" dirty="0">
                <a:latin typeface="Comic Sans MS" panose="030F0702030302020204" pitchFamily="66" charset="0"/>
              </a:rPr>
              <a:t>.</a:t>
            </a:r>
            <a:endParaRPr lang="pt-PT" sz="1400" dirty="0">
              <a:latin typeface="Comic Sans MS" panose="030F0702030302020204" pitchFamily="66" charset="0"/>
            </a:endParaRPr>
          </a:p>
          <a:p>
            <a:endParaRPr lang="pt-BR" dirty="0"/>
          </a:p>
        </p:txBody>
      </p:sp>
      <p:pic>
        <p:nvPicPr>
          <p:cNvPr id="8" name="Picture 10" descr="http://animais.culturamix.com/blog/wp-content/gallery/fotos-muflao-4/Fotos-Muflao-11.jpg">
            <a:extLst>
              <a:ext uri="{FF2B5EF4-FFF2-40B4-BE49-F238E27FC236}">
                <a16:creationId xmlns:a16="http://schemas.microsoft.com/office/drawing/2014/main" id="{6BB898F0-B902-4AB6-99C5-076494381A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7" t="3555" r="2914" b="4124"/>
          <a:stretch/>
        </p:blipFill>
        <p:spPr bwMode="auto">
          <a:xfrm>
            <a:off x="6138716" y="3251296"/>
            <a:ext cx="2870829" cy="2102036"/>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D078DB26-9B22-4322-B3C6-CBE7D9A85F52}"/>
              </a:ext>
            </a:extLst>
          </p:cNvPr>
          <p:cNvSpPr txBox="1"/>
          <p:nvPr/>
        </p:nvSpPr>
        <p:spPr>
          <a:xfrm>
            <a:off x="4168346" y="3730255"/>
            <a:ext cx="1437487" cy="430887"/>
          </a:xfrm>
          <a:prstGeom prst="rect">
            <a:avLst/>
          </a:prstGeom>
          <a:noFill/>
        </p:spPr>
        <p:txBody>
          <a:bodyPr wrap="square" rtlCol="0">
            <a:spAutoFit/>
          </a:bodyPr>
          <a:lstStyle/>
          <a:p>
            <a:pPr algn="ctr"/>
            <a:r>
              <a:rPr lang="pt-BR" sz="1100" b="1" dirty="0"/>
              <a:t>Bandeira da República Tcheca</a:t>
            </a:r>
          </a:p>
        </p:txBody>
      </p:sp>
      <p:pic>
        <p:nvPicPr>
          <p:cNvPr id="12" name="Imagem 11" descr="D:\Users\walmir.batista\Downloads\republica tcheca.jpg">
            <a:extLst>
              <a:ext uri="{FF2B5EF4-FFF2-40B4-BE49-F238E27FC236}">
                <a16:creationId xmlns:a16="http://schemas.microsoft.com/office/drawing/2014/main" id="{0D764CB7-9C4E-43BF-B8D5-E70B8CF5C31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2264" y="3544488"/>
            <a:ext cx="948405" cy="739140"/>
          </a:xfrm>
          <a:prstGeom prst="rect">
            <a:avLst/>
          </a:prstGeom>
          <a:noFill/>
          <a:ln>
            <a:noFill/>
          </a:ln>
        </p:spPr>
      </p:pic>
      <p:pic>
        <p:nvPicPr>
          <p:cNvPr id="13" name="Picture 8" descr="http://animais.culturamix.com/blog/wp-content/gallery/fotos-muflao-2/Fotos-Muflao-4.jpg">
            <a:extLst>
              <a:ext uri="{FF2B5EF4-FFF2-40B4-BE49-F238E27FC236}">
                <a16:creationId xmlns:a16="http://schemas.microsoft.com/office/drawing/2014/main" id="{68B2EDF4-6205-4B25-ADB5-070A975C2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3828" y="4762964"/>
            <a:ext cx="2870829" cy="19138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animais.culturamix.com/blog/wp-content/gallery/fotos-muflao-5/Fotos-Muflao-15.jpg">
            <a:extLst>
              <a:ext uri="{FF2B5EF4-FFF2-40B4-BE49-F238E27FC236}">
                <a16:creationId xmlns:a16="http://schemas.microsoft.com/office/drawing/2014/main" id="{5B57296D-D99C-43B1-BB92-F8EB7DF41C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8343" y="820117"/>
            <a:ext cx="3155025" cy="21020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Mufflon-03.jpg">
            <a:extLst>
              <a:ext uri="{FF2B5EF4-FFF2-40B4-BE49-F238E27FC236}">
                <a16:creationId xmlns:a16="http://schemas.microsoft.com/office/drawing/2014/main" id="{A6CDF823-4D7E-47B7-801B-C15F597FEF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3891" y="1337033"/>
            <a:ext cx="2551848" cy="191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66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38A0443-2C70-7FFB-77D8-BC99B8FF34CF}"/>
              </a:ext>
            </a:extLst>
          </p:cNvPr>
          <p:cNvSpPr>
            <a:spLocks noGrp="1"/>
          </p:cNvSpPr>
          <p:nvPr>
            <p:ph type="body" sz="quarter" idx="11"/>
          </p:nvPr>
        </p:nvSpPr>
        <p:spPr/>
        <p:txBody>
          <a:bodyPr/>
          <a:lstStyle/>
          <a:p>
            <a:r>
              <a:rPr lang="pt-BR" altLang="pt-BR" dirty="0">
                <a:latin typeface="Calibri" panose="020F0502020204030204" pitchFamily="34" charset="0"/>
              </a:rPr>
              <a:t>S08 - Missões – 20 de maio</a:t>
            </a:r>
            <a:endParaRPr lang="pt-BR" dirty="0"/>
          </a:p>
        </p:txBody>
      </p:sp>
      <p:sp>
        <p:nvSpPr>
          <p:cNvPr id="2" name="Espaço Reservado para Texto 9">
            <a:extLst>
              <a:ext uri="{FF2B5EF4-FFF2-40B4-BE49-F238E27FC236}">
                <a16:creationId xmlns:a16="http://schemas.microsoft.com/office/drawing/2014/main" id="{B163124E-040F-C0C7-7FA6-CC99943A3B60}"/>
              </a:ext>
            </a:extLst>
          </p:cNvPr>
          <p:cNvSpPr>
            <a:spLocks noGrp="1"/>
          </p:cNvSpPr>
          <p:nvPr>
            <p:ph type="body" sz="quarter" idx="12"/>
          </p:nvPr>
        </p:nvSpPr>
        <p:spPr/>
        <p:txBody>
          <a:bodyPr/>
          <a:lstStyle/>
          <a:p>
            <a:r>
              <a:rPr lang="pt-BR" dirty="0"/>
              <a:t>Sem Telhado no Meio da Chuva</a:t>
            </a:r>
          </a:p>
        </p:txBody>
      </p:sp>
      <p:pic>
        <p:nvPicPr>
          <p:cNvPr id="14" name="Espaço Reservado para Imagem 13">
            <a:extLst>
              <a:ext uri="{FF2B5EF4-FFF2-40B4-BE49-F238E27FC236}">
                <a16:creationId xmlns:a16="http://schemas.microsoft.com/office/drawing/2014/main" id="{4D8DD928-E2B5-46CE-AC9F-5EC2C16A293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845" r="3845"/>
          <a:stretch>
            <a:fillRect/>
          </a:stretch>
        </p:blipFill>
        <p:spPr/>
      </p:pic>
      <p:sp>
        <p:nvSpPr>
          <p:cNvPr id="3" name="Espaço Reservado para Texto 11">
            <a:extLst>
              <a:ext uri="{FF2B5EF4-FFF2-40B4-BE49-F238E27FC236}">
                <a16:creationId xmlns:a16="http://schemas.microsoft.com/office/drawing/2014/main" id="{C5D86034-4C34-0F2C-3416-7D3C57922910}"/>
              </a:ext>
            </a:extLst>
          </p:cNvPr>
          <p:cNvSpPr>
            <a:spLocks noGrp="1"/>
          </p:cNvSpPr>
          <p:nvPr>
            <p:ph type="body" sz="quarter" idx="15"/>
          </p:nvPr>
        </p:nvSpPr>
        <p:spPr/>
        <p:txBody>
          <a:bodyPr/>
          <a:lstStyle/>
          <a:p>
            <a:r>
              <a:rPr lang="pt-BR" dirty="0"/>
              <a:t>Vovó Brigitte</a:t>
            </a:r>
          </a:p>
        </p:txBody>
      </p:sp>
      <p:sp>
        <p:nvSpPr>
          <p:cNvPr id="6" name="Espaço Reservado para Texto 16">
            <a:extLst>
              <a:ext uri="{FF2B5EF4-FFF2-40B4-BE49-F238E27FC236}">
                <a16:creationId xmlns:a16="http://schemas.microsoft.com/office/drawing/2014/main" id="{4BDD1243-1FFD-18F0-CB93-2231C6D1A6C6}"/>
              </a:ext>
            </a:extLst>
          </p:cNvPr>
          <p:cNvSpPr>
            <a:spLocks noGrp="1"/>
          </p:cNvSpPr>
          <p:nvPr>
            <p:ph type="body" sz="quarter" idx="16"/>
          </p:nvPr>
        </p:nvSpPr>
        <p:spPr/>
        <p:txBody>
          <a:bodyPr/>
          <a:lstStyle/>
          <a:p>
            <a:r>
              <a:rPr lang="pt-BR" dirty="0"/>
              <a:t>Alemanha</a:t>
            </a:r>
          </a:p>
        </p:txBody>
      </p:sp>
      <p:pic>
        <p:nvPicPr>
          <p:cNvPr id="12" name="Espaço Reservado para Imagem 11">
            <a:extLst>
              <a:ext uri="{FF2B5EF4-FFF2-40B4-BE49-F238E27FC236}">
                <a16:creationId xmlns:a16="http://schemas.microsoft.com/office/drawing/2014/main" id="{2818443D-3582-47E2-8E80-FE2B243587AD}"/>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6399" b="6399"/>
          <a:stretch>
            <a:fillRect/>
          </a:stretch>
        </p:blipFill>
        <p:spPr/>
      </p:pic>
    </p:spTree>
    <p:extLst>
      <p:ext uri="{BB962C8B-B14F-4D97-AF65-F5344CB8AC3E}">
        <p14:creationId xmlns:p14="http://schemas.microsoft.com/office/powerpoint/2010/main" val="2436208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8B1FC3D7-5BE6-4427-9E29-96012D433473}"/>
              </a:ext>
            </a:extLst>
          </p:cNvPr>
          <p:cNvSpPr>
            <a:spLocks noGrp="1"/>
          </p:cNvSpPr>
          <p:nvPr>
            <p:ph type="body" sz="quarter" idx="10"/>
          </p:nvPr>
        </p:nvSpPr>
        <p:spPr>
          <a:xfrm>
            <a:off x="71996" y="679578"/>
            <a:ext cx="3059844" cy="5989782"/>
          </a:xfrm>
        </p:spPr>
        <p:txBody>
          <a:bodyPr/>
          <a:lstStyle/>
          <a:p>
            <a:pPr indent="457200"/>
            <a:r>
              <a:rPr lang="pt-BR" dirty="0"/>
              <a:t>A tradição de ter uma árvore de Natal começou na Alemanha. </a:t>
            </a:r>
          </a:p>
          <a:p>
            <a:pPr indent="457200"/>
            <a:r>
              <a:rPr lang="pt-BR" dirty="0"/>
              <a:t>Estima-se que existam 25.000 castelos na Alemanha. Provavelmente o castelo mais famoso da Alemanha, o Castelo de </a:t>
            </a:r>
            <a:r>
              <a:rPr lang="pt-BR" dirty="0" err="1"/>
              <a:t>Wartburg</a:t>
            </a:r>
            <a:r>
              <a:rPr lang="pt-BR" dirty="0"/>
              <a:t> em </a:t>
            </a:r>
            <a:r>
              <a:rPr lang="pt-BR" dirty="0" err="1"/>
              <a:t>Eisenach</a:t>
            </a:r>
            <a:r>
              <a:rPr lang="pt-BR" dirty="0"/>
              <a:t>, é onde Martinho Lutero produziu a primeira tradução do Novo Testamento em alemão. </a:t>
            </a:r>
          </a:p>
          <a:p>
            <a:pPr indent="457200"/>
            <a:r>
              <a:rPr lang="pt-BR" dirty="0"/>
              <a:t>O castelo mais popular entre os turistas é o Castelo de </a:t>
            </a:r>
            <a:r>
              <a:rPr lang="pt-BR" dirty="0" err="1"/>
              <a:t>Neuschwanstein</a:t>
            </a:r>
            <a:r>
              <a:rPr lang="pt-BR" dirty="0"/>
              <a:t>, nos Alpes da Baviera. O fantástico “castelo de conto de fadas” (o modelo do castelo da Bela Adormecida na Disneylândia) foi construído no topo de uma colina pelo excêntrico rei da Baviera, Ludwig II, também conhecido como o “Rei Louco”. </a:t>
            </a:r>
          </a:p>
        </p:txBody>
      </p:sp>
      <p:pic>
        <p:nvPicPr>
          <p:cNvPr id="6146" name="Picture 2" descr="How to Decorate Your Christmas Tree Like a Pro | Wirecutter">
            <a:extLst>
              <a:ext uri="{FF2B5EF4-FFF2-40B4-BE49-F238E27FC236}">
                <a16:creationId xmlns:a16="http://schemas.microsoft.com/office/drawing/2014/main" id="{720F4456-957C-43CB-B711-654E7B2E68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764704"/>
            <a:ext cx="3312368" cy="17332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artburg - Wikipedia">
            <a:extLst>
              <a:ext uri="{FF2B5EF4-FFF2-40B4-BE49-F238E27FC236}">
                <a16:creationId xmlns:a16="http://schemas.microsoft.com/office/drawing/2014/main" id="{FFF37095-880F-44D1-AB38-391382BB9C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4644130"/>
            <a:ext cx="3877471" cy="2181078"/>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92C1C3E8-1C33-4EE1-956A-9184B98696F1}"/>
              </a:ext>
            </a:extLst>
          </p:cNvPr>
          <p:cNvSpPr txBox="1"/>
          <p:nvPr/>
        </p:nvSpPr>
        <p:spPr>
          <a:xfrm>
            <a:off x="3131840" y="4647240"/>
            <a:ext cx="3877471" cy="307777"/>
          </a:xfrm>
          <a:prstGeom prst="rect">
            <a:avLst/>
          </a:prstGeom>
          <a:solidFill>
            <a:schemeClr val="bg1">
              <a:alpha val="51000"/>
            </a:schemeClr>
          </a:solidFill>
        </p:spPr>
        <p:txBody>
          <a:bodyPr wrap="square">
            <a:spAutoFit/>
          </a:bodyPr>
          <a:lstStyle/>
          <a:p>
            <a:pPr algn="ctr"/>
            <a:r>
              <a:rPr lang="pt-BR" sz="1400" b="1" dirty="0"/>
              <a:t>Castelo de </a:t>
            </a:r>
            <a:r>
              <a:rPr lang="pt-BR" sz="1400" b="1" dirty="0" err="1"/>
              <a:t>Wartburg</a:t>
            </a:r>
            <a:r>
              <a:rPr lang="pt-BR" sz="1400" b="1" dirty="0"/>
              <a:t> </a:t>
            </a:r>
          </a:p>
        </p:txBody>
      </p:sp>
      <p:pic>
        <p:nvPicPr>
          <p:cNvPr id="6150" name="Picture 6" descr="25 Facts About Neuschwanstein Castle in Germany">
            <a:extLst>
              <a:ext uri="{FF2B5EF4-FFF2-40B4-BE49-F238E27FC236}">
                <a16:creationId xmlns:a16="http://schemas.microsoft.com/office/drawing/2014/main" id="{C50CC947-FACC-4743-9367-AE185C5ED5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92"/>
          <a:stretch/>
        </p:blipFill>
        <p:spPr bwMode="auto">
          <a:xfrm>
            <a:off x="6470848" y="2362495"/>
            <a:ext cx="2643693" cy="2283190"/>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8A52A6E9-DC22-45C8-995D-5C4ECF380059}"/>
              </a:ext>
            </a:extLst>
          </p:cNvPr>
          <p:cNvSpPr txBox="1"/>
          <p:nvPr/>
        </p:nvSpPr>
        <p:spPr>
          <a:xfrm>
            <a:off x="6470848" y="2362495"/>
            <a:ext cx="2625074" cy="307777"/>
          </a:xfrm>
          <a:prstGeom prst="rect">
            <a:avLst/>
          </a:prstGeom>
          <a:solidFill>
            <a:schemeClr val="bg1">
              <a:alpha val="51000"/>
            </a:schemeClr>
          </a:solidFill>
        </p:spPr>
        <p:txBody>
          <a:bodyPr wrap="square">
            <a:spAutoFit/>
          </a:bodyPr>
          <a:lstStyle/>
          <a:p>
            <a:pPr algn="ctr"/>
            <a:r>
              <a:rPr lang="pt-BR" sz="1400" b="1" dirty="0"/>
              <a:t>Castelo de </a:t>
            </a:r>
            <a:r>
              <a:rPr lang="pt-BR" sz="1400" b="1" dirty="0" err="1"/>
              <a:t>Neuschwanstein</a:t>
            </a:r>
            <a:endParaRPr lang="pt-BR" sz="1400" b="1" dirty="0"/>
          </a:p>
        </p:txBody>
      </p:sp>
    </p:spTree>
    <p:extLst>
      <p:ext uri="{BB962C8B-B14F-4D97-AF65-F5344CB8AC3E}">
        <p14:creationId xmlns:p14="http://schemas.microsoft.com/office/powerpoint/2010/main" val="185448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398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D2669F69-5E6D-4872-AB3F-E3D0FA417CEB}"/>
              </a:ext>
            </a:extLst>
          </p:cNvPr>
          <p:cNvSpPr>
            <a:spLocks noGrp="1"/>
          </p:cNvSpPr>
          <p:nvPr>
            <p:ph type="body" sz="quarter" idx="10"/>
          </p:nvPr>
        </p:nvSpPr>
        <p:spPr>
          <a:xfrm>
            <a:off x="172640" y="967610"/>
            <a:ext cx="2959200" cy="5341710"/>
          </a:xfrm>
        </p:spPr>
        <p:txBody>
          <a:bodyPr/>
          <a:lstStyle/>
          <a:p>
            <a:pPr algn="ctr">
              <a:defRPr/>
            </a:pPr>
            <a:r>
              <a:rPr lang="pt-PT" sz="1600" b="1" dirty="0">
                <a:solidFill>
                  <a:srgbClr val="FF0000"/>
                </a:solidFill>
                <a:latin typeface="Comic Sans MS" panose="030F0702030302020204" pitchFamily="66" charset="0"/>
              </a:rPr>
              <a:t>Marta</a:t>
            </a:r>
          </a:p>
          <a:p>
            <a:pPr algn="ctr">
              <a:defRPr/>
            </a:pPr>
            <a:endParaRPr lang="pt-BR" sz="1600" b="1" dirty="0">
              <a:solidFill>
                <a:srgbClr val="FF0000"/>
              </a:solidFill>
              <a:cs typeface="Arial"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Marta é um pequeno animal carnívoro, que vive na Europa, inclusive na Bélgica; </a:t>
            </a:r>
            <a:endParaRPr lang="es-ES" sz="1300" dirty="0">
              <a:latin typeface="Comic Sans MS" panose="030F0702030302020204" pitchFamily="66" charset="0"/>
              <a:cs typeface="Arial" charset="0"/>
            </a:endParaRPr>
          </a:p>
          <a:p>
            <a:pPr marL="285750" indent="-285750" algn="just">
              <a:buFont typeface="Wingdings" panose="05000000000000000000" pitchFamily="2" charset="2"/>
              <a:buChar char="Ø"/>
              <a:defRPr/>
            </a:pPr>
            <a:endParaRPr lang="pt-BR"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Eram muito mais comuns, mas foram tão caçadas por causa de sua pele para fazer casacos e pincéis, que estão se tornando raras</a:t>
            </a:r>
            <a:r>
              <a:rPr lang="pt-PT" sz="1300" dirty="0">
                <a:latin typeface="Comic Sans MS" panose="030F0702030302020204" pitchFamily="66" charset="0"/>
              </a:rPr>
              <a:t>; </a:t>
            </a:r>
          </a:p>
          <a:p>
            <a:pPr algn="just">
              <a:defRPr/>
            </a:pPr>
            <a:endParaRPr lang="pt-PT"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Capturar uma marta não é muito difícil. Este animalzinho é curioso demais. Se um objeto brilhante for colocado perto da armadilha, adeus! Ela não resiste à intenção de chegar perto para dar uma olhada e cai na rede;</a:t>
            </a:r>
          </a:p>
          <a:p>
            <a:pPr marL="285750" indent="-285750" algn="just">
              <a:buFont typeface="Wingdings" panose="05000000000000000000" pitchFamily="2" charset="2"/>
              <a:buChar char="Ø"/>
              <a:defRPr/>
            </a:pPr>
            <a:endParaRPr lang="pt-BR"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A marta é um animal solitário que vive em lugares rochosos e arborizados;</a:t>
            </a:r>
          </a:p>
          <a:p>
            <a:pPr marL="285750" indent="-285750" algn="just">
              <a:buFont typeface="Wingdings" panose="05000000000000000000" pitchFamily="2" charset="2"/>
              <a:buChar char="Ø"/>
              <a:defRPr/>
            </a:pPr>
            <a:endParaRPr lang="pt-BR"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Alimenta-se de esquilos, coelhos, camundongos e aves pequenas. </a:t>
            </a:r>
            <a:endParaRPr lang="pt-PT" sz="1300" dirty="0">
              <a:latin typeface="Comic Sans MS" panose="030F0702030302020204" pitchFamily="66" charset="0"/>
            </a:endParaRPr>
          </a:p>
          <a:p>
            <a:endParaRPr lang="pt-BR" dirty="0"/>
          </a:p>
        </p:txBody>
      </p:sp>
      <p:sp>
        <p:nvSpPr>
          <p:cNvPr id="9" name="CaixaDeTexto 8">
            <a:extLst>
              <a:ext uri="{FF2B5EF4-FFF2-40B4-BE49-F238E27FC236}">
                <a16:creationId xmlns:a16="http://schemas.microsoft.com/office/drawing/2014/main" id="{1943BFB4-922B-4C02-B5CE-A57A3146F357}"/>
              </a:ext>
            </a:extLst>
          </p:cNvPr>
          <p:cNvSpPr txBox="1"/>
          <p:nvPr/>
        </p:nvSpPr>
        <p:spPr>
          <a:xfrm>
            <a:off x="5654793" y="6363079"/>
            <a:ext cx="1653511" cy="430887"/>
          </a:xfrm>
          <a:prstGeom prst="rect">
            <a:avLst/>
          </a:prstGeom>
          <a:noFill/>
        </p:spPr>
        <p:txBody>
          <a:bodyPr wrap="square" rtlCol="0">
            <a:spAutoFit/>
          </a:bodyPr>
          <a:lstStyle/>
          <a:p>
            <a:pPr algn="ctr"/>
            <a:r>
              <a:rPr lang="pt-BR" sz="1100" b="1" dirty="0"/>
              <a:t>Bandeira da Bélgica</a:t>
            </a:r>
          </a:p>
          <a:p>
            <a:pPr algn="ctr"/>
            <a:endParaRPr lang="pt-BR" sz="1100" b="1" dirty="0"/>
          </a:p>
        </p:txBody>
      </p:sp>
      <p:pic>
        <p:nvPicPr>
          <p:cNvPr id="10" name="Imagem 9">
            <a:extLst>
              <a:ext uri="{FF2B5EF4-FFF2-40B4-BE49-F238E27FC236}">
                <a16:creationId xmlns:a16="http://schemas.microsoft.com/office/drawing/2014/main" id="{7AB40026-B351-47EE-B6D2-7A46A9319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486" y="946150"/>
            <a:ext cx="2364873" cy="2393831"/>
          </a:xfrm>
          <a:prstGeom prst="rect">
            <a:avLst/>
          </a:prstGeom>
        </p:spPr>
      </p:pic>
      <p:pic>
        <p:nvPicPr>
          <p:cNvPr id="11" name="Imagem 10">
            <a:extLst>
              <a:ext uri="{FF2B5EF4-FFF2-40B4-BE49-F238E27FC236}">
                <a16:creationId xmlns:a16="http://schemas.microsoft.com/office/drawing/2014/main" id="{7F1D458F-BB93-4840-AE6C-4BCC48BE5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3401" y="738366"/>
            <a:ext cx="3250599" cy="2167066"/>
          </a:xfrm>
          <a:prstGeom prst="rect">
            <a:avLst/>
          </a:prstGeom>
        </p:spPr>
      </p:pic>
      <p:pic>
        <p:nvPicPr>
          <p:cNvPr id="12" name="Imagem 11">
            <a:extLst>
              <a:ext uri="{FF2B5EF4-FFF2-40B4-BE49-F238E27FC236}">
                <a16:creationId xmlns:a16="http://schemas.microsoft.com/office/drawing/2014/main" id="{BB8B9542-ACFC-47D7-AE27-50BAF1E4DB58}"/>
              </a:ext>
            </a:extLst>
          </p:cNvPr>
          <p:cNvPicPr>
            <a:picLocks noChangeAspect="1"/>
          </p:cNvPicPr>
          <p:nvPr/>
        </p:nvPicPr>
        <p:blipFill rotWithShape="1">
          <a:blip r:embed="rId5">
            <a:extLst>
              <a:ext uri="{28A0092B-C50C-407E-A947-70E740481C1C}">
                <a14:useLocalDpi xmlns:a14="http://schemas.microsoft.com/office/drawing/2010/main" val="0"/>
              </a:ext>
            </a:extLst>
          </a:blip>
          <a:srcRect l="3248" t="1384" r="26247" b="27894"/>
          <a:stretch/>
        </p:blipFill>
        <p:spPr>
          <a:xfrm>
            <a:off x="7173416" y="3944659"/>
            <a:ext cx="1979637" cy="2913341"/>
          </a:xfrm>
          <a:prstGeom prst="rect">
            <a:avLst/>
          </a:prstGeom>
        </p:spPr>
      </p:pic>
      <p:pic>
        <p:nvPicPr>
          <p:cNvPr id="13" name="Imagem 12">
            <a:extLst>
              <a:ext uri="{FF2B5EF4-FFF2-40B4-BE49-F238E27FC236}">
                <a16:creationId xmlns:a16="http://schemas.microsoft.com/office/drawing/2014/main" id="{6D68F01C-3A49-4041-AE5D-0E97DED74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7486" y="4221090"/>
            <a:ext cx="2524902" cy="2041259"/>
          </a:xfrm>
          <a:prstGeom prst="rect">
            <a:avLst/>
          </a:prstGeom>
        </p:spPr>
      </p:pic>
      <p:pic>
        <p:nvPicPr>
          <p:cNvPr id="14" name="Imagem 13">
            <a:extLst>
              <a:ext uri="{FF2B5EF4-FFF2-40B4-BE49-F238E27FC236}">
                <a16:creationId xmlns:a16="http://schemas.microsoft.com/office/drawing/2014/main" id="{9386A7E7-8BDD-400E-8941-5D24C88941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5682" y="2708920"/>
            <a:ext cx="2880880" cy="2017179"/>
          </a:xfrm>
          <a:prstGeom prst="rect">
            <a:avLst/>
          </a:prstGeom>
        </p:spPr>
      </p:pic>
      <p:pic>
        <p:nvPicPr>
          <p:cNvPr id="15" name="Imagem 14" descr="C:\Users\eliane.batista\Documents\Eliane\Escola Sabatina\Primários\2016\4 º trimestre\Bandeiras 4 trime\3. Bélgica.gif">
            <a:extLst>
              <a:ext uri="{FF2B5EF4-FFF2-40B4-BE49-F238E27FC236}">
                <a16:creationId xmlns:a16="http://schemas.microsoft.com/office/drawing/2014/main" id="{74F5F64F-C824-4AD2-9F76-2D83678C88E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9086" y="5504408"/>
            <a:ext cx="1057910" cy="704850"/>
          </a:xfrm>
          <a:prstGeom prst="rect">
            <a:avLst/>
          </a:prstGeom>
          <a:noFill/>
          <a:ln>
            <a:noFill/>
          </a:ln>
        </p:spPr>
      </p:pic>
    </p:spTree>
    <p:extLst>
      <p:ext uri="{BB962C8B-B14F-4D97-AF65-F5344CB8AC3E}">
        <p14:creationId xmlns:p14="http://schemas.microsoft.com/office/powerpoint/2010/main" val="1329283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S09 - Missões – 27 de maio</a:t>
            </a:r>
            <a:endParaRPr lang="pt-BR" dirty="0"/>
          </a:p>
        </p:txBody>
      </p:sp>
      <p:sp>
        <p:nvSpPr>
          <p:cNvPr id="8" name="Espaço Reservado para Texto 7">
            <a:extLst>
              <a:ext uri="{FF2B5EF4-FFF2-40B4-BE49-F238E27FC236}">
                <a16:creationId xmlns:a16="http://schemas.microsoft.com/office/drawing/2014/main" id="{0B25B16B-DD7A-4A53-D661-94A729194512}"/>
              </a:ext>
            </a:extLst>
          </p:cNvPr>
          <p:cNvSpPr>
            <a:spLocks noGrp="1"/>
          </p:cNvSpPr>
          <p:nvPr>
            <p:ph type="body" sz="quarter" idx="12"/>
          </p:nvPr>
        </p:nvSpPr>
        <p:spPr/>
        <p:txBody>
          <a:bodyPr/>
          <a:lstStyle/>
          <a:p>
            <a:r>
              <a:rPr lang="pt-BR" dirty="0"/>
              <a:t>A Chave Perdida</a:t>
            </a:r>
          </a:p>
        </p:txBody>
      </p:sp>
      <p:sp>
        <p:nvSpPr>
          <p:cNvPr id="10" name="Espaço Reservado para Texto 9">
            <a:extLst>
              <a:ext uri="{FF2B5EF4-FFF2-40B4-BE49-F238E27FC236}">
                <a16:creationId xmlns:a16="http://schemas.microsoft.com/office/drawing/2014/main" id="{0BB40A68-6C5E-54B2-CEB4-40829DAF7723}"/>
              </a:ext>
            </a:extLst>
          </p:cNvPr>
          <p:cNvSpPr>
            <a:spLocks noGrp="1"/>
          </p:cNvSpPr>
          <p:nvPr>
            <p:ph type="body" sz="quarter" idx="15"/>
          </p:nvPr>
        </p:nvSpPr>
        <p:spPr/>
        <p:txBody>
          <a:bodyPr/>
          <a:lstStyle/>
          <a:p>
            <a:r>
              <a:rPr lang="pt-BR" dirty="0"/>
              <a:t>ZZ</a:t>
            </a:r>
          </a:p>
        </p:txBody>
      </p:sp>
      <p:sp>
        <p:nvSpPr>
          <p:cNvPr id="15" name="Espaço Reservado para Texto 14">
            <a:extLst>
              <a:ext uri="{FF2B5EF4-FFF2-40B4-BE49-F238E27FC236}">
                <a16:creationId xmlns:a16="http://schemas.microsoft.com/office/drawing/2014/main" id="{CADE531D-46F2-B74C-E938-29E8B3E7CCCF}"/>
              </a:ext>
            </a:extLst>
          </p:cNvPr>
          <p:cNvSpPr>
            <a:spLocks noGrp="1"/>
          </p:cNvSpPr>
          <p:nvPr>
            <p:ph type="body" sz="quarter" idx="16"/>
          </p:nvPr>
        </p:nvSpPr>
        <p:spPr/>
        <p:txBody>
          <a:bodyPr/>
          <a:lstStyle/>
          <a:p>
            <a:r>
              <a:rPr lang="pt-BR" dirty="0"/>
              <a:t>Alemanha</a:t>
            </a:r>
          </a:p>
        </p:txBody>
      </p:sp>
      <p:pic>
        <p:nvPicPr>
          <p:cNvPr id="14" name="Espaço Reservado para Imagem 13">
            <a:extLst>
              <a:ext uri="{FF2B5EF4-FFF2-40B4-BE49-F238E27FC236}">
                <a16:creationId xmlns:a16="http://schemas.microsoft.com/office/drawing/2014/main" id="{89259085-CD5B-4F32-B091-00C32B9EF29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822" r="4822"/>
          <a:stretch>
            <a:fillRect/>
          </a:stretch>
        </p:blipFill>
        <p:spPr/>
      </p:pic>
      <p:pic>
        <p:nvPicPr>
          <p:cNvPr id="12" name="Espaço Reservado para Imagem 11">
            <a:extLst>
              <a:ext uri="{FF2B5EF4-FFF2-40B4-BE49-F238E27FC236}">
                <a16:creationId xmlns:a16="http://schemas.microsoft.com/office/drawing/2014/main" id="{F2CDE6F5-E37C-4650-82D0-B709EBE7DA0A}"/>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6399" b="6399"/>
          <a:stretch>
            <a:fillRect/>
          </a:stretch>
        </p:blipFill>
        <p:spPr/>
      </p:pic>
    </p:spTree>
    <p:extLst>
      <p:ext uri="{BB962C8B-B14F-4D97-AF65-F5344CB8AC3E}">
        <p14:creationId xmlns:p14="http://schemas.microsoft.com/office/powerpoint/2010/main" val="1640086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6E68F7D-C491-402C-91DD-1B375C2E0FEE}"/>
              </a:ext>
            </a:extLst>
          </p:cNvPr>
          <p:cNvSpPr>
            <a:spLocks noGrp="1"/>
          </p:cNvSpPr>
          <p:nvPr>
            <p:ph type="body" sz="quarter" idx="10"/>
          </p:nvPr>
        </p:nvSpPr>
        <p:spPr>
          <a:xfrm>
            <a:off x="71996" y="679578"/>
            <a:ext cx="2959200" cy="2456851"/>
          </a:xfrm>
        </p:spPr>
        <p:txBody>
          <a:bodyPr/>
          <a:lstStyle/>
          <a:p>
            <a:endParaRPr lang="en-US" dirty="0"/>
          </a:p>
          <a:p>
            <a:r>
              <a:rPr lang="pt-PT" altLang="pt-BR" dirty="0"/>
              <a:t>Os alemães são famosos em todas as formas de arte, mas particularmente na música clássica. Os famosos compositores da Alemanha incluem Bach, Beethoven, Brahms, Schumann e Wagner. </a:t>
            </a:r>
          </a:p>
          <a:p>
            <a:endParaRPr lang="pt-BR" dirty="0"/>
          </a:p>
        </p:txBody>
      </p:sp>
      <p:pic>
        <p:nvPicPr>
          <p:cNvPr id="4098" name="Picture 2" descr="Johann Sebastian Bach – Wikipédia, a enciclopédia livre">
            <a:extLst>
              <a:ext uri="{FF2B5EF4-FFF2-40B4-BE49-F238E27FC236}">
                <a16:creationId xmlns:a16="http://schemas.microsoft.com/office/drawing/2014/main" id="{C5B87483-8EF8-419E-B073-36FE6E958D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3203" y="679578"/>
            <a:ext cx="2306365" cy="28368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udwig van Beethoven – Wikipédia, a enciclopédia livre">
            <a:extLst>
              <a:ext uri="{FF2B5EF4-FFF2-40B4-BE49-F238E27FC236}">
                <a16:creationId xmlns:a16="http://schemas.microsoft.com/office/drawing/2014/main" id="{23DB332F-1E5C-46B3-916F-4C1189972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57" y="3462337"/>
            <a:ext cx="238125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Johannes Brahms – Wikipédia, a enciclopédia livre">
            <a:extLst>
              <a:ext uri="{FF2B5EF4-FFF2-40B4-BE49-F238E27FC236}">
                <a16:creationId xmlns:a16="http://schemas.microsoft.com/office/drawing/2014/main" id="{F023B647-5333-45C0-B683-D23A1F298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3332258"/>
            <a:ext cx="2306365" cy="299710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6EA9602F-196D-4A6B-890A-F07CC0FFB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4100" y="764704"/>
            <a:ext cx="19050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ichard Wagner – Wikipédia, a enciclopédia livre">
            <a:extLst>
              <a:ext uri="{FF2B5EF4-FFF2-40B4-BE49-F238E27FC236}">
                <a16:creationId xmlns:a16="http://schemas.microsoft.com/office/drawing/2014/main" id="{F7ADDC5A-71BE-4B54-8D83-2B3926B4E3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1201" y="3580600"/>
            <a:ext cx="2306365" cy="3195477"/>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04EC9505-9135-4F04-BDF4-96AF3D6D159C}"/>
              </a:ext>
            </a:extLst>
          </p:cNvPr>
          <p:cNvSpPr txBox="1"/>
          <p:nvPr/>
        </p:nvSpPr>
        <p:spPr>
          <a:xfrm>
            <a:off x="3635896" y="5960030"/>
            <a:ext cx="2306364" cy="369332"/>
          </a:xfrm>
          <a:prstGeom prst="rect">
            <a:avLst/>
          </a:prstGeom>
          <a:solidFill>
            <a:schemeClr val="bg1">
              <a:alpha val="51000"/>
            </a:schemeClr>
          </a:solidFill>
        </p:spPr>
        <p:txBody>
          <a:bodyPr wrap="square">
            <a:spAutoFit/>
          </a:bodyPr>
          <a:lstStyle/>
          <a:p>
            <a:pPr algn="ctr"/>
            <a:r>
              <a:rPr lang="pt-PT" altLang="pt-BR" b="1" dirty="0"/>
              <a:t>Brahms</a:t>
            </a:r>
            <a:endParaRPr lang="pt-BR" b="1" dirty="0"/>
          </a:p>
        </p:txBody>
      </p:sp>
      <p:sp>
        <p:nvSpPr>
          <p:cNvPr id="12" name="CaixaDeTexto 11">
            <a:extLst>
              <a:ext uri="{FF2B5EF4-FFF2-40B4-BE49-F238E27FC236}">
                <a16:creationId xmlns:a16="http://schemas.microsoft.com/office/drawing/2014/main" id="{03D15EE8-DCB3-444D-ABCA-6A781E082852}"/>
              </a:ext>
            </a:extLst>
          </p:cNvPr>
          <p:cNvSpPr txBox="1"/>
          <p:nvPr/>
        </p:nvSpPr>
        <p:spPr>
          <a:xfrm>
            <a:off x="6094042" y="3172250"/>
            <a:ext cx="2325526" cy="369332"/>
          </a:xfrm>
          <a:prstGeom prst="rect">
            <a:avLst/>
          </a:prstGeom>
          <a:solidFill>
            <a:schemeClr val="bg1">
              <a:alpha val="51000"/>
            </a:schemeClr>
          </a:solidFill>
        </p:spPr>
        <p:txBody>
          <a:bodyPr wrap="square">
            <a:spAutoFit/>
          </a:bodyPr>
          <a:lstStyle/>
          <a:p>
            <a:pPr algn="ctr"/>
            <a:r>
              <a:rPr lang="pt-PT" altLang="pt-BR" b="1" dirty="0"/>
              <a:t>Bach</a:t>
            </a:r>
            <a:endParaRPr lang="pt-BR" b="1" dirty="0"/>
          </a:p>
        </p:txBody>
      </p:sp>
      <p:sp>
        <p:nvSpPr>
          <p:cNvPr id="13" name="CaixaDeTexto 12">
            <a:extLst>
              <a:ext uri="{FF2B5EF4-FFF2-40B4-BE49-F238E27FC236}">
                <a16:creationId xmlns:a16="http://schemas.microsoft.com/office/drawing/2014/main" id="{A644633A-0204-445F-BBB3-7E61164FCAF3}"/>
              </a:ext>
            </a:extLst>
          </p:cNvPr>
          <p:cNvSpPr txBox="1"/>
          <p:nvPr/>
        </p:nvSpPr>
        <p:spPr>
          <a:xfrm>
            <a:off x="333257" y="5965728"/>
            <a:ext cx="2381250" cy="369332"/>
          </a:xfrm>
          <a:prstGeom prst="rect">
            <a:avLst/>
          </a:prstGeom>
          <a:solidFill>
            <a:schemeClr val="bg1">
              <a:alpha val="51000"/>
            </a:schemeClr>
          </a:solidFill>
        </p:spPr>
        <p:txBody>
          <a:bodyPr wrap="square">
            <a:spAutoFit/>
          </a:bodyPr>
          <a:lstStyle/>
          <a:p>
            <a:pPr algn="ctr"/>
            <a:r>
              <a:rPr lang="pt-PT" altLang="pt-BR" b="1" dirty="0"/>
              <a:t>Beethoven</a:t>
            </a:r>
            <a:endParaRPr lang="pt-BR" b="1" dirty="0"/>
          </a:p>
        </p:txBody>
      </p:sp>
      <p:sp>
        <p:nvSpPr>
          <p:cNvPr id="14" name="CaixaDeTexto 13">
            <a:extLst>
              <a:ext uri="{FF2B5EF4-FFF2-40B4-BE49-F238E27FC236}">
                <a16:creationId xmlns:a16="http://schemas.microsoft.com/office/drawing/2014/main" id="{50499750-E119-4A34-9739-192C366C3902}"/>
              </a:ext>
            </a:extLst>
          </p:cNvPr>
          <p:cNvSpPr txBox="1"/>
          <p:nvPr/>
        </p:nvSpPr>
        <p:spPr>
          <a:xfrm>
            <a:off x="3194100" y="2768440"/>
            <a:ext cx="1905000" cy="369332"/>
          </a:xfrm>
          <a:prstGeom prst="rect">
            <a:avLst/>
          </a:prstGeom>
          <a:solidFill>
            <a:schemeClr val="bg1">
              <a:alpha val="51000"/>
            </a:schemeClr>
          </a:solidFill>
        </p:spPr>
        <p:txBody>
          <a:bodyPr wrap="square">
            <a:spAutoFit/>
          </a:bodyPr>
          <a:lstStyle/>
          <a:p>
            <a:pPr algn="ctr"/>
            <a:r>
              <a:rPr lang="pt-PT" altLang="pt-BR" b="1" dirty="0"/>
              <a:t>Schumann</a:t>
            </a:r>
            <a:endParaRPr lang="pt-BR" b="1" dirty="0"/>
          </a:p>
        </p:txBody>
      </p:sp>
      <p:sp>
        <p:nvSpPr>
          <p:cNvPr id="15" name="CaixaDeTexto 14">
            <a:extLst>
              <a:ext uri="{FF2B5EF4-FFF2-40B4-BE49-F238E27FC236}">
                <a16:creationId xmlns:a16="http://schemas.microsoft.com/office/drawing/2014/main" id="{CBCCAAAC-FBCA-4C77-B772-B59C7AB1DE14}"/>
              </a:ext>
            </a:extLst>
          </p:cNvPr>
          <p:cNvSpPr txBox="1"/>
          <p:nvPr/>
        </p:nvSpPr>
        <p:spPr>
          <a:xfrm>
            <a:off x="6730182" y="6406745"/>
            <a:ext cx="2306365" cy="369332"/>
          </a:xfrm>
          <a:prstGeom prst="rect">
            <a:avLst/>
          </a:prstGeom>
          <a:solidFill>
            <a:schemeClr val="bg1">
              <a:alpha val="51000"/>
            </a:schemeClr>
          </a:solidFill>
        </p:spPr>
        <p:txBody>
          <a:bodyPr wrap="square">
            <a:spAutoFit/>
          </a:bodyPr>
          <a:lstStyle/>
          <a:p>
            <a:pPr algn="ctr"/>
            <a:r>
              <a:rPr lang="pt-PT" altLang="pt-BR" b="1" dirty="0"/>
              <a:t>Wagner </a:t>
            </a:r>
            <a:endParaRPr lang="pt-BR" b="1" dirty="0"/>
          </a:p>
        </p:txBody>
      </p:sp>
    </p:spTree>
    <p:extLst>
      <p:ext uri="{BB962C8B-B14F-4D97-AF65-F5344CB8AC3E}">
        <p14:creationId xmlns:p14="http://schemas.microsoft.com/office/powerpoint/2010/main" val="2368906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418E3EC3-9D47-4550-9C02-F7D167D06F26}"/>
              </a:ext>
            </a:extLst>
          </p:cNvPr>
          <p:cNvSpPr>
            <a:spLocks noGrp="1"/>
          </p:cNvSpPr>
          <p:nvPr>
            <p:ph type="body" sz="quarter" idx="10"/>
          </p:nvPr>
        </p:nvSpPr>
        <p:spPr>
          <a:xfrm>
            <a:off x="109574" y="1042832"/>
            <a:ext cx="2959200" cy="5341710"/>
          </a:xfrm>
        </p:spPr>
        <p:txBody>
          <a:bodyPr/>
          <a:lstStyle/>
          <a:p>
            <a:pPr algn="ctr">
              <a:defRPr/>
            </a:pPr>
            <a:r>
              <a:rPr lang="pt-PT" sz="1600" b="1" dirty="0">
                <a:solidFill>
                  <a:srgbClr val="FF0000"/>
                </a:solidFill>
                <a:latin typeface="Comic Sans MS" panose="030F0702030302020204" pitchFamily="66" charset="0"/>
              </a:rPr>
              <a:t>Esquilo europeu</a:t>
            </a:r>
          </a:p>
          <a:p>
            <a:pPr algn="ctr">
              <a:defRPr/>
            </a:pPr>
            <a:endParaRPr lang="pt-BR" sz="1600" b="1" dirty="0">
              <a:solidFill>
                <a:srgbClr val="FF0000"/>
              </a:solidFill>
              <a:cs typeface="Arial"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O esquilo europeu, possui pelagem avermelhada, cauda longa e tem </a:t>
            </a:r>
            <a:r>
              <a:rPr lang="pt-BR" sz="1300" dirty="0" err="1">
                <a:latin typeface="Comic Sans MS" panose="030F0702030302020204" pitchFamily="66" charset="0"/>
              </a:rPr>
              <a:t>pêlos</a:t>
            </a:r>
            <a:r>
              <a:rPr lang="pt-BR" sz="1300" dirty="0">
                <a:latin typeface="Comic Sans MS" panose="030F0702030302020204" pitchFamily="66" charset="0"/>
              </a:rPr>
              <a:t> compridos nas orelhas; </a:t>
            </a:r>
            <a:endParaRPr lang="es-ES" sz="1300" dirty="0">
              <a:latin typeface="Comic Sans MS" panose="030F0702030302020204" pitchFamily="66" charset="0"/>
              <a:cs typeface="Arial" charset="0"/>
            </a:endParaRPr>
          </a:p>
          <a:p>
            <a:pPr marL="285750" indent="-285750" algn="just">
              <a:buFont typeface="Wingdings" panose="05000000000000000000" pitchFamily="2" charset="2"/>
              <a:buChar char="Ø"/>
              <a:defRPr/>
            </a:pPr>
            <a:endParaRPr lang="pt-BR" sz="1300" dirty="0">
              <a:latin typeface="Comic Sans MS" panose="030F0702030302020204" pitchFamily="66" charset="0"/>
            </a:endParaRPr>
          </a:p>
          <a:p>
            <a:pPr marL="285750" indent="-285750" algn="just">
              <a:buFont typeface="Wingdings" panose="05000000000000000000" pitchFamily="2" charset="2"/>
              <a:buChar char="Ø"/>
              <a:defRPr/>
            </a:pPr>
            <a:r>
              <a:rPr lang="pt-PT" sz="1300" dirty="0">
                <a:latin typeface="Comic Sans MS" panose="030F0702030302020204" pitchFamily="66" charset="0"/>
              </a:rPr>
              <a:t>É comum encontrar esquilos em bosques e parques na Alemanha; </a:t>
            </a:r>
          </a:p>
          <a:p>
            <a:pPr algn="just">
              <a:defRPr/>
            </a:pPr>
            <a:endParaRPr lang="pt-PT"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No inverno passa diversos dias dormindo na toca, mas acorda com frequência e com fome; </a:t>
            </a:r>
          </a:p>
          <a:p>
            <a:pPr algn="just">
              <a:defRPr/>
            </a:pPr>
            <a:endParaRPr lang="pt-BR"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 Assim, passa o outono armazenando avelãs, bolotas e castanhas, que ele esconde em geral embaixo de árvores</a:t>
            </a:r>
            <a:r>
              <a:rPr lang="pt-PT" sz="1300" dirty="0">
                <a:latin typeface="Comic Sans MS" panose="030F0702030302020204" pitchFamily="66" charset="0"/>
              </a:rPr>
              <a:t>; </a:t>
            </a:r>
          </a:p>
          <a:p>
            <a:pPr algn="just">
              <a:defRPr/>
            </a:pPr>
            <a:endParaRPr lang="pt-PT"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Vive em árvores altas e constrói o ninho o mais alto possível, num buraco ou no vão de uma forquilha de galhos. É muito ágil nas árvores;</a:t>
            </a:r>
          </a:p>
          <a:p>
            <a:pPr marL="285750" indent="-285750" algn="just">
              <a:buFont typeface="Wingdings" panose="05000000000000000000" pitchFamily="2" charset="2"/>
              <a:buChar char="Ø"/>
              <a:defRPr/>
            </a:pPr>
            <a:endParaRPr lang="pt-BR"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Seu pior inimigo é a marta, quase tão ágil quanto ele. </a:t>
            </a:r>
            <a:endParaRPr lang="pt-PT" sz="1300" dirty="0">
              <a:latin typeface="Comic Sans MS" panose="030F0702030302020204" pitchFamily="66" charset="0"/>
            </a:endParaRPr>
          </a:p>
          <a:p>
            <a:endParaRPr lang="pt-BR" dirty="0"/>
          </a:p>
        </p:txBody>
      </p:sp>
      <p:sp>
        <p:nvSpPr>
          <p:cNvPr id="8" name="CaixaDeTexto 7">
            <a:extLst>
              <a:ext uri="{FF2B5EF4-FFF2-40B4-BE49-F238E27FC236}">
                <a16:creationId xmlns:a16="http://schemas.microsoft.com/office/drawing/2014/main" id="{A0894592-B03D-456F-AA08-7EF89F667F4F}"/>
              </a:ext>
            </a:extLst>
          </p:cNvPr>
          <p:cNvSpPr txBox="1"/>
          <p:nvPr/>
        </p:nvSpPr>
        <p:spPr>
          <a:xfrm>
            <a:off x="7155101" y="5831462"/>
            <a:ext cx="1653511" cy="430887"/>
          </a:xfrm>
          <a:prstGeom prst="rect">
            <a:avLst/>
          </a:prstGeom>
          <a:noFill/>
        </p:spPr>
        <p:txBody>
          <a:bodyPr wrap="square" rtlCol="0">
            <a:spAutoFit/>
          </a:bodyPr>
          <a:lstStyle/>
          <a:p>
            <a:pPr algn="ctr"/>
            <a:r>
              <a:rPr lang="pt-BR" sz="1100" b="1" dirty="0"/>
              <a:t>Bandeira da Alemanha</a:t>
            </a:r>
          </a:p>
          <a:p>
            <a:pPr algn="ctr"/>
            <a:endParaRPr lang="pt-BR" sz="1100" b="1" dirty="0"/>
          </a:p>
        </p:txBody>
      </p:sp>
      <p:pic>
        <p:nvPicPr>
          <p:cNvPr id="9" name="Picture 2" descr="IMG_4711">
            <a:hlinkClick r:id="rId3"/>
            <a:extLst>
              <a:ext uri="{FF2B5EF4-FFF2-40B4-BE49-F238E27FC236}">
                <a16:creationId xmlns:a16="http://schemas.microsoft.com/office/drawing/2014/main" id="{A688CA7E-C2AD-497A-B947-1D611B792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760" y="4071706"/>
            <a:ext cx="2777666" cy="20832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descr="C:\Users\eliane.batista\Documents\Eliane\Escola Sabatina\Primários\2016\4 º trimestre\Bandeiras 4 trime\2.Alemanha.png (1).jpg">
            <a:extLst>
              <a:ext uri="{FF2B5EF4-FFF2-40B4-BE49-F238E27FC236}">
                <a16:creationId xmlns:a16="http://schemas.microsoft.com/office/drawing/2014/main" id="{C4C9482F-2C7B-4E95-9994-D60FF458A40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0508" y="6184203"/>
            <a:ext cx="991235" cy="666750"/>
          </a:xfrm>
          <a:prstGeom prst="rect">
            <a:avLst/>
          </a:prstGeom>
          <a:noFill/>
          <a:ln>
            <a:noFill/>
          </a:ln>
        </p:spPr>
      </p:pic>
      <p:pic>
        <p:nvPicPr>
          <p:cNvPr id="11" name="Imagem 10">
            <a:extLst>
              <a:ext uri="{FF2B5EF4-FFF2-40B4-BE49-F238E27FC236}">
                <a16:creationId xmlns:a16="http://schemas.microsoft.com/office/drawing/2014/main" id="{A2B5E0A6-4E0D-415E-9791-D5D1D33943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828" y="4931124"/>
            <a:ext cx="2709480" cy="1800676"/>
          </a:xfrm>
          <a:prstGeom prst="rect">
            <a:avLst/>
          </a:prstGeom>
        </p:spPr>
      </p:pic>
      <p:sp>
        <p:nvSpPr>
          <p:cNvPr id="12" name="CaixaDeTexto 11">
            <a:extLst>
              <a:ext uri="{FF2B5EF4-FFF2-40B4-BE49-F238E27FC236}">
                <a16:creationId xmlns:a16="http://schemas.microsoft.com/office/drawing/2014/main" id="{9D71331A-F81F-4C59-9D60-B2A5C37B0480}"/>
              </a:ext>
            </a:extLst>
          </p:cNvPr>
          <p:cNvSpPr txBox="1"/>
          <p:nvPr/>
        </p:nvSpPr>
        <p:spPr>
          <a:xfrm>
            <a:off x="6421780" y="6291747"/>
            <a:ext cx="1661958" cy="600164"/>
          </a:xfrm>
          <a:prstGeom prst="rect">
            <a:avLst/>
          </a:prstGeom>
          <a:noFill/>
        </p:spPr>
        <p:txBody>
          <a:bodyPr wrap="square" rtlCol="0">
            <a:spAutoFit/>
          </a:bodyPr>
          <a:lstStyle/>
          <a:p>
            <a:pPr algn="ctr"/>
            <a:r>
              <a:rPr lang="pt-BR" sz="1100" b="1" dirty="0"/>
              <a:t>Foto tirada em um bosque, em Berlim na Alemanha.</a:t>
            </a:r>
          </a:p>
        </p:txBody>
      </p:sp>
      <p:pic>
        <p:nvPicPr>
          <p:cNvPr id="13" name="Imagem 12">
            <a:extLst>
              <a:ext uri="{FF2B5EF4-FFF2-40B4-BE49-F238E27FC236}">
                <a16:creationId xmlns:a16="http://schemas.microsoft.com/office/drawing/2014/main" id="{E19AEEB4-9274-4C7D-A49C-B59A0C3691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8871" y="846366"/>
            <a:ext cx="3034270" cy="2014945"/>
          </a:xfrm>
          <a:prstGeom prst="rect">
            <a:avLst/>
          </a:prstGeom>
        </p:spPr>
      </p:pic>
      <p:pic>
        <p:nvPicPr>
          <p:cNvPr id="14" name="Imagem 13">
            <a:extLst>
              <a:ext uri="{FF2B5EF4-FFF2-40B4-BE49-F238E27FC236}">
                <a16:creationId xmlns:a16="http://schemas.microsoft.com/office/drawing/2014/main" id="{9F414F74-1CB3-44C7-B37E-8590A4B5F9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6641" y="846366"/>
            <a:ext cx="2365102" cy="2956378"/>
          </a:xfrm>
          <a:prstGeom prst="rect">
            <a:avLst/>
          </a:prstGeom>
        </p:spPr>
      </p:pic>
      <p:pic>
        <p:nvPicPr>
          <p:cNvPr id="15" name="Imagem 14">
            <a:extLst>
              <a:ext uri="{FF2B5EF4-FFF2-40B4-BE49-F238E27FC236}">
                <a16:creationId xmlns:a16="http://schemas.microsoft.com/office/drawing/2014/main" id="{2497F973-3FE5-4F17-9C35-00A0F5E2D2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6806" y="3068960"/>
            <a:ext cx="2438400" cy="1655064"/>
          </a:xfrm>
          <a:prstGeom prst="rect">
            <a:avLst/>
          </a:prstGeom>
        </p:spPr>
      </p:pic>
    </p:spTree>
    <p:extLst>
      <p:ext uri="{BB962C8B-B14F-4D97-AF65-F5344CB8AC3E}">
        <p14:creationId xmlns:p14="http://schemas.microsoft.com/office/powerpoint/2010/main" val="1503501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S10 - Missões – 3 de junho</a:t>
            </a:r>
            <a:endParaRPr lang="pt-BR" dirty="0"/>
          </a:p>
        </p:txBody>
      </p:sp>
      <p:sp>
        <p:nvSpPr>
          <p:cNvPr id="8" name="Espaço Reservado para Texto 7">
            <a:extLst>
              <a:ext uri="{FF2B5EF4-FFF2-40B4-BE49-F238E27FC236}">
                <a16:creationId xmlns:a16="http://schemas.microsoft.com/office/drawing/2014/main" id="{721AAD7F-F16C-AC55-5835-7F056CD7B936}"/>
              </a:ext>
            </a:extLst>
          </p:cNvPr>
          <p:cNvSpPr>
            <a:spLocks noGrp="1"/>
          </p:cNvSpPr>
          <p:nvPr>
            <p:ph type="body" sz="quarter" idx="12"/>
          </p:nvPr>
        </p:nvSpPr>
        <p:spPr/>
        <p:txBody>
          <a:bodyPr/>
          <a:lstStyle/>
          <a:p>
            <a:r>
              <a:rPr lang="pt-BR" dirty="0"/>
              <a:t>Sem Mancha</a:t>
            </a:r>
          </a:p>
        </p:txBody>
      </p:sp>
      <p:pic>
        <p:nvPicPr>
          <p:cNvPr id="6" name="Espaço Reservado para Imagem 5">
            <a:extLst>
              <a:ext uri="{FF2B5EF4-FFF2-40B4-BE49-F238E27FC236}">
                <a16:creationId xmlns:a16="http://schemas.microsoft.com/office/drawing/2014/main" id="{60798BFB-5360-4764-9F99-F54CF07CA07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6363" b="6363"/>
          <a:stretch/>
        </p:blipFill>
        <p:spPr/>
      </p:pic>
      <p:pic>
        <p:nvPicPr>
          <p:cNvPr id="15" name="Espaço Reservado para Imagem 14">
            <a:extLst>
              <a:ext uri="{FF2B5EF4-FFF2-40B4-BE49-F238E27FC236}">
                <a16:creationId xmlns:a16="http://schemas.microsoft.com/office/drawing/2014/main" id="{8CEA1CB2-2298-4C71-8615-287346A10B9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845" r="3845"/>
          <a:stretch>
            <a:fillRect/>
          </a:stretch>
        </p:blipFill>
        <p:spPr/>
      </p:pic>
      <p:sp>
        <p:nvSpPr>
          <p:cNvPr id="10" name="Espaço Reservado para Texto 9">
            <a:extLst>
              <a:ext uri="{FF2B5EF4-FFF2-40B4-BE49-F238E27FC236}">
                <a16:creationId xmlns:a16="http://schemas.microsoft.com/office/drawing/2014/main" id="{E3958C9E-B1AA-4121-B89F-B9FFF1465EE8}"/>
              </a:ext>
            </a:extLst>
          </p:cNvPr>
          <p:cNvSpPr>
            <a:spLocks noGrp="1"/>
          </p:cNvSpPr>
          <p:nvPr>
            <p:ph type="body" sz="quarter" idx="15"/>
          </p:nvPr>
        </p:nvSpPr>
        <p:spPr/>
        <p:txBody>
          <a:bodyPr/>
          <a:lstStyle/>
          <a:p>
            <a:r>
              <a:rPr lang="pt-BR" dirty="0"/>
              <a:t>Deborah</a:t>
            </a:r>
          </a:p>
        </p:txBody>
      </p:sp>
      <p:sp>
        <p:nvSpPr>
          <p:cNvPr id="13" name="Espaço Reservado para Texto 14">
            <a:extLst>
              <a:ext uri="{FF2B5EF4-FFF2-40B4-BE49-F238E27FC236}">
                <a16:creationId xmlns:a16="http://schemas.microsoft.com/office/drawing/2014/main" id="{D3EF9B9E-2868-7EC4-0DC2-9E97ED525E63}"/>
              </a:ext>
            </a:extLst>
          </p:cNvPr>
          <p:cNvSpPr>
            <a:spLocks noGrp="1"/>
          </p:cNvSpPr>
          <p:nvPr>
            <p:ph type="body" sz="quarter" idx="16"/>
          </p:nvPr>
        </p:nvSpPr>
        <p:spPr/>
        <p:txBody>
          <a:bodyPr/>
          <a:lstStyle/>
          <a:p>
            <a:r>
              <a:rPr lang="pt-BR" dirty="0"/>
              <a:t>Itália</a:t>
            </a:r>
          </a:p>
        </p:txBody>
      </p:sp>
    </p:spTree>
    <p:extLst>
      <p:ext uri="{BB962C8B-B14F-4D97-AF65-F5344CB8AC3E}">
        <p14:creationId xmlns:p14="http://schemas.microsoft.com/office/powerpoint/2010/main" val="2019799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3DCE9BBB-7BC6-476D-98F6-80762A4D8E73}"/>
              </a:ext>
            </a:extLst>
          </p:cNvPr>
          <p:cNvSpPr>
            <a:spLocks noGrp="1"/>
          </p:cNvSpPr>
          <p:nvPr>
            <p:ph type="body" sz="quarter" idx="10"/>
          </p:nvPr>
        </p:nvSpPr>
        <p:spPr>
          <a:xfrm>
            <a:off x="71996" y="679578"/>
            <a:ext cx="2843820" cy="6120000"/>
          </a:xfrm>
        </p:spPr>
        <p:txBody>
          <a:bodyPr/>
          <a:lstStyle/>
          <a:p>
            <a:pPr indent="457200"/>
            <a:r>
              <a:rPr lang="pt-PT" altLang="pt-BR" dirty="0"/>
              <a:t>Os italianos inventaram os óculos, usados principalmente pelos monges, no século XIII (por volta de </a:t>
            </a:r>
            <a:r>
              <a:rPr lang="pt-BR" dirty="0"/>
              <a:t>1268)</a:t>
            </a:r>
            <a:r>
              <a:rPr lang="pt-PT" altLang="pt-BR" dirty="0"/>
              <a:t>. Os antigos romanos usavam lentes de aumento, mas os óculos italianos foram os primeiros a serem usados.</a:t>
            </a:r>
          </a:p>
          <a:p>
            <a:pPr algn="l"/>
            <a:endParaRPr lang="pt-BR" dirty="0"/>
          </a:p>
          <a:p>
            <a:pPr indent="457200"/>
            <a:r>
              <a:rPr lang="pt-BR" dirty="0"/>
              <a:t>A Itália foi o primeiro país da Europa em que as doutrinas adventistas foram pregadas. Michael Belina </a:t>
            </a:r>
            <a:r>
              <a:rPr lang="pt-BR" dirty="0" err="1"/>
              <a:t>Czechowski</a:t>
            </a:r>
            <a:r>
              <a:rPr lang="pt-BR" dirty="0"/>
              <a:t>, um </a:t>
            </a:r>
            <a:r>
              <a:rPr lang="pt-BR" dirty="0" err="1"/>
              <a:t>ex-sacerdote</a:t>
            </a:r>
            <a:r>
              <a:rPr lang="pt-BR" dirty="0"/>
              <a:t> polonês, não tendo conseguido persuadir os adventistas do sétimo dia a enviá-lo para a Europa, convenceu outra denominação a patrociná-lo, e ele chegou à Itália em 1864. </a:t>
            </a:r>
          </a:p>
          <a:p>
            <a:pPr indent="457200"/>
            <a:endParaRPr lang="pt-PT" altLang="pt-BR" dirty="0"/>
          </a:p>
          <a:p>
            <a:pPr indent="457200"/>
            <a:endParaRPr lang="pt-BR" dirty="0"/>
          </a:p>
        </p:txBody>
      </p:sp>
      <p:pic>
        <p:nvPicPr>
          <p:cNvPr id="11" name="Imagem 10">
            <a:extLst>
              <a:ext uri="{FF2B5EF4-FFF2-40B4-BE49-F238E27FC236}">
                <a16:creationId xmlns:a16="http://schemas.microsoft.com/office/drawing/2014/main" id="{9B8F5AB8-BADA-48AC-8E49-EC07A5A01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79" y="696509"/>
            <a:ext cx="3826405" cy="1647220"/>
          </a:xfrm>
          <a:prstGeom prst="rect">
            <a:avLst/>
          </a:prstGeom>
        </p:spPr>
      </p:pic>
      <p:pic>
        <p:nvPicPr>
          <p:cNvPr id="7170" name="Picture 2" descr="undefined">
            <a:extLst>
              <a:ext uri="{FF2B5EF4-FFF2-40B4-BE49-F238E27FC236}">
                <a16:creationId xmlns:a16="http://schemas.microsoft.com/office/drawing/2014/main" id="{19BA46AF-4FDA-4631-A2E2-0E0ABAE0A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743831"/>
            <a:ext cx="1512168" cy="2347461"/>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BC1B6564-23C0-4B43-A6DF-06C7FF3861C3}"/>
              </a:ext>
            </a:extLst>
          </p:cNvPr>
          <p:cNvSpPr txBox="1"/>
          <p:nvPr/>
        </p:nvSpPr>
        <p:spPr>
          <a:xfrm>
            <a:off x="2987824" y="2568072"/>
            <a:ext cx="1512168" cy="523220"/>
          </a:xfrm>
          <a:prstGeom prst="rect">
            <a:avLst/>
          </a:prstGeom>
          <a:solidFill>
            <a:schemeClr val="bg1">
              <a:alpha val="48000"/>
            </a:schemeClr>
          </a:solidFill>
        </p:spPr>
        <p:txBody>
          <a:bodyPr wrap="square">
            <a:spAutoFit/>
          </a:bodyPr>
          <a:lstStyle/>
          <a:p>
            <a:r>
              <a:rPr lang="pt-BR" sz="1400" b="1" dirty="0"/>
              <a:t>Michael Belina </a:t>
            </a:r>
            <a:r>
              <a:rPr lang="pt-BR" sz="1400" b="1" dirty="0" err="1"/>
              <a:t>Czechowski</a:t>
            </a:r>
            <a:endParaRPr lang="pt-BR" sz="1400" b="1" dirty="0"/>
          </a:p>
        </p:txBody>
      </p:sp>
      <p:sp>
        <p:nvSpPr>
          <p:cNvPr id="10" name="CaixaDeTexto 9">
            <a:extLst>
              <a:ext uri="{FF2B5EF4-FFF2-40B4-BE49-F238E27FC236}">
                <a16:creationId xmlns:a16="http://schemas.microsoft.com/office/drawing/2014/main" id="{A73E6588-7423-4EE5-B4F1-2FA4FF0AE33D}"/>
              </a:ext>
            </a:extLst>
          </p:cNvPr>
          <p:cNvSpPr txBox="1"/>
          <p:nvPr/>
        </p:nvSpPr>
        <p:spPr>
          <a:xfrm>
            <a:off x="3131841" y="5576716"/>
            <a:ext cx="2880319" cy="584775"/>
          </a:xfrm>
          <a:prstGeom prst="rect">
            <a:avLst/>
          </a:prstGeom>
          <a:noFill/>
        </p:spPr>
        <p:txBody>
          <a:bodyPr wrap="square">
            <a:spAutoFit/>
          </a:bodyPr>
          <a:lstStyle/>
          <a:p>
            <a:r>
              <a:rPr lang="pt-BR" sz="1600" b="1" dirty="0"/>
              <a:t>Universidade Adventista de Vila Aurora em Florença - Itália</a:t>
            </a:r>
          </a:p>
        </p:txBody>
      </p:sp>
      <p:pic>
        <p:nvPicPr>
          <p:cNvPr id="12" name="Imagem 11">
            <a:extLst>
              <a:ext uri="{FF2B5EF4-FFF2-40B4-BE49-F238E27FC236}">
                <a16:creationId xmlns:a16="http://schemas.microsoft.com/office/drawing/2014/main" id="{667A41E3-395F-4466-A990-5D81CB736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1366" y="3325585"/>
            <a:ext cx="3030446" cy="2311400"/>
          </a:xfrm>
          <a:prstGeom prst="rect">
            <a:avLst/>
          </a:prstGeom>
        </p:spPr>
      </p:pic>
      <p:pic>
        <p:nvPicPr>
          <p:cNvPr id="13" name="Imagem 12">
            <a:extLst>
              <a:ext uri="{FF2B5EF4-FFF2-40B4-BE49-F238E27FC236}">
                <a16:creationId xmlns:a16="http://schemas.microsoft.com/office/drawing/2014/main" id="{86C08F69-A9D2-4DF0-9451-E41CECC03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1812" y="2607234"/>
            <a:ext cx="3060192" cy="2026920"/>
          </a:xfrm>
          <a:prstGeom prst="rect">
            <a:avLst/>
          </a:prstGeom>
        </p:spPr>
      </p:pic>
      <p:pic>
        <p:nvPicPr>
          <p:cNvPr id="14" name="Imagem 13">
            <a:extLst>
              <a:ext uri="{FF2B5EF4-FFF2-40B4-BE49-F238E27FC236}">
                <a16:creationId xmlns:a16="http://schemas.microsoft.com/office/drawing/2014/main" id="{BC2C9419-660D-4C4C-BCC8-8B4DCFEAC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8852" y="4780951"/>
            <a:ext cx="3061252" cy="2035534"/>
          </a:xfrm>
          <a:prstGeom prst="rect">
            <a:avLst/>
          </a:prstGeom>
        </p:spPr>
      </p:pic>
    </p:spTree>
    <p:extLst>
      <p:ext uri="{BB962C8B-B14F-4D97-AF65-F5344CB8AC3E}">
        <p14:creationId xmlns:p14="http://schemas.microsoft.com/office/powerpoint/2010/main" val="452145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Texto 9">
            <a:extLst>
              <a:ext uri="{FF2B5EF4-FFF2-40B4-BE49-F238E27FC236}">
                <a16:creationId xmlns:a16="http://schemas.microsoft.com/office/drawing/2014/main" id="{97B91149-B6A3-494D-8F00-00C9579D468F}"/>
              </a:ext>
            </a:extLst>
          </p:cNvPr>
          <p:cNvSpPr>
            <a:spLocks noGrp="1"/>
          </p:cNvSpPr>
          <p:nvPr>
            <p:ph type="body" sz="quarter" idx="10"/>
          </p:nvPr>
        </p:nvSpPr>
        <p:spPr>
          <a:xfrm>
            <a:off x="71996" y="679578"/>
            <a:ext cx="2959200" cy="4765646"/>
          </a:xfrm>
        </p:spPr>
        <p:txBody>
          <a:bodyPr/>
          <a:lstStyle/>
          <a:p>
            <a:pPr algn="ctr">
              <a:defRPr/>
            </a:pPr>
            <a:r>
              <a:rPr lang="pt-BR" altLang="pt-BR" sz="1400" b="1" dirty="0">
                <a:solidFill>
                  <a:srgbClr val="FF0000"/>
                </a:solidFill>
                <a:latin typeface="Comic Sans MS" panose="030F0702030302020204" pitchFamily="66" charset="0"/>
                <a:cs typeface="Arial" charset="0"/>
              </a:rPr>
              <a:t>Cabra Montesa</a:t>
            </a:r>
          </a:p>
          <a:p>
            <a:pPr>
              <a:defRPr/>
            </a:pPr>
            <a:endParaRPr lang="pt-BR" sz="1400" b="1" dirty="0">
              <a:solidFill>
                <a:srgbClr val="FF0000"/>
              </a:solidFill>
              <a:cs typeface="Arial"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É uma cabra selvagem, de chifres estriados e curvados para trás. A cabra macho tem os chifres bem maiores que o da cabra fêmea; </a:t>
            </a:r>
            <a:endParaRPr lang="es-ES" sz="1400" dirty="0">
              <a:latin typeface="Comic Sans MS" panose="030F0702030302020204" pitchFamily="66" charset="0"/>
              <a:cs typeface="Arial" charset="0"/>
            </a:endParaRPr>
          </a:p>
          <a:p>
            <a:pPr marL="285750" indent="-285750" algn="just">
              <a:buFont typeface="Wingdings" panose="05000000000000000000" pitchFamily="2" charset="2"/>
              <a:buChar char="Ø"/>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A cabra montesa é encontrada principalmente na Espanha;</a:t>
            </a:r>
          </a:p>
          <a:p>
            <a:pPr marL="285750" indent="-285750" algn="just">
              <a:buFont typeface="Wingdings" panose="05000000000000000000" pitchFamily="2" charset="2"/>
              <a:buChar char="Ø"/>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Vivem no alto das montanhas, mesmo as cobertas de neve. Andam, escalam e saltam sobre rochas e pedras soltas com muita facilidade, pois tem almofadinhas nos cascos, para não escorregar;</a:t>
            </a:r>
          </a:p>
          <a:p>
            <a:pPr marL="285750" indent="-285750" algn="just">
              <a:buFont typeface="Wingdings" panose="05000000000000000000" pitchFamily="2" charset="2"/>
              <a:buChar char="Ø"/>
              <a:defRPr/>
            </a:pPr>
            <a:endParaRPr lang="pt-BR" sz="1400" dirty="0">
              <a:latin typeface="Comic Sans MS" panose="030F0702030302020204" pitchFamily="66" charset="0"/>
            </a:endParaRPr>
          </a:p>
          <a:p>
            <a:pPr marL="285750" indent="-285750" algn="just">
              <a:buFont typeface="Wingdings" panose="05000000000000000000" pitchFamily="2" charset="2"/>
              <a:buChar char="Ø"/>
              <a:defRPr/>
            </a:pPr>
            <a:r>
              <a:rPr lang="pt-BR" sz="1400" dirty="0">
                <a:latin typeface="Comic Sans MS" panose="030F0702030302020204" pitchFamily="66" charset="0"/>
              </a:rPr>
              <a:t>Alimentam-se de plantas no verão e no inverno comem musgos.</a:t>
            </a:r>
            <a:endParaRPr lang="es-ES" sz="1200" dirty="0">
              <a:latin typeface="Comic Sans MS" panose="030F0702030302020204" pitchFamily="66" charset="0"/>
              <a:cs typeface="Arial" charset="0"/>
            </a:endParaRPr>
          </a:p>
          <a:p>
            <a:endParaRPr lang="pt-BR" dirty="0"/>
          </a:p>
        </p:txBody>
      </p:sp>
      <p:pic>
        <p:nvPicPr>
          <p:cNvPr id="11" name="Imagem 10" descr="http://3.bp.blogspot.com/_lM4CUAFQ2sU/SUE1R93EIII/AAAAAAAAAeM/T58_mkFXPr8/s400/Gredos_0025.jpg">
            <a:hlinkClick r:id="rId3"/>
            <a:extLst>
              <a:ext uri="{FF2B5EF4-FFF2-40B4-BE49-F238E27FC236}">
                <a16:creationId xmlns:a16="http://schemas.microsoft.com/office/drawing/2014/main" id="{D93ADCE3-7B07-4185-8F9D-4084C59F0C2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102622" y="3809459"/>
            <a:ext cx="2959200" cy="2080007"/>
          </a:xfrm>
          <a:prstGeom prst="rect">
            <a:avLst/>
          </a:prstGeom>
          <a:noFill/>
          <a:ln>
            <a:noFill/>
          </a:ln>
        </p:spPr>
      </p:pic>
      <p:sp>
        <p:nvSpPr>
          <p:cNvPr id="12" name="Retângulo 2">
            <a:extLst>
              <a:ext uri="{FF2B5EF4-FFF2-40B4-BE49-F238E27FC236}">
                <a16:creationId xmlns:a16="http://schemas.microsoft.com/office/drawing/2014/main" id="{C7BC446D-B4E5-4986-B2ED-70C81AF36986}"/>
              </a:ext>
            </a:extLst>
          </p:cNvPr>
          <p:cNvSpPr>
            <a:spLocks noChangeArrowheads="1"/>
          </p:cNvSpPr>
          <p:nvPr/>
        </p:nvSpPr>
        <p:spPr bwMode="auto">
          <a:xfrm>
            <a:off x="4697784" y="3244850"/>
            <a:ext cx="151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altLang="pt-BR">
                <a:solidFill>
                  <a:schemeClr val="bg1"/>
                </a:solidFill>
                <a:latin typeface="Calibri" panose="020F0502020204030204" pitchFamily="34" charset="0"/>
              </a:rPr>
              <a:t> Intereuropeia</a:t>
            </a:r>
            <a:endParaRPr lang="pt-BR" altLang="pt-BR"/>
          </a:p>
        </p:txBody>
      </p:sp>
      <p:sp>
        <p:nvSpPr>
          <p:cNvPr id="14" name="CaixaDeTexto 13">
            <a:extLst>
              <a:ext uri="{FF2B5EF4-FFF2-40B4-BE49-F238E27FC236}">
                <a16:creationId xmlns:a16="http://schemas.microsoft.com/office/drawing/2014/main" id="{A910782C-A00A-46DD-9032-CCCC90004B4F}"/>
              </a:ext>
            </a:extLst>
          </p:cNvPr>
          <p:cNvSpPr txBox="1"/>
          <p:nvPr/>
        </p:nvSpPr>
        <p:spPr>
          <a:xfrm>
            <a:off x="627764" y="6531799"/>
            <a:ext cx="1475296" cy="261610"/>
          </a:xfrm>
          <a:prstGeom prst="rect">
            <a:avLst/>
          </a:prstGeom>
          <a:noFill/>
        </p:spPr>
        <p:txBody>
          <a:bodyPr wrap="square" rtlCol="0">
            <a:spAutoFit/>
          </a:bodyPr>
          <a:lstStyle/>
          <a:p>
            <a:pPr algn="ctr"/>
            <a:r>
              <a:rPr lang="pt-BR" sz="1100" b="1" dirty="0"/>
              <a:t>Bandeira da Espanha</a:t>
            </a:r>
          </a:p>
        </p:txBody>
      </p:sp>
      <p:pic>
        <p:nvPicPr>
          <p:cNvPr id="15" name="Imagem 14" descr="Alpine Ibex ~ Capra ibex">
            <a:extLst>
              <a:ext uri="{FF2B5EF4-FFF2-40B4-BE49-F238E27FC236}">
                <a16:creationId xmlns:a16="http://schemas.microsoft.com/office/drawing/2014/main" id="{9D962349-7751-48EE-A257-146F58D6EB3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1994" y="4758720"/>
            <a:ext cx="2988497" cy="2080008"/>
          </a:xfrm>
          <a:prstGeom prst="rect">
            <a:avLst/>
          </a:prstGeom>
          <a:noFill/>
          <a:ln>
            <a:noFill/>
          </a:ln>
        </p:spPr>
      </p:pic>
      <p:pic>
        <p:nvPicPr>
          <p:cNvPr id="16" name="Imagem 15" descr="http://4.bp.blogspot.com/-nWF5zHKSkkQ/ULu3QrfwJMI/AAAAAAAADDc/NlQkJOPJeGY/s640/Cabra-monte%CC%81s-(Capra-pyrenaica)---IMG_3870-Blog.jpg">
            <a:hlinkClick r:id="rId6"/>
            <a:extLst>
              <a:ext uri="{FF2B5EF4-FFF2-40B4-BE49-F238E27FC236}">
                <a16:creationId xmlns:a16="http://schemas.microsoft.com/office/drawing/2014/main" id="{580BD2F5-79EC-4E26-AE32-069B52F00A1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0332" y="968534"/>
            <a:ext cx="2040823" cy="2644616"/>
          </a:xfrm>
          <a:prstGeom prst="rect">
            <a:avLst/>
          </a:prstGeom>
          <a:noFill/>
          <a:ln>
            <a:noFill/>
          </a:ln>
        </p:spPr>
      </p:pic>
      <p:pic>
        <p:nvPicPr>
          <p:cNvPr id="17" name="Imagem 16" descr="C:\Users\eliane.batista\Documents\Eliane\Escola Sabatina\Primários\2016\4 º trimestre\Bandeiras 4 trime\6.Espanha.jpg.png">
            <a:extLst>
              <a:ext uri="{FF2B5EF4-FFF2-40B4-BE49-F238E27FC236}">
                <a16:creationId xmlns:a16="http://schemas.microsoft.com/office/drawing/2014/main" id="{7B8D7988-5EBB-40F7-96B3-BFBB498E9C09}"/>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55576" y="5825044"/>
            <a:ext cx="1057275" cy="706755"/>
          </a:xfrm>
          <a:prstGeom prst="rect">
            <a:avLst/>
          </a:prstGeom>
          <a:noFill/>
          <a:ln>
            <a:noFill/>
          </a:ln>
        </p:spPr>
      </p:pic>
      <p:pic>
        <p:nvPicPr>
          <p:cNvPr id="18" name="Imagem 17">
            <a:extLst>
              <a:ext uri="{FF2B5EF4-FFF2-40B4-BE49-F238E27FC236}">
                <a16:creationId xmlns:a16="http://schemas.microsoft.com/office/drawing/2014/main" id="{1DA7DBB9-4ACF-4DC2-B385-3303A8601D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8159" y="759974"/>
            <a:ext cx="1873810" cy="2814736"/>
          </a:xfrm>
          <a:prstGeom prst="rect">
            <a:avLst/>
          </a:prstGeom>
        </p:spPr>
      </p:pic>
      <p:pic>
        <p:nvPicPr>
          <p:cNvPr id="19" name="Imagem 18" descr="http://1.bp.blogspot.com/-BHR4xp4-xak/ULu4lBfSiWI/AAAAAAAADEk/7sZbidTTb9M/s640/Cabra-monte%CC%81s-(Capra-pyrenaica)---IMG_5245-Blog.jpg">
            <a:hlinkClick r:id="rId10"/>
            <a:extLst>
              <a:ext uri="{FF2B5EF4-FFF2-40B4-BE49-F238E27FC236}">
                <a16:creationId xmlns:a16="http://schemas.microsoft.com/office/drawing/2014/main" id="{210D7616-B596-48A2-B389-855067915655}"/>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2280" y="726898"/>
            <a:ext cx="2040823" cy="1440444"/>
          </a:xfrm>
          <a:prstGeom prst="rect">
            <a:avLst/>
          </a:prstGeom>
          <a:noFill/>
          <a:ln>
            <a:noFill/>
          </a:ln>
        </p:spPr>
      </p:pic>
      <p:pic>
        <p:nvPicPr>
          <p:cNvPr id="20" name="Imagem 19" descr="http://2.bp.blogspot.com/-Xc8uWoq8zM4/T3TjbqR_URI/AAAAAAAAGfE/9RjAm-_ET9Y/s320/33+ibex.jpg">
            <a:hlinkClick r:id="rId12"/>
            <a:extLst>
              <a:ext uri="{FF2B5EF4-FFF2-40B4-BE49-F238E27FC236}">
                <a16:creationId xmlns:a16="http://schemas.microsoft.com/office/drawing/2014/main" id="{D03A5928-0F2C-4F12-859B-6CEEE3213030}"/>
              </a:ext>
            </a:extLst>
          </p:cNvPr>
          <p:cNvPicPr/>
          <p:nvPr/>
        </p:nvPicPr>
        <p:blipFill rotWithShape="1">
          <a:blip r:embed="rId13">
            <a:extLst>
              <a:ext uri="{28A0092B-C50C-407E-A947-70E740481C1C}">
                <a14:useLocalDpi xmlns:a14="http://schemas.microsoft.com/office/drawing/2010/main" val="0"/>
              </a:ext>
            </a:extLst>
          </a:blip>
          <a:srcRect t="9287" b="9305"/>
          <a:stretch/>
        </p:blipFill>
        <p:spPr bwMode="auto">
          <a:xfrm>
            <a:off x="6571594" y="3428999"/>
            <a:ext cx="2552312" cy="1261659"/>
          </a:xfrm>
          <a:prstGeom prst="rect">
            <a:avLst/>
          </a:prstGeom>
          <a:noFill/>
          <a:ln>
            <a:noFill/>
          </a:ln>
        </p:spPr>
      </p:pic>
    </p:spTree>
    <p:extLst>
      <p:ext uri="{BB962C8B-B14F-4D97-AF65-F5344CB8AC3E}">
        <p14:creationId xmlns:p14="http://schemas.microsoft.com/office/powerpoint/2010/main" val="1531511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S11 - Missões – 10 de junho</a:t>
            </a:r>
            <a:endParaRPr lang="pt-BR" dirty="0"/>
          </a:p>
        </p:txBody>
      </p:sp>
      <p:sp>
        <p:nvSpPr>
          <p:cNvPr id="4" name="Espaço Reservado para Texto 3">
            <a:extLst>
              <a:ext uri="{FF2B5EF4-FFF2-40B4-BE49-F238E27FC236}">
                <a16:creationId xmlns:a16="http://schemas.microsoft.com/office/drawing/2014/main" id="{243A1613-E043-4FFC-338C-2CEC323B2941}"/>
              </a:ext>
            </a:extLst>
          </p:cNvPr>
          <p:cNvSpPr>
            <a:spLocks noGrp="1"/>
          </p:cNvSpPr>
          <p:nvPr>
            <p:ph type="body" sz="quarter" idx="12"/>
          </p:nvPr>
        </p:nvSpPr>
        <p:spPr/>
        <p:txBody>
          <a:bodyPr/>
          <a:lstStyle/>
          <a:p>
            <a:r>
              <a:rPr lang="pt-BR" dirty="0"/>
              <a:t>Amor e Guerra</a:t>
            </a:r>
          </a:p>
        </p:txBody>
      </p:sp>
      <p:sp>
        <p:nvSpPr>
          <p:cNvPr id="8" name="Espaço Reservado para Texto 7">
            <a:extLst>
              <a:ext uri="{FF2B5EF4-FFF2-40B4-BE49-F238E27FC236}">
                <a16:creationId xmlns:a16="http://schemas.microsoft.com/office/drawing/2014/main" id="{0C881421-F102-5A86-A53A-69DE09140A50}"/>
              </a:ext>
            </a:extLst>
          </p:cNvPr>
          <p:cNvSpPr>
            <a:spLocks noGrp="1"/>
          </p:cNvSpPr>
          <p:nvPr>
            <p:ph type="body" sz="quarter" idx="15"/>
          </p:nvPr>
        </p:nvSpPr>
        <p:spPr/>
        <p:txBody>
          <a:bodyPr/>
          <a:lstStyle/>
          <a:p>
            <a:r>
              <a:rPr lang="pt-BR" dirty="0"/>
              <a:t>Renato</a:t>
            </a:r>
          </a:p>
        </p:txBody>
      </p:sp>
      <p:sp>
        <p:nvSpPr>
          <p:cNvPr id="11" name="Espaço Reservado para Texto 10">
            <a:extLst>
              <a:ext uri="{FF2B5EF4-FFF2-40B4-BE49-F238E27FC236}">
                <a16:creationId xmlns:a16="http://schemas.microsoft.com/office/drawing/2014/main" id="{31C90441-EFB6-0E06-3A2A-B15F90E19FA3}"/>
              </a:ext>
            </a:extLst>
          </p:cNvPr>
          <p:cNvSpPr>
            <a:spLocks noGrp="1"/>
          </p:cNvSpPr>
          <p:nvPr>
            <p:ph type="body" sz="quarter" idx="16"/>
          </p:nvPr>
        </p:nvSpPr>
        <p:spPr/>
        <p:txBody>
          <a:bodyPr/>
          <a:lstStyle/>
          <a:p>
            <a:r>
              <a:rPr lang="pt-BR" dirty="0"/>
              <a:t>Itália</a:t>
            </a:r>
          </a:p>
        </p:txBody>
      </p:sp>
      <p:pic>
        <p:nvPicPr>
          <p:cNvPr id="15" name="Espaço Reservado para Imagem 14">
            <a:extLst>
              <a:ext uri="{FF2B5EF4-FFF2-40B4-BE49-F238E27FC236}">
                <a16:creationId xmlns:a16="http://schemas.microsoft.com/office/drawing/2014/main" id="{EEB2004A-0D5E-43C7-9216-8ADB24E2A48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379" b="5379"/>
          <a:stretch>
            <a:fillRect/>
          </a:stretch>
        </p:blipFill>
        <p:spPr/>
      </p:pic>
      <p:pic>
        <p:nvPicPr>
          <p:cNvPr id="13" name="Espaço Reservado para Imagem 12">
            <a:extLst>
              <a:ext uri="{FF2B5EF4-FFF2-40B4-BE49-F238E27FC236}">
                <a16:creationId xmlns:a16="http://schemas.microsoft.com/office/drawing/2014/main" id="{39131E67-90B6-478C-B266-D7A83DBC904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363" b="6363"/>
          <a:stretch>
            <a:fillRect/>
          </a:stretch>
        </p:blipFill>
        <p:spPr/>
      </p:pic>
    </p:spTree>
    <p:extLst>
      <p:ext uri="{BB962C8B-B14F-4D97-AF65-F5344CB8AC3E}">
        <p14:creationId xmlns:p14="http://schemas.microsoft.com/office/powerpoint/2010/main" val="1694116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79DD6D65-E6B3-49DB-BD36-6700E99F4C4E}"/>
              </a:ext>
            </a:extLst>
          </p:cNvPr>
          <p:cNvSpPr>
            <a:spLocks noGrp="1"/>
          </p:cNvSpPr>
          <p:nvPr>
            <p:ph type="body" sz="quarter" idx="10"/>
          </p:nvPr>
        </p:nvSpPr>
        <p:spPr>
          <a:xfrm>
            <a:off x="71995" y="679578"/>
            <a:ext cx="3248399" cy="2389382"/>
          </a:xfrm>
        </p:spPr>
        <p:txBody>
          <a:bodyPr/>
          <a:lstStyle/>
          <a:p>
            <a:pPr indent="457200"/>
            <a:r>
              <a:rPr lang="pt-BR" dirty="0"/>
              <a:t>“Jogue uma moeda na Fontana </a:t>
            </a:r>
            <a:r>
              <a:rPr lang="pt-BR" dirty="0" err="1"/>
              <a:t>di</a:t>
            </a:r>
            <a:r>
              <a:rPr lang="pt-BR" dirty="0"/>
              <a:t> Trevi e você retornará a Roma”</a:t>
            </a:r>
          </a:p>
          <a:p>
            <a:pPr indent="457200"/>
            <a:r>
              <a:rPr lang="pt-BR" dirty="0"/>
              <a:t>Essa é a lenda. Os turistas jogam cerca de R$ 18.000,00 por dia na fonte. Isso soma cerca de R$ 6.000.000,00 por ano, que são todos doados para instituições de caridade. </a:t>
            </a:r>
          </a:p>
          <a:p>
            <a:pPr indent="457200"/>
            <a:endParaRPr lang="pt-BR" dirty="0"/>
          </a:p>
          <a:p>
            <a:pPr indent="457200"/>
            <a:endParaRPr lang="pt-BR" dirty="0"/>
          </a:p>
          <a:p>
            <a:pPr indent="457200"/>
            <a:endParaRPr lang="pt-BR" dirty="0"/>
          </a:p>
          <a:p>
            <a:pPr indent="457200"/>
            <a:endParaRPr lang="pt-BR" dirty="0"/>
          </a:p>
          <a:p>
            <a:pPr indent="457200"/>
            <a:endParaRPr lang="pt-BR" dirty="0"/>
          </a:p>
        </p:txBody>
      </p:sp>
      <p:pic>
        <p:nvPicPr>
          <p:cNvPr id="9218" name="Picture 2" descr="roma, fontana di trevi">
            <a:extLst>
              <a:ext uri="{FF2B5EF4-FFF2-40B4-BE49-F238E27FC236}">
                <a16:creationId xmlns:a16="http://schemas.microsoft.com/office/drawing/2014/main" id="{5B4677EB-8CC6-48C0-B08B-6FE6FD3C7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6579" y="723694"/>
            <a:ext cx="5239255" cy="392944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Πόσα χρήματα συγκεντρώνονται στον πυθμένα της Fontana di Trevi;">
            <a:extLst>
              <a:ext uri="{FF2B5EF4-FFF2-40B4-BE49-F238E27FC236}">
                <a16:creationId xmlns:a16="http://schemas.microsoft.com/office/drawing/2014/main" id="{AC8A3F0A-E97A-4DFB-8499-49EEDB08A9C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9222" name="Picture 6" descr="Coins in Trevi Fountain will go to Rome city council rather than Church  charity">
            <a:extLst>
              <a:ext uri="{FF2B5EF4-FFF2-40B4-BE49-F238E27FC236}">
                <a16:creationId xmlns:a16="http://schemas.microsoft.com/office/drawing/2014/main" id="{55D90D32-F926-4DDE-8F38-550CAC578D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94" y="3104183"/>
            <a:ext cx="3400387" cy="212524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What Happens To Coins Thrown Into Rome's Trevi Fountain? | Celebrity Net  Worth">
            <a:extLst>
              <a:ext uri="{FF2B5EF4-FFF2-40B4-BE49-F238E27FC236}">
                <a16:creationId xmlns:a16="http://schemas.microsoft.com/office/drawing/2014/main" id="{CA46BE65-75BE-45FC-8762-BB0E5489E2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0395" y="5229425"/>
            <a:ext cx="2198410" cy="146637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1A4C7FE7-B3FF-4FA0-A190-79BBE196A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9731" y="4800320"/>
            <a:ext cx="2847975" cy="1895475"/>
          </a:xfrm>
          <a:prstGeom prst="rect">
            <a:avLst/>
          </a:prstGeom>
        </p:spPr>
      </p:pic>
    </p:spTree>
    <p:extLst>
      <p:ext uri="{BB962C8B-B14F-4D97-AF65-F5344CB8AC3E}">
        <p14:creationId xmlns:p14="http://schemas.microsoft.com/office/powerpoint/2010/main" val="2376059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6641CD69-CB9C-4C1C-A4F2-264E2ABAE3AC}"/>
              </a:ext>
            </a:extLst>
          </p:cNvPr>
          <p:cNvSpPr>
            <a:spLocks noGrp="1"/>
          </p:cNvSpPr>
          <p:nvPr>
            <p:ph type="body" sz="quarter" idx="10"/>
          </p:nvPr>
        </p:nvSpPr>
        <p:spPr>
          <a:xfrm>
            <a:off x="109574" y="955150"/>
            <a:ext cx="2959200" cy="5413718"/>
          </a:xfrm>
        </p:spPr>
        <p:txBody>
          <a:bodyPr/>
          <a:lstStyle/>
          <a:p>
            <a:pPr algn="ctr">
              <a:defRPr/>
            </a:pPr>
            <a:r>
              <a:rPr lang="pt-PT" sz="1600" b="1" dirty="0">
                <a:solidFill>
                  <a:srgbClr val="FF0000"/>
                </a:solidFill>
                <a:latin typeface="Comic Sans MS" panose="030F0702030302020204" pitchFamily="66" charset="0"/>
              </a:rPr>
              <a:t>Raposa Vermelha</a:t>
            </a:r>
          </a:p>
          <a:p>
            <a:pPr algn="ctr">
              <a:defRPr/>
            </a:pPr>
            <a:endParaRPr lang="pt-BR" sz="1600" b="1" dirty="0">
              <a:solidFill>
                <a:srgbClr val="FF0000"/>
              </a:solidFill>
              <a:cs typeface="Arial"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A </a:t>
            </a:r>
            <a:r>
              <a:rPr lang="pt-BR" sz="1300" b="1" dirty="0">
                <a:latin typeface="Comic Sans MS" panose="030F0702030302020204" pitchFamily="66" charset="0"/>
              </a:rPr>
              <a:t>raposa-vermelha</a:t>
            </a:r>
            <a:r>
              <a:rPr lang="pt-BR" sz="1300" dirty="0">
                <a:latin typeface="Comic Sans MS" panose="030F0702030302020204" pitchFamily="66" charset="0"/>
              </a:rPr>
              <a:t> é um mamífero de médio porte, com os pelos geralmente castanho-avermelhados, encontrada em várias partes da Europa, inclusive na </a:t>
            </a:r>
            <a:r>
              <a:rPr lang="pt-BR" sz="1300" b="1" dirty="0">
                <a:latin typeface="Comic Sans MS" panose="030F0702030302020204" pitchFamily="66" charset="0"/>
              </a:rPr>
              <a:t>Eslováquia</a:t>
            </a:r>
            <a:r>
              <a:rPr lang="pt-BR" sz="1300" dirty="0">
                <a:latin typeface="Comic Sans MS" panose="030F0702030302020204" pitchFamily="66" charset="0"/>
              </a:rPr>
              <a:t>;</a:t>
            </a:r>
          </a:p>
          <a:p>
            <a:pPr marL="285750" indent="-285750" algn="just">
              <a:buFont typeface="Wingdings" panose="05000000000000000000" pitchFamily="2" charset="2"/>
              <a:buChar char="Ø"/>
              <a:defRPr/>
            </a:pPr>
            <a:endParaRPr lang="pt-BR"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 Após uma gestação de 53 dias, nascem entre 4 e 5 filhotes. Macho e fêmea cuidam dos filhotes; </a:t>
            </a:r>
            <a:endParaRPr lang="es-ES" sz="1300" dirty="0">
              <a:latin typeface="Comic Sans MS" panose="030F0702030302020204" pitchFamily="66" charset="0"/>
              <a:cs typeface="Arial" charset="0"/>
            </a:endParaRPr>
          </a:p>
          <a:p>
            <a:pPr marL="285750" indent="-285750" algn="just">
              <a:buFont typeface="Wingdings" panose="05000000000000000000" pitchFamily="2" charset="2"/>
              <a:buChar char="Ø"/>
              <a:defRPr/>
            </a:pPr>
            <a:endParaRPr lang="pt-BR"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Caça geralmente animais pequenos como coelhos, lebres, aves, mas também come insetos, peixes, ovos, e frutos</a:t>
            </a:r>
            <a:r>
              <a:rPr lang="pt-PT" sz="1300" dirty="0">
                <a:latin typeface="Comic Sans MS" panose="030F0702030302020204" pitchFamily="66" charset="0"/>
              </a:rPr>
              <a:t>; </a:t>
            </a:r>
          </a:p>
          <a:p>
            <a:pPr algn="just">
              <a:defRPr/>
            </a:pPr>
            <a:endParaRPr lang="pt-PT" sz="1300" dirty="0">
              <a:latin typeface="Comic Sans MS" panose="030F0702030302020204" pitchFamily="66" charset="0"/>
            </a:endParaRPr>
          </a:p>
          <a:p>
            <a:pPr marL="285750" indent="-285750" algn="just">
              <a:buFont typeface="Wingdings" panose="05000000000000000000" pitchFamily="2" charset="2"/>
              <a:buChar char="Ø"/>
              <a:defRPr/>
            </a:pPr>
            <a:r>
              <a:rPr lang="pt-BR" sz="1300" dirty="0">
                <a:latin typeface="Comic Sans MS" panose="030F0702030302020204" pitchFamily="66" charset="0"/>
              </a:rPr>
              <a:t>A raposa-vermelha vive em grupos formados em sua maioria por um macho adulto e várias fêmeas. Vivem em tocas protegidas pela vegetação escavadas por elas mesmas, ou em antigas tocas de coelhos ou texugos abandonadas</a:t>
            </a:r>
            <a:r>
              <a:rPr lang="pt-PT" sz="1300" dirty="0">
                <a:latin typeface="Comic Sans MS" panose="030F0702030302020204" pitchFamily="66" charset="0"/>
              </a:rPr>
              <a:t>.</a:t>
            </a:r>
            <a:endParaRPr lang="pt-BR" sz="1300" dirty="0">
              <a:latin typeface="Comic Sans MS" panose="030F0702030302020204" pitchFamily="66" charset="0"/>
            </a:endParaRPr>
          </a:p>
          <a:p>
            <a:endParaRPr lang="pt-BR" dirty="0"/>
          </a:p>
        </p:txBody>
      </p:sp>
      <p:sp>
        <p:nvSpPr>
          <p:cNvPr id="8" name="CaixaDeTexto 7">
            <a:extLst>
              <a:ext uri="{FF2B5EF4-FFF2-40B4-BE49-F238E27FC236}">
                <a16:creationId xmlns:a16="http://schemas.microsoft.com/office/drawing/2014/main" id="{840F8013-D646-4737-972D-0EBCDC8C7BBC}"/>
              </a:ext>
            </a:extLst>
          </p:cNvPr>
          <p:cNvSpPr txBox="1"/>
          <p:nvPr/>
        </p:nvSpPr>
        <p:spPr>
          <a:xfrm>
            <a:off x="3206521" y="5914590"/>
            <a:ext cx="1653511" cy="430887"/>
          </a:xfrm>
          <a:prstGeom prst="rect">
            <a:avLst/>
          </a:prstGeom>
          <a:noFill/>
        </p:spPr>
        <p:txBody>
          <a:bodyPr wrap="square" rtlCol="0">
            <a:spAutoFit/>
          </a:bodyPr>
          <a:lstStyle/>
          <a:p>
            <a:pPr algn="ctr"/>
            <a:r>
              <a:rPr lang="pt-BR" sz="1100" b="1" dirty="0"/>
              <a:t>Bandeira da Eslováquia</a:t>
            </a:r>
          </a:p>
          <a:p>
            <a:pPr algn="ctr"/>
            <a:endParaRPr lang="pt-BR" sz="1100" b="1" dirty="0"/>
          </a:p>
        </p:txBody>
      </p:sp>
      <p:pic>
        <p:nvPicPr>
          <p:cNvPr id="9" name="Imagem 8" descr="D:\Users\walmir.batista\Downloads\5.Eslováquia.png.gif">
            <a:extLst>
              <a:ext uri="{FF2B5EF4-FFF2-40B4-BE49-F238E27FC236}">
                <a16:creationId xmlns:a16="http://schemas.microsoft.com/office/drawing/2014/main" id="{05687123-88F7-4396-832F-C418AF194B1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132" y="5157192"/>
            <a:ext cx="1050290" cy="699135"/>
          </a:xfrm>
          <a:prstGeom prst="rect">
            <a:avLst/>
          </a:prstGeom>
          <a:noFill/>
          <a:ln>
            <a:noFill/>
          </a:ln>
        </p:spPr>
      </p:pic>
      <p:pic>
        <p:nvPicPr>
          <p:cNvPr id="10" name="Picture 2" descr="Vulpes vulpes">
            <a:extLst>
              <a:ext uri="{FF2B5EF4-FFF2-40B4-BE49-F238E27FC236}">
                <a16:creationId xmlns:a16="http://schemas.microsoft.com/office/drawing/2014/main" id="{7B52DFDC-116A-4627-B999-41269D3C9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774" y="778821"/>
            <a:ext cx="2502071" cy="3763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3-eu-west-1.amazonaws.com/rankia/images/valoraciones/0021/2992/549381__red-fox_p.jpg?1444110088">
            <a:extLst>
              <a:ext uri="{FF2B5EF4-FFF2-40B4-BE49-F238E27FC236}">
                <a16:creationId xmlns:a16="http://schemas.microsoft.com/office/drawing/2014/main" id="{2A37B7A1-895A-44AE-A073-9001D339F2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505" y="692696"/>
            <a:ext cx="2604594" cy="19534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Resultado de imagem para raposa vermelha caracteristicas">
            <a:extLst>
              <a:ext uri="{FF2B5EF4-FFF2-40B4-BE49-F238E27FC236}">
                <a16:creationId xmlns:a16="http://schemas.microsoft.com/office/drawing/2014/main" id="{6CD5AAC1-872B-4BF4-A94A-1B3E20B05E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5908" y="2651025"/>
            <a:ext cx="2518518" cy="18888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Resultado de imagem para raposa vermelha caracteristicas">
            <a:extLst>
              <a:ext uri="{FF2B5EF4-FFF2-40B4-BE49-F238E27FC236}">
                <a16:creationId xmlns:a16="http://schemas.microsoft.com/office/drawing/2014/main" id="{1607971B-26D7-448A-B54B-F15270FEDE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9" y="4544796"/>
            <a:ext cx="3466710" cy="232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14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artisticGlowEdge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B86D264C-6745-D6CA-9458-325CB0DE9FB7}"/>
              </a:ext>
            </a:extLst>
          </p:cNvPr>
          <p:cNvSpPr txBox="1"/>
          <p:nvPr/>
        </p:nvSpPr>
        <p:spPr>
          <a:xfrm>
            <a:off x="179512" y="5273913"/>
            <a:ext cx="8964487"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20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Essa foto é da renovação do prédio histórico do Colégio Adventista de Marienhöhe (lê-se Marinrouâ), na cidade de Darmstadt na Alemanha, um dos projetos missionários do primeiro trimestre de 2020, com a ajuda da oferta do décimo terceiro sábado.</a:t>
            </a:r>
          </a:p>
        </p:txBody>
      </p:sp>
      <p:sp>
        <p:nvSpPr>
          <p:cNvPr id="15" name="CaixaDeTexto 14">
            <a:extLst>
              <a:ext uri="{FF2B5EF4-FFF2-40B4-BE49-F238E27FC236}">
                <a16:creationId xmlns:a16="http://schemas.microsoft.com/office/drawing/2014/main" id="{EE98F554-952F-6568-3F74-980840E44FEC}"/>
              </a:ext>
            </a:extLst>
          </p:cNvPr>
          <p:cNvSpPr txBox="1"/>
          <p:nvPr/>
        </p:nvSpPr>
        <p:spPr>
          <a:xfrm>
            <a:off x="179510" y="696888"/>
            <a:ext cx="4298036" cy="646331"/>
          </a:xfrm>
          <a:prstGeom prst="rect">
            <a:avLst/>
          </a:prstGeom>
          <a:noFill/>
        </p:spPr>
        <p:txBody>
          <a:bodyPr wrap="square">
            <a:spAutoFit/>
          </a:bodyPr>
          <a:lstStyle/>
          <a:p>
            <a:r>
              <a:rPr kumimoji="0" lang="pt-PT" altLang="pt-BR" sz="3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Obrigado...</a:t>
            </a:r>
            <a:endParaRPr lang="pt-BR" sz="3600" dirty="0">
              <a:solidFill>
                <a:srgbClr val="FF0000"/>
              </a:solidFill>
            </a:endParaRPr>
          </a:p>
        </p:txBody>
      </p:sp>
      <p:pic>
        <p:nvPicPr>
          <p:cNvPr id="7" name="Imagem 6">
            <a:extLst>
              <a:ext uri="{FF2B5EF4-FFF2-40B4-BE49-F238E27FC236}">
                <a16:creationId xmlns:a16="http://schemas.microsoft.com/office/drawing/2014/main" id="{0EE98FC6-EC3F-4DFA-B5FC-A93B9A0C7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150" y="1598732"/>
            <a:ext cx="5981700" cy="3305175"/>
          </a:xfrm>
          <a:prstGeom prst="rect">
            <a:avLst/>
          </a:prstGeom>
        </p:spPr>
      </p:pic>
    </p:spTree>
    <p:extLst>
      <p:ext uri="{BB962C8B-B14F-4D97-AF65-F5344CB8AC3E}">
        <p14:creationId xmlns:p14="http://schemas.microsoft.com/office/powerpoint/2010/main" val="363528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S12 - Missões – 17 de junho</a:t>
            </a:r>
            <a:endParaRPr lang="pt-BR" dirty="0"/>
          </a:p>
        </p:txBody>
      </p:sp>
      <p:sp>
        <p:nvSpPr>
          <p:cNvPr id="4" name="Espaço Reservado para Texto 3">
            <a:extLst>
              <a:ext uri="{FF2B5EF4-FFF2-40B4-BE49-F238E27FC236}">
                <a16:creationId xmlns:a16="http://schemas.microsoft.com/office/drawing/2014/main" id="{72936386-A557-C3A2-DD5D-D5109B3A553B}"/>
              </a:ext>
            </a:extLst>
          </p:cNvPr>
          <p:cNvSpPr>
            <a:spLocks noGrp="1"/>
          </p:cNvSpPr>
          <p:nvPr>
            <p:ph type="body" sz="quarter" idx="12"/>
          </p:nvPr>
        </p:nvSpPr>
        <p:spPr/>
        <p:txBody>
          <a:bodyPr/>
          <a:lstStyle/>
          <a:p>
            <a:r>
              <a:rPr lang="pt-BR" dirty="0"/>
              <a:t>Ele Não Estava Sozinho</a:t>
            </a:r>
          </a:p>
        </p:txBody>
      </p:sp>
      <p:sp>
        <p:nvSpPr>
          <p:cNvPr id="10" name="Espaço Reservado para Texto 9">
            <a:extLst>
              <a:ext uri="{FF2B5EF4-FFF2-40B4-BE49-F238E27FC236}">
                <a16:creationId xmlns:a16="http://schemas.microsoft.com/office/drawing/2014/main" id="{D18414D4-53C9-53F7-276F-2853C62384E7}"/>
              </a:ext>
            </a:extLst>
          </p:cNvPr>
          <p:cNvSpPr>
            <a:spLocks noGrp="1"/>
          </p:cNvSpPr>
          <p:nvPr>
            <p:ph type="body" sz="quarter" idx="15"/>
          </p:nvPr>
        </p:nvSpPr>
        <p:spPr/>
        <p:txBody>
          <a:bodyPr/>
          <a:lstStyle/>
          <a:p>
            <a:r>
              <a:rPr lang="pt-BR" dirty="0"/>
              <a:t>Selene</a:t>
            </a:r>
          </a:p>
        </p:txBody>
      </p:sp>
      <p:sp>
        <p:nvSpPr>
          <p:cNvPr id="12" name="Espaço Reservado para Texto 11">
            <a:extLst>
              <a:ext uri="{FF2B5EF4-FFF2-40B4-BE49-F238E27FC236}">
                <a16:creationId xmlns:a16="http://schemas.microsoft.com/office/drawing/2014/main" id="{CF2F50F2-9289-0F1A-A12B-FE3C5F92003E}"/>
              </a:ext>
            </a:extLst>
          </p:cNvPr>
          <p:cNvSpPr>
            <a:spLocks noGrp="1"/>
          </p:cNvSpPr>
          <p:nvPr>
            <p:ph type="body" sz="quarter" idx="16"/>
          </p:nvPr>
        </p:nvSpPr>
        <p:spPr/>
        <p:txBody>
          <a:bodyPr/>
          <a:lstStyle/>
          <a:p>
            <a:r>
              <a:rPr lang="pt-BR" dirty="0"/>
              <a:t>Itália</a:t>
            </a:r>
          </a:p>
        </p:txBody>
      </p:sp>
      <p:pic>
        <p:nvPicPr>
          <p:cNvPr id="15" name="Espaço Reservado para Imagem 14">
            <a:extLst>
              <a:ext uri="{FF2B5EF4-FFF2-40B4-BE49-F238E27FC236}">
                <a16:creationId xmlns:a16="http://schemas.microsoft.com/office/drawing/2014/main" id="{4D759C95-8BBB-4DE0-AC19-280E444118F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379" b="5379"/>
          <a:stretch>
            <a:fillRect/>
          </a:stretch>
        </p:blipFill>
        <p:spPr/>
      </p:pic>
      <p:pic>
        <p:nvPicPr>
          <p:cNvPr id="13" name="Espaço Reservado para Imagem 12">
            <a:extLst>
              <a:ext uri="{FF2B5EF4-FFF2-40B4-BE49-F238E27FC236}">
                <a16:creationId xmlns:a16="http://schemas.microsoft.com/office/drawing/2014/main" id="{DB72DB56-582D-4A1F-A2AF-D0CD19B545A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363" b="6363"/>
          <a:stretch>
            <a:fillRect/>
          </a:stretch>
        </p:blipFill>
        <p:spPr/>
      </p:pic>
    </p:spTree>
    <p:extLst>
      <p:ext uri="{BB962C8B-B14F-4D97-AF65-F5344CB8AC3E}">
        <p14:creationId xmlns:p14="http://schemas.microsoft.com/office/powerpoint/2010/main" val="185090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D935819-1594-41E9-B40A-B224FC3AC86D}"/>
              </a:ext>
            </a:extLst>
          </p:cNvPr>
          <p:cNvSpPr>
            <a:spLocks noGrp="1"/>
          </p:cNvSpPr>
          <p:nvPr>
            <p:ph type="body" sz="quarter" idx="10"/>
          </p:nvPr>
        </p:nvSpPr>
        <p:spPr>
          <a:xfrm>
            <a:off x="71996" y="679578"/>
            <a:ext cx="2959200" cy="3357044"/>
          </a:xfrm>
        </p:spPr>
        <p:txBody>
          <a:bodyPr/>
          <a:lstStyle/>
          <a:p>
            <a:pPr indent="457200"/>
            <a:r>
              <a:rPr lang="pt-BR" dirty="0"/>
              <a:t>No sul da Itália, você encontrará os três vulcões ativos da Itália: Vesúvio perto de Nápoles, Etna na Sicília e </a:t>
            </a:r>
            <a:r>
              <a:rPr lang="pt-BR" dirty="0" err="1"/>
              <a:t>Stromboli</a:t>
            </a:r>
            <a:r>
              <a:rPr lang="pt-BR" dirty="0"/>
              <a:t> na costa da Itália. </a:t>
            </a:r>
          </a:p>
          <a:p>
            <a:pPr indent="457200"/>
            <a:r>
              <a:rPr lang="pt-BR" dirty="0"/>
              <a:t>Veneza, ou Venezia em italiano, no norte da Itália, é frequentemente chamada de “Cidade da Lagoa”. A cidade é construída em 120 ilhas e é famosa por seus canais, pontes e gôndolas. </a:t>
            </a:r>
          </a:p>
          <a:p>
            <a:endParaRPr lang="en-US" dirty="0"/>
          </a:p>
        </p:txBody>
      </p:sp>
      <p:pic>
        <p:nvPicPr>
          <p:cNvPr id="1026" name="Picture 2" descr="13 Must-See Venice Attractions &amp; Their Histories - Context Travel">
            <a:extLst>
              <a:ext uri="{FF2B5EF4-FFF2-40B4-BE49-F238E27FC236}">
                <a16:creationId xmlns:a16="http://schemas.microsoft.com/office/drawing/2014/main" id="{904C9D1E-CDB6-499D-B990-EDC987557B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96" y="4036622"/>
            <a:ext cx="3707904" cy="2780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lerta arancione per il vulcano Stromboli: si rischia lo tsunami? Cosa sta  succedendo dopo la nuova eruzione">
            <a:extLst>
              <a:ext uri="{FF2B5EF4-FFF2-40B4-BE49-F238E27FC236}">
                <a16:creationId xmlns:a16="http://schemas.microsoft.com/office/drawing/2014/main" id="{E7B62AB0-BD93-49C2-BC95-467188E45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012" y="748375"/>
            <a:ext cx="2847975" cy="160972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FB9EBDE3-E040-4350-B0C4-946BD1AF3F50}"/>
              </a:ext>
            </a:extLst>
          </p:cNvPr>
          <p:cNvSpPr txBox="1"/>
          <p:nvPr/>
        </p:nvSpPr>
        <p:spPr>
          <a:xfrm>
            <a:off x="3148011" y="2044915"/>
            <a:ext cx="2847976" cy="307777"/>
          </a:xfrm>
          <a:prstGeom prst="rect">
            <a:avLst/>
          </a:prstGeom>
          <a:solidFill>
            <a:schemeClr val="bg1">
              <a:alpha val="50000"/>
            </a:schemeClr>
          </a:solidFill>
        </p:spPr>
        <p:txBody>
          <a:bodyPr wrap="square">
            <a:spAutoFit/>
          </a:bodyPr>
          <a:lstStyle/>
          <a:p>
            <a:r>
              <a:rPr lang="pt-BR" sz="1400" dirty="0"/>
              <a:t>Vulcão </a:t>
            </a:r>
            <a:r>
              <a:rPr lang="pt-BR" sz="1400" dirty="0" err="1"/>
              <a:t>Stromboli</a:t>
            </a:r>
            <a:endParaRPr lang="pt-BR" sz="1400" dirty="0"/>
          </a:p>
        </p:txBody>
      </p:sp>
      <p:pic>
        <p:nvPicPr>
          <p:cNvPr id="1030" name="Picture 6" descr="Etna: the tallest in Europe">
            <a:extLst>
              <a:ext uri="{FF2B5EF4-FFF2-40B4-BE49-F238E27FC236}">
                <a16:creationId xmlns:a16="http://schemas.microsoft.com/office/drawing/2014/main" id="{834F819D-D7C0-4784-ADF1-C6A317815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7" y="4618890"/>
            <a:ext cx="3240880" cy="2160587"/>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F23C1AA7-D1C0-489B-8A7C-2CF1E071CED5}"/>
              </a:ext>
            </a:extLst>
          </p:cNvPr>
          <p:cNvSpPr txBox="1"/>
          <p:nvPr/>
        </p:nvSpPr>
        <p:spPr>
          <a:xfrm>
            <a:off x="5796136" y="6479721"/>
            <a:ext cx="3240879" cy="307777"/>
          </a:xfrm>
          <a:prstGeom prst="rect">
            <a:avLst/>
          </a:prstGeom>
          <a:solidFill>
            <a:schemeClr val="bg1">
              <a:alpha val="50000"/>
            </a:schemeClr>
          </a:solidFill>
        </p:spPr>
        <p:txBody>
          <a:bodyPr wrap="square">
            <a:spAutoFit/>
          </a:bodyPr>
          <a:lstStyle/>
          <a:p>
            <a:r>
              <a:rPr lang="pt-BR" sz="1400" dirty="0"/>
              <a:t>Vulcão Etna</a:t>
            </a:r>
          </a:p>
        </p:txBody>
      </p:sp>
      <p:pic>
        <p:nvPicPr>
          <p:cNvPr id="1032" name="Picture 8" descr="Tour to Vesuvio &amp; Ercolano – Touring in Rome-private tours">
            <a:extLst>
              <a:ext uri="{FF2B5EF4-FFF2-40B4-BE49-F238E27FC236}">
                <a16:creationId xmlns:a16="http://schemas.microsoft.com/office/drawing/2014/main" id="{FB5FAF0E-2EAA-47AF-BE0B-764553F17B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5096" y="2352692"/>
            <a:ext cx="3383868" cy="2255912"/>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DB659EFE-BA17-4B3B-A3E3-9C34B1503E65}"/>
              </a:ext>
            </a:extLst>
          </p:cNvPr>
          <p:cNvSpPr txBox="1"/>
          <p:nvPr/>
        </p:nvSpPr>
        <p:spPr>
          <a:xfrm>
            <a:off x="4433534" y="4300827"/>
            <a:ext cx="3383868" cy="307777"/>
          </a:xfrm>
          <a:prstGeom prst="rect">
            <a:avLst/>
          </a:prstGeom>
          <a:solidFill>
            <a:schemeClr val="bg1">
              <a:alpha val="50000"/>
            </a:schemeClr>
          </a:solidFill>
        </p:spPr>
        <p:txBody>
          <a:bodyPr wrap="square">
            <a:spAutoFit/>
          </a:bodyPr>
          <a:lstStyle/>
          <a:p>
            <a:r>
              <a:rPr lang="pt-BR" sz="1400" dirty="0"/>
              <a:t>Vulcão Vesúvio</a:t>
            </a:r>
          </a:p>
        </p:txBody>
      </p:sp>
    </p:spTree>
    <p:extLst>
      <p:ext uri="{BB962C8B-B14F-4D97-AF65-F5344CB8AC3E}">
        <p14:creationId xmlns:p14="http://schemas.microsoft.com/office/powerpoint/2010/main" val="2731404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Texto 9">
            <a:extLst>
              <a:ext uri="{FF2B5EF4-FFF2-40B4-BE49-F238E27FC236}">
                <a16:creationId xmlns:a16="http://schemas.microsoft.com/office/drawing/2014/main" id="{BCC42394-2C02-4F76-949E-564B122D3BEA}"/>
              </a:ext>
            </a:extLst>
          </p:cNvPr>
          <p:cNvSpPr>
            <a:spLocks noGrp="1"/>
          </p:cNvSpPr>
          <p:nvPr>
            <p:ph type="body" sz="quarter" idx="10"/>
          </p:nvPr>
        </p:nvSpPr>
        <p:spPr>
          <a:xfrm>
            <a:off x="135062" y="1111626"/>
            <a:ext cx="2959200" cy="4333598"/>
          </a:xfrm>
        </p:spPr>
        <p:txBody>
          <a:bodyPr/>
          <a:lstStyle/>
          <a:p>
            <a:pPr algn="ctr">
              <a:defRPr/>
            </a:pPr>
            <a:r>
              <a:rPr lang="pt-PT" sz="1400" b="1" dirty="0">
                <a:solidFill>
                  <a:srgbClr val="FF0000"/>
                </a:solidFill>
                <a:latin typeface="Comic Sans MS" panose="030F0702030302020204" pitchFamily="66" charset="0"/>
              </a:rPr>
              <a:t>Marmota</a:t>
            </a:r>
          </a:p>
          <a:p>
            <a:pPr algn="ctr">
              <a:defRPr/>
            </a:pPr>
            <a:endParaRPr lang="pt-BR" sz="1400" b="1" dirty="0">
              <a:solidFill>
                <a:srgbClr val="FF0000"/>
              </a:solidFill>
              <a:cs typeface="Arial" charset="0"/>
            </a:endParaRPr>
          </a:p>
          <a:p>
            <a:pPr marL="285750" indent="-285750" algn="just">
              <a:buFont typeface="Wingdings" panose="05000000000000000000" pitchFamily="2" charset="2"/>
              <a:buChar char="Ø"/>
              <a:defRPr/>
            </a:pPr>
            <a:r>
              <a:rPr lang="pt-BR" sz="1200" dirty="0">
                <a:latin typeface="Comic Sans MS" panose="030F0702030302020204" pitchFamily="66" charset="0"/>
              </a:rPr>
              <a:t>A </a:t>
            </a:r>
            <a:r>
              <a:rPr lang="pt-BR" sz="1200" b="1" dirty="0">
                <a:latin typeface="Comic Sans MS" panose="030F0702030302020204" pitchFamily="66" charset="0"/>
              </a:rPr>
              <a:t>marmota</a:t>
            </a:r>
            <a:r>
              <a:rPr lang="pt-BR" sz="1200" dirty="0">
                <a:latin typeface="Comic Sans MS" panose="030F0702030302020204" pitchFamily="66" charset="0"/>
              </a:rPr>
              <a:t> é o maior animal da família dos esquilos e, como eles, é um roedor. </a:t>
            </a:r>
          </a:p>
          <a:p>
            <a:pPr marL="285750" indent="-285750" algn="just">
              <a:buFont typeface="Wingdings" panose="05000000000000000000" pitchFamily="2" charset="2"/>
              <a:buChar char="Ø"/>
              <a:defRPr/>
            </a:pPr>
            <a:endParaRPr lang="pt-BR" sz="1200" dirty="0">
              <a:latin typeface="Comic Sans MS" panose="030F0702030302020204" pitchFamily="66" charset="0"/>
            </a:endParaRPr>
          </a:p>
          <a:p>
            <a:pPr marL="285750" indent="-285750" algn="just">
              <a:buFont typeface="Wingdings" panose="05000000000000000000" pitchFamily="2" charset="2"/>
              <a:buChar char="Ø"/>
              <a:defRPr/>
            </a:pPr>
            <a:r>
              <a:rPr lang="pt-BR" sz="1200" dirty="0">
                <a:latin typeface="Comic Sans MS" panose="030F0702030302020204" pitchFamily="66" charset="0"/>
              </a:rPr>
              <a:t>Vivem em várias partes da Europa, inclusive na </a:t>
            </a:r>
            <a:r>
              <a:rPr lang="pt-BR" sz="1200" b="1" dirty="0">
                <a:latin typeface="Comic Sans MS" panose="030F0702030302020204" pitchFamily="66" charset="0"/>
              </a:rPr>
              <a:t>Áustria</a:t>
            </a:r>
            <a:r>
              <a:rPr lang="pt-BR" sz="1200" dirty="0">
                <a:latin typeface="Comic Sans MS" panose="030F0702030302020204" pitchFamily="66" charset="0"/>
              </a:rPr>
              <a:t>;</a:t>
            </a:r>
          </a:p>
          <a:p>
            <a:pPr marL="285750" indent="-285750" algn="just">
              <a:buFont typeface="Wingdings" panose="05000000000000000000" pitchFamily="2" charset="2"/>
              <a:buChar char="Ø"/>
              <a:defRPr/>
            </a:pPr>
            <a:endParaRPr lang="pt-BR" sz="1200" dirty="0">
              <a:latin typeface="Comic Sans MS" panose="030F0702030302020204" pitchFamily="66" charset="0"/>
            </a:endParaRPr>
          </a:p>
          <a:p>
            <a:pPr marL="285750" indent="-285750" algn="just">
              <a:buFont typeface="Wingdings" panose="05000000000000000000" pitchFamily="2" charset="2"/>
              <a:buChar char="Ø"/>
              <a:defRPr/>
            </a:pPr>
            <a:r>
              <a:rPr lang="pt-BR" sz="1200" dirty="0">
                <a:latin typeface="Comic Sans MS" panose="030F0702030302020204" pitchFamily="66" charset="0"/>
              </a:rPr>
              <a:t> A marmota tem corpo volumoso, pelo grosso, orelhas pequenas e caudas curtas. Mede normalmente de 30 a 60 centímetros de comprimento. Pesa entre 3 e 7 quilos;</a:t>
            </a:r>
          </a:p>
          <a:p>
            <a:pPr marL="285750" indent="-285750" algn="just">
              <a:buFont typeface="Wingdings" panose="05000000000000000000" pitchFamily="2" charset="2"/>
              <a:buChar char="Ø"/>
              <a:defRPr/>
            </a:pPr>
            <a:endParaRPr lang="pt-BR" sz="1200" dirty="0">
              <a:latin typeface="Comic Sans MS" panose="030F0702030302020204" pitchFamily="66" charset="0"/>
            </a:endParaRPr>
          </a:p>
          <a:p>
            <a:pPr marL="285750" indent="-285750" algn="just">
              <a:buFont typeface="Wingdings" panose="05000000000000000000" pitchFamily="2" charset="2"/>
              <a:buChar char="Ø"/>
              <a:defRPr/>
            </a:pPr>
            <a:r>
              <a:rPr lang="pt-BR" sz="1200" dirty="0">
                <a:latin typeface="Comic Sans MS" panose="030F0702030302020204" pitchFamily="66" charset="0"/>
              </a:rPr>
              <a:t>Ela cava a terra para fazer sua toca, que é cheia de túneis. O pelo das marmotas pode ser amarelado, avermelhado ou marrom;</a:t>
            </a:r>
          </a:p>
          <a:p>
            <a:pPr algn="just">
              <a:defRPr/>
            </a:pPr>
            <a:endParaRPr lang="pt-BR" sz="1200" dirty="0">
              <a:latin typeface="Comic Sans MS" panose="030F0702030302020204" pitchFamily="66" charset="0"/>
            </a:endParaRPr>
          </a:p>
          <a:p>
            <a:pPr marL="285750" indent="-285750" algn="just">
              <a:buFont typeface="Wingdings" panose="05000000000000000000" pitchFamily="2" charset="2"/>
              <a:buChar char="Ø"/>
              <a:defRPr/>
            </a:pPr>
            <a:r>
              <a:rPr lang="pt-BR" sz="1200" dirty="0">
                <a:latin typeface="Comic Sans MS" panose="030F0702030302020204" pitchFamily="66" charset="0"/>
              </a:rPr>
              <a:t>A marmota se alimenta de grama e de outros vegetais, como frutas e grãos. </a:t>
            </a:r>
            <a:endParaRPr lang="pt-PT" sz="1200" dirty="0">
              <a:latin typeface="Comic Sans MS" panose="030F0702030302020204" pitchFamily="66" charset="0"/>
            </a:endParaRPr>
          </a:p>
          <a:p>
            <a:endParaRPr lang="pt-BR" dirty="0"/>
          </a:p>
        </p:txBody>
      </p:sp>
      <p:sp>
        <p:nvSpPr>
          <p:cNvPr id="13" name="CaixaDeTexto 12">
            <a:extLst>
              <a:ext uri="{FF2B5EF4-FFF2-40B4-BE49-F238E27FC236}">
                <a16:creationId xmlns:a16="http://schemas.microsoft.com/office/drawing/2014/main" id="{AAF63C3E-06C9-46C7-9F51-7A14DF020B73}"/>
              </a:ext>
            </a:extLst>
          </p:cNvPr>
          <p:cNvSpPr txBox="1"/>
          <p:nvPr/>
        </p:nvSpPr>
        <p:spPr>
          <a:xfrm>
            <a:off x="703182" y="6293127"/>
            <a:ext cx="1653511" cy="430887"/>
          </a:xfrm>
          <a:prstGeom prst="rect">
            <a:avLst/>
          </a:prstGeom>
          <a:noFill/>
        </p:spPr>
        <p:txBody>
          <a:bodyPr wrap="square" rtlCol="0">
            <a:spAutoFit/>
          </a:bodyPr>
          <a:lstStyle/>
          <a:p>
            <a:pPr algn="ctr"/>
            <a:r>
              <a:rPr lang="pt-BR" sz="1100" b="1" dirty="0"/>
              <a:t>Bandeira da Áustria</a:t>
            </a:r>
          </a:p>
          <a:p>
            <a:pPr algn="ctr"/>
            <a:endParaRPr lang="pt-BR" sz="1100" b="1" dirty="0"/>
          </a:p>
        </p:txBody>
      </p:sp>
      <p:pic>
        <p:nvPicPr>
          <p:cNvPr id="14" name="Picture 16" descr="Resultado de imagem para marmota">
            <a:extLst>
              <a:ext uri="{FF2B5EF4-FFF2-40B4-BE49-F238E27FC236}">
                <a16:creationId xmlns:a16="http://schemas.microsoft.com/office/drawing/2014/main" id="{A931CCAA-D9D8-4EC9-BC9B-4D27B17B16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1888" y="1111626"/>
            <a:ext cx="2758732" cy="2301253"/>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C77CB25F-D523-4875-A99A-B4373C963233}"/>
              </a:ext>
            </a:extLst>
          </p:cNvPr>
          <p:cNvSpPr txBox="1"/>
          <p:nvPr/>
        </p:nvSpPr>
        <p:spPr>
          <a:xfrm>
            <a:off x="3474212" y="6293126"/>
            <a:ext cx="2466408" cy="430887"/>
          </a:xfrm>
          <a:prstGeom prst="rect">
            <a:avLst/>
          </a:prstGeom>
          <a:noFill/>
        </p:spPr>
        <p:txBody>
          <a:bodyPr wrap="square" rtlCol="0">
            <a:spAutoFit/>
          </a:bodyPr>
          <a:lstStyle/>
          <a:p>
            <a:pPr algn="ctr"/>
            <a:r>
              <a:rPr lang="pt-BR" sz="1100" b="1" dirty="0" err="1"/>
              <a:t>Matteo</a:t>
            </a:r>
            <a:r>
              <a:rPr lang="pt-BR" sz="1100" b="1" dirty="0"/>
              <a:t> com suas amigas marmotas, </a:t>
            </a:r>
          </a:p>
          <a:p>
            <a:pPr algn="ctr"/>
            <a:r>
              <a:rPr lang="pt-BR" sz="1100" b="1" dirty="0"/>
              <a:t>nos Alpes da Áustria</a:t>
            </a:r>
          </a:p>
        </p:txBody>
      </p:sp>
      <p:pic>
        <p:nvPicPr>
          <p:cNvPr id="16" name="Imagem 15" descr="Resultado de imagem para bandeira AUSTRIA">
            <a:extLst>
              <a:ext uri="{FF2B5EF4-FFF2-40B4-BE49-F238E27FC236}">
                <a16:creationId xmlns:a16="http://schemas.microsoft.com/office/drawing/2014/main" id="{F3E5DAFD-8FB6-4022-B545-693C9933DAB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321" y="5698767"/>
            <a:ext cx="991235" cy="594360"/>
          </a:xfrm>
          <a:prstGeom prst="rect">
            <a:avLst/>
          </a:prstGeom>
          <a:noFill/>
          <a:ln>
            <a:noFill/>
          </a:ln>
        </p:spPr>
      </p:pic>
      <p:pic>
        <p:nvPicPr>
          <p:cNvPr id="18" name="Picture 24" descr="Resultado de imagem para marmota">
            <a:extLst>
              <a:ext uri="{FF2B5EF4-FFF2-40B4-BE49-F238E27FC236}">
                <a16:creationId xmlns:a16="http://schemas.microsoft.com/office/drawing/2014/main" id="{6E7D6E60-7D52-44E3-B021-B676FB9A91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0134" y="4748326"/>
            <a:ext cx="3120233" cy="2069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descr="Resultado de imagem para marmota na toca">
            <a:extLst>
              <a:ext uri="{FF2B5EF4-FFF2-40B4-BE49-F238E27FC236}">
                <a16:creationId xmlns:a16="http://schemas.microsoft.com/office/drawing/2014/main" id="{4EB28549-B4D6-463D-AA38-A2CB9A58F82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34"/>
          <a:stretch/>
        </p:blipFill>
        <p:spPr bwMode="auto">
          <a:xfrm>
            <a:off x="3173867" y="3817667"/>
            <a:ext cx="3067099" cy="22818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Resultado de imagem para marmota">
            <a:extLst>
              <a:ext uri="{FF2B5EF4-FFF2-40B4-BE49-F238E27FC236}">
                <a16:creationId xmlns:a16="http://schemas.microsoft.com/office/drawing/2014/main" id="{CD495B67-C95C-49DD-A1BC-C3FD54A1BA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0134" y="899887"/>
            <a:ext cx="2564043" cy="158417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73CF88E1-C3CD-49D6-BFC5-4F6587E588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3440" y="2534412"/>
            <a:ext cx="2095500" cy="2095500"/>
          </a:xfrm>
          <a:prstGeom prst="rect">
            <a:avLst/>
          </a:prstGeom>
        </p:spPr>
      </p:pic>
    </p:spTree>
    <p:extLst>
      <p:ext uri="{BB962C8B-B14F-4D97-AF65-F5344CB8AC3E}">
        <p14:creationId xmlns:p14="http://schemas.microsoft.com/office/powerpoint/2010/main" val="2935679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S13 - Missões – 24 de junho</a:t>
            </a:r>
            <a:endParaRPr lang="pt-BR" dirty="0"/>
          </a:p>
        </p:txBody>
      </p:sp>
      <p:sp>
        <p:nvSpPr>
          <p:cNvPr id="4" name="Espaço Reservado para Texto 3">
            <a:extLst>
              <a:ext uri="{FF2B5EF4-FFF2-40B4-BE49-F238E27FC236}">
                <a16:creationId xmlns:a16="http://schemas.microsoft.com/office/drawing/2014/main" id="{72936386-A557-C3A2-DD5D-D5109B3A553B}"/>
              </a:ext>
            </a:extLst>
          </p:cNvPr>
          <p:cNvSpPr>
            <a:spLocks noGrp="1"/>
          </p:cNvSpPr>
          <p:nvPr>
            <p:ph type="body" sz="quarter" idx="12"/>
          </p:nvPr>
        </p:nvSpPr>
        <p:spPr/>
        <p:txBody>
          <a:bodyPr/>
          <a:lstStyle/>
          <a:p>
            <a:r>
              <a:rPr lang="pt-BR" dirty="0"/>
              <a:t>Quero ir à Igreja</a:t>
            </a:r>
          </a:p>
        </p:txBody>
      </p:sp>
      <p:sp>
        <p:nvSpPr>
          <p:cNvPr id="10" name="Espaço Reservado para Texto 9">
            <a:extLst>
              <a:ext uri="{FF2B5EF4-FFF2-40B4-BE49-F238E27FC236}">
                <a16:creationId xmlns:a16="http://schemas.microsoft.com/office/drawing/2014/main" id="{D18414D4-53C9-53F7-276F-2853C62384E7}"/>
              </a:ext>
            </a:extLst>
          </p:cNvPr>
          <p:cNvSpPr>
            <a:spLocks noGrp="1"/>
          </p:cNvSpPr>
          <p:nvPr>
            <p:ph type="body" sz="quarter" idx="15"/>
          </p:nvPr>
        </p:nvSpPr>
        <p:spPr/>
        <p:txBody>
          <a:bodyPr/>
          <a:lstStyle/>
          <a:p>
            <a:r>
              <a:rPr lang="pt-BR" dirty="0"/>
              <a:t>Teresa</a:t>
            </a:r>
          </a:p>
        </p:txBody>
      </p:sp>
      <p:sp>
        <p:nvSpPr>
          <p:cNvPr id="12" name="Espaço Reservado para Texto 11">
            <a:extLst>
              <a:ext uri="{FF2B5EF4-FFF2-40B4-BE49-F238E27FC236}">
                <a16:creationId xmlns:a16="http://schemas.microsoft.com/office/drawing/2014/main" id="{CF2F50F2-9289-0F1A-A12B-FE3C5F92003E}"/>
              </a:ext>
            </a:extLst>
          </p:cNvPr>
          <p:cNvSpPr>
            <a:spLocks noGrp="1"/>
          </p:cNvSpPr>
          <p:nvPr>
            <p:ph type="body" sz="quarter" idx="16"/>
          </p:nvPr>
        </p:nvSpPr>
        <p:spPr/>
        <p:txBody>
          <a:bodyPr/>
          <a:lstStyle/>
          <a:p>
            <a:r>
              <a:rPr lang="pt-BR" dirty="0"/>
              <a:t>Itália</a:t>
            </a:r>
          </a:p>
        </p:txBody>
      </p:sp>
      <p:pic>
        <p:nvPicPr>
          <p:cNvPr id="15" name="Espaço Reservado para Imagem 14">
            <a:extLst>
              <a:ext uri="{FF2B5EF4-FFF2-40B4-BE49-F238E27FC236}">
                <a16:creationId xmlns:a16="http://schemas.microsoft.com/office/drawing/2014/main" id="{B778CD9D-886E-4037-8DC9-15885635467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701" r="3701"/>
          <a:stretch>
            <a:fillRect/>
          </a:stretch>
        </p:blipFill>
        <p:spPr/>
      </p:pic>
      <p:pic>
        <p:nvPicPr>
          <p:cNvPr id="13" name="Espaço Reservado para Imagem 12">
            <a:extLst>
              <a:ext uri="{FF2B5EF4-FFF2-40B4-BE49-F238E27FC236}">
                <a16:creationId xmlns:a16="http://schemas.microsoft.com/office/drawing/2014/main" id="{22395CCE-FB29-4334-9BB2-75E52A8D129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363" b="6363"/>
          <a:stretch>
            <a:fillRect/>
          </a:stretch>
        </p:blipFill>
        <p:spPr/>
      </p:pic>
    </p:spTree>
    <p:extLst>
      <p:ext uri="{BB962C8B-B14F-4D97-AF65-F5344CB8AC3E}">
        <p14:creationId xmlns:p14="http://schemas.microsoft.com/office/powerpoint/2010/main" val="2939175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DE3BD664-E2F1-42C9-BF0D-33B279FAC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622" y="3982832"/>
            <a:ext cx="2695575" cy="2800350"/>
          </a:xfrm>
          <a:prstGeom prst="rect">
            <a:avLst/>
          </a:prstGeom>
        </p:spPr>
      </p:pic>
      <p:pic>
        <p:nvPicPr>
          <p:cNvPr id="13" name="Imagem 12">
            <a:extLst>
              <a:ext uri="{FF2B5EF4-FFF2-40B4-BE49-F238E27FC236}">
                <a16:creationId xmlns:a16="http://schemas.microsoft.com/office/drawing/2014/main" id="{7F28E7C1-11AC-4037-A9B9-F1F3C5925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535" y="776728"/>
            <a:ext cx="2542478" cy="2843561"/>
          </a:xfrm>
          <a:prstGeom prst="rect">
            <a:avLst/>
          </a:prstGeom>
        </p:spPr>
      </p:pic>
      <p:sp>
        <p:nvSpPr>
          <p:cNvPr id="2" name="Espaço Reservado para Texto 1">
            <a:extLst>
              <a:ext uri="{FF2B5EF4-FFF2-40B4-BE49-F238E27FC236}">
                <a16:creationId xmlns:a16="http://schemas.microsoft.com/office/drawing/2014/main" id="{3E3F6F05-7531-46AF-9BF1-50267ED797E7}"/>
              </a:ext>
            </a:extLst>
          </p:cNvPr>
          <p:cNvSpPr>
            <a:spLocks noGrp="1"/>
          </p:cNvSpPr>
          <p:nvPr>
            <p:ph type="body" sz="quarter" idx="10"/>
          </p:nvPr>
        </p:nvSpPr>
        <p:spPr>
          <a:xfrm>
            <a:off x="71996" y="679578"/>
            <a:ext cx="3203860" cy="6120000"/>
          </a:xfrm>
        </p:spPr>
        <p:txBody>
          <a:bodyPr/>
          <a:lstStyle/>
          <a:p>
            <a:pPr indent="457200"/>
            <a:r>
              <a:rPr lang="pt-PT" altLang="pt-BR" dirty="0"/>
              <a:t>A pizza é mencionada em fontes históricas já em 10 DC, mas a pizza moderna começou a ser feita em Nápoles nos anos de 1700. A massa remonta a 4 aC na Itália. A Pizza Marguerita foi criada em homenagem à rainha Margherita de Savoia com as cores da bandeira da Itália.</a:t>
            </a:r>
          </a:p>
          <a:p>
            <a:pPr indent="457200"/>
            <a:r>
              <a:rPr lang="pt-BR" dirty="0"/>
              <a:t>A bandeira da Itália é chamada de “Il Tricolore”. O verde representa a esperança, o branco representa a fé e o vermelho é a cor da caridade. O Dia Tricolore na Itália é 7 de janeiro e é comemorado em Reggio </a:t>
            </a:r>
            <a:r>
              <a:rPr lang="pt-BR" dirty="0" err="1"/>
              <a:t>Emilia</a:t>
            </a:r>
            <a:r>
              <a:rPr lang="pt-BR" dirty="0"/>
              <a:t>, no mesmo local onde a bandeira foi adotada pela primeira vez em 1797. </a:t>
            </a:r>
          </a:p>
          <a:p>
            <a:pPr indent="457200"/>
            <a:r>
              <a:rPr lang="pt-BR" dirty="0"/>
              <a:t>A Itália é fácil de reconhecer em um mapa-múndi, pois o país tem a forma de uma bota de salto alto. </a:t>
            </a:r>
          </a:p>
        </p:txBody>
      </p:sp>
      <p:sp>
        <p:nvSpPr>
          <p:cNvPr id="6" name="CaixaDeTexto 5">
            <a:extLst>
              <a:ext uri="{FF2B5EF4-FFF2-40B4-BE49-F238E27FC236}">
                <a16:creationId xmlns:a16="http://schemas.microsoft.com/office/drawing/2014/main" id="{506C2F69-CCD5-4CF2-9EA2-5E96ADF89F8A}"/>
              </a:ext>
            </a:extLst>
          </p:cNvPr>
          <p:cNvSpPr txBox="1"/>
          <p:nvPr/>
        </p:nvSpPr>
        <p:spPr>
          <a:xfrm>
            <a:off x="6498535" y="3312512"/>
            <a:ext cx="2548816" cy="307777"/>
          </a:xfrm>
          <a:prstGeom prst="rect">
            <a:avLst/>
          </a:prstGeom>
          <a:solidFill>
            <a:schemeClr val="bg1">
              <a:alpha val="48000"/>
            </a:schemeClr>
          </a:solidFill>
        </p:spPr>
        <p:txBody>
          <a:bodyPr wrap="square">
            <a:spAutoFit/>
          </a:bodyPr>
          <a:lstStyle/>
          <a:p>
            <a:r>
              <a:rPr lang="pt-BR" sz="1400" b="1" dirty="0"/>
              <a:t>Teresa</a:t>
            </a:r>
          </a:p>
        </p:txBody>
      </p:sp>
      <p:pic>
        <p:nvPicPr>
          <p:cNvPr id="5" name="Imagem 4">
            <a:extLst>
              <a:ext uri="{FF2B5EF4-FFF2-40B4-BE49-F238E27FC236}">
                <a16:creationId xmlns:a16="http://schemas.microsoft.com/office/drawing/2014/main" id="{238509E2-B22C-42DC-ADA6-1AC738CE6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244" y="5347814"/>
            <a:ext cx="2117340" cy="1411560"/>
          </a:xfrm>
          <a:prstGeom prst="rect">
            <a:avLst/>
          </a:prstGeom>
        </p:spPr>
      </p:pic>
      <p:sp>
        <p:nvSpPr>
          <p:cNvPr id="7" name="AutoShape 2">
            <a:extLst>
              <a:ext uri="{FF2B5EF4-FFF2-40B4-BE49-F238E27FC236}">
                <a16:creationId xmlns:a16="http://schemas.microsoft.com/office/drawing/2014/main" id="{7A601B3B-D442-4F77-8A4D-B16DC54F1AB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Elipse 8">
            <a:extLst>
              <a:ext uri="{FF2B5EF4-FFF2-40B4-BE49-F238E27FC236}">
                <a16:creationId xmlns:a16="http://schemas.microsoft.com/office/drawing/2014/main" id="{38362124-A990-411D-A1EF-920E3ACDDA8B}"/>
              </a:ext>
            </a:extLst>
          </p:cNvPr>
          <p:cNvSpPr/>
          <p:nvPr/>
        </p:nvSpPr>
        <p:spPr>
          <a:xfrm>
            <a:off x="6517009" y="6316699"/>
            <a:ext cx="1008112" cy="432048"/>
          </a:xfrm>
          <a:prstGeom prst="ellipse">
            <a:avLst/>
          </a:prstGeom>
          <a:solidFill>
            <a:srgbClr val="47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pic>
        <p:nvPicPr>
          <p:cNvPr id="8196" name="Picture 4" descr="pizzamargherita">
            <a:extLst>
              <a:ext uri="{FF2B5EF4-FFF2-40B4-BE49-F238E27FC236}">
                <a16:creationId xmlns:a16="http://schemas.microsoft.com/office/drawing/2014/main" id="{3FFDB502-8582-4F16-8451-C9CC7E982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963" y="3278542"/>
            <a:ext cx="2691961" cy="194269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C3E3D030-E6D0-45C4-9CCC-0051B398496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29468" y="752514"/>
            <a:ext cx="2386361" cy="2397512"/>
          </a:xfrm>
          <a:prstGeom prst="rect">
            <a:avLst/>
          </a:prstGeom>
        </p:spPr>
      </p:pic>
    </p:spTree>
    <p:extLst>
      <p:ext uri="{BB962C8B-B14F-4D97-AF65-F5344CB8AC3E}">
        <p14:creationId xmlns:p14="http://schemas.microsoft.com/office/powerpoint/2010/main" val="2909028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a:extLst>
              <a:ext uri="{FF2B5EF4-FFF2-40B4-BE49-F238E27FC236}">
                <a16:creationId xmlns:a16="http://schemas.microsoft.com/office/drawing/2014/main" id="{05ED3881-B512-4BE1-BD8E-50D32A9FF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020" y="4569151"/>
            <a:ext cx="3118591" cy="2204864"/>
          </a:xfrm>
          <a:prstGeom prst="rect">
            <a:avLst/>
          </a:prstGeom>
        </p:spPr>
      </p:pic>
      <p:pic>
        <p:nvPicPr>
          <p:cNvPr id="19" name="Imagem 18">
            <a:extLst>
              <a:ext uri="{FF2B5EF4-FFF2-40B4-BE49-F238E27FC236}">
                <a16:creationId xmlns:a16="http://schemas.microsoft.com/office/drawing/2014/main" id="{F33CFF09-B63B-4ADD-B986-42DF6BB47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2959" y="4077072"/>
            <a:ext cx="2703334" cy="1911274"/>
          </a:xfrm>
          <a:prstGeom prst="rect">
            <a:avLst/>
          </a:prstGeom>
        </p:spPr>
      </p:pic>
      <p:pic>
        <p:nvPicPr>
          <p:cNvPr id="20" name="Imagem 19">
            <a:extLst>
              <a:ext uri="{FF2B5EF4-FFF2-40B4-BE49-F238E27FC236}">
                <a16:creationId xmlns:a16="http://schemas.microsoft.com/office/drawing/2014/main" id="{5A4D4C05-DBA9-4706-82DA-8E0CED24C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620" y="2655312"/>
            <a:ext cx="2447925" cy="1866900"/>
          </a:xfrm>
          <a:prstGeom prst="rect">
            <a:avLst/>
          </a:prstGeom>
        </p:spPr>
      </p:pic>
      <p:pic>
        <p:nvPicPr>
          <p:cNvPr id="21" name="Imagem 20">
            <a:extLst>
              <a:ext uri="{FF2B5EF4-FFF2-40B4-BE49-F238E27FC236}">
                <a16:creationId xmlns:a16="http://schemas.microsoft.com/office/drawing/2014/main" id="{49EF2BE7-EAEC-4F78-8DA7-3CCE9F8EA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5552" y="725638"/>
            <a:ext cx="2351086" cy="3150455"/>
          </a:xfrm>
          <a:prstGeom prst="rect">
            <a:avLst/>
          </a:prstGeom>
        </p:spPr>
      </p:pic>
      <p:pic>
        <p:nvPicPr>
          <p:cNvPr id="22" name="Imagem 21">
            <a:extLst>
              <a:ext uri="{FF2B5EF4-FFF2-40B4-BE49-F238E27FC236}">
                <a16:creationId xmlns:a16="http://schemas.microsoft.com/office/drawing/2014/main" id="{76E33FA5-F4BB-472C-A35E-5B35242B32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7518" y="725638"/>
            <a:ext cx="2763027" cy="1880934"/>
          </a:xfrm>
          <a:prstGeom prst="rect">
            <a:avLst/>
          </a:prstGeom>
        </p:spPr>
      </p:pic>
      <p:sp>
        <p:nvSpPr>
          <p:cNvPr id="23" name="Espaço Reservado para Texto 22">
            <a:extLst>
              <a:ext uri="{FF2B5EF4-FFF2-40B4-BE49-F238E27FC236}">
                <a16:creationId xmlns:a16="http://schemas.microsoft.com/office/drawing/2014/main" id="{15D888EE-E950-4202-ACFB-255CF33B168B}"/>
              </a:ext>
            </a:extLst>
          </p:cNvPr>
          <p:cNvSpPr>
            <a:spLocks noGrp="1"/>
          </p:cNvSpPr>
          <p:nvPr>
            <p:ph type="body" sz="quarter" idx="10"/>
          </p:nvPr>
        </p:nvSpPr>
        <p:spPr>
          <a:xfrm>
            <a:off x="172640" y="1255642"/>
            <a:ext cx="2959200" cy="4909662"/>
          </a:xfrm>
        </p:spPr>
        <p:txBody>
          <a:bodyPr/>
          <a:lstStyle/>
          <a:p>
            <a:pPr algn="ctr"/>
            <a:r>
              <a:rPr lang="pt-BR" altLang="pt-BR" sz="1600" b="1" dirty="0">
                <a:solidFill>
                  <a:srgbClr val="FF0000"/>
                </a:solidFill>
              </a:rPr>
              <a:t>Cão – </a:t>
            </a:r>
            <a:r>
              <a:rPr lang="pt-BR" altLang="pt-BR" sz="1600" b="1" dirty="0" err="1">
                <a:solidFill>
                  <a:srgbClr val="FF0000"/>
                </a:solidFill>
              </a:rPr>
              <a:t>Volpino</a:t>
            </a:r>
            <a:r>
              <a:rPr lang="pt-BR" altLang="pt-BR" sz="1600" b="1" dirty="0">
                <a:solidFill>
                  <a:srgbClr val="FF0000"/>
                </a:solidFill>
              </a:rPr>
              <a:t> Italiano</a:t>
            </a:r>
          </a:p>
          <a:p>
            <a:endParaRPr lang="pt-BR" sz="1600" b="1" dirty="0">
              <a:solidFill>
                <a:srgbClr val="FF0000"/>
              </a:solidFill>
            </a:endParaRPr>
          </a:p>
          <a:p>
            <a:pPr marL="285750" indent="-285750">
              <a:buFont typeface="Wingdings" panose="05000000000000000000" pitchFamily="2" charset="2"/>
              <a:buChar char="Ø"/>
            </a:pPr>
            <a:r>
              <a:rPr lang="es-ES" sz="1300" b="1" dirty="0">
                <a:latin typeface="Comic Sans MS" panose="030F0702030302020204" pitchFamily="66" charset="0"/>
              </a:rPr>
              <a:t>O </a:t>
            </a:r>
            <a:r>
              <a:rPr lang="es-ES" sz="1300" b="1" dirty="0" err="1">
                <a:latin typeface="Comic Sans MS" panose="030F0702030302020204" pitchFamily="66" charset="0"/>
              </a:rPr>
              <a:t>volpino</a:t>
            </a:r>
            <a:r>
              <a:rPr lang="es-ES" sz="1300" b="1" dirty="0">
                <a:latin typeface="Comic Sans MS" panose="030F0702030302020204" pitchFamily="66" charset="0"/>
              </a:rPr>
              <a:t> italiano</a:t>
            </a:r>
            <a:r>
              <a:rPr lang="es-ES" sz="1300" dirty="0">
                <a:latin typeface="Comic Sans MS" panose="030F0702030302020204" pitchFamily="66" charset="0"/>
              </a:rPr>
              <a:t> é </a:t>
            </a:r>
            <a:r>
              <a:rPr lang="es-ES" sz="1300" dirty="0" err="1">
                <a:latin typeface="Comic Sans MS" panose="030F0702030302020204" pitchFamily="66" charset="0"/>
              </a:rPr>
              <a:t>um</a:t>
            </a:r>
            <a:r>
              <a:rPr lang="es-ES" sz="1300" dirty="0">
                <a:latin typeface="Comic Sans MS" panose="030F0702030302020204" pitchFamily="66" charset="0"/>
              </a:rPr>
              <a:t> </a:t>
            </a:r>
            <a:r>
              <a:rPr lang="es-ES" sz="1300" dirty="0" err="1">
                <a:latin typeface="Comic Sans MS" panose="030F0702030302020204" pitchFamily="66" charset="0"/>
              </a:rPr>
              <a:t>cão</a:t>
            </a:r>
            <a:r>
              <a:rPr lang="es-ES" sz="1300" dirty="0">
                <a:latin typeface="Comic Sans MS" panose="030F0702030302020204" pitchFamily="66" charset="0"/>
              </a:rPr>
              <a:t> de </a:t>
            </a:r>
            <a:r>
              <a:rPr lang="es-ES" sz="1300" dirty="0" err="1">
                <a:latin typeface="Comic Sans MS" panose="030F0702030302020204" pitchFamily="66" charset="0"/>
              </a:rPr>
              <a:t>raça</a:t>
            </a:r>
            <a:r>
              <a:rPr lang="es-ES" sz="1300" dirty="0">
                <a:latin typeface="Comic Sans MS" panose="030F0702030302020204" pitchFamily="66" charset="0"/>
              </a:rPr>
              <a:t> </a:t>
            </a:r>
            <a:r>
              <a:rPr lang="es-ES" sz="1300" dirty="0" err="1">
                <a:latin typeface="Comic Sans MS" panose="030F0702030302020204" pitchFamily="66" charset="0"/>
              </a:rPr>
              <a:t>pequena</a:t>
            </a:r>
            <a:r>
              <a:rPr lang="es-ES" sz="1300" dirty="0">
                <a:latin typeface="Comic Sans MS" panose="030F0702030302020204" pitchFamily="66" charset="0"/>
              </a:rPr>
              <a:t>. Como </a:t>
            </a:r>
            <a:r>
              <a:rPr lang="es-ES" sz="1300" dirty="0" err="1">
                <a:latin typeface="Comic Sans MS" panose="030F0702030302020204" pitchFamily="66" charset="0"/>
              </a:rPr>
              <a:t>seu</a:t>
            </a:r>
            <a:r>
              <a:rPr lang="es-ES" sz="1300" dirty="0">
                <a:latin typeface="Comic Sans MS" panose="030F0702030302020204" pitchFamily="66" charset="0"/>
              </a:rPr>
              <a:t> </a:t>
            </a:r>
            <a:r>
              <a:rPr lang="es-ES" sz="1300" dirty="0" err="1">
                <a:latin typeface="Comic Sans MS" panose="030F0702030302020204" pitchFamily="66" charset="0"/>
              </a:rPr>
              <a:t>nome</a:t>
            </a:r>
            <a:r>
              <a:rPr lang="es-ES" sz="1300" dirty="0">
                <a:latin typeface="Comic Sans MS" panose="030F0702030302020204" pitchFamily="66" charset="0"/>
              </a:rPr>
              <a:t> </a:t>
            </a:r>
            <a:r>
              <a:rPr lang="es-ES" sz="1300" dirty="0" err="1">
                <a:latin typeface="Comic Sans MS" panose="030F0702030302020204" pitchFamily="66" charset="0"/>
              </a:rPr>
              <a:t>sugere</a:t>
            </a:r>
            <a:r>
              <a:rPr lang="es-ES" sz="1300" dirty="0">
                <a:latin typeface="Comic Sans MS" panose="030F0702030302020204" pitchFamily="66" charset="0"/>
              </a:rPr>
              <a:t>, é </a:t>
            </a:r>
            <a:r>
              <a:rPr lang="es-ES" sz="1300" dirty="0" err="1">
                <a:latin typeface="Comic Sans MS" panose="030F0702030302020204" pitchFamily="66" charset="0"/>
              </a:rPr>
              <a:t>originário</a:t>
            </a:r>
            <a:r>
              <a:rPr lang="es-ES" sz="1300" dirty="0">
                <a:latin typeface="Comic Sans MS" panose="030F0702030302020204" pitchFamily="66" charset="0"/>
              </a:rPr>
              <a:t> da </a:t>
            </a:r>
            <a:r>
              <a:rPr lang="es-ES" sz="1300" dirty="0" err="1">
                <a:latin typeface="Comic Sans MS" panose="030F0702030302020204" pitchFamily="66" charset="0"/>
              </a:rPr>
              <a:t>Itália</a:t>
            </a:r>
            <a:r>
              <a:rPr lang="es-ES" sz="1300" dirty="0">
                <a:latin typeface="Comic Sans MS" panose="030F0702030302020204" pitchFamily="66" charset="0"/>
              </a:rPr>
              <a:t>.</a:t>
            </a:r>
          </a:p>
          <a:p>
            <a:pPr marL="285750" indent="-285750">
              <a:buFont typeface="Wingdings" panose="05000000000000000000" pitchFamily="2" charset="2"/>
              <a:buChar char="Ø"/>
            </a:pPr>
            <a:endParaRPr lang="es-ES" sz="1300" dirty="0">
              <a:latin typeface="Comic Sans MS" panose="030F0702030302020204" pitchFamily="66" charset="0"/>
            </a:endParaRPr>
          </a:p>
          <a:p>
            <a:pPr marL="285750" indent="-285750">
              <a:buFont typeface="Wingdings" panose="05000000000000000000" pitchFamily="2" charset="2"/>
              <a:buChar char="Ø"/>
            </a:pPr>
            <a:r>
              <a:rPr lang="es-ES" sz="1300" dirty="0" err="1">
                <a:latin typeface="Comic Sans MS" panose="030F0702030302020204" pitchFamily="66" charset="0"/>
              </a:rPr>
              <a:t>Na</a:t>
            </a:r>
            <a:r>
              <a:rPr lang="es-ES" sz="1300" dirty="0">
                <a:latin typeface="Comic Sans MS" panose="030F0702030302020204" pitchFamily="66" charset="0"/>
              </a:rPr>
              <a:t> </a:t>
            </a:r>
            <a:r>
              <a:rPr lang="es-ES" sz="1300" dirty="0" err="1">
                <a:latin typeface="Comic Sans MS" panose="030F0702030302020204" pitchFamily="66" charset="0"/>
              </a:rPr>
              <a:t>antiguidade</a:t>
            </a:r>
            <a:r>
              <a:rPr lang="es-ES" sz="1300" dirty="0">
                <a:latin typeface="Comic Sans MS" panose="030F0702030302020204" pitchFamily="66" charset="0"/>
              </a:rPr>
              <a:t> era utilizado como </a:t>
            </a:r>
            <a:r>
              <a:rPr lang="es-ES" sz="1300" dirty="0" err="1">
                <a:latin typeface="Comic Sans MS" panose="030F0702030302020204" pitchFamily="66" charset="0"/>
              </a:rPr>
              <a:t>cão</a:t>
            </a:r>
            <a:r>
              <a:rPr lang="es-ES" sz="1300" dirty="0">
                <a:latin typeface="Comic Sans MS" panose="030F0702030302020204" pitchFamily="66" charset="0"/>
              </a:rPr>
              <a:t> de </a:t>
            </a:r>
            <a:r>
              <a:rPr lang="es-ES" sz="1300" dirty="0" err="1">
                <a:latin typeface="Comic Sans MS" panose="030F0702030302020204" pitchFamily="66" charset="0"/>
              </a:rPr>
              <a:t>companhia</a:t>
            </a:r>
            <a:r>
              <a:rPr lang="es-ES" sz="1300" dirty="0">
                <a:latin typeface="Comic Sans MS" panose="030F0702030302020204" pitchFamily="66" charset="0"/>
              </a:rPr>
              <a:t>. </a:t>
            </a:r>
            <a:r>
              <a:rPr lang="es-ES" sz="1300" dirty="0" err="1">
                <a:latin typeface="Comic Sans MS" panose="030F0702030302020204" pitchFamily="66" charset="0"/>
              </a:rPr>
              <a:t>Hoje</a:t>
            </a:r>
            <a:r>
              <a:rPr lang="es-ES" sz="1300" dirty="0">
                <a:latin typeface="Comic Sans MS" panose="030F0702030302020204" pitchFamily="66" charset="0"/>
              </a:rPr>
              <a:t> em </a:t>
            </a:r>
            <a:r>
              <a:rPr lang="es-ES" sz="1300" dirty="0" err="1">
                <a:latin typeface="Comic Sans MS" panose="030F0702030302020204" pitchFamily="66" charset="0"/>
              </a:rPr>
              <a:t>dia</a:t>
            </a:r>
            <a:r>
              <a:rPr lang="es-ES" sz="1300" dirty="0">
                <a:latin typeface="Comic Sans MS" panose="030F0702030302020204" pitchFamily="66" charset="0"/>
              </a:rPr>
              <a:t> continua </a:t>
            </a:r>
            <a:r>
              <a:rPr lang="es-ES" sz="1300" dirty="0" err="1">
                <a:latin typeface="Comic Sans MS" panose="030F0702030302020204" pitchFamily="66" charset="0"/>
              </a:rPr>
              <a:t>cumprindo</a:t>
            </a:r>
            <a:r>
              <a:rPr lang="es-ES" sz="1300" dirty="0">
                <a:latin typeface="Comic Sans MS" panose="030F0702030302020204" pitchFamily="66" charset="0"/>
              </a:rPr>
              <a:t> esta </a:t>
            </a:r>
            <a:r>
              <a:rPr lang="es-ES" sz="1300" dirty="0" err="1">
                <a:latin typeface="Comic Sans MS" panose="030F0702030302020204" pitchFamily="66" charset="0"/>
              </a:rPr>
              <a:t>função</a:t>
            </a:r>
            <a:r>
              <a:rPr lang="es-ES" sz="1300" dirty="0">
                <a:latin typeface="Comic Sans MS" panose="030F0702030302020204" pitchFamily="66" charset="0"/>
              </a:rPr>
              <a:t> </a:t>
            </a:r>
            <a:r>
              <a:rPr lang="es-ES" sz="1300" dirty="0" err="1">
                <a:latin typeface="Comic Sans MS" panose="030F0702030302020204" pitchFamily="66" charset="0"/>
              </a:rPr>
              <a:t>perfeitamente</a:t>
            </a:r>
            <a:r>
              <a:rPr lang="es-ES" sz="1300" dirty="0">
                <a:latin typeface="Comic Sans MS" panose="030F0702030302020204" pitchFamily="66" charset="0"/>
              </a:rPr>
              <a:t>. Se trata de </a:t>
            </a:r>
            <a:r>
              <a:rPr lang="es-ES" sz="1300" dirty="0" err="1">
                <a:latin typeface="Comic Sans MS" panose="030F0702030302020204" pitchFamily="66" charset="0"/>
              </a:rPr>
              <a:t>uma</a:t>
            </a:r>
            <a:r>
              <a:rPr lang="es-ES" sz="1300" dirty="0">
                <a:latin typeface="Comic Sans MS" panose="030F0702030302020204" pitchFamily="66" charset="0"/>
              </a:rPr>
              <a:t> </a:t>
            </a:r>
            <a:r>
              <a:rPr lang="es-ES" sz="1300" dirty="0" err="1">
                <a:latin typeface="Comic Sans MS" panose="030F0702030302020204" pitchFamily="66" charset="0"/>
              </a:rPr>
              <a:t>raça</a:t>
            </a:r>
            <a:r>
              <a:rPr lang="es-ES" sz="1300" dirty="0">
                <a:latin typeface="Comic Sans MS" panose="030F0702030302020204" pitchFamily="66" charset="0"/>
              </a:rPr>
              <a:t> alegre e </a:t>
            </a:r>
            <a:r>
              <a:rPr lang="es-ES" sz="1300" dirty="0" err="1">
                <a:latin typeface="Comic Sans MS" panose="030F0702030302020204" pitchFamily="66" charset="0"/>
              </a:rPr>
              <a:t>muito</a:t>
            </a:r>
            <a:r>
              <a:rPr lang="es-ES" sz="1300" dirty="0">
                <a:latin typeface="Comic Sans MS" panose="030F0702030302020204" pitchFamily="66" charset="0"/>
              </a:rPr>
              <a:t> apegada a </a:t>
            </a:r>
            <a:r>
              <a:rPr lang="es-ES" sz="1300" dirty="0" err="1">
                <a:latin typeface="Comic Sans MS" panose="030F0702030302020204" pitchFamily="66" charset="0"/>
              </a:rPr>
              <a:t>seus</a:t>
            </a:r>
            <a:r>
              <a:rPr lang="es-ES" sz="1300" dirty="0">
                <a:latin typeface="Comic Sans MS" panose="030F0702030302020204" pitchFamily="66" charset="0"/>
              </a:rPr>
              <a:t> </a:t>
            </a:r>
            <a:r>
              <a:rPr lang="es-ES" sz="1300" dirty="0" err="1">
                <a:latin typeface="Comic Sans MS" panose="030F0702030302020204" pitchFamily="66" charset="0"/>
              </a:rPr>
              <a:t>donos</a:t>
            </a:r>
            <a:r>
              <a:rPr lang="es-ES" sz="1300" dirty="0">
                <a:latin typeface="Comic Sans MS" panose="030F0702030302020204" pitchFamily="66" charset="0"/>
              </a:rPr>
              <a:t>.</a:t>
            </a:r>
          </a:p>
          <a:p>
            <a:pPr marL="285750" indent="-285750">
              <a:buFont typeface="Wingdings" panose="05000000000000000000" pitchFamily="2" charset="2"/>
              <a:buChar char="Ø"/>
            </a:pPr>
            <a:endParaRPr lang="es-ES" sz="1300" dirty="0">
              <a:latin typeface="Comic Sans MS" panose="030F0702030302020204" pitchFamily="66" charset="0"/>
            </a:endParaRPr>
          </a:p>
          <a:p>
            <a:pPr marL="285750" indent="-285750">
              <a:buFont typeface="Wingdings" panose="05000000000000000000" pitchFamily="2" charset="2"/>
              <a:buChar char="Ø"/>
            </a:pPr>
            <a:r>
              <a:rPr lang="es-ES" sz="1300" dirty="0">
                <a:latin typeface="Comic Sans MS" panose="030F0702030302020204" pitchFamily="66" charset="0"/>
              </a:rPr>
              <a:t>O peso </a:t>
            </a:r>
            <a:r>
              <a:rPr lang="es-ES" sz="1300" dirty="0" err="1">
                <a:latin typeface="Comic Sans MS" panose="030F0702030302020204" pitchFamily="66" charset="0"/>
              </a:rPr>
              <a:t>padrão</a:t>
            </a:r>
            <a:r>
              <a:rPr lang="es-ES" sz="1300" dirty="0">
                <a:latin typeface="Comic Sans MS" panose="030F0702030302020204" pitchFamily="66" charset="0"/>
              </a:rPr>
              <a:t> dos machos é de </a:t>
            </a:r>
            <a:r>
              <a:rPr lang="es-ES" sz="1300" dirty="0" err="1">
                <a:latin typeface="Comic Sans MS" panose="030F0702030302020204" pitchFamily="66" charset="0"/>
              </a:rPr>
              <a:t>três</a:t>
            </a:r>
            <a:r>
              <a:rPr lang="es-ES" sz="1300" dirty="0">
                <a:latin typeface="Comic Sans MS" panose="030F0702030302020204" pitchFamily="66" charset="0"/>
              </a:rPr>
              <a:t> </a:t>
            </a:r>
            <a:r>
              <a:rPr lang="es-ES" sz="1300" dirty="0" err="1">
                <a:latin typeface="Comic Sans MS" panose="030F0702030302020204" pitchFamily="66" charset="0"/>
              </a:rPr>
              <a:t>quilogramas</a:t>
            </a:r>
            <a:r>
              <a:rPr lang="es-ES" sz="1300" dirty="0">
                <a:latin typeface="Comic Sans MS" panose="030F0702030302020204" pitchFamily="66" charset="0"/>
              </a:rPr>
              <a:t> e a altura </a:t>
            </a:r>
            <a:r>
              <a:rPr lang="es-ES" sz="1300" dirty="0" err="1">
                <a:latin typeface="Comic Sans MS" panose="030F0702030302020204" pitchFamily="66" charset="0"/>
              </a:rPr>
              <a:t>não</a:t>
            </a:r>
            <a:r>
              <a:rPr lang="es-ES" sz="1300" dirty="0">
                <a:latin typeface="Comic Sans MS" panose="030F0702030302020204" pitchFamily="66" charset="0"/>
              </a:rPr>
              <a:t> supera os 30 centímetros.</a:t>
            </a:r>
          </a:p>
          <a:p>
            <a:pPr marL="285750" indent="-285750">
              <a:buFont typeface="Wingdings" panose="05000000000000000000" pitchFamily="2" charset="2"/>
              <a:buChar char="Ø"/>
            </a:pPr>
            <a:endParaRPr lang="es-ES" sz="1300" dirty="0">
              <a:latin typeface="Comic Sans MS" panose="030F0702030302020204" pitchFamily="66" charset="0"/>
            </a:endParaRPr>
          </a:p>
          <a:p>
            <a:pPr marL="285750" indent="-285750">
              <a:buFont typeface="Wingdings" panose="05000000000000000000" pitchFamily="2" charset="2"/>
              <a:buChar char="Ø"/>
            </a:pPr>
            <a:r>
              <a:rPr lang="es-ES" sz="1300" dirty="0" err="1">
                <a:latin typeface="Comic Sans MS" panose="030F0702030302020204" pitchFamily="66" charset="0"/>
              </a:rPr>
              <a:t>Sua</a:t>
            </a:r>
            <a:r>
              <a:rPr lang="es-ES" sz="1300" dirty="0">
                <a:latin typeface="Comic Sans MS" panose="030F0702030302020204" pitchFamily="66" charset="0"/>
              </a:rPr>
              <a:t> </a:t>
            </a:r>
            <a:r>
              <a:rPr lang="es-ES" sz="1300" dirty="0" err="1">
                <a:latin typeface="Comic Sans MS" panose="030F0702030302020204" pitchFamily="66" charset="0"/>
              </a:rPr>
              <a:t>cabeça</a:t>
            </a:r>
            <a:r>
              <a:rPr lang="es-ES" sz="1300" dirty="0">
                <a:latin typeface="Comic Sans MS" panose="030F0702030302020204" pitchFamily="66" charset="0"/>
              </a:rPr>
              <a:t> </a:t>
            </a:r>
            <a:r>
              <a:rPr lang="es-ES" sz="1300" dirty="0" err="1">
                <a:latin typeface="Comic Sans MS" panose="030F0702030302020204" pitchFamily="66" charset="0"/>
              </a:rPr>
              <a:t>tem</a:t>
            </a:r>
            <a:r>
              <a:rPr lang="es-ES" sz="1300" dirty="0">
                <a:latin typeface="Comic Sans MS" panose="030F0702030302020204" pitchFamily="66" charset="0"/>
              </a:rPr>
              <a:t> formato triangular e </a:t>
            </a:r>
            <a:r>
              <a:rPr lang="es-ES" sz="1300" dirty="0" err="1">
                <a:latin typeface="Comic Sans MS" panose="030F0702030302020204" pitchFamily="66" charset="0"/>
              </a:rPr>
              <a:t>possui</a:t>
            </a:r>
            <a:r>
              <a:rPr lang="es-ES" sz="1300" dirty="0">
                <a:latin typeface="Comic Sans MS" panose="030F0702030302020204" pitchFamily="66" charset="0"/>
              </a:rPr>
              <a:t> </a:t>
            </a:r>
            <a:r>
              <a:rPr lang="es-ES" sz="1300" dirty="0" err="1">
                <a:latin typeface="Comic Sans MS" panose="030F0702030302020204" pitchFamily="66" charset="0"/>
              </a:rPr>
              <a:t>um</a:t>
            </a:r>
            <a:r>
              <a:rPr lang="es-ES" sz="1300" dirty="0">
                <a:latin typeface="Comic Sans MS" panose="030F0702030302020204" pitchFamily="66" charset="0"/>
              </a:rPr>
              <a:t> </a:t>
            </a:r>
            <a:r>
              <a:rPr lang="es-ES" sz="1300" dirty="0" err="1">
                <a:latin typeface="Comic Sans MS" panose="030F0702030302020204" pitchFamily="66" charset="0"/>
              </a:rPr>
              <a:t>ossinho</a:t>
            </a:r>
            <a:r>
              <a:rPr lang="es-ES" sz="1300" dirty="0">
                <a:latin typeface="Comic Sans MS" panose="030F0702030302020204" pitchFamily="66" charset="0"/>
              </a:rPr>
              <a:t> </a:t>
            </a:r>
            <a:r>
              <a:rPr lang="es-ES" sz="1300" dirty="0" err="1">
                <a:latin typeface="Comic Sans MS" panose="030F0702030302020204" pitchFamily="66" charset="0"/>
              </a:rPr>
              <a:t>pontiagudo</a:t>
            </a:r>
            <a:r>
              <a:rPr lang="es-ES" sz="1300" dirty="0">
                <a:latin typeface="Comic Sans MS" panose="030F0702030302020204" pitchFamily="66" charset="0"/>
              </a:rPr>
              <a:t>.</a:t>
            </a:r>
          </a:p>
          <a:p>
            <a:pPr marL="285750" indent="-285750">
              <a:buFont typeface="Wingdings" panose="05000000000000000000" pitchFamily="2" charset="2"/>
              <a:buChar char="Ø"/>
            </a:pPr>
            <a:endParaRPr lang="es-ES" sz="1300" dirty="0">
              <a:latin typeface="Comic Sans MS" panose="030F0702030302020204" pitchFamily="66" charset="0"/>
            </a:endParaRPr>
          </a:p>
          <a:p>
            <a:pPr marL="285750" indent="-285750">
              <a:buFont typeface="Wingdings" panose="05000000000000000000" pitchFamily="2" charset="2"/>
              <a:buChar char="Ø"/>
            </a:pPr>
            <a:r>
              <a:rPr lang="es-ES" sz="1300" dirty="0">
                <a:latin typeface="Comic Sans MS" panose="030F0702030302020204" pitchFamily="66" charset="0"/>
              </a:rPr>
              <a:t>A característica </a:t>
            </a:r>
            <a:r>
              <a:rPr lang="es-ES" sz="1300" dirty="0" err="1">
                <a:latin typeface="Comic Sans MS" panose="030F0702030302020204" pitchFamily="66" charset="0"/>
              </a:rPr>
              <a:t>mais</a:t>
            </a:r>
            <a:r>
              <a:rPr lang="es-ES" sz="1300" dirty="0">
                <a:latin typeface="Comic Sans MS" panose="030F0702030302020204" pitchFamily="66" charset="0"/>
              </a:rPr>
              <a:t> </a:t>
            </a:r>
            <a:r>
              <a:rPr lang="es-ES" sz="1300" dirty="0" err="1">
                <a:latin typeface="Comic Sans MS" panose="030F0702030302020204" pitchFamily="66" charset="0"/>
              </a:rPr>
              <a:t>chamativa</a:t>
            </a:r>
            <a:r>
              <a:rPr lang="es-ES" sz="1300" dirty="0">
                <a:latin typeface="Comic Sans MS" panose="030F0702030302020204" pitchFamily="66" charset="0"/>
              </a:rPr>
              <a:t> é </a:t>
            </a:r>
            <a:r>
              <a:rPr lang="es-ES" sz="1300" dirty="0" err="1">
                <a:latin typeface="Comic Sans MS" panose="030F0702030302020204" pitchFamily="66" charset="0"/>
              </a:rPr>
              <a:t>sua</a:t>
            </a:r>
            <a:r>
              <a:rPr lang="es-ES" sz="1300" dirty="0">
                <a:latin typeface="Comic Sans MS" panose="030F0702030302020204" pitchFamily="66" charset="0"/>
              </a:rPr>
              <a:t> </a:t>
            </a:r>
            <a:r>
              <a:rPr lang="es-ES" sz="1300" dirty="0" err="1">
                <a:latin typeface="Comic Sans MS" panose="030F0702030302020204" pitchFamily="66" charset="0"/>
              </a:rPr>
              <a:t>pelagem</a:t>
            </a:r>
            <a:r>
              <a:rPr lang="es-ES" sz="1300" dirty="0">
                <a:latin typeface="Comic Sans MS" panose="030F0702030302020204" pitchFamily="66" charset="0"/>
              </a:rPr>
              <a:t> </a:t>
            </a:r>
            <a:r>
              <a:rPr lang="es-ES" sz="1300" dirty="0" err="1">
                <a:latin typeface="Comic Sans MS" panose="030F0702030302020204" pitchFamily="66" charset="0"/>
              </a:rPr>
              <a:t>volumosa</a:t>
            </a:r>
            <a:r>
              <a:rPr lang="es-ES" sz="1300" dirty="0">
                <a:latin typeface="Comic Sans MS" panose="030F0702030302020204" pitchFamily="66" charset="0"/>
              </a:rPr>
              <a:t> </a:t>
            </a:r>
            <a:r>
              <a:rPr lang="es-ES" sz="1300" dirty="0" err="1">
                <a:latin typeface="Comic Sans MS" panose="030F0702030302020204" pitchFamily="66" charset="0"/>
              </a:rPr>
              <a:t>com</a:t>
            </a:r>
            <a:r>
              <a:rPr lang="es-ES" sz="1300" dirty="0">
                <a:latin typeface="Comic Sans MS" panose="030F0702030302020204" pitchFamily="66" charset="0"/>
              </a:rPr>
              <a:t> </a:t>
            </a:r>
            <a:r>
              <a:rPr lang="es-ES" sz="1300" dirty="0" err="1">
                <a:latin typeface="Comic Sans MS" panose="030F0702030302020204" pitchFamily="66" charset="0"/>
              </a:rPr>
              <a:t>um</a:t>
            </a:r>
            <a:r>
              <a:rPr lang="es-ES" sz="1300" dirty="0">
                <a:latin typeface="Comic Sans MS" panose="030F0702030302020204" pitchFamily="66" charset="0"/>
              </a:rPr>
              <a:t> </a:t>
            </a:r>
            <a:r>
              <a:rPr lang="es-ES" sz="1300" dirty="0" err="1">
                <a:latin typeface="Comic Sans MS" panose="030F0702030302020204" pitchFamily="66" charset="0"/>
              </a:rPr>
              <a:t>branco</a:t>
            </a:r>
            <a:r>
              <a:rPr lang="es-ES" sz="1300" dirty="0">
                <a:latin typeface="Comic Sans MS" panose="030F0702030302020204" pitchFamily="66" charset="0"/>
              </a:rPr>
              <a:t> uniforme</a:t>
            </a:r>
          </a:p>
          <a:p>
            <a:endParaRPr lang="pt-BR" dirty="0"/>
          </a:p>
        </p:txBody>
      </p:sp>
    </p:spTree>
    <p:extLst>
      <p:ext uri="{BB962C8B-B14F-4D97-AF65-F5344CB8AC3E}">
        <p14:creationId xmlns:p14="http://schemas.microsoft.com/office/powerpoint/2010/main" val="1467969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357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C08D5C2E-D425-4C03-9309-D4B49371D106}"/>
              </a:ext>
            </a:extLst>
          </p:cNvPr>
          <p:cNvSpPr txBox="1"/>
          <p:nvPr/>
        </p:nvSpPr>
        <p:spPr>
          <a:xfrm>
            <a:off x="45053" y="1700808"/>
            <a:ext cx="8919435" cy="1200329"/>
          </a:xfrm>
          <a:prstGeom prst="rect">
            <a:avLst/>
          </a:prstGeom>
          <a:noFill/>
        </p:spPr>
        <p:txBody>
          <a:bodyPr wrap="square">
            <a:spAutoFit/>
          </a:bodyPr>
          <a:lstStyle/>
          <a:p>
            <a:pPr marL="285750" indent="-285750">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kumimoji="0" lang="pt-PT" altLang="pt-BR" sz="24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Centro de influência, Riga, Letônia </a:t>
            </a:r>
          </a:p>
          <a:p>
            <a:pPr marL="285750" indent="-285750">
              <a:buFont typeface="Wingdings" panose="05000000000000000000" pitchFamily="2" charset="2"/>
              <a:buChar char="§"/>
            </a:pPr>
            <a:r>
              <a:rPr kumimoji="0" lang="pt-PT" altLang="pt-BR" sz="2400" b="1" i="0" u="none" strike="noStrike" cap="none" normalizeH="0" baseline="0" dirty="0">
                <a:ln>
                  <a:noFill/>
                </a:ln>
                <a:solidFill>
                  <a:srgbClr val="202124"/>
                </a:solidFill>
                <a:effectLst/>
                <a:latin typeface="Arial" panose="020B0604020202020204" pitchFamily="34" charset="0"/>
                <a:cs typeface="Arial" panose="020B0604020202020204" pitchFamily="34" charset="0"/>
              </a:rPr>
              <a:t>Acampamento da juventude, Zelenika, Montenegro</a:t>
            </a:r>
            <a:r>
              <a:rPr kumimoji="0" lang="pt-PT" altLang="pt-BR" sz="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4" name="Espaço Reservado para Texto 3">
            <a:extLst>
              <a:ext uri="{FF2B5EF4-FFF2-40B4-BE49-F238E27FC236}">
                <a16:creationId xmlns:a16="http://schemas.microsoft.com/office/drawing/2014/main" id="{D053B05A-D29E-410B-B7A1-F26AD7734980}"/>
              </a:ext>
            </a:extLst>
          </p:cNvPr>
          <p:cNvSpPr>
            <a:spLocks noGrp="1"/>
          </p:cNvSpPr>
          <p:nvPr>
            <p:ph type="body" sz="quarter" idx="11"/>
          </p:nvPr>
        </p:nvSpPr>
        <p:spPr/>
        <p:txBody>
          <a:bodyPr/>
          <a:lstStyle/>
          <a:p>
            <a:pPr algn="ctr"/>
            <a:r>
              <a:rPr lang="pt-BR" dirty="0"/>
              <a:t>Projetos para o Próximo Trimestre</a:t>
            </a:r>
          </a:p>
          <a:p>
            <a:endParaRPr lang="pt-BR" dirty="0"/>
          </a:p>
        </p:txBody>
      </p:sp>
      <p:sp>
        <p:nvSpPr>
          <p:cNvPr id="16" name="Retângulo 15">
            <a:extLst>
              <a:ext uri="{FF2B5EF4-FFF2-40B4-BE49-F238E27FC236}">
                <a16:creationId xmlns:a16="http://schemas.microsoft.com/office/drawing/2014/main" id="{A3235630-90A2-4AD9-B84A-45040AAFCFA7}"/>
              </a:ext>
            </a:extLst>
          </p:cNvPr>
          <p:cNvSpPr/>
          <p:nvPr/>
        </p:nvSpPr>
        <p:spPr>
          <a:xfrm>
            <a:off x="32393" y="699603"/>
            <a:ext cx="9089479" cy="569157"/>
          </a:xfrm>
          <a:prstGeom prst="rect">
            <a:avLst/>
          </a:prstGeom>
        </p:spPr>
        <p:txBody>
          <a:bodyPr wrap="square" anchor="ctr" anchorCtr="0">
            <a:noAutofit/>
          </a:bodyPr>
          <a:lstStyle/>
          <a:p>
            <a:pPr algn="ctr" fontAlgn="base">
              <a:spcBef>
                <a:spcPct val="0"/>
              </a:spcBef>
              <a:spcAft>
                <a:spcPct val="0"/>
              </a:spcAft>
            </a:pPr>
            <a:r>
              <a:rPr kumimoji="0" lang="pt-PT" altLang="pt-BR" sz="2400" b="0" i="0" u="none" strike="noStrike" cap="none" normalizeH="0" baseline="0" dirty="0">
                <a:ln>
                  <a:noFill/>
                </a:ln>
                <a:solidFill>
                  <a:srgbClr val="202124"/>
                </a:solidFill>
                <a:effectLst/>
                <a:latin typeface="inherit"/>
              </a:rPr>
              <a:t>A oferta do décimo terceiro sábado apoiará dois projetos na</a:t>
            </a:r>
            <a:endParaRPr lang="pt-PT" altLang="pt-BR" sz="2400" dirty="0">
              <a:solidFill>
                <a:srgbClr val="212121"/>
              </a:solidFill>
              <a:latin typeface="inherit"/>
            </a:endParaRPr>
          </a:p>
        </p:txBody>
      </p:sp>
      <p:sp>
        <p:nvSpPr>
          <p:cNvPr id="7" name="CaixaDeTexto 6">
            <a:extLst>
              <a:ext uri="{FF2B5EF4-FFF2-40B4-BE49-F238E27FC236}">
                <a16:creationId xmlns:a16="http://schemas.microsoft.com/office/drawing/2014/main" id="{0CB06AA9-E2A7-4B5A-BC66-746C6AC85378}"/>
              </a:ext>
            </a:extLst>
          </p:cNvPr>
          <p:cNvSpPr txBox="1"/>
          <p:nvPr/>
        </p:nvSpPr>
        <p:spPr>
          <a:xfrm>
            <a:off x="57379" y="1143566"/>
            <a:ext cx="9089478" cy="646331"/>
          </a:xfrm>
          <a:prstGeom prst="rect">
            <a:avLst/>
          </a:prstGeom>
          <a:noFill/>
        </p:spPr>
        <p:txBody>
          <a:bodyPr wrap="square" rtlCol="0">
            <a:spAutoFit/>
          </a:bodyPr>
          <a:lstStyle/>
          <a:p>
            <a:pPr algn="ctr"/>
            <a:r>
              <a:rPr lang="en-US" sz="3600" b="1" dirty="0">
                <a:solidFill>
                  <a:srgbClr val="FF0000"/>
                </a:solidFill>
                <a:latin typeface="inherit"/>
                <a:cs typeface="Arial" pitchFamily="34" charset="0"/>
              </a:rPr>
              <a:t>   </a:t>
            </a:r>
            <a:r>
              <a:rPr lang="en-US" sz="3600" b="1" dirty="0" err="1">
                <a:solidFill>
                  <a:srgbClr val="FF0000"/>
                </a:solidFill>
                <a:latin typeface="inherit"/>
                <a:cs typeface="Arial" pitchFamily="34" charset="0"/>
              </a:rPr>
              <a:t>Divisão</a:t>
            </a:r>
            <a:r>
              <a:rPr lang="en-US" sz="3600" b="1" dirty="0">
                <a:solidFill>
                  <a:srgbClr val="FF0000"/>
                </a:solidFill>
                <a:latin typeface="inherit"/>
                <a:cs typeface="Arial" pitchFamily="34" charset="0"/>
              </a:rPr>
              <a:t> </a:t>
            </a:r>
            <a:r>
              <a:rPr lang="en-US" sz="3600" b="1" dirty="0" err="1">
                <a:solidFill>
                  <a:srgbClr val="FF0000"/>
                </a:solidFill>
                <a:latin typeface="inherit"/>
                <a:cs typeface="Arial" pitchFamily="34" charset="0"/>
              </a:rPr>
              <a:t>Transeuropeia</a:t>
            </a:r>
            <a:endParaRPr lang="en-US" sz="2000" b="1" dirty="0"/>
          </a:p>
        </p:txBody>
      </p:sp>
      <p:pic>
        <p:nvPicPr>
          <p:cNvPr id="9" name="Imagem 8">
            <a:extLst>
              <a:ext uri="{FF2B5EF4-FFF2-40B4-BE49-F238E27FC236}">
                <a16:creationId xmlns:a16="http://schemas.microsoft.com/office/drawing/2014/main" id="{DED2C3F0-E1F5-4513-BD20-840ABF83102C}"/>
              </a:ext>
            </a:extLst>
          </p:cNvPr>
          <p:cNvPicPr>
            <a:picLocks noChangeAspect="1"/>
          </p:cNvPicPr>
          <p:nvPr/>
        </p:nvPicPr>
        <p:blipFill rotWithShape="1">
          <a:blip r:embed="rId2">
            <a:extLst>
              <a:ext uri="{28A0092B-C50C-407E-A947-70E740481C1C}">
                <a14:useLocalDpi xmlns:a14="http://schemas.microsoft.com/office/drawing/2010/main" val="0"/>
              </a:ext>
            </a:extLst>
          </a:blip>
          <a:srcRect l="24715" t="7987" r="42698" b="57676"/>
          <a:stretch/>
        </p:blipFill>
        <p:spPr>
          <a:xfrm>
            <a:off x="683568" y="2996952"/>
            <a:ext cx="4392488" cy="3639489"/>
          </a:xfrm>
          <a:prstGeom prst="rect">
            <a:avLst/>
          </a:prstGeom>
        </p:spPr>
      </p:pic>
      <p:sp>
        <p:nvSpPr>
          <p:cNvPr id="3" name="Retângulo 2">
            <a:extLst>
              <a:ext uri="{FF2B5EF4-FFF2-40B4-BE49-F238E27FC236}">
                <a16:creationId xmlns:a16="http://schemas.microsoft.com/office/drawing/2014/main" id="{CBB7C111-C28E-4797-B7B2-30DCFF795441}"/>
              </a:ext>
            </a:extLst>
          </p:cNvPr>
          <p:cNvSpPr/>
          <p:nvPr/>
        </p:nvSpPr>
        <p:spPr>
          <a:xfrm>
            <a:off x="5508104" y="3717032"/>
            <a:ext cx="504056" cy="504056"/>
          </a:xfrm>
          <a:prstGeom prst="rect">
            <a:avLst/>
          </a:prstGeom>
          <a:solidFill>
            <a:srgbClr val="F2E2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sp>
        <p:nvSpPr>
          <p:cNvPr id="10" name="Retângulo 9">
            <a:extLst>
              <a:ext uri="{FF2B5EF4-FFF2-40B4-BE49-F238E27FC236}">
                <a16:creationId xmlns:a16="http://schemas.microsoft.com/office/drawing/2014/main" id="{78F5B807-D25A-4970-8882-8486D84C0D90}"/>
              </a:ext>
            </a:extLst>
          </p:cNvPr>
          <p:cNvSpPr/>
          <p:nvPr/>
        </p:nvSpPr>
        <p:spPr>
          <a:xfrm>
            <a:off x="5508104" y="4437112"/>
            <a:ext cx="504056" cy="504056"/>
          </a:xfrm>
          <a:prstGeom prst="rect">
            <a:avLst/>
          </a:prstGeom>
          <a:solidFill>
            <a:srgbClr val="933B8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sp>
        <p:nvSpPr>
          <p:cNvPr id="11" name="CaixaDeTexto 10">
            <a:extLst>
              <a:ext uri="{FF2B5EF4-FFF2-40B4-BE49-F238E27FC236}">
                <a16:creationId xmlns:a16="http://schemas.microsoft.com/office/drawing/2014/main" id="{8EABDC59-F0A6-43AA-B8EE-03513A2FE037}"/>
              </a:ext>
            </a:extLst>
          </p:cNvPr>
          <p:cNvSpPr txBox="1"/>
          <p:nvPr/>
        </p:nvSpPr>
        <p:spPr>
          <a:xfrm>
            <a:off x="6156176" y="3661066"/>
            <a:ext cx="2522076" cy="584775"/>
          </a:xfrm>
          <a:prstGeom prst="rect">
            <a:avLst/>
          </a:prstGeom>
          <a:noFill/>
        </p:spPr>
        <p:txBody>
          <a:bodyPr wrap="square">
            <a:spAutoFit/>
          </a:bodyPr>
          <a:lstStyle/>
          <a:p>
            <a:r>
              <a:rPr lang="en-US" sz="1600" b="1" dirty="0" err="1">
                <a:solidFill>
                  <a:srgbClr val="FF0000"/>
                </a:solidFill>
                <a:latin typeface="inherit"/>
                <a:cs typeface="Arial" pitchFamily="34" charset="0"/>
              </a:rPr>
              <a:t>Divisão</a:t>
            </a:r>
            <a:r>
              <a:rPr lang="en-US" sz="1600" b="1" dirty="0">
                <a:solidFill>
                  <a:srgbClr val="FF0000"/>
                </a:solidFill>
                <a:latin typeface="inherit"/>
                <a:cs typeface="Arial" pitchFamily="34" charset="0"/>
              </a:rPr>
              <a:t> </a:t>
            </a:r>
            <a:r>
              <a:rPr lang="en-US" sz="1600" b="1" dirty="0" err="1">
                <a:solidFill>
                  <a:srgbClr val="FF0000"/>
                </a:solidFill>
                <a:latin typeface="inherit"/>
                <a:cs typeface="Arial" pitchFamily="34" charset="0"/>
              </a:rPr>
              <a:t>Transeuropeia</a:t>
            </a:r>
            <a:endParaRPr lang="en-US" sz="1600" b="1" dirty="0">
              <a:solidFill>
                <a:srgbClr val="FF0000"/>
              </a:solidFill>
              <a:latin typeface="inherit"/>
              <a:cs typeface="Arial" pitchFamily="34" charset="0"/>
            </a:endParaRPr>
          </a:p>
          <a:p>
            <a:r>
              <a:rPr lang="en-US" sz="1600" b="1" dirty="0">
                <a:solidFill>
                  <a:srgbClr val="FF0000"/>
                </a:solidFill>
                <a:latin typeface="inherit"/>
                <a:cs typeface="Arial" pitchFamily="34" charset="0"/>
              </a:rPr>
              <a:t>2° trimester 2023</a:t>
            </a:r>
            <a:endParaRPr lang="pt-BR" sz="1600" dirty="0"/>
          </a:p>
        </p:txBody>
      </p:sp>
      <p:sp>
        <p:nvSpPr>
          <p:cNvPr id="12" name="CaixaDeTexto 11">
            <a:extLst>
              <a:ext uri="{FF2B5EF4-FFF2-40B4-BE49-F238E27FC236}">
                <a16:creationId xmlns:a16="http://schemas.microsoft.com/office/drawing/2014/main" id="{BBA10FD2-38FB-4912-A1F4-0EF1023A64D7}"/>
              </a:ext>
            </a:extLst>
          </p:cNvPr>
          <p:cNvSpPr txBox="1"/>
          <p:nvPr/>
        </p:nvSpPr>
        <p:spPr>
          <a:xfrm>
            <a:off x="6156176" y="4388986"/>
            <a:ext cx="2522076" cy="584775"/>
          </a:xfrm>
          <a:prstGeom prst="rect">
            <a:avLst/>
          </a:prstGeom>
          <a:noFill/>
        </p:spPr>
        <p:txBody>
          <a:bodyPr wrap="square">
            <a:spAutoFit/>
          </a:bodyPr>
          <a:lstStyle/>
          <a:p>
            <a:r>
              <a:rPr lang="en-US" sz="1600" b="1" dirty="0" err="1">
                <a:solidFill>
                  <a:srgbClr val="FF0000"/>
                </a:solidFill>
                <a:latin typeface="inherit"/>
                <a:cs typeface="Arial" pitchFamily="34" charset="0"/>
              </a:rPr>
              <a:t>Divisão</a:t>
            </a:r>
            <a:r>
              <a:rPr lang="en-US" sz="1600" b="1" dirty="0">
                <a:solidFill>
                  <a:srgbClr val="FF0000"/>
                </a:solidFill>
                <a:latin typeface="inherit"/>
                <a:cs typeface="Arial" pitchFamily="34" charset="0"/>
              </a:rPr>
              <a:t> </a:t>
            </a:r>
            <a:r>
              <a:rPr lang="en-US" sz="1600" b="1" dirty="0" err="1">
                <a:solidFill>
                  <a:srgbClr val="FF0000"/>
                </a:solidFill>
                <a:latin typeface="inherit"/>
                <a:cs typeface="Arial" pitchFamily="34" charset="0"/>
              </a:rPr>
              <a:t>Intereuropeia</a:t>
            </a:r>
            <a:br>
              <a:rPr lang="en-US" sz="1600" b="1" dirty="0">
                <a:solidFill>
                  <a:srgbClr val="FF0000"/>
                </a:solidFill>
                <a:latin typeface="inherit"/>
                <a:cs typeface="Arial" pitchFamily="34" charset="0"/>
              </a:rPr>
            </a:br>
            <a:r>
              <a:rPr lang="en-US" sz="1600" b="1" dirty="0">
                <a:solidFill>
                  <a:srgbClr val="FF0000"/>
                </a:solidFill>
                <a:latin typeface="inherit"/>
                <a:cs typeface="Arial" pitchFamily="34" charset="0"/>
              </a:rPr>
              <a:t>1° </a:t>
            </a:r>
            <a:r>
              <a:rPr lang="en-US" sz="1600" b="1" dirty="0" err="1">
                <a:solidFill>
                  <a:srgbClr val="FF0000"/>
                </a:solidFill>
                <a:latin typeface="inherit"/>
                <a:cs typeface="Arial" pitchFamily="34" charset="0"/>
              </a:rPr>
              <a:t>trimestre</a:t>
            </a:r>
            <a:r>
              <a:rPr lang="en-US" sz="1600" b="1" dirty="0">
                <a:solidFill>
                  <a:srgbClr val="FF0000"/>
                </a:solidFill>
                <a:latin typeface="inherit"/>
                <a:cs typeface="Arial" pitchFamily="34" charset="0"/>
              </a:rPr>
              <a:t> 2023</a:t>
            </a:r>
            <a:endParaRPr lang="pt-BR" sz="1600" dirty="0"/>
          </a:p>
        </p:txBody>
      </p:sp>
    </p:spTree>
    <p:extLst>
      <p:ext uri="{BB962C8B-B14F-4D97-AF65-F5344CB8AC3E}">
        <p14:creationId xmlns:p14="http://schemas.microsoft.com/office/powerpoint/2010/main" val="3887523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233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D24D0E0-D590-480E-A044-9A3781F7A5D1}"/>
              </a:ext>
            </a:extLst>
          </p:cNvPr>
          <p:cNvSpPr>
            <a:spLocks noGrp="1"/>
          </p:cNvSpPr>
          <p:nvPr>
            <p:ph type="body" sz="quarter" idx="11"/>
          </p:nvPr>
        </p:nvSpPr>
        <p:spPr/>
        <p:txBody>
          <a:bodyPr/>
          <a:lstStyle/>
          <a:p>
            <a:endParaRPr lang="pt-BR"/>
          </a:p>
        </p:txBody>
      </p:sp>
    </p:spTree>
    <p:extLst>
      <p:ext uri="{BB962C8B-B14F-4D97-AF65-F5344CB8AC3E}">
        <p14:creationId xmlns:p14="http://schemas.microsoft.com/office/powerpoint/2010/main" val="254133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3">
            <a:extLst>
              <a:ext uri="{FF2B5EF4-FFF2-40B4-BE49-F238E27FC236}">
                <a16:creationId xmlns:a16="http://schemas.microsoft.com/office/drawing/2014/main" id="{DA61ECFF-7CC7-A954-6464-952414AC0398}"/>
              </a:ext>
            </a:extLst>
          </p:cNvPr>
          <p:cNvSpPr txBox="1">
            <a:spLocks noChangeArrowheads="1"/>
          </p:cNvSpPr>
          <p:nvPr/>
        </p:nvSpPr>
        <p:spPr bwMode="auto">
          <a:xfrm>
            <a:off x="66390" y="3872890"/>
            <a:ext cx="4577618"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Itália</a:t>
            </a:r>
            <a:endParaRPr lang="pt-BR" altLang="pt-BR" sz="2400" b="1" dirty="0"/>
          </a:p>
        </p:txBody>
      </p:sp>
      <p:sp>
        <p:nvSpPr>
          <p:cNvPr id="9" name="CaixaDeTexto 3">
            <a:extLst>
              <a:ext uri="{FF2B5EF4-FFF2-40B4-BE49-F238E27FC236}">
                <a16:creationId xmlns:a16="http://schemas.microsoft.com/office/drawing/2014/main" id="{F6937181-585A-C687-2B46-DEFF5A998FEA}"/>
              </a:ext>
            </a:extLst>
          </p:cNvPr>
          <p:cNvSpPr txBox="1">
            <a:spLocks noChangeArrowheads="1"/>
          </p:cNvSpPr>
          <p:nvPr/>
        </p:nvSpPr>
        <p:spPr bwMode="auto">
          <a:xfrm>
            <a:off x="4644008" y="3872890"/>
            <a:ext cx="4457196"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Romênia</a:t>
            </a:r>
            <a:endParaRPr lang="pt-BR" altLang="pt-BR" sz="2400" b="1" dirty="0"/>
          </a:p>
        </p:txBody>
      </p:sp>
      <p:sp>
        <p:nvSpPr>
          <p:cNvPr id="10" name="CaixaDeTexto 3">
            <a:extLst>
              <a:ext uri="{FF2B5EF4-FFF2-40B4-BE49-F238E27FC236}">
                <a16:creationId xmlns:a16="http://schemas.microsoft.com/office/drawing/2014/main" id="{241E7EEC-4548-1BDD-EDBD-07C4582EB0DB}"/>
              </a:ext>
            </a:extLst>
          </p:cNvPr>
          <p:cNvSpPr txBox="1">
            <a:spLocks noChangeArrowheads="1"/>
          </p:cNvSpPr>
          <p:nvPr/>
        </p:nvSpPr>
        <p:spPr bwMode="auto">
          <a:xfrm>
            <a:off x="66390" y="869176"/>
            <a:ext cx="4577618"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Portugal</a:t>
            </a:r>
            <a:endParaRPr lang="pt-BR" altLang="pt-BR" sz="2400" b="1" dirty="0"/>
          </a:p>
        </p:txBody>
      </p:sp>
      <p:sp>
        <p:nvSpPr>
          <p:cNvPr id="13" name="CaixaDeTexto 3">
            <a:extLst>
              <a:ext uri="{FF2B5EF4-FFF2-40B4-BE49-F238E27FC236}">
                <a16:creationId xmlns:a16="http://schemas.microsoft.com/office/drawing/2014/main" id="{D9488626-A8DA-AF8B-A9FE-230928F6B2F3}"/>
              </a:ext>
            </a:extLst>
          </p:cNvPr>
          <p:cNvSpPr txBox="1">
            <a:spLocks noChangeArrowheads="1"/>
          </p:cNvSpPr>
          <p:nvPr/>
        </p:nvSpPr>
        <p:spPr bwMode="auto">
          <a:xfrm>
            <a:off x="4644008" y="869176"/>
            <a:ext cx="4469896" cy="461665"/>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2400" b="1" dirty="0">
                <a:solidFill>
                  <a:srgbClr val="FF0000"/>
                </a:solidFill>
                <a:latin typeface="Arial" charset="0"/>
              </a:rPr>
              <a:t>Alemanha</a:t>
            </a:r>
            <a:endParaRPr lang="pt-BR" altLang="pt-BR" sz="2400" b="1" dirty="0"/>
          </a:p>
        </p:txBody>
      </p:sp>
      <p:sp>
        <p:nvSpPr>
          <p:cNvPr id="16" name="AutoShape 8" descr="Flag of Vanuatu - Wikipedia">
            <a:extLst>
              <a:ext uri="{FF2B5EF4-FFF2-40B4-BE49-F238E27FC236}">
                <a16:creationId xmlns:a16="http://schemas.microsoft.com/office/drawing/2014/main" id="{EA773654-228E-AF7F-6EDD-545562996D3E}"/>
              </a:ext>
            </a:extLst>
          </p:cNvPr>
          <p:cNvSpPr>
            <a:spLocks noChangeAspect="1" noChangeArrowheads="1"/>
          </p:cNvSpPr>
          <p:nvPr/>
        </p:nvSpPr>
        <p:spPr bwMode="auto">
          <a:xfrm>
            <a:off x="5266962" y="56840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4" name="AutoShape 10" descr="Tuvalu – Wikipédia, a enciclopédia livre">
            <a:extLst>
              <a:ext uri="{FF2B5EF4-FFF2-40B4-BE49-F238E27FC236}">
                <a16:creationId xmlns:a16="http://schemas.microsoft.com/office/drawing/2014/main" id="{1D7CB836-2A27-A59B-DAF3-8A03E4A18BA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a:extLst>
              <a:ext uri="{FF2B5EF4-FFF2-40B4-BE49-F238E27FC236}">
                <a16:creationId xmlns:a16="http://schemas.microsoft.com/office/drawing/2014/main" id="{30EF78E7-C383-4DC3-BED9-098C0473460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593756" y="1698438"/>
            <a:ext cx="2570400" cy="1857600"/>
          </a:xfrm>
          <a:prstGeom prst="rect">
            <a:avLst/>
          </a:prstGeom>
          <a:ln w="25400">
            <a:solidFill>
              <a:schemeClr val="tx1"/>
            </a:solidFill>
          </a:ln>
        </p:spPr>
      </p:pic>
      <p:pic>
        <p:nvPicPr>
          <p:cNvPr id="14" name="Imagem 13">
            <a:extLst>
              <a:ext uri="{FF2B5EF4-FFF2-40B4-BE49-F238E27FC236}">
                <a16:creationId xmlns:a16="http://schemas.microsoft.com/office/drawing/2014/main" id="{3DCBD109-73E2-4775-90B2-5D8BB0927AC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400588" y="4724606"/>
            <a:ext cx="2570400" cy="1857600"/>
          </a:xfrm>
          <a:prstGeom prst="rect">
            <a:avLst/>
          </a:prstGeom>
          <a:ln w="25400">
            <a:solidFill>
              <a:schemeClr val="tx1"/>
            </a:solidFill>
          </a:ln>
        </p:spPr>
      </p:pic>
      <p:pic>
        <p:nvPicPr>
          <p:cNvPr id="17" name="Imagem 16">
            <a:extLst>
              <a:ext uri="{FF2B5EF4-FFF2-40B4-BE49-F238E27FC236}">
                <a16:creationId xmlns:a16="http://schemas.microsoft.com/office/drawing/2014/main" id="{EF02A830-2946-48B6-8458-FDD0EE9F4D4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400588" y="1698462"/>
            <a:ext cx="2570400" cy="1857600"/>
          </a:xfrm>
          <a:prstGeom prst="rect">
            <a:avLst/>
          </a:prstGeom>
          <a:ln w="25400">
            <a:solidFill>
              <a:schemeClr val="tx1"/>
            </a:solidFill>
          </a:ln>
        </p:spPr>
      </p:pic>
      <p:pic>
        <p:nvPicPr>
          <p:cNvPr id="21" name="Imagem 20">
            <a:extLst>
              <a:ext uri="{FF2B5EF4-FFF2-40B4-BE49-F238E27FC236}">
                <a16:creationId xmlns:a16="http://schemas.microsoft.com/office/drawing/2014/main" id="{3FB5AB33-D948-42BD-99BF-8DE5A0D4D1D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5593756" y="4724606"/>
            <a:ext cx="2570400" cy="1857600"/>
          </a:xfrm>
          <a:prstGeom prst="rect">
            <a:avLst/>
          </a:prstGeom>
          <a:ln w="25400">
            <a:solidFill>
              <a:schemeClr val="tx1"/>
            </a:solidFill>
          </a:ln>
        </p:spPr>
      </p:pic>
    </p:spTree>
    <p:extLst>
      <p:ext uri="{BB962C8B-B14F-4D97-AF65-F5344CB8AC3E}">
        <p14:creationId xmlns:p14="http://schemas.microsoft.com/office/powerpoint/2010/main" val="239477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100"/>
                                        <p:tgtEl>
                                          <p:spTgt spid="3"/>
                                        </p:tgtEl>
                                      </p:cBhvr>
                                    </p:animEffect>
                                    <p:anim calcmode="lin" valueType="num">
                                      <p:cBhvr>
                                        <p:cTn id="8" dur="1100" fill="hold"/>
                                        <p:tgtEl>
                                          <p:spTgt spid="3"/>
                                        </p:tgtEl>
                                        <p:attrNameLst>
                                          <p:attrName>style.rotation</p:attrName>
                                        </p:attrNameLst>
                                      </p:cBhvr>
                                      <p:tavLst>
                                        <p:tav tm="0">
                                          <p:val>
                                            <p:fltVal val="720"/>
                                          </p:val>
                                        </p:tav>
                                        <p:tav tm="100000">
                                          <p:val>
                                            <p:fltVal val="0"/>
                                          </p:val>
                                        </p:tav>
                                      </p:tavLst>
                                    </p:anim>
                                    <p:anim calcmode="lin" valueType="num">
                                      <p:cBhvr>
                                        <p:cTn id="9" dur="1100" fill="hold"/>
                                        <p:tgtEl>
                                          <p:spTgt spid="3"/>
                                        </p:tgtEl>
                                        <p:attrNameLst>
                                          <p:attrName>ppt_h</p:attrName>
                                        </p:attrNameLst>
                                      </p:cBhvr>
                                      <p:tavLst>
                                        <p:tav tm="0">
                                          <p:val>
                                            <p:fltVal val="0"/>
                                          </p:val>
                                        </p:tav>
                                        <p:tav tm="100000">
                                          <p:val>
                                            <p:strVal val="#ppt_h"/>
                                          </p:val>
                                        </p:tav>
                                      </p:tavLst>
                                    </p:anim>
                                    <p:anim calcmode="lin" valueType="num">
                                      <p:cBhvr>
                                        <p:cTn id="10" dur="1100" fill="hold"/>
                                        <p:tgtEl>
                                          <p:spTgt spid="3"/>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100"/>
                                        <p:tgtEl>
                                          <p:spTgt spid="9"/>
                                        </p:tgtEl>
                                      </p:cBhvr>
                                    </p:animEffect>
                                    <p:anim calcmode="lin" valueType="num">
                                      <p:cBhvr>
                                        <p:cTn id="14" dur="1100" fill="hold"/>
                                        <p:tgtEl>
                                          <p:spTgt spid="9"/>
                                        </p:tgtEl>
                                        <p:attrNameLst>
                                          <p:attrName>style.rotation</p:attrName>
                                        </p:attrNameLst>
                                      </p:cBhvr>
                                      <p:tavLst>
                                        <p:tav tm="0">
                                          <p:val>
                                            <p:fltVal val="720"/>
                                          </p:val>
                                        </p:tav>
                                        <p:tav tm="100000">
                                          <p:val>
                                            <p:fltVal val="0"/>
                                          </p:val>
                                        </p:tav>
                                      </p:tavLst>
                                    </p:anim>
                                    <p:anim calcmode="lin" valueType="num">
                                      <p:cBhvr>
                                        <p:cTn id="15" dur="1100" fill="hold"/>
                                        <p:tgtEl>
                                          <p:spTgt spid="9"/>
                                        </p:tgtEl>
                                        <p:attrNameLst>
                                          <p:attrName>ppt_h</p:attrName>
                                        </p:attrNameLst>
                                      </p:cBhvr>
                                      <p:tavLst>
                                        <p:tav tm="0">
                                          <p:val>
                                            <p:fltVal val="0"/>
                                          </p:val>
                                        </p:tav>
                                        <p:tav tm="100000">
                                          <p:val>
                                            <p:strVal val="#ppt_h"/>
                                          </p:val>
                                        </p:tav>
                                      </p:tavLst>
                                    </p:anim>
                                    <p:anim calcmode="lin" valueType="num">
                                      <p:cBhvr>
                                        <p:cTn id="16" dur="1100" fill="hold"/>
                                        <p:tgtEl>
                                          <p:spTgt spid="9"/>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100"/>
                                        <p:tgtEl>
                                          <p:spTgt spid="10"/>
                                        </p:tgtEl>
                                      </p:cBhvr>
                                    </p:animEffect>
                                    <p:anim calcmode="lin" valueType="num">
                                      <p:cBhvr>
                                        <p:cTn id="20" dur="1100" fill="hold"/>
                                        <p:tgtEl>
                                          <p:spTgt spid="10"/>
                                        </p:tgtEl>
                                        <p:attrNameLst>
                                          <p:attrName>style.rotation</p:attrName>
                                        </p:attrNameLst>
                                      </p:cBhvr>
                                      <p:tavLst>
                                        <p:tav tm="0">
                                          <p:val>
                                            <p:fltVal val="720"/>
                                          </p:val>
                                        </p:tav>
                                        <p:tav tm="100000">
                                          <p:val>
                                            <p:fltVal val="0"/>
                                          </p:val>
                                        </p:tav>
                                      </p:tavLst>
                                    </p:anim>
                                    <p:anim calcmode="lin" valueType="num">
                                      <p:cBhvr>
                                        <p:cTn id="21" dur="1100" fill="hold"/>
                                        <p:tgtEl>
                                          <p:spTgt spid="10"/>
                                        </p:tgtEl>
                                        <p:attrNameLst>
                                          <p:attrName>ppt_h</p:attrName>
                                        </p:attrNameLst>
                                      </p:cBhvr>
                                      <p:tavLst>
                                        <p:tav tm="0">
                                          <p:val>
                                            <p:fltVal val="0"/>
                                          </p:val>
                                        </p:tav>
                                        <p:tav tm="100000">
                                          <p:val>
                                            <p:strVal val="#ppt_h"/>
                                          </p:val>
                                        </p:tav>
                                      </p:tavLst>
                                    </p:anim>
                                    <p:anim calcmode="lin" valueType="num">
                                      <p:cBhvr>
                                        <p:cTn id="22" dur="1100" fill="hold"/>
                                        <p:tgtEl>
                                          <p:spTgt spid="10"/>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100"/>
                                        <p:tgtEl>
                                          <p:spTgt spid="13"/>
                                        </p:tgtEl>
                                      </p:cBhvr>
                                    </p:animEffect>
                                    <p:anim calcmode="lin" valueType="num">
                                      <p:cBhvr>
                                        <p:cTn id="26" dur="1100" fill="hold"/>
                                        <p:tgtEl>
                                          <p:spTgt spid="13"/>
                                        </p:tgtEl>
                                        <p:attrNameLst>
                                          <p:attrName>style.rotation</p:attrName>
                                        </p:attrNameLst>
                                      </p:cBhvr>
                                      <p:tavLst>
                                        <p:tav tm="0">
                                          <p:val>
                                            <p:fltVal val="720"/>
                                          </p:val>
                                        </p:tav>
                                        <p:tav tm="100000">
                                          <p:val>
                                            <p:fltVal val="0"/>
                                          </p:val>
                                        </p:tav>
                                      </p:tavLst>
                                    </p:anim>
                                    <p:anim calcmode="lin" valueType="num">
                                      <p:cBhvr>
                                        <p:cTn id="27" dur="1100" fill="hold"/>
                                        <p:tgtEl>
                                          <p:spTgt spid="13"/>
                                        </p:tgtEl>
                                        <p:attrNameLst>
                                          <p:attrName>ppt_h</p:attrName>
                                        </p:attrNameLst>
                                      </p:cBhvr>
                                      <p:tavLst>
                                        <p:tav tm="0">
                                          <p:val>
                                            <p:fltVal val="0"/>
                                          </p:val>
                                        </p:tav>
                                        <p:tav tm="100000">
                                          <p:val>
                                            <p:strVal val="#ppt_h"/>
                                          </p:val>
                                        </p:tav>
                                      </p:tavLst>
                                    </p:anim>
                                    <p:anim calcmode="lin" valueType="num">
                                      <p:cBhvr>
                                        <p:cTn id="28" dur="11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CB4FC454-EE68-4A59-9256-52CD6F4A0A8B}"/>
              </a:ext>
            </a:extLst>
          </p:cNvPr>
          <p:cNvSpPr>
            <a:spLocks noGrp="1"/>
          </p:cNvSpPr>
          <p:nvPr>
            <p:ph type="body" sz="quarter" idx="11"/>
          </p:nvPr>
        </p:nvSpPr>
        <p:spPr/>
        <p:txBody>
          <a:bodyPr/>
          <a:lstStyle/>
          <a:p>
            <a:pPr algn="ctr"/>
            <a:r>
              <a:rPr lang="pt-BR" dirty="0"/>
              <a:t>ÍNDICE</a:t>
            </a:r>
          </a:p>
        </p:txBody>
      </p:sp>
      <p:sp>
        <p:nvSpPr>
          <p:cNvPr id="2" name="Espaço Reservado para Texto 1"/>
          <p:cNvSpPr>
            <a:spLocks noGrp="1"/>
          </p:cNvSpPr>
          <p:nvPr>
            <p:ph type="body" sz="quarter" idx="4294967295"/>
          </p:nvPr>
        </p:nvSpPr>
        <p:spPr>
          <a:xfrm>
            <a:off x="34925" y="690563"/>
            <a:ext cx="9109075" cy="523875"/>
          </a:xfrm>
          <a:prstGeom prst="rect">
            <a:avLst/>
          </a:prstGeom>
        </p:spPr>
        <p:txBody>
          <a:bodyPr anchor="ctr" anchorCtr="1"/>
          <a:lstStyle/>
          <a:p>
            <a:pPr marL="0" indent="0" algn="ctr" eaLnBrk="1" hangingPunct="1">
              <a:buNone/>
            </a:pPr>
            <a:r>
              <a:rPr lang="pt-BR" altLang="pt-BR"/>
              <a:t>Escolha um informativo clicando sobre ele</a:t>
            </a:r>
            <a:endParaRPr lang="pt-BR" dirty="0"/>
          </a:p>
        </p:txBody>
      </p:sp>
      <p:sp>
        <p:nvSpPr>
          <p:cNvPr id="5" name="CaixaDeTexto 4"/>
          <p:cNvSpPr txBox="1"/>
          <p:nvPr/>
        </p:nvSpPr>
        <p:spPr>
          <a:xfrm>
            <a:off x="1849195" y="1556792"/>
            <a:ext cx="7202130" cy="4893647"/>
          </a:xfrm>
          <a:prstGeom prst="rect">
            <a:avLst/>
          </a:prstGeom>
          <a:noFill/>
        </p:spPr>
        <p:txBody>
          <a:bodyPr wrap="square" rtlCol="0">
            <a:spAutoFit/>
          </a:bodyPr>
          <a:lstStyle/>
          <a:p>
            <a:pPr marL="457200" indent="-457200">
              <a:buFont typeface="+mj-lt"/>
              <a:buAutoNum type="arabicPeriod"/>
            </a:pPr>
            <a:r>
              <a:rPr lang="pt-BR" sz="2400" dirty="0">
                <a:solidFill>
                  <a:srgbClr val="FF0000"/>
                </a:solidFill>
                <a:latin typeface="MyriadPro-Light"/>
                <a:hlinkClick r:id="rId2" action="ppaction://hlinksldjump"/>
              </a:rPr>
              <a:t>01 de abril – Daria Vai à Escola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3" action="ppaction://hlinksldjump"/>
              </a:rPr>
              <a:t>08 de abril – Por um Bolo com Chantilly</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4" action="ppaction://hlinksldjump"/>
              </a:rPr>
              <a:t>15 de abril – “BUÁÁÁÁÁÁÁÁ!”</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5" action="ppaction://hlinksldjump"/>
              </a:rPr>
              <a:t>22 de abril – Isto Não é Uma Igreja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6" action="ppaction://hlinksldjump"/>
              </a:rPr>
              <a:t>29 de abril – Vou Ser Adventista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7" action="ppaction://hlinksldjump"/>
              </a:rPr>
              <a:t>06 de maio –  Por Que Jorge Chorou</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8" action="ppaction://hlinksldjump"/>
              </a:rPr>
              <a:t>13 de maio – Rachaduras no Telhado</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9" action="ppaction://hlinksldjump"/>
              </a:rPr>
              <a:t>20 de maio – Sem Telhado no Meio da Chuva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0" action="ppaction://hlinksldjump"/>
              </a:rPr>
              <a:t>27 de maio – A Chave Perdida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1" action="ppaction://hlinksldjump"/>
              </a:rPr>
              <a:t>03 de junho – Sem Mancha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2" action="ppaction://hlinksldjump"/>
              </a:rPr>
              <a:t>10 de junho – Amor e Guerra</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3" action="ppaction://hlinksldjump"/>
              </a:rPr>
              <a:t>17 de junho – Ele Não estava Sozinho</a:t>
            </a:r>
            <a:endParaRPr lang="pt-BR" sz="2400" dirty="0">
              <a:solidFill>
                <a:srgbClr val="FF0000"/>
              </a:solidFill>
              <a:latin typeface="MyriadPro-Light"/>
            </a:endParaRPr>
          </a:p>
          <a:p>
            <a:pPr marL="457200" indent="-457200">
              <a:buFont typeface="+mj-lt"/>
              <a:buAutoNum type="arabicPeriod"/>
            </a:pPr>
            <a:r>
              <a:rPr lang="pt-BR" sz="2400" dirty="0">
                <a:solidFill>
                  <a:srgbClr val="FF0000"/>
                </a:solidFill>
                <a:latin typeface="MyriadPro-Light"/>
                <a:hlinkClick r:id="rId14" action="ppaction://hlinksldjump"/>
              </a:rPr>
              <a:t>24 de junho – Quero Ir à Igreja</a:t>
            </a:r>
            <a:endParaRPr lang="pt-BR" sz="2400" dirty="0">
              <a:solidFill>
                <a:srgbClr val="FF0000"/>
              </a:solidFill>
              <a:latin typeface="MyriadPro-Light"/>
            </a:endParaRPr>
          </a:p>
        </p:txBody>
      </p:sp>
      <p:sp>
        <p:nvSpPr>
          <p:cNvPr id="4" name="Retângulo 3">
            <a:extLst>
              <a:ext uri="{FF2B5EF4-FFF2-40B4-BE49-F238E27FC236}">
                <a16:creationId xmlns:a16="http://schemas.microsoft.com/office/drawing/2014/main" id="{15B5BFF2-F451-471A-B67F-76B451181B3C}"/>
              </a:ext>
            </a:extLst>
          </p:cNvPr>
          <p:cNvSpPr/>
          <p:nvPr/>
        </p:nvSpPr>
        <p:spPr>
          <a:xfrm>
            <a:off x="92674" y="1581014"/>
            <a:ext cx="1959045" cy="6001643"/>
          </a:xfrm>
          <a:prstGeom prst="rect">
            <a:avLst/>
          </a:prstGeom>
        </p:spPr>
        <p:txBody>
          <a:bodyPr wrap="square">
            <a:spAutoFit/>
          </a:bodyPr>
          <a:lstStyle/>
          <a:p>
            <a:r>
              <a:rPr lang="pt-BR" sz="2400" b="1" dirty="0"/>
              <a:t>Romênia</a:t>
            </a:r>
          </a:p>
          <a:p>
            <a:endParaRPr lang="pt-BR" sz="2400" b="1" dirty="0"/>
          </a:p>
          <a:p>
            <a:endParaRPr lang="pt-BR" sz="2400" b="1" dirty="0"/>
          </a:p>
          <a:p>
            <a:r>
              <a:rPr lang="pt-BR" sz="2400" b="1" dirty="0"/>
              <a:t>Portugal</a:t>
            </a:r>
          </a:p>
          <a:p>
            <a:endParaRPr lang="pt-BR" sz="2400" b="1" dirty="0"/>
          </a:p>
          <a:p>
            <a:endParaRPr lang="pt-BR" sz="2400" b="1" dirty="0"/>
          </a:p>
          <a:p>
            <a:r>
              <a:rPr lang="pt-BR" sz="2400" b="1" dirty="0"/>
              <a:t>Alemanha</a:t>
            </a:r>
          </a:p>
          <a:p>
            <a:endParaRPr lang="pt-BR" sz="2400" b="1" dirty="0"/>
          </a:p>
          <a:p>
            <a:endParaRPr lang="pt-BR" sz="2400" b="1" dirty="0"/>
          </a:p>
          <a:p>
            <a:r>
              <a:rPr lang="pt-BR" sz="2400" b="1" dirty="0"/>
              <a:t>Itália</a:t>
            </a:r>
          </a:p>
          <a:p>
            <a:endParaRPr lang="pt-BR" sz="2400" b="1" dirty="0"/>
          </a:p>
          <a:p>
            <a:endParaRPr lang="pt-BR" sz="2400" b="1" dirty="0"/>
          </a:p>
          <a:p>
            <a:endParaRPr lang="pt-BR" sz="2400" b="1" dirty="0"/>
          </a:p>
          <a:p>
            <a:endParaRPr lang="pt-BR" sz="2400" b="1" dirty="0"/>
          </a:p>
          <a:p>
            <a:endParaRPr lang="pt-BR" sz="2400" b="1" dirty="0"/>
          </a:p>
          <a:p>
            <a:endParaRPr lang="pt-BR" sz="2400" b="1" dirty="0"/>
          </a:p>
        </p:txBody>
      </p:sp>
    </p:spTree>
    <p:extLst>
      <p:ext uri="{BB962C8B-B14F-4D97-AF65-F5344CB8AC3E}">
        <p14:creationId xmlns:p14="http://schemas.microsoft.com/office/powerpoint/2010/main" val="336848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Texto 11">
            <a:extLst>
              <a:ext uri="{FF2B5EF4-FFF2-40B4-BE49-F238E27FC236}">
                <a16:creationId xmlns:a16="http://schemas.microsoft.com/office/drawing/2014/main" id="{A16065A2-563F-DDE3-E952-08BB73169ACD}"/>
              </a:ext>
            </a:extLst>
          </p:cNvPr>
          <p:cNvSpPr>
            <a:spLocks noGrp="1"/>
          </p:cNvSpPr>
          <p:nvPr>
            <p:ph type="body" sz="quarter" idx="11"/>
          </p:nvPr>
        </p:nvSpPr>
        <p:spPr/>
        <p:txBody>
          <a:bodyPr/>
          <a:lstStyle/>
          <a:p>
            <a:r>
              <a:rPr lang="pt-BR" altLang="pt-BR" dirty="0">
                <a:latin typeface="Calibri" panose="020F0502020204030204" pitchFamily="34" charset="0"/>
              </a:rPr>
              <a:t>S01 - Missões – 01 de abril</a:t>
            </a:r>
            <a:endParaRPr lang="pt-BR" dirty="0"/>
          </a:p>
        </p:txBody>
      </p:sp>
      <p:sp>
        <p:nvSpPr>
          <p:cNvPr id="4" name="Espaço Reservado para Texto 3">
            <a:extLst>
              <a:ext uri="{FF2B5EF4-FFF2-40B4-BE49-F238E27FC236}">
                <a16:creationId xmlns:a16="http://schemas.microsoft.com/office/drawing/2014/main" id="{EFAC6A6F-7A87-DBDF-C3CF-0E63507E8CA8}"/>
              </a:ext>
            </a:extLst>
          </p:cNvPr>
          <p:cNvSpPr>
            <a:spLocks noGrp="1"/>
          </p:cNvSpPr>
          <p:nvPr>
            <p:ph type="body" sz="quarter" idx="12"/>
          </p:nvPr>
        </p:nvSpPr>
        <p:spPr/>
        <p:txBody>
          <a:bodyPr/>
          <a:lstStyle/>
          <a:p>
            <a:r>
              <a:rPr lang="pt-BR" dirty="0"/>
              <a:t>Daria Vai à Escola</a:t>
            </a:r>
          </a:p>
        </p:txBody>
      </p:sp>
      <p:sp>
        <p:nvSpPr>
          <p:cNvPr id="7" name="Espaço Reservado para Texto 6">
            <a:extLst>
              <a:ext uri="{FF2B5EF4-FFF2-40B4-BE49-F238E27FC236}">
                <a16:creationId xmlns:a16="http://schemas.microsoft.com/office/drawing/2014/main" id="{44BA482B-BE87-58D4-262D-9748C234E854}"/>
              </a:ext>
            </a:extLst>
          </p:cNvPr>
          <p:cNvSpPr>
            <a:spLocks noGrp="1"/>
          </p:cNvSpPr>
          <p:nvPr>
            <p:ph type="body" sz="quarter" idx="15"/>
          </p:nvPr>
        </p:nvSpPr>
        <p:spPr/>
        <p:txBody>
          <a:bodyPr/>
          <a:lstStyle/>
          <a:p>
            <a:r>
              <a:rPr lang="pt-BR" dirty="0"/>
              <a:t>Daria</a:t>
            </a:r>
          </a:p>
        </p:txBody>
      </p:sp>
      <p:sp>
        <p:nvSpPr>
          <p:cNvPr id="8" name="Espaço Reservado para Texto 7">
            <a:extLst>
              <a:ext uri="{FF2B5EF4-FFF2-40B4-BE49-F238E27FC236}">
                <a16:creationId xmlns:a16="http://schemas.microsoft.com/office/drawing/2014/main" id="{AB8A489A-B2B6-F8AF-E1B0-01972D744930}"/>
              </a:ext>
            </a:extLst>
          </p:cNvPr>
          <p:cNvSpPr>
            <a:spLocks noGrp="1"/>
          </p:cNvSpPr>
          <p:nvPr>
            <p:ph type="body" sz="quarter" idx="16"/>
          </p:nvPr>
        </p:nvSpPr>
        <p:spPr/>
        <p:txBody>
          <a:bodyPr/>
          <a:lstStyle/>
          <a:p>
            <a:r>
              <a:rPr lang="pt-BR" dirty="0"/>
              <a:t>Romênia</a:t>
            </a:r>
          </a:p>
        </p:txBody>
      </p:sp>
      <p:pic>
        <p:nvPicPr>
          <p:cNvPr id="41" name="Espaço Reservado para Imagem 40">
            <a:extLst>
              <a:ext uri="{FF2B5EF4-FFF2-40B4-BE49-F238E27FC236}">
                <a16:creationId xmlns:a16="http://schemas.microsoft.com/office/drawing/2014/main" id="{00B0A554-86A1-4F3B-8C0C-AA3BCFF25F7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754" r="4754"/>
          <a:stretch>
            <a:fillRect/>
          </a:stretch>
        </p:blipFill>
        <p:spPr/>
      </p:pic>
      <p:pic>
        <p:nvPicPr>
          <p:cNvPr id="39" name="Espaço Reservado para Imagem 38">
            <a:extLst>
              <a:ext uri="{FF2B5EF4-FFF2-40B4-BE49-F238E27FC236}">
                <a16:creationId xmlns:a16="http://schemas.microsoft.com/office/drawing/2014/main" id="{8E93E38F-CC6D-47C1-936A-0406A3C8B69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280" b="6280"/>
          <a:stretch>
            <a:fillRect/>
          </a:stretch>
        </p:blipFill>
        <p:spPr/>
      </p:pic>
    </p:spTree>
    <p:extLst>
      <p:ext uri="{BB962C8B-B14F-4D97-AF65-F5344CB8AC3E}">
        <p14:creationId xmlns:p14="http://schemas.microsoft.com/office/powerpoint/2010/main" val="779884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276D0470-1A71-48AD-9432-6A1733A28754}"/>
              </a:ext>
            </a:extLst>
          </p:cNvPr>
          <p:cNvSpPr>
            <a:spLocks noGrp="1"/>
          </p:cNvSpPr>
          <p:nvPr>
            <p:ph type="body" sz="quarter" idx="10"/>
          </p:nvPr>
        </p:nvSpPr>
        <p:spPr>
          <a:xfrm>
            <a:off x="71996" y="679578"/>
            <a:ext cx="2959200" cy="5269702"/>
          </a:xfrm>
        </p:spPr>
        <p:txBody>
          <a:bodyPr/>
          <a:lstStyle/>
          <a:p>
            <a:pPr algn="ctr"/>
            <a:r>
              <a:rPr lang="pt-PT" altLang="pt-BR" dirty="0">
                <a:solidFill>
                  <a:srgbClr val="FF0000"/>
                </a:solidFill>
              </a:rPr>
              <a:t>Romênia</a:t>
            </a:r>
            <a:endParaRPr lang="pt-PT" altLang="pt-BR" dirty="0"/>
          </a:p>
          <a:p>
            <a:r>
              <a:rPr lang="pt-PT" altLang="pt-BR" dirty="0"/>
              <a:t>A mensagem adventista foi proclamada pela primeira vez no território da Romênia em 1869, quando Michael Belina Czechowski, ex-sacerdote polonês e missionário adventista não oficial na Europa, estabeleceu-se primeiro na Transilvânia e depois em Pitești, Waláchia, onde formou pequenos grupos de crentes. Seu trabalho na Transilvânia foi curto e não produziu resultados duradouros, mas permaneceu em Pitești até 1875, realizando batismos e fortalecendo o pequeno grupo ali estabelecido. </a:t>
            </a:r>
          </a:p>
          <a:p>
            <a:endParaRPr lang="pt-BR" dirty="0"/>
          </a:p>
        </p:txBody>
      </p:sp>
      <p:pic>
        <p:nvPicPr>
          <p:cNvPr id="1026" name="Picture 2">
            <a:extLst>
              <a:ext uri="{FF2B5EF4-FFF2-40B4-BE49-F238E27FC236}">
                <a16:creationId xmlns:a16="http://schemas.microsoft.com/office/drawing/2014/main" id="{DFCD0D35-FAC2-4FB6-A88A-FFA72B004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196" y="727614"/>
            <a:ext cx="1940222" cy="301196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3A6C1E09-D3A7-4BF3-BE20-E4F36244868F}"/>
              </a:ext>
            </a:extLst>
          </p:cNvPr>
          <p:cNvSpPr txBox="1"/>
          <p:nvPr/>
        </p:nvSpPr>
        <p:spPr>
          <a:xfrm>
            <a:off x="3031196" y="3651380"/>
            <a:ext cx="1940222" cy="646331"/>
          </a:xfrm>
          <a:prstGeom prst="rect">
            <a:avLst/>
          </a:prstGeom>
          <a:noFill/>
        </p:spPr>
        <p:txBody>
          <a:bodyPr wrap="square">
            <a:spAutoFit/>
          </a:bodyPr>
          <a:lstStyle/>
          <a:p>
            <a:pPr algn="ctr"/>
            <a:r>
              <a:rPr lang="pt-PT" altLang="pt-BR" b="1" dirty="0"/>
              <a:t>Michael Belina Czechowski</a:t>
            </a:r>
            <a:endParaRPr lang="pt-BR" b="1" dirty="0"/>
          </a:p>
        </p:txBody>
      </p:sp>
      <p:pic>
        <p:nvPicPr>
          <p:cNvPr id="1028" name="Picture 4" descr="Route from Bucharest to Pitesti | Daytrip">
            <a:extLst>
              <a:ext uri="{FF2B5EF4-FFF2-40B4-BE49-F238E27FC236}">
                <a16:creationId xmlns:a16="http://schemas.microsoft.com/office/drawing/2014/main" id="{D80D1EF1-BDEF-4443-A2DF-F63D93EE9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331" y="4297711"/>
            <a:ext cx="5185933" cy="2528987"/>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23ACA714-3102-4528-A694-3A9B61ADEF0A}"/>
              </a:ext>
            </a:extLst>
          </p:cNvPr>
          <p:cNvSpPr txBox="1"/>
          <p:nvPr/>
        </p:nvSpPr>
        <p:spPr>
          <a:xfrm>
            <a:off x="3926331" y="4297711"/>
            <a:ext cx="2016224" cy="369332"/>
          </a:xfrm>
          <a:prstGeom prst="rect">
            <a:avLst/>
          </a:prstGeom>
          <a:solidFill>
            <a:schemeClr val="bg1">
              <a:alpha val="53000"/>
            </a:schemeClr>
          </a:solidFill>
        </p:spPr>
        <p:txBody>
          <a:bodyPr wrap="square">
            <a:spAutoFit/>
          </a:bodyPr>
          <a:lstStyle/>
          <a:p>
            <a:pPr algn="ctr"/>
            <a:r>
              <a:rPr lang="pt-PT" altLang="pt-BR" b="1" dirty="0"/>
              <a:t>Pitești</a:t>
            </a:r>
            <a:endParaRPr lang="pt-BR" b="1" dirty="0"/>
          </a:p>
        </p:txBody>
      </p:sp>
      <p:pic>
        <p:nvPicPr>
          <p:cNvPr id="1030" name="Picture 6" descr="Leu romeno – Wikipédia, a enciclopédia livre">
            <a:extLst>
              <a:ext uri="{FF2B5EF4-FFF2-40B4-BE49-F238E27FC236}">
                <a16:creationId xmlns:a16="http://schemas.microsoft.com/office/drawing/2014/main" id="{E0B98593-0AB5-47C0-AA90-34937A2B2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339" y="1100549"/>
            <a:ext cx="4018740" cy="217514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E2AF8261-BA93-4800-9D77-AE9E69BFE9EC}"/>
              </a:ext>
            </a:extLst>
          </p:cNvPr>
          <p:cNvSpPr txBox="1"/>
          <p:nvPr/>
        </p:nvSpPr>
        <p:spPr>
          <a:xfrm>
            <a:off x="5262989" y="3275692"/>
            <a:ext cx="3737585" cy="369332"/>
          </a:xfrm>
          <a:prstGeom prst="rect">
            <a:avLst/>
          </a:prstGeom>
          <a:noFill/>
        </p:spPr>
        <p:txBody>
          <a:bodyPr wrap="square">
            <a:spAutoFit/>
          </a:bodyPr>
          <a:lstStyle/>
          <a:p>
            <a:pPr algn="ctr"/>
            <a:r>
              <a:rPr lang="pt-PT" altLang="pt-BR" b="1" dirty="0"/>
              <a:t>50 Leus – dinheiro romeno</a:t>
            </a:r>
            <a:endParaRPr lang="pt-BR" b="1" dirty="0"/>
          </a:p>
        </p:txBody>
      </p:sp>
      <p:pic>
        <p:nvPicPr>
          <p:cNvPr id="11" name="Imagem 10">
            <a:extLst>
              <a:ext uri="{FF2B5EF4-FFF2-40B4-BE49-F238E27FC236}">
                <a16:creationId xmlns:a16="http://schemas.microsoft.com/office/drawing/2014/main" id="{95D84863-71A0-40D9-972A-5D00DD2234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5877" y="5978328"/>
            <a:ext cx="1295227" cy="861852"/>
          </a:xfrm>
          <a:prstGeom prst="rect">
            <a:avLst/>
          </a:prstGeom>
        </p:spPr>
      </p:pic>
      <p:sp>
        <p:nvSpPr>
          <p:cNvPr id="12" name="CaixaDeTexto 11">
            <a:extLst>
              <a:ext uri="{FF2B5EF4-FFF2-40B4-BE49-F238E27FC236}">
                <a16:creationId xmlns:a16="http://schemas.microsoft.com/office/drawing/2014/main" id="{E7F16E09-89F7-4685-85AA-A133A4B5FFC8}"/>
              </a:ext>
            </a:extLst>
          </p:cNvPr>
          <p:cNvSpPr txBox="1"/>
          <p:nvPr/>
        </p:nvSpPr>
        <p:spPr>
          <a:xfrm>
            <a:off x="40650" y="6178422"/>
            <a:ext cx="1295227" cy="461665"/>
          </a:xfrm>
          <a:prstGeom prst="rect">
            <a:avLst/>
          </a:prstGeom>
          <a:noFill/>
        </p:spPr>
        <p:txBody>
          <a:bodyPr wrap="square">
            <a:spAutoFit/>
          </a:bodyPr>
          <a:lstStyle/>
          <a:p>
            <a:pPr algn="ctr"/>
            <a:r>
              <a:rPr lang="pt-PT" altLang="pt-BR" sz="1200" b="1" dirty="0"/>
              <a:t>Bandeira da </a:t>
            </a:r>
          </a:p>
          <a:p>
            <a:pPr algn="ctr"/>
            <a:r>
              <a:rPr lang="pt-PT" altLang="pt-BR" sz="1200" b="1" dirty="0"/>
              <a:t>Romênia</a:t>
            </a:r>
            <a:endParaRPr lang="pt-BR" sz="1200" b="1" dirty="0"/>
          </a:p>
        </p:txBody>
      </p:sp>
    </p:spTree>
    <p:extLst>
      <p:ext uri="{BB962C8B-B14F-4D97-AF65-F5344CB8AC3E}">
        <p14:creationId xmlns:p14="http://schemas.microsoft.com/office/powerpoint/2010/main" val="3254319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899287E4-C6B3-4EBA-89EF-624D43714C6C}"/>
              </a:ext>
            </a:extLst>
          </p:cNvPr>
          <p:cNvSpPr>
            <a:spLocks noGrp="1"/>
          </p:cNvSpPr>
          <p:nvPr>
            <p:ph type="body" sz="quarter" idx="10"/>
          </p:nvPr>
        </p:nvSpPr>
        <p:spPr/>
        <p:txBody>
          <a:bodyPr/>
          <a:lstStyle/>
          <a:p>
            <a:pPr algn="ctr">
              <a:defRPr/>
            </a:pPr>
            <a:r>
              <a:rPr lang="pt-PT" sz="1800" b="1" dirty="0">
                <a:solidFill>
                  <a:srgbClr val="FF0000"/>
                </a:solidFill>
                <a:latin typeface="Comic Sans MS" panose="030F0702030302020204" pitchFamily="66" charset="0"/>
              </a:rPr>
              <a:t>Urso-pardo</a:t>
            </a:r>
          </a:p>
          <a:p>
            <a:pPr algn="ctr">
              <a:defRPr/>
            </a:pPr>
            <a:endParaRPr lang="pt-BR" sz="1800" b="1" dirty="0">
              <a:solidFill>
                <a:srgbClr val="FF0000"/>
              </a:solidFill>
              <a:cs typeface="Arial" charset="0"/>
            </a:endParaRPr>
          </a:p>
          <a:p>
            <a:pPr marL="285750" indent="-285750" algn="just">
              <a:buFont typeface="Wingdings" panose="05000000000000000000" pitchFamily="2" charset="2"/>
              <a:buChar char="Ø"/>
              <a:defRPr/>
            </a:pPr>
            <a:r>
              <a:rPr lang="pt-PT" sz="1400" b="1" dirty="0">
                <a:latin typeface="Comic Sans MS" panose="030F0702030302020204" pitchFamily="66" charset="0"/>
              </a:rPr>
              <a:t>O urso-pardo é um animal  solitário, que durante o inverno, procura cavernas para hibernar (dormem por até sete meses seguidos, não acordam nem para comer)</a:t>
            </a:r>
            <a:r>
              <a:rPr lang="pt-BR" sz="1400" b="1" dirty="0">
                <a:latin typeface="Comic Sans MS" panose="030F0702030302020204" pitchFamily="66" charset="0"/>
              </a:rPr>
              <a:t>; </a:t>
            </a:r>
            <a:endParaRPr lang="es-ES" sz="1400" b="1" dirty="0">
              <a:latin typeface="Comic Sans MS" panose="030F0702030302020204" pitchFamily="66" charset="0"/>
              <a:cs typeface="Arial" charset="0"/>
            </a:endParaRPr>
          </a:p>
          <a:p>
            <a:pPr marL="285750" indent="-285750" algn="just">
              <a:buFont typeface="Wingdings" panose="05000000000000000000" pitchFamily="2" charset="2"/>
              <a:buChar char="Ø"/>
              <a:defRPr/>
            </a:pPr>
            <a:endParaRPr lang="pt-BR" sz="1400" b="1" dirty="0">
              <a:latin typeface="Comic Sans MS" panose="030F0702030302020204" pitchFamily="66" charset="0"/>
            </a:endParaRPr>
          </a:p>
          <a:p>
            <a:pPr marL="285750" indent="-285750" algn="just">
              <a:buFont typeface="Wingdings" panose="05000000000000000000" pitchFamily="2" charset="2"/>
              <a:buChar char="Ø"/>
              <a:defRPr/>
            </a:pPr>
            <a:r>
              <a:rPr lang="pt-PT" sz="1400" b="1" dirty="0">
                <a:latin typeface="Comic Sans MS" panose="030F0702030302020204" pitchFamily="66" charset="0"/>
              </a:rPr>
              <a:t>A maior população de ursos-pardos vive na Romênia; </a:t>
            </a:r>
          </a:p>
          <a:p>
            <a:pPr algn="just">
              <a:defRPr/>
            </a:pPr>
            <a:endParaRPr lang="pt-PT" sz="1400" b="1" dirty="0">
              <a:latin typeface="Comic Sans MS" panose="030F0702030302020204" pitchFamily="66" charset="0"/>
            </a:endParaRPr>
          </a:p>
          <a:p>
            <a:pPr marL="285750" indent="-285750" algn="just">
              <a:buFont typeface="Wingdings" panose="05000000000000000000" pitchFamily="2" charset="2"/>
              <a:buChar char="Ø"/>
              <a:defRPr/>
            </a:pPr>
            <a:r>
              <a:rPr lang="pt-BR" sz="1400" b="1" dirty="0">
                <a:latin typeface="Comic Sans MS" panose="030F0702030302020204" pitchFamily="66" charset="0"/>
              </a:rPr>
              <a:t>No inverno passa diversos dias dormindo na toca, mas acorda com frequência e com fome; </a:t>
            </a:r>
          </a:p>
          <a:p>
            <a:pPr algn="just">
              <a:defRPr/>
            </a:pPr>
            <a:endParaRPr lang="pt-BR" sz="1400" b="1" dirty="0">
              <a:latin typeface="Comic Sans MS" panose="030F0702030302020204" pitchFamily="66" charset="0"/>
            </a:endParaRPr>
          </a:p>
          <a:p>
            <a:pPr marL="285750" indent="-285750" algn="just">
              <a:buFont typeface="Wingdings" panose="05000000000000000000" pitchFamily="2" charset="2"/>
              <a:buChar char="Ø"/>
              <a:defRPr/>
            </a:pPr>
            <a:r>
              <a:rPr lang="pt-BR" sz="1400" b="1" dirty="0">
                <a:latin typeface="Comic Sans MS" panose="030F0702030302020204" pitchFamily="66" charset="0"/>
              </a:rPr>
              <a:t> Sua alimentação é variada, </a:t>
            </a:r>
            <a:r>
              <a:rPr lang="pt-PT" sz="1400" b="1" dirty="0">
                <a:latin typeface="Comic Sans MS" panose="030F0702030302020204" pitchFamily="66" charset="0"/>
              </a:rPr>
              <a:t>incluindo larvas, frutas silvestres, mel, peixes, pequenos roedores e grandes animais como cervos e alces; </a:t>
            </a:r>
          </a:p>
          <a:p>
            <a:pPr algn="just">
              <a:defRPr/>
            </a:pPr>
            <a:endParaRPr lang="pt-PT" sz="1400" b="1" dirty="0">
              <a:latin typeface="Comic Sans MS" panose="030F0702030302020204" pitchFamily="66" charset="0"/>
            </a:endParaRPr>
          </a:p>
          <a:p>
            <a:pPr marL="285750" indent="-285750" algn="just">
              <a:buFont typeface="Wingdings" panose="05000000000000000000" pitchFamily="2" charset="2"/>
              <a:buChar char="Ø"/>
              <a:defRPr/>
            </a:pPr>
            <a:r>
              <a:rPr lang="pt-PT" sz="1400" b="1" dirty="0">
                <a:latin typeface="Comic Sans MS" panose="030F0702030302020204" pitchFamily="66" charset="0"/>
              </a:rPr>
              <a:t>O urso-pardo vive de 25 a 30 anos e medem de 1,70 m a 2,50 metros de altura, e cerca de 3 metros em pé</a:t>
            </a:r>
            <a:r>
              <a:rPr lang="pt-BR" sz="1400" b="1" dirty="0">
                <a:latin typeface="Comic Sans MS" panose="030F0702030302020204" pitchFamily="66" charset="0"/>
              </a:rPr>
              <a:t>;</a:t>
            </a:r>
          </a:p>
          <a:p>
            <a:endParaRPr lang="pt-BR" dirty="0"/>
          </a:p>
        </p:txBody>
      </p:sp>
      <p:sp>
        <p:nvSpPr>
          <p:cNvPr id="8" name="CaixaDeTexto 7">
            <a:extLst>
              <a:ext uri="{FF2B5EF4-FFF2-40B4-BE49-F238E27FC236}">
                <a16:creationId xmlns:a16="http://schemas.microsoft.com/office/drawing/2014/main" id="{5D495959-368E-4152-BDC6-FA4A41AC45A3}"/>
              </a:ext>
            </a:extLst>
          </p:cNvPr>
          <p:cNvSpPr txBox="1"/>
          <p:nvPr/>
        </p:nvSpPr>
        <p:spPr>
          <a:xfrm>
            <a:off x="4376443" y="6237003"/>
            <a:ext cx="1653511" cy="430887"/>
          </a:xfrm>
          <a:prstGeom prst="rect">
            <a:avLst/>
          </a:prstGeom>
          <a:noFill/>
        </p:spPr>
        <p:txBody>
          <a:bodyPr wrap="square" rtlCol="0">
            <a:spAutoFit/>
          </a:bodyPr>
          <a:lstStyle/>
          <a:p>
            <a:pPr algn="ctr"/>
            <a:r>
              <a:rPr lang="pt-BR" sz="1100" b="1" dirty="0"/>
              <a:t>Bandeira da Romênia</a:t>
            </a:r>
          </a:p>
          <a:p>
            <a:pPr algn="ctr"/>
            <a:endParaRPr lang="pt-BR" sz="1100" b="1" dirty="0"/>
          </a:p>
        </p:txBody>
      </p:sp>
      <p:pic>
        <p:nvPicPr>
          <p:cNvPr id="9" name="Imagem 8" descr="C:\Users\eliane.batista\Documents\Eliane\Escola Sabatina\Primários\2016\4 º trimestre\Bandeiras 4 trime\12.Romênia.png">
            <a:extLst>
              <a:ext uri="{FF2B5EF4-FFF2-40B4-BE49-F238E27FC236}">
                <a16:creationId xmlns:a16="http://schemas.microsoft.com/office/drawing/2014/main" id="{9ADB7990-12FE-4188-BDDD-9B31A46027C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5972565"/>
            <a:ext cx="1044575" cy="695325"/>
          </a:xfrm>
          <a:prstGeom prst="rect">
            <a:avLst/>
          </a:prstGeom>
          <a:noFill/>
          <a:ln>
            <a:noFill/>
          </a:ln>
        </p:spPr>
      </p:pic>
      <p:pic>
        <p:nvPicPr>
          <p:cNvPr id="10" name="Imagem 9">
            <a:extLst>
              <a:ext uri="{FF2B5EF4-FFF2-40B4-BE49-F238E27FC236}">
                <a16:creationId xmlns:a16="http://schemas.microsoft.com/office/drawing/2014/main" id="{E83AF299-6A99-4C98-9574-D50D095D8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561" y="733531"/>
            <a:ext cx="3470770" cy="4796999"/>
          </a:xfrm>
          <a:prstGeom prst="rect">
            <a:avLst/>
          </a:prstGeom>
        </p:spPr>
      </p:pic>
      <p:pic>
        <p:nvPicPr>
          <p:cNvPr id="11" name="Imagem 10">
            <a:extLst>
              <a:ext uri="{FF2B5EF4-FFF2-40B4-BE49-F238E27FC236}">
                <a16:creationId xmlns:a16="http://schemas.microsoft.com/office/drawing/2014/main" id="{593F68D5-E18B-484C-BB89-0BA2C3AF2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2" y="3576391"/>
            <a:ext cx="2399642" cy="3197818"/>
          </a:xfrm>
          <a:prstGeom prst="rect">
            <a:avLst/>
          </a:prstGeom>
        </p:spPr>
      </p:pic>
      <p:pic>
        <p:nvPicPr>
          <p:cNvPr id="12" name="Imagem 11" descr="http://3.bp.blogspot.com/-6CW7-SZI5Gg/Tc6ifWizOkI/AAAAAAAAAE8/rsp64k47QJs/s1600/urso.jpg">
            <a:extLst>
              <a:ext uri="{FF2B5EF4-FFF2-40B4-BE49-F238E27FC236}">
                <a16:creationId xmlns:a16="http://schemas.microsoft.com/office/drawing/2014/main" id="{B9E28052-214F-4741-A189-A205F5E4DF1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9954" y="733531"/>
            <a:ext cx="3125072" cy="2263421"/>
          </a:xfrm>
          <a:prstGeom prst="rect">
            <a:avLst/>
          </a:prstGeom>
          <a:noFill/>
          <a:ln>
            <a:noFill/>
          </a:ln>
        </p:spPr>
      </p:pic>
    </p:spTree>
    <p:extLst>
      <p:ext uri="{BB962C8B-B14F-4D97-AF65-F5344CB8AC3E}">
        <p14:creationId xmlns:p14="http://schemas.microsoft.com/office/powerpoint/2010/main" val="494282726"/>
      </p:ext>
    </p:extLst>
  </p:cSld>
  <p:clrMapOvr>
    <a:masterClrMapping/>
  </p:clrMapOvr>
</p:sld>
</file>

<file path=ppt/theme/theme1.xml><?xml version="1.0" encoding="utf-8"?>
<a:theme xmlns:a="http://schemas.openxmlformats.org/drawingml/2006/main" name="Missões">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anchor="ctr"/>
      <a:lstStyle>
        <a:defPPr algn="ctr" fontAlgn="auto">
          <a:spcBef>
            <a:spcPts val="0"/>
          </a:spcBef>
          <a:spcAft>
            <a:spcPts val="0"/>
          </a:spcAf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Amarelo ADORAÇÃ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33028</TotalTime>
  <Words>3235</Words>
  <Application>Microsoft Office PowerPoint</Application>
  <PresentationFormat>Apresentação na tela (4:3)</PresentationFormat>
  <Paragraphs>360</Paragraphs>
  <Slides>49</Slides>
  <Notes>25</Notes>
  <HiddenSlides>0</HiddenSlides>
  <MMClips>0</MMClips>
  <ScaleCrop>false</ScaleCrop>
  <HeadingPairs>
    <vt:vector size="4" baseType="variant">
      <vt:variant>
        <vt:lpstr>Tema</vt:lpstr>
      </vt:variant>
      <vt:variant>
        <vt:i4>2</vt:i4>
      </vt:variant>
      <vt:variant>
        <vt:lpstr>Títulos de slides</vt:lpstr>
      </vt:variant>
      <vt:variant>
        <vt:i4>49</vt:i4>
      </vt:variant>
    </vt:vector>
  </HeadingPairs>
  <TitlesOfParts>
    <vt:vector size="51" baseType="lpstr">
      <vt:lpstr>Missões</vt:lpstr>
      <vt:lpstr>Amarelo ADORAÇÃO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Uso Pessoal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Ruy Schwantes</dc:creator>
  <cp:lastModifiedBy>ruy.ernesto.virtual@gmail.com</cp:lastModifiedBy>
  <cp:revision>1750</cp:revision>
  <dcterms:created xsi:type="dcterms:W3CDTF">2014-12-27T17:37:04Z</dcterms:created>
  <dcterms:modified xsi:type="dcterms:W3CDTF">2023-02-27T16:33:08Z</dcterms:modified>
</cp:coreProperties>
</file>