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11" r:id="rId2"/>
  </p:sldMasterIdLst>
  <p:notesMasterIdLst>
    <p:notesMasterId r:id="rId54"/>
  </p:notesMasterIdLst>
  <p:sldIdLst>
    <p:sldId id="727" r:id="rId3"/>
    <p:sldId id="256" r:id="rId4"/>
    <p:sldId id="902" r:id="rId5"/>
    <p:sldId id="517" r:id="rId6"/>
    <p:sldId id="259" r:id="rId7"/>
    <p:sldId id="260" r:id="rId8"/>
    <p:sldId id="733" r:id="rId9"/>
    <p:sldId id="963" r:id="rId10"/>
    <p:sldId id="925" r:id="rId11"/>
    <p:sldId id="926" r:id="rId12"/>
    <p:sldId id="927" r:id="rId13"/>
    <p:sldId id="928" r:id="rId14"/>
    <p:sldId id="929" r:id="rId15"/>
    <p:sldId id="930" r:id="rId16"/>
    <p:sldId id="931" r:id="rId17"/>
    <p:sldId id="932" r:id="rId18"/>
    <p:sldId id="933" r:id="rId19"/>
    <p:sldId id="934" r:id="rId20"/>
    <p:sldId id="935" r:id="rId21"/>
    <p:sldId id="936" r:id="rId22"/>
    <p:sldId id="937" r:id="rId23"/>
    <p:sldId id="938" r:id="rId24"/>
    <p:sldId id="981" r:id="rId25"/>
    <p:sldId id="940" r:id="rId26"/>
    <p:sldId id="941" r:id="rId27"/>
    <p:sldId id="979" r:id="rId28"/>
    <p:sldId id="943" r:id="rId29"/>
    <p:sldId id="944" r:id="rId30"/>
    <p:sldId id="939" r:id="rId31"/>
    <p:sldId id="946" r:id="rId32"/>
    <p:sldId id="947" r:id="rId33"/>
    <p:sldId id="942" r:id="rId34"/>
    <p:sldId id="949" r:id="rId35"/>
    <p:sldId id="950" r:id="rId36"/>
    <p:sldId id="951" r:id="rId37"/>
    <p:sldId id="952" r:id="rId38"/>
    <p:sldId id="953" r:id="rId39"/>
    <p:sldId id="954" r:id="rId40"/>
    <p:sldId id="955" r:id="rId41"/>
    <p:sldId id="956" r:id="rId42"/>
    <p:sldId id="829" r:id="rId43"/>
    <p:sldId id="958" r:id="rId44"/>
    <p:sldId id="959" r:id="rId45"/>
    <p:sldId id="980" r:id="rId46"/>
    <p:sldId id="961" r:id="rId47"/>
    <p:sldId id="962" r:id="rId48"/>
    <p:sldId id="978" r:id="rId49"/>
    <p:sldId id="924" r:id="rId50"/>
    <p:sldId id="312" r:id="rId51"/>
    <p:sldId id="325" r:id="rId52"/>
    <p:sldId id="304" r:id="rId5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y Ernesto Nobrega Schwantes" initials="RENS" lastIdx="1" clrIdx="0">
    <p:extLst>
      <p:ext uri="{19B8F6BF-5375-455C-9EA6-DF929625EA0E}">
        <p15:presenceInfo xmlns:p15="http://schemas.microsoft.com/office/powerpoint/2012/main" userId="2159a553c4c13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C7CC"/>
    <a:srgbClr val="15455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3" autoAdjust="0"/>
    <p:restoredTop sz="94434" autoAdjust="0"/>
  </p:normalViewPr>
  <p:slideViewPr>
    <p:cSldViewPr>
      <p:cViewPr varScale="1">
        <p:scale>
          <a:sx n="75" d="100"/>
          <a:sy n="75" d="100"/>
        </p:scale>
        <p:origin x="438" y="66"/>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03/09/2022</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6</a:t>
            </a:fld>
            <a:endParaRPr lang="pt-BR"/>
          </a:p>
        </p:txBody>
      </p:sp>
    </p:spTree>
    <p:extLst>
      <p:ext uri="{BB962C8B-B14F-4D97-AF65-F5344CB8AC3E}">
        <p14:creationId xmlns:p14="http://schemas.microsoft.com/office/powerpoint/2010/main" val="304838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20</a:t>
            </a:fld>
            <a:endParaRPr lang="pt-BR" altLang="pt-BR">
              <a:latin typeface="Arial" charset="0"/>
              <a:cs typeface="Arial" charset="0"/>
            </a:endParaRPr>
          </a:p>
        </p:txBody>
      </p:sp>
    </p:spTree>
    <p:extLst>
      <p:ext uri="{BB962C8B-B14F-4D97-AF65-F5344CB8AC3E}">
        <p14:creationId xmlns:p14="http://schemas.microsoft.com/office/powerpoint/2010/main" val="680734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21</a:t>
            </a:fld>
            <a:endParaRPr lang="pt-BR"/>
          </a:p>
        </p:txBody>
      </p:sp>
    </p:spTree>
    <p:extLst>
      <p:ext uri="{BB962C8B-B14F-4D97-AF65-F5344CB8AC3E}">
        <p14:creationId xmlns:p14="http://schemas.microsoft.com/office/powerpoint/2010/main" val="1480716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23</a:t>
            </a:fld>
            <a:endParaRPr lang="pt-BR" altLang="pt-BR">
              <a:latin typeface="Arial" charset="0"/>
              <a:cs typeface="Arial" charset="0"/>
            </a:endParaRPr>
          </a:p>
        </p:txBody>
      </p:sp>
    </p:spTree>
    <p:extLst>
      <p:ext uri="{BB962C8B-B14F-4D97-AF65-F5344CB8AC3E}">
        <p14:creationId xmlns:p14="http://schemas.microsoft.com/office/powerpoint/2010/main" val="383109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24</a:t>
            </a:fld>
            <a:endParaRPr lang="pt-BR"/>
          </a:p>
        </p:txBody>
      </p:sp>
    </p:spTree>
    <p:extLst>
      <p:ext uri="{BB962C8B-B14F-4D97-AF65-F5344CB8AC3E}">
        <p14:creationId xmlns:p14="http://schemas.microsoft.com/office/powerpoint/2010/main" val="60863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26</a:t>
            </a:fld>
            <a:endParaRPr lang="pt-BR" altLang="pt-BR">
              <a:latin typeface="Arial" charset="0"/>
              <a:cs typeface="Arial" charset="0"/>
            </a:endParaRPr>
          </a:p>
        </p:txBody>
      </p:sp>
    </p:spTree>
    <p:extLst>
      <p:ext uri="{BB962C8B-B14F-4D97-AF65-F5344CB8AC3E}">
        <p14:creationId xmlns:p14="http://schemas.microsoft.com/office/powerpoint/2010/main" val="389326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27</a:t>
            </a:fld>
            <a:endParaRPr lang="pt-BR"/>
          </a:p>
        </p:txBody>
      </p:sp>
    </p:spTree>
    <p:extLst>
      <p:ext uri="{BB962C8B-B14F-4D97-AF65-F5344CB8AC3E}">
        <p14:creationId xmlns:p14="http://schemas.microsoft.com/office/powerpoint/2010/main" val="2180310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29</a:t>
            </a:fld>
            <a:endParaRPr lang="pt-BR" altLang="pt-BR">
              <a:latin typeface="Arial" charset="0"/>
              <a:cs typeface="Arial" charset="0"/>
            </a:endParaRPr>
          </a:p>
        </p:txBody>
      </p:sp>
    </p:spTree>
    <p:extLst>
      <p:ext uri="{BB962C8B-B14F-4D97-AF65-F5344CB8AC3E}">
        <p14:creationId xmlns:p14="http://schemas.microsoft.com/office/powerpoint/2010/main" val="3816812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30</a:t>
            </a:fld>
            <a:endParaRPr lang="pt-BR"/>
          </a:p>
        </p:txBody>
      </p:sp>
    </p:spTree>
    <p:extLst>
      <p:ext uri="{BB962C8B-B14F-4D97-AF65-F5344CB8AC3E}">
        <p14:creationId xmlns:p14="http://schemas.microsoft.com/office/powerpoint/2010/main" val="3458187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32</a:t>
            </a:fld>
            <a:endParaRPr lang="pt-BR" altLang="pt-BR">
              <a:latin typeface="Arial" charset="0"/>
              <a:cs typeface="Arial" charset="0"/>
            </a:endParaRPr>
          </a:p>
        </p:txBody>
      </p:sp>
    </p:spTree>
    <p:extLst>
      <p:ext uri="{BB962C8B-B14F-4D97-AF65-F5344CB8AC3E}">
        <p14:creationId xmlns:p14="http://schemas.microsoft.com/office/powerpoint/2010/main" val="2689049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33</a:t>
            </a:fld>
            <a:endParaRPr lang="pt-BR"/>
          </a:p>
        </p:txBody>
      </p:sp>
    </p:spTree>
    <p:extLst>
      <p:ext uri="{BB962C8B-B14F-4D97-AF65-F5344CB8AC3E}">
        <p14:creationId xmlns:p14="http://schemas.microsoft.com/office/powerpoint/2010/main" val="3836617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8</a:t>
            </a:fld>
            <a:endParaRPr lang="pt-BR" altLang="pt-BR">
              <a:latin typeface="Arial" charset="0"/>
              <a:cs typeface="Arial" charset="0"/>
            </a:endParaRPr>
          </a:p>
        </p:txBody>
      </p:sp>
    </p:spTree>
    <p:extLst>
      <p:ext uri="{BB962C8B-B14F-4D97-AF65-F5344CB8AC3E}">
        <p14:creationId xmlns:p14="http://schemas.microsoft.com/office/powerpoint/2010/main" val="600541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35</a:t>
            </a:fld>
            <a:endParaRPr lang="pt-BR" altLang="pt-BR">
              <a:latin typeface="Arial" charset="0"/>
              <a:cs typeface="Arial" charset="0"/>
            </a:endParaRPr>
          </a:p>
        </p:txBody>
      </p:sp>
    </p:spTree>
    <p:extLst>
      <p:ext uri="{BB962C8B-B14F-4D97-AF65-F5344CB8AC3E}">
        <p14:creationId xmlns:p14="http://schemas.microsoft.com/office/powerpoint/2010/main" val="1180305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36</a:t>
            </a:fld>
            <a:endParaRPr lang="pt-BR"/>
          </a:p>
        </p:txBody>
      </p:sp>
    </p:spTree>
    <p:extLst>
      <p:ext uri="{BB962C8B-B14F-4D97-AF65-F5344CB8AC3E}">
        <p14:creationId xmlns:p14="http://schemas.microsoft.com/office/powerpoint/2010/main" val="1843054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38</a:t>
            </a:fld>
            <a:endParaRPr lang="pt-BR" altLang="pt-BR">
              <a:latin typeface="Arial" charset="0"/>
              <a:cs typeface="Arial" charset="0"/>
            </a:endParaRPr>
          </a:p>
        </p:txBody>
      </p:sp>
    </p:spTree>
    <p:extLst>
      <p:ext uri="{BB962C8B-B14F-4D97-AF65-F5344CB8AC3E}">
        <p14:creationId xmlns:p14="http://schemas.microsoft.com/office/powerpoint/2010/main" val="1377909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39</a:t>
            </a:fld>
            <a:endParaRPr lang="pt-BR"/>
          </a:p>
        </p:txBody>
      </p:sp>
    </p:spTree>
    <p:extLst>
      <p:ext uri="{BB962C8B-B14F-4D97-AF65-F5344CB8AC3E}">
        <p14:creationId xmlns:p14="http://schemas.microsoft.com/office/powerpoint/2010/main" val="135290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41</a:t>
            </a:fld>
            <a:endParaRPr lang="pt-BR" altLang="pt-BR">
              <a:latin typeface="Arial" charset="0"/>
              <a:cs typeface="Arial" charset="0"/>
            </a:endParaRPr>
          </a:p>
        </p:txBody>
      </p:sp>
    </p:spTree>
    <p:extLst>
      <p:ext uri="{BB962C8B-B14F-4D97-AF65-F5344CB8AC3E}">
        <p14:creationId xmlns:p14="http://schemas.microsoft.com/office/powerpoint/2010/main" val="330590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42</a:t>
            </a:fld>
            <a:endParaRPr lang="pt-BR"/>
          </a:p>
        </p:txBody>
      </p:sp>
    </p:spTree>
    <p:extLst>
      <p:ext uri="{BB962C8B-B14F-4D97-AF65-F5344CB8AC3E}">
        <p14:creationId xmlns:p14="http://schemas.microsoft.com/office/powerpoint/2010/main" val="2690110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44</a:t>
            </a:fld>
            <a:endParaRPr lang="pt-BR" altLang="pt-BR">
              <a:latin typeface="Arial" charset="0"/>
              <a:cs typeface="Arial" charset="0"/>
            </a:endParaRPr>
          </a:p>
        </p:txBody>
      </p:sp>
    </p:spTree>
    <p:extLst>
      <p:ext uri="{BB962C8B-B14F-4D97-AF65-F5344CB8AC3E}">
        <p14:creationId xmlns:p14="http://schemas.microsoft.com/office/powerpoint/2010/main" val="2870473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45</a:t>
            </a:fld>
            <a:endParaRPr lang="pt-BR"/>
          </a:p>
        </p:txBody>
      </p:sp>
    </p:spTree>
    <p:extLst>
      <p:ext uri="{BB962C8B-B14F-4D97-AF65-F5344CB8AC3E}">
        <p14:creationId xmlns:p14="http://schemas.microsoft.com/office/powerpoint/2010/main" val="900546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47</a:t>
            </a:fld>
            <a:endParaRPr lang="pt-BR" altLang="pt-BR">
              <a:latin typeface="Arial" charset="0"/>
              <a:cs typeface="Arial" charset="0"/>
            </a:endParaRPr>
          </a:p>
        </p:txBody>
      </p:sp>
    </p:spTree>
    <p:extLst>
      <p:ext uri="{BB962C8B-B14F-4D97-AF65-F5344CB8AC3E}">
        <p14:creationId xmlns:p14="http://schemas.microsoft.com/office/powerpoint/2010/main" val="989280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9</a:t>
            </a:fld>
            <a:endParaRPr lang="pt-BR"/>
          </a:p>
        </p:txBody>
      </p:sp>
    </p:spTree>
    <p:extLst>
      <p:ext uri="{BB962C8B-B14F-4D97-AF65-F5344CB8AC3E}">
        <p14:creationId xmlns:p14="http://schemas.microsoft.com/office/powerpoint/2010/main" val="207887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11</a:t>
            </a:fld>
            <a:endParaRPr lang="pt-BR" altLang="pt-BR">
              <a:latin typeface="Arial" charset="0"/>
              <a:cs typeface="Arial" charset="0"/>
            </a:endParaRPr>
          </a:p>
        </p:txBody>
      </p:sp>
    </p:spTree>
    <p:extLst>
      <p:ext uri="{BB962C8B-B14F-4D97-AF65-F5344CB8AC3E}">
        <p14:creationId xmlns:p14="http://schemas.microsoft.com/office/powerpoint/2010/main" val="320578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12</a:t>
            </a:fld>
            <a:endParaRPr lang="pt-BR"/>
          </a:p>
        </p:txBody>
      </p:sp>
    </p:spTree>
    <p:extLst>
      <p:ext uri="{BB962C8B-B14F-4D97-AF65-F5344CB8AC3E}">
        <p14:creationId xmlns:p14="http://schemas.microsoft.com/office/powerpoint/2010/main" val="368200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14</a:t>
            </a:fld>
            <a:endParaRPr lang="pt-BR" altLang="pt-BR">
              <a:latin typeface="Arial" charset="0"/>
              <a:cs typeface="Arial" charset="0"/>
            </a:endParaRPr>
          </a:p>
        </p:txBody>
      </p:sp>
    </p:spTree>
    <p:extLst>
      <p:ext uri="{BB962C8B-B14F-4D97-AF65-F5344CB8AC3E}">
        <p14:creationId xmlns:p14="http://schemas.microsoft.com/office/powerpoint/2010/main" val="429071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15</a:t>
            </a:fld>
            <a:endParaRPr lang="pt-BR"/>
          </a:p>
        </p:txBody>
      </p:sp>
    </p:spTree>
    <p:extLst>
      <p:ext uri="{BB962C8B-B14F-4D97-AF65-F5344CB8AC3E}">
        <p14:creationId xmlns:p14="http://schemas.microsoft.com/office/powerpoint/2010/main" val="190151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17</a:t>
            </a:fld>
            <a:endParaRPr lang="pt-BR" altLang="pt-BR">
              <a:latin typeface="Arial" charset="0"/>
              <a:cs typeface="Arial" charset="0"/>
            </a:endParaRPr>
          </a:p>
        </p:txBody>
      </p:sp>
    </p:spTree>
    <p:extLst>
      <p:ext uri="{BB962C8B-B14F-4D97-AF65-F5344CB8AC3E}">
        <p14:creationId xmlns:p14="http://schemas.microsoft.com/office/powerpoint/2010/main" val="132660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18</a:t>
            </a:fld>
            <a:endParaRPr lang="pt-BR"/>
          </a:p>
        </p:txBody>
      </p:sp>
    </p:spTree>
    <p:extLst>
      <p:ext uri="{BB962C8B-B14F-4D97-AF65-F5344CB8AC3E}">
        <p14:creationId xmlns:p14="http://schemas.microsoft.com/office/powerpoint/2010/main" val="664796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Trimestral">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2022</a:t>
            </a:r>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423822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sões no Mund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9F7A317-04DB-406C-AA6E-EB39E08D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71101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304113" y="55094"/>
            <a:ext cx="7733884" cy="646331"/>
          </a:xfrm>
          <a:prstGeom prst="rect">
            <a:avLst/>
          </a:prstGeom>
          <a:noFill/>
        </p:spPr>
        <p:txBody>
          <a:bodyPr wrap="square" rtlCol="0">
            <a:spAutoFit/>
          </a:bodyPr>
          <a:lstStyle/>
          <a:p>
            <a:r>
              <a:rPr lang="pt-BR" sz="3600" b="1" dirty="0">
                <a:ln>
                  <a:solidFill>
                    <a:schemeClr val="tx1"/>
                  </a:solidFill>
                </a:ln>
                <a:solidFill>
                  <a:schemeClr val="bg1"/>
                </a:solidFill>
              </a:rPr>
              <a:t>Divisões da Igreja Adventista no mundo</a:t>
            </a: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71101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600" b="1" dirty="0">
                <a:solidFill>
                  <a:srgbClr val="FF0000"/>
                </a:solidFill>
              </a:rPr>
              <a:t>Conferência Geral</a:t>
            </a:r>
          </a:p>
        </p:txBody>
      </p:sp>
      <p:sp>
        <p:nvSpPr>
          <p:cNvPr id="5" name="CaixaDeTexto 4">
            <a:extLst>
              <a:ext uri="{FF2B5EF4-FFF2-40B4-BE49-F238E27FC236}">
                <a16:creationId xmlns:a16="http://schemas.microsoft.com/office/drawing/2014/main" id="{1D877F83-E5D6-4F8E-907D-4BA9F142A14E}"/>
              </a:ext>
            </a:extLst>
          </p:cNvPr>
          <p:cNvSpPr txBox="1"/>
          <p:nvPr userDrawn="1"/>
        </p:nvSpPr>
        <p:spPr>
          <a:xfrm>
            <a:off x="1835696" y="5661248"/>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6" name="CaixaDeTexto 5">
            <a:extLst>
              <a:ext uri="{FF2B5EF4-FFF2-40B4-BE49-F238E27FC236}">
                <a16:creationId xmlns:a16="http://schemas.microsoft.com/office/drawing/2014/main" id="{70B8DD16-7EA1-47D0-BE16-5B35C97E74C4}"/>
              </a:ext>
            </a:extLst>
          </p:cNvPr>
          <p:cNvSpPr txBox="1"/>
          <p:nvPr userDrawn="1"/>
        </p:nvSpPr>
        <p:spPr>
          <a:xfrm>
            <a:off x="4211960" y="5291915"/>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7" name="CaixaDeTexto 6">
            <a:extLst>
              <a:ext uri="{FF2B5EF4-FFF2-40B4-BE49-F238E27FC236}">
                <a16:creationId xmlns:a16="http://schemas.microsoft.com/office/drawing/2014/main" id="{65AAA76E-B543-4D9E-8A95-B102DC517481}"/>
              </a:ext>
            </a:extLst>
          </p:cNvPr>
          <p:cNvSpPr txBox="1"/>
          <p:nvPr userDrawn="1"/>
        </p:nvSpPr>
        <p:spPr>
          <a:xfrm>
            <a:off x="6866095" y="5278084"/>
            <a:ext cx="2232248" cy="1015663"/>
          </a:xfrm>
          <a:prstGeom prst="rect">
            <a:avLst/>
          </a:prstGeom>
          <a:solidFill>
            <a:schemeClr val="bg1"/>
          </a:solidFill>
        </p:spPr>
        <p:txBody>
          <a:bodyPr wrap="square" rtlCol="0">
            <a:spAutoFit/>
          </a:bodyPr>
          <a:lstStyle/>
          <a:p>
            <a:r>
              <a:rPr lang="pt-BR" sz="1200" b="1" dirty="0"/>
              <a:t>Euroasiática (ESD)</a:t>
            </a:r>
          </a:p>
          <a:p>
            <a:r>
              <a:rPr lang="pt-BR" sz="1200" b="1" dirty="0"/>
              <a:t>Pacífico Norte Asiático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86452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9" name="Espaço Reservado para Texto 8"/>
          <p:cNvSpPr>
            <a:spLocks noGrp="1"/>
          </p:cNvSpPr>
          <p:nvPr>
            <p:ph type="body" sz="quarter" idx="11" hasCustomPrompt="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 </a:t>
            </a:r>
          </a:p>
        </p:txBody>
      </p:sp>
      <p:sp>
        <p:nvSpPr>
          <p:cNvPr id="6" name="CaixaDeTexto 2">
            <a:extLst>
              <a:ext uri="{FF2B5EF4-FFF2-40B4-BE49-F238E27FC236}">
                <a16:creationId xmlns:a16="http://schemas.microsoft.com/office/drawing/2014/main" id="{24418F8F-55AE-4F30-A4F5-B7D5BACE023D}"/>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pt-BR" altLang="pt-BR" sz="2400" b="1"/>
              <a:t>As imagens que temos utilizado aqui são sempre imagens tiradas da internet. Procuramos não utilizar imagens que tenham alguma restrição quanto à direitos autorais.</a:t>
            </a:r>
          </a:p>
          <a:p>
            <a:pPr algn="just" eaLnBrk="1" hangingPunct="1">
              <a:spcAft>
                <a:spcPts val="1200"/>
              </a:spcAft>
            </a:pPr>
            <a:r>
              <a:rPr lang="pt-BR" altLang="pt-BR" sz="2400" b="1"/>
              <a:t>Se por acaso estivermos utilizando de maneira indevida alguma imagem, por favor me avise que retirarei imediatamente a imagem deste material.</a:t>
            </a:r>
          </a:p>
        </p:txBody>
      </p:sp>
      <p:sp>
        <p:nvSpPr>
          <p:cNvPr id="8" name="Retângulo 3">
            <a:extLst>
              <a:ext uri="{FF2B5EF4-FFF2-40B4-BE49-F238E27FC236}">
                <a16:creationId xmlns:a16="http://schemas.microsoft.com/office/drawing/2014/main" id="{8F28B665-A79E-4E52-BD91-14131BA51623}"/>
              </a:ext>
            </a:extLst>
          </p:cNvPr>
          <p:cNvSpPr>
            <a:spLocks noChangeArrowheads="1"/>
          </p:cNvSpPr>
          <p:nvPr userDrawn="1"/>
        </p:nvSpPr>
        <p:spPr bwMode="auto">
          <a:xfrm>
            <a:off x="123825" y="3551238"/>
            <a:ext cx="9036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b="1" dirty="0"/>
              <a:t>Qualquer observação sobre este material entre em contato comigo pelo e-mail:</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a:p>
            <a:pPr eaLnBrk="1" hangingPunct="1"/>
            <a:endParaRPr lang="pt-BR" altLang="pt-BR" sz="2400" b="1" dirty="0">
              <a:solidFill>
                <a:srgbClr val="FF0000"/>
              </a:solidFill>
            </a:endParaRPr>
          </a:p>
          <a:p>
            <a:pPr eaLnBrk="1" hangingPunct="1"/>
            <a:endParaRPr lang="pt-BR" altLang="pt-BR" sz="2400" b="1" dirty="0">
              <a:solidFill>
                <a:srgbClr val="FF0000"/>
              </a:solidFill>
            </a:endParaRPr>
          </a:p>
        </p:txBody>
      </p:sp>
      <p:sp>
        <p:nvSpPr>
          <p:cNvPr id="10" name="Retângulo 3">
            <a:extLst>
              <a:ext uri="{FF2B5EF4-FFF2-40B4-BE49-F238E27FC236}">
                <a16:creationId xmlns:a16="http://schemas.microsoft.com/office/drawing/2014/main" id="{1A7E6371-DDD0-428D-ADA7-00C93FFBF8EE}"/>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164192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ra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56401C-DE18-48C8-8A43-D90D8C472295}"/>
              </a:ext>
            </a:extLst>
          </p:cNvPr>
          <p:cNvSpPr/>
          <p:nvPr userDrawn="1"/>
        </p:nvSpPr>
        <p:spPr>
          <a:xfrm>
            <a:off x="34925" y="0"/>
            <a:ext cx="910907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Tree>
    <p:extLst>
      <p:ext uri="{BB962C8B-B14F-4D97-AF65-F5344CB8AC3E}">
        <p14:creationId xmlns:p14="http://schemas.microsoft.com/office/powerpoint/2010/main" val="400488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ral com destaque">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sz="36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endParaRPr lang="pt-BR" dirty="0"/>
          </a:p>
        </p:txBody>
      </p:sp>
    </p:spTree>
    <p:extLst>
      <p:ext uri="{BB962C8B-B14F-4D97-AF65-F5344CB8AC3E}">
        <p14:creationId xmlns:p14="http://schemas.microsoft.com/office/powerpoint/2010/main" val="423454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marelo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6" name="Imagem 2">
            <a:extLst>
              <a:ext uri="{FF2B5EF4-FFF2-40B4-BE49-F238E27FC236}">
                <a16:creationId xmlns:a16="http://schemas.microsoft.com/office/drawing/2014/main" id="{B65C028F-C3E5-48CD-BA7A-8E01655A4F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a:extLst>
              <a:ext uri="{FF2B5EF4-FFF2-40B4-BE49-F238E27FC236}">
                <a16:creationId xmlns:a16="http://schemas.microsoft.com/office/drawing/2014/main" id="{7998C51B-5961-4332-9F95-1378C485AEC4}"/>
              </a:ext>
            </a:extLst>
          </p:cNvPr>
          <p:cNvSpPr/>
          <p:nvPr userDrawn="1"/>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13" name="Imagem 9">
            <a:extLst>
              <a:ext uri="{FF2B5EF4-FFF2-40B4-BE49-F238E27FC236}">
                <a16:creationId xmlns:a16="http://schemas.microsoft.com/office/drawing/2014/main" id="{9978B942-97EB-496B-8EB7-CCBC2F7F3196}"/>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2075" y="842963"/>
            <a:ext cx="126841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91E05CD-9CC7-447C-A604-5790BBFD58FB}"/>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1683427A-8243-4FC1-92C8-1E3BE900AA46}"/>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DA24ACCB-34BD-4833-8FBD-D447B81ABC8D}"/>
              </a:ext>
            </a:extLst>
          </p:cNvPr>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64604E08-EF50-479C-BF89-EAD268211E5B}"/>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8" name="Seta para a direita 15">
            <a:extLst>
              <a:ext uri="{FF2B5EF4-FFF2-40B4-BE49-F238E27FC236}">
                <a16:creationId xmlns:a16="http://schemas.microsoft.com/office/drawing/2014/main" id="{2793710C-739A-4F95-868F-AE0D753ADB7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9" name="Seta para a direita 16">
            <a:extLst>
              <a:ext uri="{FF2B5EF4-FFF2-40B4-BE49-F238E27FC236}">
                <a16:creationId xmlns:a16="http://schemas.microsoft.com/office/drawing/2014/main" id="{11B95390-0995-4B81-8E7F-C616DBB3226B}"/>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20" name="Seta para a direita 17">
            <a:extLst>
              <a:ext uri="{FF2B5EF4-FFF2-40B4-BE49-F238E27FC236}">
                <a16:creationId xmlns:a16="http://schemas.microsoft.com/office/drawing/2014/main" id="{ADF4A2DB-7503-43BB-8701-2341441E1B57}"/>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28" name="Imagem 13" descr="Uma imagem contendo texto&#10;&#10;Descrição gerada com alta confiança">
            <a:extLst>
              <a:ext uri="{FF2B5EF4-FFF2-40B4-BE49-F238E27FC236}">
                <a16:creationId xmlns:a16="http://schemas.microsoft.com/office/drawing/2014/main" id="{EF17D8FD-C7E7-4BCF-9742-40BC2670E9E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aixaDeTexto 18">
            <a:extLst>
              <a:ext uri="{FF2B5EF4-FFF2-40B4-BE49-F238E27FC236}">
                <a16:creationId xmlns:a16="http://schemas.microsoft.com/office/drawing/2014/main" id="{08514C7B-E36E-4B83-9AAB-7166EC891439}"/>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30" name="Retângulo 29">
            <a:extLst>
              <a:ext uri="{FF2B5EF4-FFF2-40B4-BE49-F238E27FC236}">
                <a16:creationId xmlns:a16="http://schemas.microsoft.com/office/drawing/2014/main" id="{C29CE97F-0103-4489-86DA-9A7E2F0B047D}"/>
              </a:ext>
            </a:extLst>
          </p:cNvPr>
          <p:cNvSpPr>
            <a:spLocks noChangeArrowheads="1"/>
          </p:cNvSpPr>
          <p:nvPr userDrawn="1"/>
        </p:nvSpPr>
        <p:spPr bwMode="auto">
          <a:xfrm>
            <a:off x="1749425" y="41685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p>
        </p:txBody>
      </p:sp>
      <p:sp>
        <p:nvSpPr>
          <p:cNvPr id="31" name="CaixaDeTexto 30">
            <a:extLst>
              <a:ext uri="{FF2B5EF4-FFF2-40B4-BE49-F238E27FC236}">
                <a16:creationId xmlns:a16="http://schemas.microsoft.com/office/drawing/2014/main" id="{6055C3C2-8158-473C-9D75-092FA7110307}"/>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2022</a:t>
            </a:r>
          </a:p>
        </p:txBody>
      </p:sp>
      <p:sp>
        <p:nvSpPr>
          <p:cNvPr id="32" name="CaixaDeTexto 31">
            <a:extLst>
              <a:ext uri="{FF2B5EF4-FFF2-40B4-BE49-F238E27FC236}">
                <a16:creationId xmlns:a16="http://schemas.microsoft.com/office/drawing/2014/main" id="{D502883E-26D5-4D6A-A98A-52B76B0E1AAC}"/>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dirty="0">
                <a:cs typeface="+mn-cs"/>
              </a:rPr>
              <a:t>Sábado</a:t>
            </a:r>
          </a:p>
        </p:txBody>
      </p:sp>
      <p:sp>
        <p:nvSpPr>
          <p:cNvPr id="33" name="Espaço Reservado para Texto 29">
            <a:extLst>
              <a:ext uri="{FF2B5EF4-FFF2-40B4-BE49-F238E27FC236}">
                <a16:creationId xmlns:a16="http://schemas.microsoft.com/office/drawing/2014/main" id="{89A7A51E-7F41-452E-8036-2D3AFDD2DF29}"/>
              </a:ext>
            </a:extLst>
          </p:cNvPr>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34" name="Espaço Reservado para Texto 21">
            <a:extLst>
              <a:ext uri="{FF2B5EF4-FFF2-40B4-BE49-F238E27FC236}">
                <a16:creationId xmlns:a16="http://schemas.microsoft.com/office/drawing/2014/main" id="{DEF5D634-A807-40BF-91FB-7977F63075E8}"/>
              </a:ext>
            </a:extLst>
          </p:cNvPr>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35" name="Espaço Reservado para Texto 23">
            <a:extLst>
              <a:ext uri="{FF2B5EF4-FFF2-40B4-BE49-F238E27FC236}">
                <a16:creationId xmlns:a16="http://schemas.microsoft.com/office/drawing/2014/main" id="{A9497C66-2287-4ED7-9704-77C9B6E3F3A2}"/>
              </a:ext>
            </a:extLst>
          </p:cNvPr>
          <p:cNvSpPr>
            <a:spLocks noGrp="1"/>
          </p:cNvSpPr>
          <p:nvPr>
            <p:ph type="body" sz="quarter" idx="12" hasCustomPrompt="1"/>
          </p:nvPr>
        </p:nvSpPr>
        <p:spPr>
          <a:xfrm>
            <a:off x="4996847" y="5876925"/>
            <a:ext cx="1742594"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spTree>
    <p:extLst>
      <p:ext uri="{BB962C8B-B14F-4D97-AF65-F5344CB8AC3E}">
        <p14:creationId xmlns:p14="http://schemas.microsoft.com/office/powerpoint/2010/main" val="75773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3" name="Espaço Reservado para Conteúdo 2">
            <a:extLst>
              <a:ext uri="{FF2B5EF4-FFF2-40B4-BE49-F238E27FC236}">
                <a16:creationId xmlns:a16="http://schemas.microsoft.com/office/drawing/2014/main" id="{E49A79CD-F44D-41E3-95D5-403F534FC26C}"/>
              </a:ext>
            </a:extLst>
          </p:cNvPr>
          <p:cNvSpPr>
            <a:spLocks noGrp="1"/>
          </p:cNvSpPr>
          <p:nvPr>
            <p:ph sz="quarter" idx="13" hasCustomPrompt="1"/>
          </p:nvPr>
        </p:nvSpPr>
        <p:spPr>
          <a:xfrm>
            <a:off x="7163898" y="1674844"/>
            <a:ext cx="1944687" cy="988841"/>
          </a:xfrm>
          <a:prstGeom prst="rect">
            <a:avLst/>
          </a:prstGeom>
        </p:spPr>
        <p:txBody>
          <a:bodyPr/>
          <a:lstStyle>
            <a:lvl1pPr marL="0" indent="0">
              <a:buNone/>
              <a:defRPr b="1"/>
            </a:lvl1pPr>
          </a:lstStyle>
          <a:p>
            <a:pPr lvl="0"/>
            <a:r>
              <a:rPr lang="pt-BR" dirty="0"/>
              <a:t>Informe o trimestre</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39"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687600"/>
            <a:ext cx="7812000" cy="990000"/>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dirty="0"/>
              <a:t>Informativo</a:t>
            </a:r>
            <a:r>
              <a:rPr lang="pt-BR" sz="2800" dirty="0"/>
              <a:t>   Mundial das Missões</a:t>
            </a:r>
            <a:r>
              <a:rPr lang="pt-BR" dirty="0"/>
              <a:t> </a:t>
            </a:r>
          </a:p>
        </p:txBody>
      </p:sp>
    </p:spTree>
    <p:extLst>
      <p:ext uri="{BB962C8B-B14F-4D97-AF65-F5344CB8AC3E}">
        <p14:creationId xmlns:p14="http://schemas.microsoft.com/office/powerpoint/2010/main" val="395730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PA Semanal">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29C4F9F-7164-4A88-8186-F2EC86C7B03B}"/>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87D53788-D976-41CE-802E-EB4B8F1547D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F18B633A-5599-49C4-9110-6CDC02E0481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AD9D429E-CB15-4015-B86F-76F9FB74F8BF}"/>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BB4757FE-40FD-4D22-A6FB-5F1A6A3ACE55}"/>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20A24CF0-7EA8-4C2F-B85C-F557DC02C7D1}"/>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A6B12C85-1D00-4489-8EF9-E600501C5A7E}"/>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042B04BC-7E8B-4698-A759-CE34BD7E8E7B}"/>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5BB715D9-9498-49F7-971C-96EE72AE648A}"/>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B932BA80-A5D1-4DF3-B45F-BDFB88D5505B}"/>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3D09FAD2-3874-4980-9B63-0809E084B2C2}"/>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39A55A55-E9F4-4396-824E-78B36933FBFB}"/>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F0AC6B4D-9C49-4064-A87B-765A51EA94A9}"/>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3439E98F-DE90-4B51-AF68-122A0097F93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1E811989-F229-4558-A06D-EC63EFF9D44C}"/>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3" name="Retângulo 22">
            <a:extLst>
              <a:ext uri="{FF2B5EF4-FFF2-40B4-BE49-F238E27FC236}">
                <a16:creationId xmlns:a16="http://schemas.microsoft.com/office/drawing/2014/main" id="{3B87E281-8C6B-4F06-86F2-32D2DD4F0B4B}"/>
              </a:ext>
            </a:extLst>
          </p:cNvPr>
          <p:cNvSpPr>
            <a:spLocks noChangeArrowheads="1"/>
          </p:cNvSpPr>
          <p:nvPr userDrawn="1"/>
        </p:nvSpPr>
        <p:spPr bwMode="auto">
          <a:xfrm>
            <a:off x="1749425" y="62071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endParaRPr lang="pt-BR" altLang="pt-BR" sz="2400" b="1" dirty="0">
              <a:cs typeface="+mn-cs"/>
            </a:endParaRPr>
          </a:p>
        </p:txBody>
      </p:sp>
      <p:sp>
        <p:nvSpPr>
          <p:cNvPr id="25" name="CaixaDeTexto 24">
            <a:extLst>
              <a:ext uri="{FF2B5EF4-FFF2-40B4-BE49-F238E27FC236}">
                <a16:creationId xmlns:a16="http://schemas.microsoft.com/office/drawing/2014/main" id="{C53F16FD-8A4E-4357-BC73-A688F80EEFE2}"/>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2022</a:t>
            </a:r>
          </a:p>
        </p:txBody>
      </p:sp>
      <p:sp>
        <p:nvSpPr>
          <p:cNvPr id="26" name="CaixaDeTexto 25">
            <a:extLst>
              <a:ext uri="{FF2B5EF4-FFF2-40B4-BE49-F238E27FC236}">
                <a16:creationId xmlns:a16="http://schemas.microsoft.com/office/drawing/2014/main" id="{70E871F9-C59B-4534-AF03-EB9B6618371B}"/>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a:cs typeface="+mn-cs"/>
              </a:rPr>
              <a:t>Sábado</a:t>
            </a:r>
          </a:p>
        </p:txBody>
      </p:sp>
      <p:sp>
        <p:nvSpPr>
          <p:cNvPr id="30" name="Espaço Reservado para Texto 29"/>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22" name="Espaço Reservado para Texto 21"/>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24" name="Espaço Reservado para Texto 23"/>
          <p:cNvSpPr>
            <a:spLocks noGrp="1"/>
          </p:cNvSpPr>
          <p:nvPr>
            <p:ph type="body" sz="quarter" idx="12" hasCustomPrompt="1"/>
          </p:nvPr>
        </p:nvSpPr>
        <p:spPr>
          <a:xfrm>
            <a:off x="5076056" y="5876925"/>
            <a:ext cx="1584176"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pic>
        <p:nvPicPr>
          <p:cNvPr id="27" name="Imagem 2">
            <a:extLst>
              <a:ext uri="{FF2B5EF4-FFF2-40B4-BE49-F238E27FC236}">
                <a16:creationId xmlns:a16="http://schemas.microsoft.com/office/drawing/2014/main" id="{EC744A77-C2D0-4BCF-93F7-481B5803878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94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pic>
        <p:nvPicPr>
          <p:cNvPr id="6" name="Imagem 5" descr="Mapa&#10;&#10;Descrição gerada automaticamente">
            <a:extLst>
              <a:ext uri="{FF2B5EF4-FFF2-40B4-BE49-F238E27FC236}">
                <a16:creationId xmlns:a16="http://schemas.microsoft.com/office/drawing/2014/main" id="{E2E2D01B-98BC-41C2-CE6D-9336AED9DD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4" y="675886"/>
            <a:ext cx="9143999" cy="6127330"/>
          </a:xfrm>
          <a:prstGeom prst="rect">
            <a:avLst/>
          </a:prstGeom>
        </p:spPr>
      </p:pic>
      <p:sp>
        <p:nvSpPr>
          <p:cNvPr id="15" name="Fluxograma: Processo 14">
            <a:extLst>
              <a:ext uri="{FF2B5EF4-FFF2-40B4-BE49-F238E27FC236}">
                <a16:creationId xmlns:a16="http://schemas.microsoft.com/office/drawing/2014/main" id="{4FB18E68-1F7C-2377-08F9-4220E024ED74}"/>
              </a:ext>
            </a:extLst>
          </p:cNvPr>
          <p:cNvSpPr/>
          <p:nvPr userDrawn="1"/>
        </p:nvSpPr>
        <p:spPr>
          <a:xfrm>
            <a:off x="1043608" y="5057366"/>
            <a:ext cx="2686496" cy="173458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l" fontAlgn="auto">
              <a:spcBef>
                <a:spcPts val="0"/>
              </a:spcBef>
              <a:spcAft>
                <a:spcPts val="0"/>
              </a:spcAft>
              <a:buAutoNum type="arabicPeriod"/>
            </a:pPr>
            <a:endParaRPr lang="pt-BR" sz="1200" dirty="0">
              <a:solidFill>
                <a:schemeClr val="tx1"/>
              </a:solidFill>
            </a:endParaRPr>
          </a:p>
        </p:txBody>
      </p:sp>
      <p:sp>
        <p:nvSpPr>
          <p:cNvPr id="25" name="Retângulo 24">
            <a:extLst>
              <a:ext uri="{FF2B5EF4-FFF2-40B4-BE49-F238E27FC236}">
                <a16:creationId xmlns:a16="http://schemas.microsoft.com/office/drawing/2014/main" id="{BF548D46-1421-4A47-9FA0-ED5EA4F96B86}"/>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27" name="CaixaDeTexto 26">
            <a:extLst>
              <a:ext uri="{FF2B5EF4-FFF2-40B4-BE49-F238E27FC236}">
                <a16:creationId xmlns:a16="http://schemas.microsoft.com/office/drawing/2014/main" id="{E8B630B2-FF9D-4777-94CB-92BC3F8F2942}"/>
              </a:ext>
            </a:extLst>
          </p:cNvPr>
          <p:cNvSpPr txBox="1"/>
          <p:nvPr userDrawn="1"/>
        </p:nvSpPr>
        <p:spPr>
          <a:xfrm>
            <a:off x="5180" y="25192"/>
            <a:ext cx="9074150" cy="523220"/>
          </a:xfrm>
          <a:prstGeom prst="rect">
            <a:avLst/>
          </a:prstGeom>
          <a:noFill/>
        </p:spPr>
        <p:txBody>
          <a:bodyPr wrap="square" rtlCol="0">
            <a:spAutoFit/>
          </a:bodyPr>
          <a:lstStyle/>
          <a:p>
            <a:pPr algn="ctr"/>
            <a:r>
              <a:rPr lang="pt-BR" sz="2000" b="1" dirty="0">
                <a:ln>
                  <a:solidFill>
                    <a:schemeClr val="tx1"/>
                  </a:solidFill>
                </a:ln>
                <a:solidFill>
                  <a:srgbClr val="FFFF00"/>
                </a:solidFill>
              </a:rPr>
              <a:t>DESTINO DAS OFERTAS </a:t>
            </a:r>
            <a:r>
              <a:rPr lang="pt-BR" sz="2800" b="1" dirty="0">
                <a:ln>
                  <a:solidFill>
                    <a:schemeClr val="tx1"/>
                  </a:solidFill>
                </a:ln>
                <a:solidFill>
                  <a:srgbClr val="FFFF00"/>
                </a:solidFill>
              </a:rPr>
              <a:t>– Divisão</a:t>
            </a:r>
            <a:r>
              <a:rPr lang="pt-BR" sz="2800" b="1" dirty="0">
                <a:ln>
                  <a:solidFill>
                    <a:schemeClr val="tx1"/>
                  </a:solidFill>
                </a:ln>
                <a:solidFill>
                  <a:srgbClr val="FF0000"/>
                </a:solidFill>
              </a:rPr>
              <a:t> do Sul do Pacífico</a:t>
            </a:r>
          </a:p>
        </p:txBody>
      </p:sp>
      <p:sp>
        <p:nvSpPr>
          <p:cNvPr id="9" name="Fluxograma: Processo 8">
            <a:extLst>
              <a:ext uri="{FF2B5EF4-FFF2-40B4-BE49-F238E27FC236}">
                <a16:creationId xmlns:a16="http://schemas.microsoft.com/office/drawing/2014/main" id="{1E572774-0A7A-162C-2E22-5D8FDC30264D}"/>
              </a:ext>
            </a:extLst>
          </p:cNvPr>
          <p:cNvSpPr/>
          <p:nvPr userDrawn="1"/>
        </p:nvSpPr>
        <p:spPr>
          <a:xfrm>
            <a:off x="107504" y="5085184"/>
            <a:ext cx="3312368" cy="173458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l" fontAlgn="auto">
              <a:spcBef>
                <a:spcPts val="0"/>
              </a:spcBef>
              <a:spcAft>
                <a:spcPts val="0"/>
              </a:spcAft>
              <a:buAutoNum type="arabicPeriod"/>
            </a:pPr>
            <a:r>
              <a:rPr lang="pt-BR" sz="1400" dirty="0">
                <a:solidFill>
                  <a:schemeClr val="tx1"/>
                </a:solidFill>
              </a:rPr>
              <a:t>Estabelecimento do canal de televisão Hope Channel (Canal da Esperança) e da Rádio Hope FM, em Papua-Nova Guiné</a:t>
            </a:r>
          </a:p>
          <a:p>
            <a:pPr marL="228600" indent="-228600" algn="l" fontAlgn="auto">
              <a:spcBef>
                <a:spcPts val="0"/>
              </a:spcBef>
              <a:spcAft>
                <a:spcPts val="0"/>
              </a:spcAft>
              <a:buAutoNum type="arabicPeriod"/>
            </a:pPr>
            <a:r>
              <a:rPr lang="pt-BR" sz="1400" dirty="0">
                <a:solidFill>
                  <a:schemeClr val="tx1"/>
                </a:solidFill>
              </a:rPr>
              <a:t>Produção das séries “</a:t>
            </a:r>
            <a:r>
              <a:rPr lang="pt-BR" sz="1400" dirty="0" err="1">
                <a:solidFill>
                  <a:schemeClr val="tx1"/>
                </a:solidFill>
              </a:rPr>
              <a:t>Fiilhos</a:t>
            </a:r>
            <a:r>
              <a:rPr lang="pt-BR" sz="1400" dirty="0">
                <a:solidFill>
                  <a:schemeClr val="tx1"/>
                </a:solidFill>
              </a:rPr>
              <a:t> do Rei” para a Divisão do Sul do Pacífico. Cinco séries infantis de TV sobre discipulado com 13 episódios cada.</a:t>
            </a:r>
          </a:p>
        </p:txBody>
      </p:sp>
      <p:cxnSp>
        <p:nvCxnSpPr>
          <p:cNvPr id="5" name="Conector de Seta Reta 4">
            <a:extLst>
              <a:ext uri="{FF2B5EF4-FFF2-40B4-BE49-F238E27FC236}">
                <a16:creationId xmlns:a16="http://schemas.microsoft.com/office/drawing/2014/main" id="{0C75F8D1-370C-E3D9-56A8-EF2CF45D3EC4}"/>
              </a:ext>
            </a:extLst>
          </p:cNvPr>
          <p:cNvCxnSpPr>
            <a:cxnSpLocks/>
          </p:cNvCxnSpPr>
          <p:nvPr userDrawn="1"/>
        </p:nvCxnSpPr>
        <p:spPr>
          <a:xfrm flipV="1">
            <a:off x="3203848" y="4293096"/>
            <a:ext cx="1728192" cy="23042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27C5E27C-FA38-38A2-74A3-A1C5A3CCAD14}"/>
              </a:ext>
            </a:extLst>
          </p:cNvPr>
          <p:cNvSpPr txBox="1"/>
          <p:nvPr userDrawn="1"/>
        </p:nvSpPr>
        <p:spPr>
          <a:xfrm>
            <a:off x="142776" y="4295924"/>
            <a:ext cx="2557016" cy="830997"/>
          </a:xfrm>
          <a:prstGeom prst="rect">
            <a:avLst/>
          </a:prstGeom>
          <a:solidFill>
            <a:schemeClr val="bg1"/>
          </a:solidFill>
        </p:spPr>
        <p:txBody>
          <a:bodyPr wrap="square">
            <a:spAutoFit/>
          </a:bodyPr>
          <a:lstStyle/>
          <a:p>
            <a:r>
              <a:rPr lang="pt-BR" sz="2400" b="1" dirty="0">
                <a:ln>
                  <a:solidFill>
                    <a:schemeClr val="tx1"/>
                  </a:solidFill>
                </a:ln>
                <a:solidFill>
                  <a:srgbClr val="FFFF00"/>
                </a:solidFill>
              </a:rPr>
              <a:t>Divisão</a:t>
            </a:r>
            <a:r>
              <a:rPr lang="pt-BR" sz="2400" b="1" dirty="0">
                <a:ln>
                  <a:solidFill>
                    <a:schemeClr val="tx1"/>
                  </a:solidFill>
                </a:ln>
                <a:solidFill>
                  <a:srgbClr val="FF0000"/>
                </a:solidFill>
              </a:rPr>
              <a:t> </a:t>
            </a:r>
          </a:p>
          <a:p>
            <a:r>
              <a:rPr lang="pt-BR" sz="2400" b="1" dirty="0">
                <a:ln>
                  <a:solidFill>
                    <a:schemeClr val="tx1"/>
                  </a:solidFill>
                </a:ln>
                <a:solidFill>
                  <a:srgbClr val="FF0000"/>
                </a:solidFill>
              </a:rPr>
              <a:t>do Sul do Pacífico</a:t>
            </a:r>
            <a:endParaRPr lang="pt-BR" sz="2400" dirty="0"/>
          </a:p>
        </p:txBody>
      </p:sp>
      <p:cxnSp>
        <p:nvCxnSpPr>
          <p:cNvPr id="4" name="Conector de Seta Reta 3">
            <a:extLst>
              <a:ext uri="{FF2B5EF4-FFF2-40B4-BE49-F238E27FC236}">
                <a16:creationId xmlns:a16="http://schemas.microsoft.com/office/drawing/2014/main" id="{5025BA68-1051-0C69-6924-A4DE2479DAA1}"/>
              </a:ext>
            </a:extLst>
          </p:cNvPr>
          <p:cNvCxnSpPr>
            <a:cxnSpLocks/>
          </p:cNvCxnSpPr>
          <p:nvPr userDrawn="1"/>
        </p:nvCxnSpPr>
        <p:spPr>
          <a:xfrm flipV="1">
            <a:off x="3059832" y="1700808"/>
            <a:ext cx="1872208" cy="41044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19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16" name="Retângulo 15">
            <a:extLst>
              <a:ext uri="{FF2B5EF4-FFF2-40B4-BE49-F238E27FC236}">
                <a16:creationId xmlns:a16="http://schemas.microsoft.com/office/drawing/2014/main" id="{49C02A9C-EC97-48F4-96BC-621B79453E1E}"/>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3" name="Retângulo 12">
            <a:extLst>
              <a:ext uri="{FF2B5EF4-FFF2-40B4-BE49-F238E27FC236}">
                <a16:creationId xmlns:a16="http://schemas.microsoft.com/office/drawing/2014/main" id="{C80D2776-4C41-401B-A7ED-1A0BC0EF6948}"/>
              </a:ext>
            </a:extLst>
          </p:cNvPr>
          <p:cNvSpPr/>
          <p:nvPr userDrawn="1"/>
        </p:nvSpPr>
        <p:spPr>
          <a:xfrm>
            <a:off x="32779" y="666750"/>
            <a:ext cx="9109075" cy="6165124"/>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4" name="Espaço Reservado para Texto 8">
            <a:extLst>
              <a:ext uri="{FF2B5EF4-FFF2-40B4-BE49-F238E27FC236}">
                <a16:creationId xmlns:a16="http://schemas.microsoft.com/office/drawing/2014/main" id="{A2F1A39E-2A2D-4DFD-B384-4C8496CF939A}"/>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5 de </a:t>
            </a:r>
            <a:r>
              <a:rPr lang="pt-BR" dirty="0" err="1"/>
              <a:t>xxx</a:t>
            </a:r>
            <a:endParaRPr lang="pt-BR" dirty="0"/>
          </a:p>
        </p:txBody>
      </p:sp>
      <p:sp>
        <p:nvSpPr>
          <p:cNvPr id="18" name="Espaço Reservado para Texto 2">
            <a:extLst>
              <a:ext uri="{FF2B5EF4-FFF2-40B4-BE49-F238E27FC236}">
                <a16:creationId xmlns:a16="http://schemas.microsoft.com/office/drawing/2014/main" id="{C1F9B76E-4B1A-4EB0-A3FF-955595CF6B2C}"/>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0" name="Espaço Reservado para Imagem 17">
            <a:extLst>
              <a:ext uri="{FF2B5EF4-FFF2-40B4-BE49-F238E27FC236}">
                <a16:creationId xmlns:a16="http://schemas.microsoft.com/office/drawing/2014/main" id="{7D0CB816-BE66-401C-8064-957A5D52EA3E}"/>
              </a:ext>
            </a:extLst>
          </p:cNvPr>
          <p:cNvSpPr>
            <a:spLocks noGrp="1"/>
          </p:cNvSpPr>
          <p:nvPr>
            <p:ph type="pic" sz="quarter" idx="13" hasCustomPrompt="1"/>
          </p:nvPr>
        </p:nvSpPr>
        <p:spPr>
          <a:xfrm>
            <a:off x="6787915" y="1677908"/>
            <a:ext cx="2188800" cy="1562400"/>
          </a:xfrm>
          <a:prstGeom prst="rect">
            <a:avLst/>
          </a:prstGeom>
        </p:spPr>
        <p:txBody>
          <a:bodyPr/>
          <a:lstStyle>
            <a:lvl1pPr marL="0" indent="0">
              <a:buNone/>
              <a:defRPr sz="2000"/>
            </a:lvl1pPr>
          </a:lstStyle>
          <a:p>
            <a:r>
              <a:rPr lang="pt-BR" dirty="0"/>
              <a:t>Imagem Bandeira</a:t>
            </a:r>
          </a:p>
        </p:txBody>
      </p:sp>
      <p:sp>
        <p:nvSpPr>
          <p:cNvPr id="22" name="Espaço Reservado para Imagem 19">
            <a:extLst>
              <a:ext uri="{FF2B5EF4-FFF2-40B4-BE49-F238E27FC236}">
                <a16:creationId xmlns:a16="http://schemas.microsoft.com/office/drawing/2014/main" id="{077DD9D9-5667-415D-9AE1-F800DE7A380D}"/>
              </a:ext>
            </a:extLst>
          </p:cNvPr>
          <p:cNvSpPr>
            <a:spLocks noGrp="1"/>
          </p:cNvSpPr>
          <p:nvPr>
            <p:ph type="pic" sz="quarter" idx="14" hasCustomPrompt="1"/>
          </p:nvPr>
        </p:nvSpPr>
        <p:spPr>
          <a:xfrm>
            <a:off x="6699014" y="3975057"/>
            <a:ext cx="2355591" cy="2740025"/>
          </a:xfrm>
          <a:prstGeom prst="rect">
            <a:avLst/>
          </a:prstGeom>
        </p:spPr>
        <p:txBody>
          <a:bodyPr/>
          <a:lstStyle>
            <a:lvl1pPr marL="0" indent="0">
              <a:buNone/>
              <a:defRPr sz="2000"/>
            </a:lvl1pPr>
          </a:lstStyle>
          <a:p>
            <a:r>
              <a:rPr lang="pt-BR" dirty="0"/>
              <a:t>Imagem Pessoa</a:t>
            </a:r>
          </a:p>
        </p:txBody>
      </p:sp>
      <p:sp>
        <p:nvSpPr>
          <p:cNvPr id="23" name="Espaço Reservado para Texto 21">
            <a:extLst>
              <a:ext uri="{FF2B5EF4-FFF2-40B4-BE49-F238E27FC236}">
                <a16:creationId xmlns:a16="http://schemas.microsoft.com/office/drawing/2014/main" id="{E8EC2046-C85A-4C97-89CB-A052965A85F1}"/>
              </a:ext>
            </a:extLst>
          </p:cNvPr>
          <p:cNvSpPr>
            <a:spLocks noGrp="1"/>
          </p:cNvSpPr>
          <p:nvPr>
            <p:ph type="body" sz="quarter" idx="15" hasCustomPrompt="1"/>
          </p:nvPr>
        </p:nvSpPr>
        <p:spPr>
          <a:xfrm>
            <a:off x="179284" y="6381328"/>
            <a:ext cx="6446941" cy="333515"/>
          </a:xfrm>
          <a:prstGeom prst="rect">
            <a:avLst/>
          </a:prstGeom>
        </p:spPr>
        <p:txBody>
          <a:bodyPr/>
          <a:lstStyle>
            <a:lvl1pPr marL="0" indent="0" algn="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24" name="Espaço Reservado para Texto 23">
            <a:extLst>
              <a:ext uri="{FF2B5EF4-FFF2-40B4-BE49-F238E27FC236}">
                <a16:creationId xmlns:a16="http://schemas.microsoft.com/office/drawing/2014/main" id="{89016258-7870-4C04-A223-9D685443508C}"/>
              </a:ext>
            </a:extLst>
          </p:cNvPr>
          <p:cNvSpPr>
            <a:spLocks noGrp="1"/>
          </p:cNvSpPr>
          <p:nvPr>
            <p:ph type="body" sz="quarter" idx="16" hasCustomPrompt="1"/>
          </p:nvPr>
        </p:nvSpPr>
        <p:spPr>
          <a:xfrm>
            <a:off x="6699015" y="3253428"/>
            <a:ext cx="2355590" cy="604837"/>
          </a:xfrm>
          <a:prstGeom prst="rect">
            <a:avLst/>
          </a:prstGeom>
        </p:spPr>
        <p:txBody>
          <a:bodyPr wrap="none" lIns="90000" anchor="ctr" anchorCtr="0">
            <a:normAutofit/>
          </a:bodyPr>
          <a:lstStyle>
            <a:lvl1pPr marL="0" indent="0" algn="ctr">
              <a:buNone/>
              <a:defRPr b="1"/>
            </a:lvl1pPr>
          </a:lstStyle>
          <a:p>
            <a:pPr lvl="0"/>
            <a:r>
              <a:rPr lang="pt-BR" dirty="0"/>
              <a:t>Editar País</a:t>
            </a:r>
          </a:p>
        </p:txBody>
      </p:sp>
      <p:pic>
        <p:nvPicPr>
          <p:cNvPr id="10" name="Imagem 9" descr="Mapa&#10;&#10;Descrição gerada automaticamente">
            <a:extLst>
              <a:ext uri="{FF2B5EF4-FFF2-40B4-BE49-F238E27FC236}">
                <a16:creationId xmlns:a16="http://schemas.microsoft.com/office/drawing/2014/main" id="{26AC1F15-65F2-FD79-21F5-21AC48D8B6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394" y="1689419"/>
            <a:ext cx="6531338" cy="4691909"/>
          </a:xfrm>
          <a:prstGeom prst="rect">
            <a:avLst/>
          </a:prstGeom>
        </p:spPr>
      </p:pic>
    </p:spTree>
    <p:extLst>
      <p:ext uri="{BB962C8B-B14F-4D97-AF65-F5344CB8AC3E}">
        <p14:creationId xmlns:p14="http://schemas.microsoft.com/office/powerpoint/2010/main" val="4042573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riosidad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do Sul do Pacífico</a:t>
            </a:r>
          </a:p>
        </p:txBody>
      </p:sp>
      <p:sp>
        <p:nvSpPr>
          <p:cNvPr id="3" name="Espaço Reservado para Texto 2">
            <a:extLst>
              <a:ext uri="{FF2B5EF4-FFF2-40B4-BE49-F238E27FC236}">
                <a16:creationId xmlns:a16="http://schemas.microsoft.com/office/drawing/2014/main" id="{41BD80D8-3761-4900-B3A7-1F0AC121B4FB}"/>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1327805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riosidades_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do Sul do Pacífico</a:t>
            </a:r>
          </a:p>
        </p:txBody>
      </p:sp>
      <p:sp>
        <p:nvSpPr>
          <p:cNvPr id="7" name="Espaço Reservado para Texto 2">
            <a:extLst>
              <a:ext uri="{FF2B5EF4-FFF2-40B4-BE49-F238E27FC236}">
                <a16:creationId xmlns:a16="http://schemas.microsoft.com/office/drawing/2014/main" id="{5BEB51A7-FA12-4092-880C-D92F60CC101A}"/>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300" b="1">
                <a:latin typeface="Comic Sans MS" panose="030F0702030302020204" pitchFamily="66" charset="0"/>
              </a:defRPr>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2258422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7737" y="685695"/>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83031C4F-6308-48D1-AE9D-A3E3CDBF91F7}"/>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do Sul do Pacífico</a:t>
            </a:r>
          </a:p>
        </p:txBody>
      </p:sp>
    </p:spTree>
    <p:extLst>
      <p:ext uri="{BB962C8B-B14F-4D97-AF65-F5344CB8AC3E}">
        <p14:creationId xmlns:p14="http://schemas.microsoft.com/office/powerpoint/2010/main" val="330012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ientaçõ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BFCC3EF9-EFE1-42F6-AF89-C307108FF02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Orientação aos Professores</a:t>
            </a:r>
          </a:p>
        </p:txBody>
      </p:sp>
      <p:sp>
        <p:nvSpPr>
          <p:cNvPr id="7" name="CaixaDeTexto 6">
            <a:extLst>
              <a:ext uri="{FF2B5EF4-FFF2-40B4-BE49-F238E27FC236}">
                <a16:creationId xmlns:a16="http://schemas.microsoft.com/office/drawing/2014/main" id="{A44857A5-1D10-4BFC-8C69-E0241B0C4CC3}"/>
              </a:ext>
            </a:extLst>
          </p:cNvPr>
          <p:cNvSpPr txBox="1"/>
          <p:nvPr userDrawn="1"/>
        </p:nvSpPr>
        <p:spPr>
          <a:xfrm>
            <a:off x="55055" y="666750"/>
            <a:ext cx="9054020" cy="532903"/>
          </a:xfrm>
          <a:prstGeom prst="rect">
            <a:avLst/>
          </a:prstGeom>
          <a:noFill/>
        </p:spPr>
        <p:txBody>
          <a:bodyPr wrap="square">
            <a:spAutoFit/>
          </a:bodyPr>
          <a:lstStyle/>
          <a:p>
            <a:pPr marR="101600" algn="ctr">
              <a:lnSpc>
                <a:spcPct val="107000"/>
              </a:lnSpc>
              <a:spcAft>
                <a:spcPts val="0"/>
              </a:spcAft>
            </a:pPr>
            <a:r>
              <a:rPr lang="pt-BR" sz="2800" b="1" i="1" dirty="0">
                <a:solidFill>
                  <a:srgbClr val="FF0000"/>
                </a:solidFill>
              </a:rPr>
              <a:t>Dicas da história </a:t>
            </a:r>
          </a:p>
        </p:txBody>
      </p:sp>
    </p:spTree>
    <p:extLst>
      <p:ext uri="{BB962C8B-B14F-4D97-AF65-F5344CB8AC3E}">
        <p14:creationId xmlns:p14="http://schemas.microsoft.com/office/powerpoint/2010/main" val="280541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9" name="Seta para a direita 14">
            <a:extLst>
              <a:ext uri="{FF2B5EF4-FFF2-40B4-BE49-F238E27FC236}">
                <a16:creationId xmlns:a16="http://schemas.microsoft.com/office/drawing/2014/main" id="{13E3794A-39B9-4F11-9A65-AC2566BBFC9F}"/>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0" name="Seta para a direita 15">
            <a:extLst>
              <a:ext uri="{FF2B5EF4-FFF2-40B4-BE49-F238E27FC236}">
                <a16:creationId xmlns:a16="http://schemas.microsoft.com/office/drawing/2014/main" id="{DFB7F4FA-087C-404C-B195-50699B26695F}"/>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1" name="Seta para a direita 16">
            <a:extLst>
              <a:ext uri="{FF2B5EF4-FFF2-40B4-BE49-F238E27FC236}">
                <a16:creationId xmlns:a16="http://schemas.microsoft.com/office/drawing/2014/main" id="{5E88BB1A-AC3F-4CD1-A010-5AA2B37E13C5}"/>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 name="Seta para a direita 17">
            <a:extLst>
              <a:ext uri="{FF2B5EF4-FFF2-40B4-BE49-F238E27FC236}">
                <a16:creationId xmlns:a16="http://schemas.microsoft.com/office/drawing/2014/main" id="{36A8CDFF-E5D3-445F-A807-E5E0A899467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550118"/>
            <a:ext cx="7812087" cy="6300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5" name="Picture 3">
            <a:extLst>
              <a:ext uri="{FF2B5EF4-FFF2-40B4-BE49-F238E27FC236}">
                <a16:creationId xmlns:a16="http://schemas.microsoft.com/office/drawing/2014/main" id="{D9099EE3-ED9B-4A5A-98AE-233EE12133F1}"/>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57494" y="5247095"/>
            <a:ext cx="1206000" cy="127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9" r:id="rId3"/>
    <p:sldLayoutId id="2147483695" r:id="rId4"/>
    <p:sldLayoutId id="2147483697" r:id="rId5"/>
    <p:sldLayoutId id="2147483705" r:id="rId6"/>
    <p:sldLayoutId id="2147483707" r:id="rId7"/>
    <p:sldLayoutId id="2147483687" r:id="rId8"/>
    <p:sldLayoutId id="2147483685" r:id="rId9"/>
    <p:sldLayoutId id="2147483703" r:id="rId10"/>
    <p:sldLayoutId id="2147483689" r:id="rId11"/>
    <p:sldLayoutId id="2147483691" r:id="rId12"/>
    <p:sldLayoutId id="214748367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49D792-FF50-46C3-B99E-1FFD7A62B0D2}"/>
              </a:ext>
            </a:extLst>
          </p:cNvPr>
          <p:cNvSpPr/>
          <p:nvPr/>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3" name="Retângulo 2">
            <a:extLst>
              <a:ext uri="{FF2B5EF4-FFF2-40B4-BE49-F238E27FC236}">
                <a16:creationId xmlns:a16="http://schemas.microsoft.com/office/drawing/2014/main" id="{A4091148-46CF-4C2F-9893-4FD90646583D}"/>
              </a:ext>
            </a:extLst>
          </p:cNvPr>
          <p:cNvSpPr/>
          <p:nvPr/>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4" name="Retângulo 3">
            <a:extLst>
              <a:ext uri="{FF2B5EF4-FFF2-40B4-BE49-F238E27FC236}">
                <a16:creationId xmlns:a16="http://schemas.microsoft.com/office/drawing/2014/main" id="{04F878A8-CB32-416C-99F4-CB44CED0AFA5}"/>
              </a:ext>
            </a:extLst>
          </p:cNvPr>
          <p:cNvSpPr/>
          <p:nvPr/>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07E0E060-FE17-4AF4-8BD3-CCC7D0CE15CA}"/>
              </a:ext>
            </a:extLst>
          </p:cNvPr>
          <p:cNvSpPr/>
          <p:nvPr/>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6" name="Retângulo 5">
            <a:extLst>
              <a:ext uri="{FF2B5EF4-FFF2-40B4-BE49-F238E27FC236}">
                <a16:creationId xmlns:a16="http://schemas.microsoft.com/office/drawing/2014/main" id="{810BFC46-6C8D-420C-B296-B612BE901CBE}"/>
              </a:ext>
            </a:extLst>
          </p:cNvPr>
          <p:cNvSpPr/>
          <p:nvPr/>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7" name="Retângulo 6">
            <a:extLst>
              <a:ext uri="{FF2B5EF4-FFF2-40B4-BE49-F238E27FC236}">
                <a16:creationId xmlns:a16="http://schemas.microsoft.com/office/drawing/2014/main" id="{8A734109-F311-400B-AEA9-3DFCB54B5F1C}"/>
              </a:ext>
            </a:extLst>
          </p:cNvPr>
          <p:cNvSpPr/>
          <p:nvPr/>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8" name="Retângulo 7">
            <a:extLst>
              <a:ext uri="{FF2B5EF4-FFF2-40B4-BE49-F238E27FC236}">
                <a16:creationId xmlns:a16="http://schemas.microsoft.com/office/drawing/2014/main" id="{F1AF1CCD-5DFF-474E-A2EF-A008A3A3E47C}"/>
              </a:ext>
            </a:extLst>
          </p:cNvPr>
          <p:cNvSpPr/>
          <p:nvPr/>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9" name="Seta para a direita 14">
            <a:extLst>
              <a:ext uri="{FF2B5EF4-FFF2-40B4-BE49-F238E27FC236}">
                <a16:creationId xmlns:a16="http://schemas.microsoft.com/office/drawing/2014/main" id="{00CF1C06-5A7C-4A21-B7A3-F45EA25BF693}"/>
              </a:ext>
            </a:extLst>
          </p:cNvPr>
          <p:cNvSpPr/>
          <p:nvPr/>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0" name="Seta para a direita 15">
            <a:extLst>
              <a:ext uri="{FF2B5EF4-FFF2-40B4-BE49-F238E27FC236}">
                <a16:creationId xmlns:a16="http://schemas.microsoft.com/office/drawing/2014/main" id="{A05431B9-98A0-40A3-98CF-76DDDDD18BD2}"/>
              </a:ext>
            </a:extLst>
          </p:cNvPr>
          <p:cNvSpPr/>
          <p:nvPr/>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Seta para a direita 16">
            <a:extLst>
              <a:ext uri="{FF2B5EF4-FFF2-40B4-BE49-F238E27FC236}">
                <a16:creationId xmlns:a16="http://schemas.microsoft.com/office/drawing/2014/main" id="{F414EB73-585D-4D82-82B0-34FA1109C31A}"/>
              </a:ext>
            </a:extLst>
          </p:cNvPr>
          <p:cNvSpPr/>
          <p:nvPr/>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2" name="Seta para a direita 17">
            <a:extLst>
              <a:ext uri="{FF2B5EF4-FFF2-40B4-BE49-F238E27FC236}">
                <a16:creationId xmlns:a16="http://schemas.microsoft.com/office/drawing/2014/main" id="{9ED04254-46D8-4CAE-B02C-3B916F8DB788}"/>
              </a:ext>
            </a:extLst>
          </p:cNvPr>
          <p:cNvSpPr/>
          <p:nvPr/>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4109" name="Imagem 13" descr="Uma imagem contendo texto&#10;&#10;Descrição gerada com alta confiança">
            <a:extLst>
              <a:ext uri="{FF2B5EF4-FFF2-40B4-BE49-F238E27FC236}">
                <a16:creationId xmlns:a16="http://schemas.microsoft.com/office/drawing/2014/main" id="{E5FDA8F4-3AAB-402B-8FE6-77D6464D0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ângulo 13">
            <a:extLst>
              <a:ext uri="{FF2B5EF4-FFF2-40B4-BE49-F238E27FC236}">
                <a16:creationId xmlns:a16="http://schemas.microsoft.com/office/drawing/2014/main" id="{720536C1-1B3F-4960-A032-63CAD1C8BA98}"/>
              </a:ext>
            </a:extLst>
          </p:cNvPr>
          <p:cNvSpPr>
            <a:spLocks noChangeAspect="1"/>
          </p:cNvSpPr>
          <p:nvPr/>
        </p:nvSpPr>
        <p:spPr>
          <a:xfrm>
            <a:off x="1320800" y="666750"/>
            <a:ext cx="7797800" cy="6173788"/>
          </a:xfrm>
          <a:prstGeom prst="rect">
            <a:avLst/>
          </a:prstGeom>
          <a:gradFill>
            <a:gsLst>
              <a:gs pos="0">
                <a:srgbClr val="FFFFCC"/>
              </a:gs>
              <a:gs pos="0">
                <a:srgbClr val="FFFF99"/>
              </a:gs>
              <a:gs pos="100000">
                <a:schemeClr val="bg1"/>
              </a:gs>
              <a:gs pos="100000">
                <a:schemeClr val="bg1"/>
              </a:gs>
            </a:gsLst>
            <a:lin ang="54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Tree>
    <p:extLst>
      <p:ext uri="{BB962C8B-B14F-4D97-AF65-F5344CB8AC3E}">
        <p14:creationId xmlns:p14="http://schemas.microsoft.com/office/powerpoint/2010/main" val="463339255"/>
      </p:ext>
    </p:extLst>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64.jpg"/><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67.JPG"/><Relationship Id="rId4" Type="http://schemas.openxmlformats.org/officeDocument/2006/relationships/image" Target="../media/image66.JP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104.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3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21.jp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media/image124.jpeg"/></Relationships>
</file>

<file path=ppt/slides/_rels/slide41.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6.jpeg"/><Relationship Id="rId7" Type="http://schemas.openxmlformats.org/officeDocument/2006/relationships/image" Target="../media/image129.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31.jpeg"/></Relationships>
</file>

<file path=ppt/slides/_rels/slide43.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6.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eg"/></Relationships>
</file>

<file path=ppt/slides/_rels/slide4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6.xml"/><Relationship Id="rId4" Type="http://schemas.openxmlformats.org/officeDocument/2006/relationships/image" Target="../media/image146.jpeg"/></Relationships>
</file>

<file path=ppt/slides/_rels/slide47.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42.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50.jpg"/><Relationship Id="rId5" Type="http://schemas.openxmlformats.org/officeDocument/2006/relationships/image" Target="../media/image149.jpg"/><Relationship Id="rId4" Type="http://schemas.openxmlformats.org/officeDocument/2006/relationships/image" Target="../media/image1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39.xml"/><Relationship Id="rId3" Type="http://schemas.openxmlformats.org/officeDocument/2006/relationships/slide" Target="slide9.xml"/><Relationship Id="rId7" Type="http://schemas.openxmlformats.org/officeDocument/2006/relationships/slide" Target="slide21.xml"/><Relationship Id="rId12" Type="http://schemas.openxmlformats.org/officeDocument/2006/relationships/slide" Target="slide36.xml"/><Relationship Id="rId2" Type="http://schemas.openxmlformats.org/officeDocument/2006/relationships/slide" Target="slide6.xml"/><Relationship Id="rId1" Type="http://schemas.openxmlformats.org/officeDocument/2006/relationships/slideLayout" Target="../slideLayouts/slideLayout13.xml"/><Relationship Id="rId6" Type="http://schemas.openxmlformats.org/officeDocument/2006/relationships/slide" Target="slide18.xml"/><Relationship Id="rId11" Type="http://schemas.openxmlformats.org/officeDocument/2006/relationships/slide" Target="slide33.xml"/><Relationship Id="rId5" Type="http://schemas.openxmlformats.org/officeDocument/2006/relationships/slide" Target="slide15.xml"/><Relationship Id="rId15" Type="http://schemas.openxmlformats.org/officeDocument/2006/relationships/slide" Target="slide45.xml"/><Relationship Id="rId10" Type="http://schemas.openxmlformats.org/officeDocument/2006/relationships/slide" Target="slide30.xml"/><Relationship Id="rId4" Type="http://schemas.openxmlformats.org/officeDocument/2006/relationships/slide" Target="slide12.xml"/><Relationship Id="rId9" Type="http://schemas.openxmlformats.org/officeDocument/2006/relationships/slide" Target="slide27.xml"/><Relationship Id="rId14" Type="http://schemas.openxmlformats.org/officeDocument/2006/relationships/slide" Target="slide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p:txBody>
          <a:bodyPr/>
          <a:lstStyle/>
          <a:p>
            <a:pPr algn="ctr"/>
            <a:r>
              <a:rPr lang="pt-BR" sz="6000" b="1" dirty="0"/>
              <a:t>4º</a:t>
            </a:r>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4C6C87-690D-E257-9B07-5AE93B1AF088}"/>
              </a:ext>
            </a:extLst>
          </p:cNvPr>
          <p:cNvSpPr>
            <a:spLocks noChangeArrowheads="1"/>
          </p:cNvSpPr>
          <p:nvPr/>
        </p:nvSpPr>
        <p:spPr bwMode="auto">
          <a:xfrm>
            <a:off x="71536" y="690952"/>
            <a:ext cx="3420343" cy="583439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Papua Nova Guiné</a:t>
            </a:r>
          </a:p>
          <a:p>
            <a:pPr marL="342900" indent="-342900">
              <a:buFont typeface="Wingdings" panose="05000000000000000000" pitchFamily="2" charset="2"/>
              <a:buChar char="§"/>
            </a:pPr>
            <a:r>
              <a:rPr lang="en-US" sz="2000" b="1" dirty="0">
                <a:solidFill>
                  <a:srgbClr val="000000"/>
                </a:solidFill>
                <a:latin typeface="Goudy"/>
              </a:rPr>
              <a:t>82% da </a:t>
            </a:r>
            <a:r>
              <a:rPr lang="en-US" sz="2000" b="1" dirty="0" err="1">
                <a:solidFill>
                  <a:srgbClr val="000000"/>
                </a:solidFill>
                <a:latin typeface="Goudy"/>
              </a:rPr>
              <a:t>população</a:t>
            </a:r>
            <a:r>
              <a:rPr lang="en-US" sz="2000" b="1" dirty="0">
                <a:solidFill>
                  <a:srgbClr val="000000"/>
                </a:solidFill>
                <a:latin typeface="Goudy"/>
              </a:rPr>
              <a:t> de Papua Nova </a:t>
            </a:r>
            <a:r>
              <a:rPr lang="en-US" sz="2000" b="1" dirty="0" err="1">
                <a:solidFill>
                  <a:srgbClr val="000000"/>
                </a:solidFill>
                <a:latin typeface="Goudy"/>
              </a:rPr>
              <a:t>Guiné</a:t>
            </a:r>
            <a:r>
              <a:rPr lang="en-US" sz="2000" b="1" dirty="0">
                <a:solidFill>
                  <a:srgbClr val="000000"/>
                </a:solidFill>
                <a:latin typeface="Goudy"/>
              </a:rPr>
              <a:t>, </a:t>
            </a:r>
            <a:r>
              <a:rPr lang="en-US" sz="2000" b="1" dirty="0" err="1">
                <a:solidFill>
                  <a:srgbClr val="000000"/>
                </a:solidFill>
                <a:latin typeface="Goudy"/>
              </a:rPr>
              <a:t>vive</a:t>
            </a:r>
            <a:r>
              <a:rPr lang="en-US" sz="2000" b="1" dirty="0">
                <a:solidFill>
                  <a:srgbClr val="000000"/>
                </a:solidFill>
                <a:latin typeface="Goudy"/>
              </a:rPr>
              <a:t> </a:t>
            </a:r>
            <a:r>
              <a:rPr lang="en-US" sz="2000" b="1" dirty="0" err="1">
                <a:solidFill>
                  <a:srgbClr val="000000"/>
                </a:solidFill>
                <a:latin typeface="Goudy"/>
              </a:rPr>
              <a:t>em</a:t>
            </a:r>
            <a:r>
              <a:rPr lang="en-US" sz="2000" b="1" dirty="0">
                <a:solidFill>
                  <a:srgbClr val="000000"/>
                </a:solidFill>
                <a:latin typeface="Goudy"/>
              </a:rPr>
              <a:t> </a:t>
            </a:r>
            <a:r>
              <a:rPr lang="en-US" sz="2000" b="1" dirty="0" err="1">
                <a:solidFill>
                  <a:srgbClr val="000000"/>
                </a:solidFill>
                <a:latin typeface="Goudy"/>
              </a:rPr>
              <a:t>áreas</a:t>
            </a:r>
            <a:r>
              <a:rPr lang="en-US" sz="2000" b="1" dirty="0">
                <a:solidFill>
                  <a:srgbClr val="000000"/>
                </a:solidFill>
                <a:latin typeface="Goudy"/>
              </a:rPr>
              <a:t> </a:t>
            </a:r>
            <a:r>
              <a:rPr lang="en-US" sz="2000" b="1" dirty="0" err="1">
                <a:solidFill>
                  <a:srgbClr val="000000"/>
                </a:solidFill>
                <a:latin typeface="Goudy"/>
              </a:rPr>
              <a:t>rurais</a:t>
            </a:r>
            <a:r>
              <a:rPr lang="en-US" sz="2000" b="1" dirty="0">
                <a:solidFill>
                  <a:srgbClr val="000000"/>
                </a:solidFill>
                <a:latin typeface="Goudy"/>
              </a:rPr>
              <a:t>. </a:t>
            </a:r>
            <a:r>
              <a:rPr lang="en-US" sz="2000" b="1" dirty="0" err="1">
                <a:solidFill>
                  <a:srgbClr val="000000"/>
                </a:solidFill>
                <a:latin typeface="Goudy"/>
              </a:rPr>
              <a:t>Apenas</a:t>
            </a:r>
            <a:r>
              <a:rPr lang="en-US" sz="2000" b="1" dirty="0">
                <a:solidFill>
                  <a:srgbClr val="000000"/>
                </a:solidFill>
                <a:latin typeface="Goudy"/>
              </a:rPr>
              <a:t> 18% </a:t>
            </a:r>
            <a:r>
              <a:rPr lang="en-US" sz="2000" b="1" dirty="0" err="1">
                <a:solidFill>
                  <a:srgbClr val="000000"/>
                </a:solidFill>
                <a:latin typeface="Goudy"/>
              </a:rPr>
              <a:t>moram</a:t>
            </a:r>
            <a:r>
              <a:rPr lang="en-US" sz="2000" b="1" dirty="0">
                <a:solidFill>
                  <a:srgbClr val="000000"/>
                </a:solidFill>
                <a:latin typeface="Goudy"/>
              </a:rPr>
              <a:t> </a:t>
            </a:r>
            <a:r>
              <a:rPr lang="en-US" sz="2000" b="1" dirty="0" err="1">
                <a:solidFill>
                  <a:srgbClr val="000000"/>
                </a:solidFill>
                <a:latin typeface="Goudy"/>
              </a:rPr>
              <a:t>em</a:t>
            </a:r>
            <a:r>
              <a:rPr lang="en-US" sz="2000" b="1" dirty="0">
                <a:solidFill>
                  <a:srgbClr val="000000"/>
                </a:solidFill>
                <a:latin typeface="Goudy"/>
              </a:rPr>
              <a:t> </a:t>
            </a:r>
            <a:r>
              <a:rPr lang="en-US" sz="2000" b="1" dirty="0" err="1">
                <a:solidFill>
                  <a:srgbClr val="000000"/>
                </a:solidFill>
                <a:latin typeface="Goudy"/>
              </a:rPr>
              <a:t>centros</a:t>
            </a:r>
            <a:r>
              <a:rPr lang="en-US" sz="2000" b="1" dirty="0">
                <a:solidFill>
                  <a:srgbClr val="000000"/>
                </a:solidFill>
                <a:latin typeface="Goudy"/>
              </a:rPr>
              <a:t> </a:t>
            </a:r>
            <a:r>
              <a:rPr lang="en-US" sz="2000" b="1" dirty="0" err="1">
                <a:solidFill>
                  <a:srgbClr val="000000"/>
                </a:solidFill>
                <a:latin typeface="Goudy"/>
              </a:rPr>
              <a:t>urbanos</a:t>
            </a:r>
            <a:r>
              <a:rPr lang="en-US" sz="2000" b="1" dirty="0">
                <a:solidFill>
                  <a:srgbClr val="000000"/>
                </a:solidFill>
                <a:latin typeface="Goudy"/>
              </a:rPr>
              <a:t>. É um dos </a:t>
            </a:r>
            <a:r>
              <a:rPr lang="en-US" sz="2000" b="1" dirty="0" err="1">
                <a:solidFill>
                  <a:srgbClr val="000000"/>
                </a:solidFill>
                <a:latin typeface="Goudy"/>
              </a:rPr>
              <a:t>países</a:t>
            </a:r>
            <a:r>
              <a:rPr lang="en-US" sz="2000" b="1" dirty="0">
                <a:solidFill>
                  <a:srgbClr val="000000"/>
                </a:solidFill>
                <a:latin typeface="Goudy"/>
              </a:rPr>
              <a:t> com </a:t>
            </a:r>
            <a:r>
              <a:rPr lang="en-US" sz="2000" b="1" dirty="0" err="1">
                <a:solidFill>
                  <a:srgbClr val="000000"/>
                </a:solidFill>
                <a:latin typeface="Goudy"/>
              </a:rPr>
              <a:t>menor</a:t>
            </a:r>
            <a:r>
              <a:rPr lang="en-US" sz="2000" b="1" dirty="0">
                <a:solidFill>
                  <a:srgbClr val="000000"/>
                </a:solidFill>
                <a:latin typeface="Goudy"/>
              </a:rPr>
              <a:t> percentual de </a:t>
            </a:r>
            <a:r>
              <a:rPr lang="en-US" sz="2000" b="1" dirty="0" err="1">
                <a:solidFill>
                  <a:srgbClr val="000000"/>
                </a:solidFill>
                <a:latin typeface="Goudy"/>
              </a:rPr>
              <a:t>pessoas</a:t>
            </a:r>
            <a:r>
              <a:rPr lang="en-US" sz="2000" b="1" dirty="0">
                <a:solidFill>
                  <a:srgbClr val="000000"/>
                </a:solidFill>
                <a:latin typeface="Goudy"/>
              </a:rPr>
              <a:t> </a:t>
            </a:r>
            <a:r>
              <a:rPr lang="en-US" sz="2000" b="1" dirty="0" err="1">
                <a:solidFill>
                  <a:srgbClr val="000000"/>
                </a:solidFill>
                <a:latin typeface="Goudy"/>
              </a:rPr>
              <a:t>vivendo</a:t>
            </a:r>
            <a:r>
              <a:rPr lang="en-US" sz="2000" b="1" dirty="0">
                <a:solidFill>
                  <a:srgbClr val="000000"/>
                </a:solidFill>
                <a:latin typeface="Goudy"/>
              </a:rPr>
              <a:t> </a:t>
            </a:r>
            <a:r>
              <a:rPr lang="en-US" sz="2000" b="1" dirty="0" err="1">
                <a:solidFill>
                  <a:srgbClr val="000000"/>
                </a:solidFill>
                <a:latin typeface="Goudy"/>
              </a:rPr>
              <a:t>em</a:t>
            </a:r>
            <a:r>
              <a:rPr lang="en-US" sz="2000" b="1" dirty="0">
                <a:solidFill>
                  <a:srgbClr val="000000"/>
                </a:solidFill>
                <a:latin typeface="Goudy"/>
              </a:rPr>
              <a:t> </a:t>
            </a:r>
            <a:r>
              <a:rPr lang="en-US" sz="2000" b="1" dirty="0" err="1">
                <a:solidFill>
                  <a:srgbClr val="000000"/>
                </a:solidFill>
                <a:latin typeface="Goudy"/>
              </a:rPr>
              <a:t>cidades</a:t>
            </a:r>
            <a:r>
              <a:rPr lang="en-US" sz="2000" b="1" dirty="0">
                <a:solidFill>
                  <a:srgbClr val="000000"/>
                </a:solidFill>
                <a:latin typeface="Goudy"/>
              </a:rPr>
              <a:t>.</a:t>
            </a:r>
          </a:p>
          <a:p>
            <a:pPr marL="342900" indent="-342900">
              <a:buFont typeface="Wingdings" panose="05000000000000000000" pitchFamily="2" charset="2"/>
              <a:buChar char="§"/>
            </a:pPr>
            <a:r>
              <a:rPr lang="en-US" sz="2000" b="1" dirty="0">
                <a:solidFill>
                  <a:srgbClr val="000000"/>
                </a:solidFill>
                <a:latin typeface="Goudy"/>
              </a:rPr>
              <a:t>A Capital é Porto Moresby e é </a:t>
            </a:r>
            <a:r>
              <a:rPr lang="en-US" sz="2000" b="1" dirty="0" err="1">
                <a:solidFill>
                  <a:srgbClr val="000000"/>
                </a:solidFill>
                <a:latin typeface="Goudy"/>
              </a:rPr>
              <a:t>também</a:t>
            </a:r>
            <a:r>
              <a:rPr lang="en-US" sz="2000" b="1" dirty="0">
                <a:solidFill>
                  <a:srgbClr val="000000"/>
                </a:solidFill>
                <a:latin typeface="Goudy"/>
              </a:rPr>
              <a:t> a </a:t>
            </a:r>
            <a:r>
              <a:rPr lang="en-US" sz="2000" b="1" dirty="0" err="1">
                <a:solidFill>
                  <a:srgbClr val="000000"/>
                </a:solidFill>
                <a:latin typeface="Goudy"/>
              </a:rPr>
              <a:t>maior</a:t>
            </a:r>
            <a:r>
              <a:rPr lang="en-US" sz="2000" b="1" dirty="0">
                <a:solidFill>
                  <a:srgbClr val="000000"/>
                </a:solidFill>
                <a:latin typeface="Goudy"/>
              </a:rPr>
              <a:t> </a:t>
            </a:r>
            <a:r>
              <a:rPr lang="en-US" sz="2000" b="1" dirty="0" err="1">
                <a:solidFill>
                  <a:srgbClr val="000000"/>
                </a:solidFill>
                <a:latin typeface="Goudy"/>
              </a:rPr>
              <a:t>cidade</a:t>
            </a:r>
            <a:r>
              <a:rPr lang="en-US" sz="2000" b="1" dirty="0">
                <a:solidFill>
                  <a:srgbClr val="000000"/>
                </a:solidFill>
                <a:latin typeface="Goudy"/>
              </a:rPr>
              <a:t> do </a:t>
            </a:r>
            <a:r>
              <a:rPr lang="en-US" sz="2000" b="1" dirty="0" err="1">
                <a:solidFill>
                  <a:srgbClr val="000000"/>
                </a:solidFill>
                <a:latin typeface="Goudy"/>
              </a:rPr>
              <a:t>país</a:t>
            </a:r>
            <a:r>
              <a:rPr lang="en-US" sz="2000" b="1" dirty="0">
                <a:solidFill>
                  <a:srgbClr val="000000"/>
                </a:solidFill>
                <a:latin typeface="Goudy"/>
              </a:rPr>
              <a:t> com 250.000 </a:t>
            </a:r>
            <a:r>
              <a:rPr lang="en-US" sz="2000" b="1" dirty="0" err="1">
                <a:solidFill>
                  <a:srgbClr val="000000"/>
                </a:solidFill>
                <a:latin typeface="Goudy"/>
              </a:rPr>
              <a:t>habitantes</a:t>
            </a:r>
            <a:r>
              <a:rPr lang="en-US" sz="2000" b="1" dirty="0">
                <a:solidFill>
                  <a:srgbClr val="000000"/>
                </a:solidFill>
                <a:latin typeface="Goudy"/>
              </a:rPr>
              <a:t>.</a:t>
            </a:r>
          </a:p>
          <a:p>
            <a:pPr marL="342900" indent="-342900">
              <a:buFont typeface="Wingdings" panose="05000000000000000000" pitchFamily="2" charset="2"/>
              <a:buChar char="§"/>
            </a:pPr>
            <a:r>
              <a:rPr lang="pt-BR" sz="2000" b="1" dirty="0">
                <a:solidFill>
                  <a:srgbClr val="000000"/>
                </a:solidFill>
                <a:latin typeface="Goudy"/>
              </a:rPr>
              <a:t>A bandeira do país foi adotada em 1 de julho de 1971 após um concurso ganho por Susan </a:t>
            </a:r>
            <a:r>
              <a:rPr lang="pt-BR" sz="2000" b="1" dirty="0" err="1">
                <a:solidFill>
                  <a:srgbClr val="000000"/>
                </a:solidFill>
                <a:latin typeface="Goudy"/>
              </a:rPr>
              <a:t>Huhume</a:t>
            </a:r>
            <a:r>
              <a:rPr lang="pt-BR" sz="2000" b="1" dirty="0">
                <a:solidFill>
                  <a:srgbClr val="000000"/>
                </a:solidFill>
                <a:latin typeface="Goudy"/>
              </a:rPr>
              <a:t>, uma adolescente de 15 anos.</a:t>
            </a:r>
          </a:p>
          <a:p>
            <a:pPr marL="342900" indent="-342900">
              <a:buFont typeface="Wingdings" panose="05000000000000000000" pitchFamily="2" charset="2"/>
              <a:buChar char="§"/>
            </a:pPr>
            <a:r>
              <a:rPr lang="pt-BR" sz="2000" b="1" dirty="0">
                <a:solidFill>
                  <a:srgbClr val="000000"/>
                </a:solidFill>
                <a:latin typeface="Goudy"/>
              </a:rPr>
              <a:t>Tem o Cruzeiro do Sul e uma ave do Paraíso enfeitando a bandeira.</a:t>
            </a:r>
          </a:p>
        </p:txBody>
      </p:sp>
      <p:pic>
        <p:nvPicPr>
          <p:cNvPr id="4" name="Espaço Reservado para Imagem 21">
            <a:extLst>
              <a:ext uri="{FF2B5EF4-FFF2-40B4-BE49-F238E27FC236}">
                <a16:creationId xmlns:a16="http://schemas.microsoft.com/office/drawing/2014/main" id="{787317FD-CF23-9F8C-9354-E786DC3B174B}"/>
              </a:ext>
            </a:extLst>
          </p:cNvPr>
          <p:cNvPicPr>
            <a:picLocks noChangeAspect="1"/>
          </p:cNvPicPr>
          <p:nvPr/>
        </p:nvPicPr>
        <p:blipFill>
          <a:blip r:embed="rId2" cstate="print">
            <a:extLst>
              <a:ext uri="{28A0092B-C50C-407E-A947-70E740481C1C}">
                <a14:useLocalDpi xmlns:a14="http://schemas.microsoft.com/office/drawing/2010/main" val="0"/>
              </a:ext>
            </a:extLst>
          </a:blip>
          <a:srcRect t="11389" b="11389"/>
          <a:stretch>
            <a:fillRect/>
          </a:stretch>
        </p:blipFill>
        <p:spPr>
          <a:xfrm>
            <a:off x="6749284" y="764705"/>
            <a:ext cx="2303503" cy="1334908"/>
          </a:xfrm>
          <a:prstGeom prst="rect">
            <a:avLst/>
          </a:prstGeom>
        </p:spPr>
      </p:pic>
      <p:pic>
        <p:nvPicPr>
          <p:cNvPr id="5" name="Picture 2" descr="Resultado de imagem para porto moresby">
            <a:extLst>
              <a:ext uri="{FF2B5EF4-FFF2-40B4-BE49-F238E27FC236}">
                <a16:creationId xmlns:a16="http://schemas.microsoft.com/office/drawing/2014/main" id="{E47B845D-B303-CAEE-799D-A38EC765D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78" y="4266356"/>
            <a:ext cx="5652121" cy="26000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m para porto moresby">
            <a:extLst>
              <a:ext uri="{FF2B5EF4-FFF2-40B4-BE49-F238E27FC236}">
                <a16:creationId xmlns:a16="http://schemas.microsoft.com/office/drawing/2014/main" id="{4A733509-4C04-5F19-032E-D7C4BCF675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78" y="2390716"/>
            <a:ext cx="3248597" cy="1875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m para porto moresby">
            <a:extLst>
              <a:ext uri="{FF2B5EF4-FFF2-40B4-BE49-F238E27FC236}">
                <a16:creationId xmlns:a16="http://schemas.microsoft.com/office/drawing/2014/main" id="{2DE0C231-8FF8-0D29-A5A3-0E4ABBDC0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285" y="2403968"/>
            <a:ext cx="2381463" cy="1859339"/>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14">
            <a:extLst>
              <a:ext uri="{FF2B5EF4-FFF2-40B4-BE49-F238E27FC236}">
                <a16:creationId xmlns:a16="http://schemas.microsoft.com/office/drawing/2014/main" id="{7E97FB13-2E55-6399-C396-8151BDF4D642}"/>
              </a:ext>
            </a:extLst>
          </p:cNvPr>
          <p:cNvSpPr txBox="1">
            <a:spLocks/>
          </p:cNvSpPr>
          <p:nvPr/>
        </p:nvSpPr>
        <p:spPr>
          <a:xfrm>
            <a:off x="7064862" y="2081686"/>
            <a:ext cx="1672345" cy="34020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1400" b="1" dirty="0"/>
              <a:t>Papua Nova Guiné</a:t>
            </a:r>
          </a:p>
        </p:txBody>
      </p:sp>
    </p:spTree>
    <p:extLst>
      <p:ext uri="{BB962C8B-B14F-4D97-AF65-F5344CB8AC3E}">
        <p14:creationId xmlns:p14="http://schemas.microsoft.com/office/powerpoint/2010/main" val="4131346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8E56E06B-D717-0A88-3242-823B15DEAF02}"/>
              </a:ext>
            </a:extLst>
          </p:cNvPr>
          <p:cNvSpPr txBox="1">
            <a:spLocks noChangeArrowheads="1"/>
          </p:cNvSpPr>
          <p:nvPr/>
        </p:nvSpPr>
        <p:spPr bwMode="auto">
          <a:xfrm>
            <a:off x="90612" y="726604"/>
            <a:ext cx="3960440" cy="61555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Corvo da Nova-Caledônia</a:t>
            </a:r>
            <a:endParaRPr lang="pt-BR" altLang="pt-BR" sz="1600" b="1" dirty="0"/>
          </a:p>
          <a:p>
            <a:pPr marL="285750" indent="-285750">
              <a:buFont typeface="Arial" panose="020B0604020202020204" pitchFamily="34" charset="0"/>
              <a:buChar char="•"/>
            </a:pPr>
            <a:r>
              <a:rPr lang="pt-BR" b="1" dirty="0"/>
              <a:t>Os corvos são consideradas as aves mais inteligentes.</a:t>
            </a:r>
          </a:p>
          <a:p>
            <a:pPr marL="285750" indent="-285750">
              <a:buFont typeface="Arial" panose="020B0604020202020204" pitchFamily="34" charset="0"/>
              <a:buChar char="•"/>
            </a:pPr>
            <a:r>
              <a:rPr lang="pt-BR" b="1" dirty="0"/>
              <a:t>O corvo da Caledônia tem cerca de 40 cm de comprimento e plumagem negra. As patas e o bico em forma de cinzel são também pretos. O seu habitat é a floresta primária. É uma ave onívora (come de tudo) que constrói o ninho no topo das árvores. As posturas são feitas em Setembro e contam normalmente dois ovos.</a:t>
            </a:r>
          </a:p>
          <a:p>
            <a:pPr marL="285750" indent="-285750" fontAlgn="base">
              <a:buFont typeface="Arial" panose="020B0604020202020204" pitchFamily="34" charset="0"/>
              <a:buChar char="•"/>
            </a:pPr>
            <a:r>
              <a:rPr lang="pt-BR" b="1" dirty="0"/>
              <a:t>Suas habilidades com ferramentas rivalizam ou superam as dos grandes macacos. Também, suas habilidades para resolver alguns problemas estão no nível de uma criança de 5 anos de idade.</a:t>
            </a:r>
            <a:endParaRPr lang="pt-BR" sz="1600" b="1" i="1" dirty="0"/>
          </a:p>
        </p:txBody>
      </p:sp>
      <p:pic>
        <p:nvPicPr>
          <p:cNvPr id="3" name="Picture 2" descr="http://hypescience.com/wp-content/uploads/2012/11/111-600x400.jpg">
            <a:extLst>
              <a:ext uri="{FF2B5EF4-FFF2-40B4-BE49-F238E27FC236}">
                <a16:creationId xmlns:a16="http://schemas.microsoft.com/office/drawing/2014/main" id="{9EF66802-A015-EEBA-5BF0-872219F0D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335" y="4437111"/>
            <a:ext cx="3573017" cy="2382011"/>
          </a:xfrm>
          <a:prstGeom prst="rect">
            <a:avLst/>
          </a:prstGeom>
          <a:noFill/>
          <a:extLst>
            <a:ext uri="{909E8E84-426E-40DD-AFC4-6F175D3DCCD1}">
              <a14:hiddenFill xmlns:a14="http://schemas.microsoft.com/office/drawing/2010/main">
                <a:solidFill>
                  <a:srgbClr val="FFFFFF"/>
                </a:solidFill>
              </a14:hiddenFill>
            </a:ext>
          </a:extLst>
        </p:spPr>
      </p:pic>
      <p:pic>
        <p:nvPicPr>
          <p:cNvPr id="4" name="Espaço Reservado para Imagem 15" descr="Uma imagem contendo clip-art&#10;&#10;Descrição gerada automaticamente">
            <a:extLst>
              <a:ext uri="{FF2B5EF4-FFF2-40B4-BE49-F238E27FC236}">
                <a16:creationId xmlns:a16="http://schemas.microsoft.com/office/drawing/2014/main" id="{D67D86CE-E5AA-6738-EE5C-12A885601643}"/>
              </a:ext>
            </a:extLst>
          </p:cNvPr>
          <p:cNvPicPr>
            <a:picLocks noChangeAspect="1"/>
          </p:cNvPicPr>
          <p:nvPr/>
        </p:nvPicPr>
        <p:blipFill>
          <a:blip r:embed="rId4">
            <a:extLst>
              <a:ext uri="{28A0092B-C50C-407E-A947-70E740481C1C}">
                <a14:useLocalDpi xmlns:a14="http://schemas.microsoft.com/office/drawing/2010/main" val="0"/>
              </a:ext>
            </a:extLst>
          </a:blip>
          <a:srcRect l="6834" r="6834"/>
          <a:stretch>
            <a:fillRect/>
          </a:stretch>
        </p:blipFill>
        <p:spPr>
          <a:xfrm>
            <a:off x="4139952" y="764704"/>
            <a:ext cx="1642499" cy="951848"/>
          </a:xfrm>
          <a:prstGeom prst="rect">
            <a:avLst/>
          </a:prstGeom>
        </p:spPr>
      </p:pic>
      <p:pic>
        <p:nvPicPr>
          <p:cNvPr id="5" name="Picture 4" descr="Resultado de imagem para corvo da nova caledÃ´nia">
            <a:extLst>
              <a:ext uri="{FF2B5EF4-FFF2-40B4-BE49-F238E27FC236}">
                <a16:creationId xmlns:a16="http://schemas.microsoft.com/office/drawing/2014/main" id="{15045F2A-1161-2B76-0683-35AEABD3E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844824"/>
            <a:ext cx="3787899" cy="2525266"/>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F0BA8F49-900A-10CE-8D9F-0219674E177A}"/>
              </a:ext>
            </a:extLst>
          </p:cNvPr>
          <p:cNvSpPr txBox="1"/>
          <p:nvPr/>
        </p:nvSpPr>
        <p:spPr>
          <a:xfrm>
            <a:off x="5758043" y="679427"/>
            <a:ext cx="1834840" cy="369332"/>
          </a:xfrm>
          <a:prstGeom prst="rect">
            <a:avLst/>
          </a:prstGeom>
          <a:noFill/>
        </p:spPr>
        <p:txBody>
          <a:bodyPr wrap="square">
            <a:spAutoFit/>
          </a:bodyPr>
          <a:lstStyle/>
          <a:p>
            <a:r>
              <a:rPr lang="pt-BR" altLang="pt-BR" sz="1800" b="1" dirty="0"/>
              <a:t>Nova-Caledônia</a:t>
            </a:r>
            <a:endParaRPr lang="pt-BR" dirty="0"/>
          </a:p>
        </p:txBody>
      </p:sp>
    </p:spTree>
    <p:extLst>
      <p:ext uri="{BB962C8B-B14F-4D97-AF65-F5344CB8AC3E}">
        <p14:creationId xmlns:p14="http://schemas.microsoft.com/office/powerpoint/2010/main" val="2775071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S03 - Missões – 15 de Outubro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A Senhora que foi Seguida</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sz="1800" b="1" i="0" u="none" strike="noStrike" baseline="0" dirty="0" err="1">
                <a:solidFill>
                  <a:srgbClr val="000000"/>
                </a:solidFill>
                <a:latin typeface="Goudy"/>
              </a:rPr>
              <a:t>Shanita</a:t>
            </a:r>
            <a:r>
              <a:rPr lang="pt-BR" sz="1800" b="1" i="0" u="none" strike="noStrike" baseline="0" dirty="0">
                <a:solidFill>
                  <a:srgbClr val="000000"/>
                </a:solidFill>
                <a:latin typeface="Goudy"/>
              </a:rPr>
              <a:t>, 12 </a:t>
            </a:r>
            <a:endParaRPr lang="pt-BR" dirty="0"/>
          </a:p>
        </p:txBody>
      </p:sp>
      <p:pic>
        <p:nvPicPr>
          <p:cNvPr id="13" name="Espaço Reservado para Imagem 12" descr="Pessoa com a mão no rosto&#10;&#10;Descrição gerada automaticamente com confiança baixa">
            <a:extLst>
              <a:ext uri="{FF2B5EF4-FFF2-40B4-BE49-F238E27FC236}">
                <a16:creationId xmlns:a16="http://schemas.microsoft.com/office/drawing/2014/main" id="{517D7C8B-0265-4972-2BB4-4330E09E6CA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763" r="9763"/>
          <a:stretch>
            <a:fillRect/>
          </a:stretch>
        </p:blipFill>
        <p:spPr/>
      </p:pic>
      <p:sp>
        <p:nvSpPr>
          <p:cNvPr id="2" name="Espaço Reservado para Texto 8">
            <a:extLst>
              <a:ext uri="{FF2B5EF4-FFF2-40B4-BE49-F238E27FC236}">
                <a16:creationId xmlns:a16="http://schemas.microsoft.com/office/drawing/2014/main" id="{774B0CEA-4E40-3DD8-C246-4B636BE17D14}"/>
              </a:ext>
            </a:extLst>
          </p:cNvPr>
          <p:cNvSpPr>
            <a:spLocks noGrp="1"/>
          </p:cNvSpPr>
          <p:nvPr>
            <p:ph type="body" sz="quarter" idx="16"/>
          </p:nvPr>
        </p:nvSpPr>
        <p:spPr>
          <a:xfrm>
            <a:off x="6699015" y="3253428"/>
            <a:ext cx="2355590" cy="604837"/>
          </a:xfrm>
        </p:spPr>
        <p:txBody>
          <a:bodyPr>
            <a:normAutofit/>
          </a:bodyPr>
          <a:lstStyle/>
          <a:p>
            <a:r>
              <a:rPr lang="pt-BR" sz="2400" dirty="0"/>
              <a:t>Papua-Nova Guine</a:t>
            </a:r>
          </a:p>
        </p:txBody>
      </p:sp>
      <p:pic>
        <p:nvPicPr>
          <p:cNvPr id="7" name="Espaço Reservado para Imagem 12" descr="Ícone&#10;&#10;Descrição gerada automaticamente">
            <a:extLst>
              <a:ext uri="{FF2B5EF4-FFF2-40B4-BE49-F238E27FC236}">
                <a16:creationId xmlns:a16="http://schemas.microsoft.com/office/drawing/2014/main" id="{57ECF739-6472-EB60-6CA2-62B4639F722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0" b="600"/>
          <a:stretch>
            <a:fillRect/>
          </a:stretch>
        </p:blipFill>
        <p:spPr>
          <a:xfrm>
            <a:off x="6787915" y="1677908"/>
            <a:ext cx="2188800" cy="1562400"/>
          </a:xfrm>
        </p:spPr>
      </p:pic>
    </p:spTree>
    <p:extLst>
      <p:ext uri="{BB962C8B-B14F-4D97-AF65-F5344CB8AC3E}">
        <p14:creationId xmlns:p14="http://schemas.microsoft.com/office/powerpoint/2010/main" val="500021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6BB28FE-9B46-CB61-FB43-6214FE407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750" y="3129067"/>
            <a:ext cx="2974665" cy="2228478"/>
          </a:xfrm>
          <a:prstGeom prst="rect">
            <a:avLst/>
          </a:prstGeom>
        </p:spPr>
      </p:pic>
      <p:sp>
        <p:nvSpPr>
          <p:cNvPr id="4" name="CaixaDeTexto 18">
            <a:extLst>
              <a:ext uri="{FF2B5EF4-FFF2-40B4-BE49-F238E27FC236}">
                <a16:creationId xmlns:a16="http://schemas.microsoft.com/office/drawing/2014/main" id="{4AA18103-9092-2747-9D01-8EC50F74C189}"/>
              </a:ext>
            </a:extLst>
          </p:cNvPr>
          <p:cNvSpPr txBox="1">
            <a:spLocks noChangeArrowheads="1"/>
          </p:cNvSpPr>
          <p:nvPr/>
        </p:nvSpPr>
        <p:spPr bwMode="auto">
          <a:xfrm>
            <a:off x="158294" y="702469"/>
            <a:ext cx="4104456" cy="61555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1600" b="1" dirty="0">
                <a:solidFill>
                  <a:srgbClr val="FF0000"/>
                </a:solidFill>
              </a:rPr>
              <a:t>Papua-Nova Guiné </a:t>
            </a:r>
          </a:p>
          <a:p>
            <a:r>
              <a:rPr lang="pt-BR" b="1" dirty="0"/>
              <a:t>• Papua-Nova Guiné é um país montanhoso. A ilha principal fica ao norte da Austrália. A parte pontiaguda da Austrália aponta diretamente para Papua-Nova Guiné, que compartilha a ilha de Nova Guiné com Papua, uma província da Indonésia. </a:t>
            </a:r>
          </a:p>
          <a:p>
            <a:r>
              <a:rPr lang="pt-BR" b="1" dirty="0"/>
              <a:t>• Cerca de 7,3 milhões de habitantes vivem em Papua-Nova Guiné. As cidades são modernas, porém muitas pessoas ainda vivem nas pequenas aldeias das montanhas. Embora eles possam ver uma aldeia no cume de outra montanha, precisam viajar muitos dias para chegar até lá; e, provavelmente, eles não falem o mesmo dialeto. Mais de 700 línguas e dialetos diferentes são falados no país.</a:t>
            </a:r>
            <a:endParaRPr lang="pt-BR" sz="1600" b="1" i="1" dirty="0"/>
          </a:p>
        </p:txBody>
      </p:sp>
      <p:pic>
        <p:nvPicPr>
          <p:cNvPr id="5" name="Imagem 4">
            <a:extLst>
              <a:ext uri="{FF2B5EF4-FFF2-40B4-BE49-F238E27FC236}">
                <a16:creationId xmlns:a16="http://schemas.microsoft.com/office/drawing/2014/main" id="{C9B43960-12A5-C7E7-297A-5F7B4180A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1" y="980728"/>
            <a:ext cx="4211960" cy="2355726"/>
          </a:xfrm>
          <a:prstGeom prst="rect">
            <a:avLst/>
          </a:prstGeom>
        </p:spPr>
      </p:pic>
      <p:sp>
        <p:nvSpPr>
          <p:cNvPr id="6" name="CaixaDeTexto 5">
            <a:extLst>
              <a:ext uri="{FF2B5EF4-FFF2-40B4-BE49-F238E27FC236}">
                <a16:creationId xmlns:a16="http://schemas.microsoft.com/office/drawing/2014/main" id="{BE019175-0A0D-B4C6-4AFB-2D713261F314}"/>
              </a:ext>
            </a:extLst>
          </p:cNvPr>
          <p:cNvSpPr txBox="1"/>
          <p:nvPr/>
        </p:nvSpPr>
        <p:spPr>
          <a:xfrm>
            <a:off x="4932040" y="616159"/>
            <a:ext cx="4211960" cy="369332"/>
          </a:xfrm>
          <a:prstGeom prst="rect">
            <a:avLst/>
          </a:prstGeom>
          <a:noFill/>
        </p:spPr>
        <p:txBody>
          <a:bodyPr wrap="square" rtlCol="0">
            <a:spAutoFit/>
          </a:bodyPr>
          <a:lstStyle/>
          <a:p>
            <a:pPr algn="ctr"/>
            <a:r>
              <a:rPr lang="pt-BR" b="1" dirty="0" err="1"/>
              <a:t>Nautilus</a:t>
            </a:r>
            <a:r>
              <a:rPr lang="pt-BR" b="1" dirty="0"/>
              <a:t> no mar de Papua Nova Guiné</a:t>
            </a:r>
          </a:p>
        </p:txBody>
      </p:sp>
      <p:pic>
        <p:nvPicPr>
          <p:cNvPr id="7" name="Imagem 6">
            <a:extLst>
              <a:ext uri="{FF2B5EF4-FFF2-40B4-BE49-F238E27FC236}">
                <a16:creationId xmlns:a16="http://schemas.microsoft.com/office/drawing/2014/main" id="{D6E17C34-FC01-3A18-844D-76769D631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222" y="4725144"/>
            <a:ext cx="2723777" cy="2132856"/>
          </a:xfrm>
          <a:prstGeom prst="rect">
            <a:avLst/>
          </a:prstGeom>
        </p:spPr>
      </p:pic>
      <p:sp>
        <p:nvSpPr>
          <p:cNvPr id="8" name="CaixaDeTexto 7">
            <a:extLst>
              <a:ext uri="{FF2B5EF4-FFF2-40B4-BE49-F238E27FC236}">
                <a16:creationId xmlns:a16="http://schemas.microsoft.com/office/drawing/2014/main" id="{0559A9E6-9404-B139-59A5-8F85C56083E9}"/>
              </a:ext>
            </a:extLst>
          </p:cNvPr>
          <p:cNvSpPr txBox="1"/>
          <p:nvPr/>
        </p:nvSpPr>
        <p:spPr>
          <a:xfrm>
            <a:off x="7079122" y="4078813"/>
            <a:ext cx="1906584" cy="646331"/>
          </a:xfrm>
          <a:prstGeom prst="rect">
            <a:avLst/>
          </a:prstGeom>
          <a:noFill/>
        </p:spPr>
        <p:txBody>
          <a:bodyPr wrap="square" rtlCol="0">
            <a:spAutoFit/>
          </a:bodyPr>
          <a:lstStyle/>
          <a:p>
            <a:pPr algn="ctr"/>
            <a:r>
              <a:rPr lang="pt-BR" b="1" dirty="0"/>
              <a:t>Aves de Papua Nova Guiné</a:t>
            </a:r>
          </a:p>
        </p:txBody>
      </p:sp>
      <p:pic>
        <p:nvPicPr>
          <p:cNvPr id="3" name="Espaço Reservado para Imagem 24">
            <a:extLst>
              <a:ext uri="{FF2B5EF4-FFF2-40B4-BE49-F238E27FC236}">
                <a16:creationId xmlns:a16="http://schemas.microsoft.com/office/drawing/2014/main" id="{7935EABD-BBBF-4B78-553D-23056EF5F30C}"/>
              </a:ext>
            </a:extLst>
          </p:cNvPr>
          <p:cNvPicPr>
            <a:picLocks noChangeAspect="1"/>
          </p:cNvPicPr>
          <p:nvPr/>
        </p:nvPicPr>
        <p:blipFill>
          <a:blip r:embed="rId5" cstate="print">
            <a:extLst>
              <a:ext uri="{28A0092B-C50C-407E-A947-70E740481C1C}">
                <a14:useLocalDpi xmlns:a14="http://schemas.microsoft.com/office/drawing/2010/main" val="0"/>
              </a:ext>
            </a:extLst>
          </a:blip>
          <a:srcRect t="8673" b="8673"/>
          <a:stretch>
            <a:fillRect/>
          </a:stretch>
        </p:blipFill>
        <p:spPr>
          <a:xfrm>
            <a:off x="4482087" y="5498411"/>
            <a:ext cx="1718797" cy="1065493"/>
          </a:xfrm>
          <a:prstGeom prst="rect">
            <a:avLst/>
          </a:prstGeom>
        </p:spPr>
      </p:pic>
      <p:sp>
        <p:nvSpPr>
          <p:cNvPr id="9" name="Espaço Reservado para Texto 14">
            <a:extLst>
              <a:ext uri="{FF2B5EF4-FFF2-40B4-BE49-F238E27FC236}">
                <a16:creationId xmlns:a16="http://schemas.microsoft.com/office/drawing/2014/main" id="{EFCD4CEC-55AB-5E7B-4554-8108414E1A6B}"/>
              </a:ext>
            </a:extLst>
          </p:cNvPr>
          <p:cNvSpPr txBox="1">
            <a:spLocks/>
          </p:cNvSpPr>
          <p:nvPr/>
        </p:nvSpPr>
        <p:spPr>
          <a:xfrm>
            <a:off x="4553691" y="6563532"/>
            <a:ext cx="1672345" cy="34020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1400" b="1" dirty="0"/>
              <a:t>Papua Nova Guiné</a:t>
            </a:r>
          </a:p>
        </p:txBody>
      </p:sp>
    </p:spTree>
    <p:extLst>
      <p:ext uri="{BB962C8B-B14F-4D97-AF65-F5344CB8AC3E}">
        <p14:creationId xmlns:p14="http://schemas.microsoft.com/office/powerpoint/2010/main" val="410981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A16B74D2-4F31-48BF-6573-B7776E9CC8FD}"/>
              </a:ext>
            </a:extLst>
          </p:cNvPr>
          <p:cNvSpPr txBox="1">
            <a:spLocks noChangeArrowheads="1"/>
          </p:cNvSpPr>
          <p:nvPr/>
        </p:nvSpPr>
        <p:spPr bwMode="auto">
          <a:xfrm>
            <a:off x="179512" y="764704"/>
            <a:ext cx="383670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err="1">
                <a:solidFill>
                  <a:srgbClr val="FF0000"/>
                </a:solidFill>
              </a:rPr>
              <a:t>Gecko</a:t>
            </a:r>
            <a:endParaRPr lang="pt-BR" altLang="pt-BR" sz="1600" b="1" dirty="0"/>
          </a:p>
          <a:p>
            <a:r>
              <a:rPr lang="pt-BR" b="1" dirty="0"/>
              <a:t>O </a:t>
            </a:r>
            <a:r>
              <a:rPr lang="pt-BR" b="1" dirty="0" err="1"/>
              <a:t>Gecko</a:t>
            </a:r>
            <a:r>
              <a:rPr lang="pt-BR" b="1" dirty="0"/>
              <a:t> também conhecido como a lagartixa gigante da Nova Caledônia ou lagartixa gigante de </a:t>
            </a:r>
            <a:r>
              <a:rPr lang="pt-BR" b="1" dirty="0" err="1"/>
              <a:t>Leach</a:t>
            </a:r>
            <a:r>
              <a:rPr lang="pt-BR" b="1" dirty="0"/>
              <a:t>, é uma espécie de lagartixa grande, só existe na Nova Caledônia. Com 36 cm de comprimento total ela é a maior lagartixa existente no mundo. Tem um corpo pesado, pele solta e uma pequena cauda atarracada.</a:t>
            </a:r>
          </a:p>
        </p:txBody>
      </p:sp>
      <p:pic>
        <p:nvPicPr>
          <p:cNvPr id="3" name="Espaço Reservado para Imagem 15" descr="Uma imagem contendo clip-art&#10;&#10;Descrição gerada automaticamente">
            <a:extLst>
              <a:ext uri="{FF2B5EF4-FFF2-40B4-BE49-F238E27FC236}">
                <a16:creationId xmlns:a16="http://schemas.microsoft.com/office/drawing/2014/main" id="{5584DD4B-3F23-9862-ED6A-866FD15F1AFB}"/>
              </a:ext>
            </a:extLst>
          </p:cNvPr>
          <p:cNvPicPr>
            <a:picLocks noChangeAspect="1"/>
          </p:cNvPicPr>
          <p:nvPr/>
        </p:nvPicPr>
        <p:blipFill>
          <a:blip r:embed="rId3">
            <a:extLst>
              <a:ext uri="{28A0092B-C50C-407E-A947-70E740481C1C}">
                <a14:useLocalDpi xmlns:a14="http://schemas.microsoft.com/office/drawing/2010/main" val="0"/>
              </a:ext>
            </a:extLst>
          </a:blip>
          <a:srcRect l="6834" r="6834"/>
          <a:stretch>
            <a:fillRect/>
          </a:stretch>
        </p:blipFill>
        <p:spPr>
          <a:xfrm>
            <a:off x="4050618" y="3276600"/>
            <a:ext cx="2325929" cy="1347904"/>
          </a:xfrm>
          <a:prstGeom prst="rect">
            <a:avLst/>
          </a:prstGeom>
        </p:spPr>
      </p:pic>
      <p:pic>
        <p:nvPicPr>
          <p:cNvPr id="4" name="Picture 10" descr="Resultado de imagem para new Caledonian animals">
            <a:extLst>
              <a:ext uri="{FF2B5EF4-FFF2-40B4-BE49-F238E27FC236}">
                <a16:creationId xmlns:a16="http://schemas.microsoft.com/office/drawing/2014/main" id="{CFD1F8A6-2190-04D6-C5BD-505A8D5D3E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4869160"/>
            <a:ext cx="3851920" cy="192596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Resultado de imagem para gecko new caledonian">
            <a:extLst>
              <a:ext uri="{FF2B5EF4-FFF2-40B4-BE49-F238E27FC236}">
                <a16:creationId xmlns:a16="http://schemas.microsoft.com/office/drawing/2014/main" id="{8CC70BFB-30EA-907B-AC1F-E4A37A6D89A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Picture 14" descr="https://upload.wikimedia.org/wikipedia/commons/thumb/f/ff/Diplodactylidae_-_Rhacodactylus_leachianus.JPG/800px-Diplodactylidae_-_Rhacodactylus_leachianus.JPG">
            <a:extLst>
              <a:ext uri="{FF2B5EF4-FFF2-40B4-BE49-F238E27FC236}">
                <a16:creationId xmlns:a16="http://schemas.microsoft.com/office/drawing/2014/main" id="{E6C803F6-200F-4964-FBBA-9570B2609B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1810" y="816271"/>
            <a:ext cx="2706112" cy="2032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Resultado de imagem para new Caledonian animals">
            <a:extLst>
              <a:ext uri="{FF2B5EF4-FFF2-40B4-BE49-F238E27FC236}">
                <a16:creationId xmlns:a16="http://schemas.microsoft.com/office/drawing/2014/main" id="{19362E42-1F61-23D3-6B7B-912048753C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1244" y="764962"/>
            <a:ext cx="1980748" cy="2963918"/>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0BA584D8-506B-9A7A-273C-52CD40D6C70F}"/>
              </a:ext>
            </a:extLst>
          </p:cNvPr>
          <p:cNvSpPr/>
          <p:nvPr/>
        </p:nvSpPr>
        <p:spPr>
          <a:xfrm>
            <a:off x="6656864" y="3712333"/>
            <a:ext cx="2517292" cy="369332"/>
          </a:xfrm>
          <a:prstGeom prst="rect">
            <a:avLst/>
          </a:prstGeom>
        </p:spPr>
        <p:txBody>
          <a:bodyPr wrap="none">
            <a:spAutoFit/>
          </a:bodyPr>
          <a:lstStyle/>
          <a:p>
            <a:r>
              <a:rPr lang="pt-BR" b="1" dirty="0"/>
              <a:t>Uma variedade colorida</a:t>
            </a:r>
            <a:endParaRPr lang="pt-BR" dirty="0"/>
          </a:p>
        </p:txBody>
      </p:sp>
      <p:pic>
        <p:nvPicPr>
          <p:cNvPr id="9" name="Picture 18" descr="Resultado de imagem para new caledonian animals">
            <a:extLst>
              <a:ext uri="{FF2B5EF4-FFF2-40B4-BE49-F238E27FC236}">
                <a16:creationId xmlns:a16="http://schemas.microsoft.com/office/drawing/2014/main" id="{2D227689-79D0-A479-CE0E-BAA5BB1D2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45" y="4838719"/>
            <a:ext cx="4513898" cy="193965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77069BFB-930A-826D-6C85-AE21B07A9329}"/>
              </a:ext>
            </a:extLst>
          </p:cNvPr>
          <p:cNvSpPr txBox="1"/>
          <p:nvPr/>
        </p:nvSpPr>
        <p:spPr>
          <a:xfrm>
            <a:off x="2322212" y="4269873"/>
            <a:ext cx="1728406" cy="369332"/>
          </a:xfrm>
          <a:prstGeom prst="rect">
            <a:avLst/>
          </a:prstGeom>
          <a:noFill/>
        </p:spPr>
        <p:txBody>
          <a:bodyPr wrap="square">
            <a:spAutoFit/>
          </a:bodyPr>
          <a:lstStyle/>
          <a:p>
            <a:r>
              <a:rPr lang="pt-BR" b="1" dirty="0"/>
              <a:t>Nova Caledônia</a:t>
            </a:r>
            <a:endParaRPr lang="pt-BR" dirty="0"/>
          </a:p>
        </p:txBody>
      </p:sp>
    </p:spTree>
    <p:extLst>
      <p:ext uri="{BB962C8B-B14F-4D97-AF65-F5344CB8AC3E}">
        <p14:creationId xmlns:p14="http://schemas.microsoft.com/office/powerpoint/2010/main" val="772839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a:xfrm>
            <a:off x="15875" y="-27384"/>
            <a:ext cx="9109075" cy="666750"/>
          </a:xfrm>
        </p:spPr>
        <p:txBody>
          <a:bodyPr/>
          <a:lstStyle/>
          <a:p>
            <a:r>
              <a:rPr lang="pt-BR" altLang="pt-BR" dirty="0">
                <a:latin typeface="Calibri" panose="020F0502020204030204" pitchFamily="34" charset="0"/>
              </a:rPr>
              <a:t>S04 - Missões – 22 de Outubro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Passando Fome</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sz="1800" b="1" i="0" u="none" strike="noStrike" baseline="0" dirty="0" err="1">
                <a:solidFill>
                  <a:srgbClr val="000000"/>
                </a:solidFill>
                <a:latin typeface="Goudy"/>
              </a:rPr>
              <a:t>Moreen</a:t>
            </a:r>
            <a:r>
              <a:rPr lang="pt-BR" sz="1800" b="1" i="0" u="none" strike="noStrike" baseline="0" dirty="0">
                <a:solidFill>
                  <a:srgbClr val="000000"/>
                </a:solidFill>
                <a:latin typeface="Goudy"/>
              </a:rPr>
              <a:t>, 12 </a:t>
            </a:r>
            <a:endParaRPr lang="pt-BR" dirty="0"/>
          </a:p>
        </p:txBody>
      </p:sp>
      <p:pic>
        <p:nvPicPr>
          <p:cNvPr id="13" name="Espaço Reservado para Imagem 12" descr="Criança em pé na terra&#10;&#10;Descrição gerada automaticamente com confiança média">
            <a:extLst>
              <a:ext uri="{FF2B5EF4-FFF2-40B4-BE49-F238E27FC236}">
                <a16:creationId xmlns:a16="http://schemas.microsoft.com/office/drawing/2014/main" id="{085789B4-1B23-DBD7-5CED-C3B59BA1370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4263" r="4263"/>
          <a:stretch>
            <a:fillRect/>
          </a:stretch>
        </p:blipFill>
        <p:spPr/>
      </p:pic>
      <p:sp>
        <p:nvSpPr>
          <p:cNvPr id="2" name="Espaço Reservado para Texto 8">
            <a:extLst>
              <a:ext uri="{FF2B5EF4-FFF2-40B4-BE49-F238E27FC236}">
                <a16:creationId xmlns:a16="http://schemas.microsoft.com/office/drawing/2014/main" id="{FFA2FF97-0820-2DF7-254C-6ADDFBF94D00}"/>
              </a:ext>
            </a:extLst>
          </p:cNvPr>
          <p:cNvSpPr>
            <a:spLocks noGrp="1"/>
          </p:cNvSpPr>
          <p:nvPr>
            <p:ph type="body" sz="quarter" idx="16"/>
          </p:nvPr>
        </p:nvSpPr>
        <p:spPr>
          <a:xfrm>
            <a:off x="6699015" y="3253428"/>
            <a:ext cx="2355590" cy="604837"/>
          </a:xfrm>
        </p:spPr>
        <p:txBody>
          <a:bodyPr>
            <a:normAutofit/>
          </a:bodyPr>
          <a:lstStyle/>
          <a:p>
            <a:r>
              <a:rPr lang="pt-BR" sz="2400" dirty="0"/>
              <a:t>Papua-Nova Guine</a:t>
            </a:r>
          </a:p>
        </p:txBody>
      </p:sp>
      <p:pic>
        <p:nvPicPr>
          <p:cNvPr id="7" name="Espaço Reservado para Imagem 12" descr="Ícone&#10;&#10;Descrição gerada automaticamente">
            <a:extLst>
              <a:ext uri="{FF2B5EF4-FFF2-40B4-BE49-F238E27FC236}">
                <a16:creationId xmlns:a16="http://schemas.microsoft.com/office/drawing/2014/main" id="{8A0124E1-1E69-9FC6-2994-B3B641D9323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0" b="600"/>
          <a:stretch>
            <a:fillRect/>
          </a:stretch>
        </p:blipFill>
        <p:spPr>
          <a:xfrm>
            <a:off x="6787915" y="1677908"/>
            <a:ext cx="2188800" cy="1562400"/>
          </a:xfrm>
        </p:spPr>
      </p:pic>
    </p:spTree>
    <p:extLst>
      <p:ext uri="{BB962C8B-B14F-4D97-AF65-F5344CB8AC3E}">
        <p14:creationId xmlns:p14="http://schemas.microsoft.com/office/powerpoint/2010/main" val="3272315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8D10AB3A-A916-A53B-37B9-6A7CB6DE2DDE}"/>
              </a:ext>
            </a:extLst>
          </p:cNvPr>
          <p:cNvSpPr txBox="1">
            <a:spLocks noChangeArrowheads="1"/>
          </p:cNvSpPr>
          <p:nvPr/>
        </p:nvSpPr>
        <p:spPr bwMode="auto">
          <a:xfrm>
            <a:off x="82105" y="709830"/>
            <a:ext cx="3240359" cy="526297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dirty="0"/>
              <a:t>• A Divisão do Sul do Pacífico tem 425 mil membros. Isso significa um adventista para cada 90 habitantes. Mais da metade dos adventistas vive em Papua-Nova Guiné, onde a estimativa é de um adventista em cada grupo de 31 habitantes. </a:t>
            </a:r>
          </a:p>
          <a:p>
            <a:r>
              <a:rPr lang="pt-BR" sz="1600" b="1" dirty="0"/>
              <a:t>• Mesmo assim, centenas de pessoas que moram nos pequenos vilarejos escondidos nas montanhas e milhares que andam pelas ruas das grandes cidades ainda não sabem que Jesus as ama e morreu por elas. Milhares ainda adoram deuses de madeira, pedra ou deuses que eles não podem ver, mas temem. </a:t>
            </a:r>
            <a:endParaRPr lang="pt-BR" sz="1600" b="1" i="1" dirty="0"/>
          </a:p>
        </p:txBody>
      </p:sp>
      <p:pic>
        <p:nvPicPr>
          <p:cNvPr id="4" name="Imagem 3">
            <a:extLst>
              <a:ext uri="{FF2B5EF4-FFF2-40B4-BE49-F238E27FC236}">
                <a16:creationId xmlns:a16="http://schemas.microsoft.com/office/drawing/2014/main" id="{55EC3052-AAA7-E971-D029-0C057CA73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872" y="738554"/>
            <a:ext cx="4418857" cy="2803138"/>
          </a:xfrm>
          <a:prstGeom prst="rect">
            <a:avLst/>
          </a:prstGeom>
        </p:spPr>
      </p:pic>
      <p:sp>
        <p:nvSpPr>
          <p:cNvPr id="5" name="CaixaDeTexto 4">
            <a:extLst>
              <a:ext uri="{FF2B5EF4-FFF2-40B4-BE49-F238E27FC236}">
                <a16:creationId xmlns:a16="http://schemas.microsoft.com/office/drawing/2014/main" id="{A945FAA6-18BF-5328-E53B-6EE97F28DF08}"/>
              </a:ext>
            </a:extLst>
          </p:cNvPr>
          <p:cNvSpPr txBox="1"/>
          <p:nvPr/>
        </p:nvSpPr>
        <p:spPr>
          <a:xfrm>
            <a:off x="3777405" y="3518845"/>
            <a:ext cx="5284490" cy="923330"/>
          </a:xfrm>
          <a:prstGeom prst="rect">
            <a:avLst/>
          </a:prstGeom>
          <a:noFill/>
        </p:spPr>
        <p:txBody>
          <a:bodyPr wrap="square" rtlCol="0">
            <a:spAutoFit/>
          </a:bodyPr>
          <a:lstStyle/>
          <a:p>
            <a:pPr algn="ctr"/>
            <a:r>
              <a:rPr lang="pt-BR" b="1" dirty="0"/>
              <a:t>Ave-do-Paraíso, tão importante em </a:t>
            </a:r>
          </a:p>
          <a:p>
            <a:pPr algn="ctr"/>
            <a:r>
              <a:rPr lang="pt-BR" b="1" dirty="0"/>
              <a:t>Papua-Nova Guiné que é representada</a:t>
            </a:r>
          </a:p>
          <a:p>
            <a:pPr algn="ctr"/>
            <a:r>
              <a:rPr lang="pt-BR" b="1" dirty="0"/>
              <a:t>Na bandeira do país</a:t>
            </a:r>
          </a:p>
        </p:txBody>
      </p:sp>
      <p:pic>
        <p:nvPicPr>
          <p:cNvPr id="6" name="Picture 2" descr="https://notionary.com/?tun=ibyid&amp;was=6165">
            <a:extLst>
              <a:ext uri="{FF2B5EF4-FFF2-40B4-BE49-F238E27FC236}">
                <a16:creationId xmlns:a16="http://schemas.microsoft.com/office/drawing/2014/main" id="{03835A1A-7352-8514-297C-7FB8E473E29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73588" y="5517232"/>
            <a:ext cx="2036794" cy="134076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0CEBBC3D-1A5A-BE7B-C44C-ECBD5E530C01}"/>
              </a:ext>
            </a:extLst>
          </p:cNvPr>
          <p:cNvSpPr txBox="1"/>
          <p:nvPr/>
        </p:nvSpPr>
        <p:spPr>
          <a:xfrm>
            <a:off x="1403648" y="6265989"/>
            <a:ext cx="4584700" cy="369332"/>
          </a:xfrm>
          <a:prstGeom prst="rect">
            <a:avLst/>
          </a:prstGeom>
          <a:noFill/>
        </p:spPr>
        <p:txBody>
          <a:bodyPr wrap="square">
            <a:spAutoFit/>
          </a:bodyPr>
          <a:lstStyle/>
          <a:p>
            <a:r>
              <a:rPr lang="pt-BR" b="1" dirty="0"/>
              <a:t>Papua-Nova Guiné </a:t>
            </a:r>
            <a:endParaRPr lang="pt-BR" dirty="0"/>
          </a:p>
        </p:txBody>
      </p:sp>
      <p:pic>
        <p:nvPicPr>
          <p:cNvPr id="1026" name="Picture 2">
            <a:extLst>
              <a:ext uri="{FF2B5EF4-FFF2-40B4-BE49-F238E27FC236}">
                <a16:creationId xmlns:a16="http://schemas.microsoft.com/office/drawing/2014/main" id="{E14A110E-613A-3E52-8E41-3A6BD928F1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5323" y="4442175"/>
            <a:ext cx="3240360" cy="2275453"/>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B7040AB9-286C-A245-3EC0-730BC0A1E5E1}"/>
              </a:ext>
            </a:extLst>
          </p:cNvPr>
          <p:cNvSpPr txBox="1"/>
          <p:nvPr/>
        </p:nvSpPr>
        <p:spPr>
          <a:xfrm>
            <a:off x="5614523" y="6641242"/>
            <a:ext cx="3240360" cy="261610"/>
          </a:xfrm>
          <a:prstGeom prst="rect">
            <a:avLst/>
          </a:prstGeom>
          <a:noFill/>
        </p:spPr>
        <p:txBody>
          <a:bodyPr wrap="square">
            <a:spAutoFit/>
          </a:bodyPr>
          <a:lstStyle/>
          <a:p>
            <a:r>
              <a:rPr lang="pt-BR" sz="1050" dirty="0" err="1"/>
              <a:t>wikipedia</a:t>
            </a:r>
            <a:endParaRPr lang="pt-BR" sz="1050" dirty="0"/>
          </a:p>
        </p:txBody>
      </p:sp>
    </p:spTree>
    <p:extLst>
      <p:ext uri="{BB962C8B-B14F-4D97-AF65-F5344CB8AC3E}">
        <p14:creationId xmlns:p14="http://schemas.microsoft.com/office/powerpoint/2010/main" val="40243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02CF2D45-F518-9EF8-6999-30223D980A19}"/>
              </a:ext>
            </a:extLst>
          </p:cNvPr>
          <p:cNvSpPr txBox="1">
            <a:spLocks noChangeArrowheads="1"/>
          </p:cNvSpPr>
          <p:nvPr/>
        </p:nvSpPr>
        <p:spPr bwMode="auto">
          <a:xfrm>
            <a:off x="138630" y="764704"/>
            <a:ext cx="8986320"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2000" b="1" dirty="0">
                <a:solidFill>
                  <a:srgbClr val="FF0000"/>
                </a:solidFill>
              </a:rPr>
              <a:t>Alguns animais diferentes das ilhas FUJI</a:t>
            </a:r>
            <a:endParaRPr lang="pt-BR" sz="2400" b="1" dirty="0"/>
          </a:p>
        </p:txBody>
      </p:sp>
      <p:pic>
        <p:nvPicPr>
          <p:cNvPr id="3" name="Espaço Reservado para Imagem 19">
            <a:extLst>
              <a:ext uri="{FF2B5EF4-FFF2-40B4-BE49-F238E27FC236}">
                <a16:creationId xmlns:a16="http://schemas.microsoft.com/office/drawing/2014/main" id="{CB2BFDF1-13C0-E9B7-53B7-16D67C978AE2}"/>
              </a:ext>
            </a:extLst>
          </p:cNvPr>
          <p:cNvPicPr>
            <a:picLocks noChangeAspect="1"/>
          </p:cNvPicPr>
          <p:nvPr/>
        </p:nvPicPr>
        <p:blipFill>
          <a:blip r:embed="rId3" cstate="print">
            <a:extLst>
              <a:ext uri="{28A0092B-C50C-407E-A947-70E740481C1C}">
                <a14:useLocalDpi xmlns:a14="http://schemas.microsoft.com/office/drawing/2010/main" val="0"/>
              </a:ext>
            </a:extLst>
          </a:blip>
          <a:srcRect l="6499" r="6499"/>
          <a:stretch>
            <a:fillRect/>
          </a:stretch>
        </p:blipFill>
        <p:spPr>
          <a:xfrm>
            <a:off x="7691847" y="742865"/>
            <a:ext cx="1400176" cy="811419"/>
          </a:xfrm>
          <a:prstGeom prst="rect">
            <a:avLst/>
          </a:prstGeom>
        </p:spPr>
      </p:pic>
      <p:pic>
        <p:nvPicPr>
          <p:cNvPr id="4" name="Picture 6" descr="animais e pÃ¡ssaros em fiji">
            <a:extLst>
              <a:ext uri="{FF2B5EF4-FFF2-40B4-BE49-F238E27FC236}">
                <a16:creationId xmlns:a16="http://schemas.microsoft.com/office/drawing/2014/main" id="{F5CE307C-BF66-77E8-559F-F719079471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954" y="1660171"/>
            <a:ext cx="2621426" cy="27426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animais e pÃ¡ssaros fiji">
            <a:extLst>
              <a:ext uri="{FF2B5EF4-FFF2-40B4-BE49-F238E27FC236}">
                <a16:creationId xmlns:a16="http://schemas.microsoft.com/office/drawing/2014/main" id="{81269701-6BDC-E2C8-9710-3C1D343E9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20" y="4768856"/>
            <a:ext cx="2687960" cy="20159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pÃ¡ssaros em fiji">
            <a:extLst>
              <a:ext uri="{FF2B5EF4-FFF2-40B4-BE49-F238E27FC236}">
                <a16:creationId xmlns:a16="http://schemas.microsoft.com/office/drawing/2014/main" id="{8C01C394-938D-986D-9A8F-32EB2FB06E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2504" y="3746579"/>
            <a:ext cx="2483537" cy="3017969"/>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02CF066-FE29-4E9A-4C45-5BA916762AD8}"/>
              </a:ext>
            </a:extLst>
          </p:cNvPr>
          <p:cNvSpPr/>
          <p:nvPr/>
        </p:nvSpPr>
        <p:spPr>
          <a:xfrm>
            <a:off x="6899863" y="3344189"/>
            <a:ext cx="1686487" cy="369332"/>
          </a:xfrm>
          <a:prstGeom prst="rect">
            <a:avLst/>
          </a:prstGeom>
        </p:spPr>
        <p:txBody>
          <a:bodyPr wrap="none">
            <a:spAutoFit/>
          </a:bodyPr>
          <a:lstStyle/>
          <a:p>
            <a:pPr fontAlgn="base"/>
            <a:r>
              <a:rPr lang="pt-BR" b="1" dirty="0" err="1">
                <a:solidFill>
                  <a:srgbClr val="3270FF"/>
                </a:solidFill>
                <a:latin typeface="inherit"/>
              </a:rPr>
              <a:t>Goshawk</a:t>
            </a:r>
            <a:r>
              <a:rPr lang="pt-BR" b="1" dirty="0">
                <a:solidFill>
                  <a:srgbClr val="3270FF"/>
                </a:solidFill>
                <a:latin typeface="inherit"/>
              </a:rPr>
              <a:t> de Fiji</a:t>
            </a:r>
            <a:endParaRPr lang="pt-BR" b="1" i="0" dirty="0">
              <a:solidFill>
                <a:srgbClr val="3270FF"/>
              </a:solidFill>
              <a:effectLst/>
              <a:latin typeface="Muli"/>
            </a:endParaRPr>
          </a:p>
        </p:txBody>
      </p:sp>
      <p:sp>
        <p:nvSpPr>
          <p:cNvPr id="8" name="Retângulo 7">
            <a:extLst>
              <a:ext uri="{FF2B5EF4-FFF2-40B4-BE49-F238E27FC236}">
                <a16:creationId xmlns:a16="http://schemas.microsoft.com/office/drawing/2014/main" id="{6E312401-F788-7262-A684-98A2062BA858}"/>
              </a:ext>
            </a:extLst>
          </p:cNvPr>
          <p:cNvSpPr/>
          <p:nvPr/>
        </p:nvSpPr>
        <p:spPr>
          <a:xfrm>
            <a:off x="182133" y="1290839"/>
            <a:ext cx="2634247" cy="369332"/>
          </a:xfrm>
          <a:prstGeom prst="rect">
            <a:avLst/>
          </a:prstGeom>
        </p:spPr>
        <p:txBody>
          <a:bodyPr wrap="none">
            <a:spAutoFit/>
          </a:bodyPr>
          <a:lstStyle/>
          <a:p>
            <a:pPr fontAlgn="base"/>
            <a:r>
              <a:rPr lang="pt-BR" b="1" dirty="0">
                <a:solidFill>
                  <a:srgbClr val="3270FF"/>
                </a:solidFill>
                <a:latin typeface="inherit"/>
              </a:rPr>
              <a:t>Pomba de Frutas Laranjas</a:t>
            </a:r>
            <a:endParaRPr lang="pt-BR" b="1" i="0" dirty="0">
              <a:solidFill>
                <a:srgbClr val="3270FF"/>
              </a:solidFill>
              <a:effectLst/>
              <a:latin typeface="Muli"/>
            </a:endParaRPr>
          </a:p>
        </p:txBody>
      </p:sp>
      <p:sp>
        <p:nvSpPr>
          <p:cNvPr id="9" name="Retângulo 8">
            <a:extLst>
              <a:ext uri="{FF2B5EF4-FFF2-40B4-BE49-F238E27FC236}">
                <a16:creationId xmlns:a16="http://schemas.microsoft.com/office/drawing/2014/main" id="{85D62B58-857B-EEDD-06F1-54D54EC5654B}"/>
              </a:ext>
            </a:extLst>
          </p:cNvPr>
          <p:cNvSpPr/>
          <p:nvPr/>
        </p:nvSpPr>
        <p:spPr>
          <a:xfrm>
            <a:off x="242891" y="4426590"/>
            <a:ext cx="2477409" cy="369332"/>
          </a:xfrm>
          <a:prstGeom prst="rect">
            <a:avLst/>
          </a:prstGeom>
        </p:spPr>
        <p:txBody>
          <a:bodyPr wrap="none">
            <a:spAutoFit/>
          </a:bodyPr>
          <a:lstStyle/>
          <a:p>
            <a:pPr fontAlgn="base"/>
            <a:r>
              <a:rPr lang="pt-BR" b="1" dirty="0">
                <a:solidFill>
                  <a:srgbClr val="3270FF"/>
                </a:solidFill>
                <a:latin typeface="inherit"/>
              </a:rPr>
              <a:t>Iguana com crista de Fiji</a:t>
            </a:r>
            <a:endParaRPr lang="pt-BR" b="1" i="0" dirty="0">
              <a:solidFill>
                <a:srgbClr val="3270FF"/>
              </a:solidFill>
              <a:effectLst/>
              <a:latin typeface="Muli"/>
            </a:endParaRPr>
          </a:p>
        </p:txBody>
      </p:sp>
      <p:sp>
        <p:nvSpPr>
          <p:cNvPr id="10" name="Retângulo 9">
            <a:extLst>
              <a:ext uri="{FF2B5EF4-FFF2-40B4-BE49-F238E27FC236}">
                <a16:creationId xmlns:a16="http://schemas.microsoft.com/office/drawing/2014/main" id="{76CD807E-1AC4-E864-1E32-C29F9B260EAD}"/>
              </a:ext>
            </a:extLst>
          </p:cNvPr>
          <p:cNvSpPr/>
          <p:nvPr/>
        </p:nvSpPr>
        <p:spPr>
          <a:xfrm>
            <a:off x="3314490" y="4795922"/>
            <a:ext cx="2510559" cy="369332"/>
          </a:xfrm>
          <a:prstGeom prst="rect">
            <a:avLst/>
          </a:prstGeom>
        </p:spPr>
        <p:txBody>
          <a:bodyPr wrap="none">
            <a:spAutoFit/>
          </a:bodyPr>
          <a:lstStyle/>
          <a:p>
            <a:pPr fontAlgn="base"/>
            <a:r>
              <a:rPr lang="pt-BR" b="1" dirty="0" err="1">
                <a:solidFill>
                  <a:srgbClr val="3270FF"/>
                </a:solidFill>
                <a:latin typeface="inherit"/>
              </a:rPr>
              <a:t>Parrotfinch</a:t>
            </a:r>
            <a:r>
              <a:rPr lang="pt-BR" b="1" dirty="0">
                <a:solidFill>
                  <a:srgbClr val="3270FF"/>
                </a:solidFill>
                <a:latin typeface="inherit"/>
              </a:rPr>
              <a:t>-de-bico-rosa</a:t>
            </a:r>
            <a:endParaRPr lang="pt-BR" b="1" i="0" dirty="0">
              <a:solidFill>
                <a:srgbClr val="3270FF"/>
              </a:solidFill>
              <a:effectLst/>
              <a:latin typeface="Muli"/>
            </a:endParaRPr>
          </a:p>
        </p:txBody>
      </p:sp>
      <p:pic>
        <p:nvPicPr>
          <p:cNvPr id="11" name="Picture 12" descr="animais e pÃ¡ssaros de fiji">
            <a:extLst>
              <a:ext uri="{FF2B5EF4-FFF2-40B4-BE49-F238E27FC236}">
                <a16:creationId xmlns:a16="http://schemas.microsoft.com/office/drawing/2014/main" id="{90F363E8-D140-D1FE-047D-2548E1AE9A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2426" y="5255565"/>
            <a:ext cx="2919147" cy="1496063"/>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CC5E3D84-9169-4B3C-25E0-122CEC70755E}"/>
              </a:ext>
            </a:extLst>
          </p:cNvPr>
          <p:cNvSpPr/>
          <p:nvPr/>
        </p:nvSpPr>
        <p:spPr>
          <a:xfrm>
            <a:off x="7129231" y="1563418"/>
            <a:ext cx="1266693" cy="369332"/>
          </a:xfrm>
          <a:prstGeom prst="rect">
            <a:avLst/>
          </a:prstGeom>
        </p:spPr>
        <p:txBody>
          <a:bodyPr wrap="none">
            <a:spAutoFit/>
          </a:bodyPr>
          <a:lstStyle/>
          <a:p>
            <a:pPr fontAlgn="base"/>
            <a:r>
              <a:rPr lang="pt-BR" b="1" dirty="0" err="1">
                <a:solidFill>
                  <a:srgbClr val="3270FF"/>
                </a:solidFill>
                <a:latin typeface="inherit"/>
              </a:rPr>
              <a:t>Gau</a:t>
            </a:r>
            <a:r>
              <a:rPr lang="pt-BR" b="1" dirty="0">
                <a:solidFill>
                  <a:srgbClr val="3270FF"/>
                </a:solidFill>
                <a:latin typeface="inherit"/>
              </a:rPr>
              <a:t> Iguana</a:t>
            </a:r>
            <a:endParaRPr lang="pt-BR" b="1" i="0" dirty="0">
              <a:solidFill>
                <a:srgbClr val="3270FF"/>
              </a:solidFill>
              <a:effectLst/>
              <a:latin typeface="Muli"/>
            </a:endParaRPr>
          </a:p>
        </p:txBody>
      </p:sp>
      <p:pic>
        <p:nvPicPr>
          <p:cNvPr id="13" name="Picture 14" descr="fiji-animais-e-aves">
            <a:extLst>
              <a:ext uri="{FF2B5EF4-FFF2-40B4-BE49-F238E27FC236}">
                <a16:creationId xmlns:a16="http://schemas.microsoft.com/office/drawing/2014/main" id="{7A6633E1-F5F0-50EC-8E31-5B4E518999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9471" y="1952888"/>
            <a:ext cx="1866697" cy="14448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ijiano-besouro-animais-selvagens">
            <a:extLst>
              <a:ext uri="{FF2B5EF4-FFF2-40B4-BE49-F238E27FC236}">
                <a16:creationId xmlns:a16="http://schemas.microsoft.com/office/drawing/2014/main" id="{3D0BC80F-D1E9-A696-CC0B-65F55678B5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2426" y="2490839"/>
            <a:ext cx="3112426" cy="2076031"/>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9B25C2A2-7983-6B65-5515-56E0F622F44F}"/>
              </a:ext>
            </a:extLst>
          </p:cNvPr>
          <p:cNvSpPr/>
          <p:nvPr/>
        </p:nvSpPr>
        <p:spPr>
          <a:xfrm>
            <a:off x="2813675" y="1581840"/>
            <a:ext cx="3873561" cy="923330"/>
          </a:xfrm>
          <a:prstGeom prst="rect">
            <a:avLst/>
          </a:prstGeom>
        </p:spPr>
        <p:txBody>
          <a:bodyPr wrap="none">
            <a:spAutoFit/>
          </a:bodyPr>
          <a:lstStyle/>
          <a:p>
            <a:pPr algn="ctr" fontAlgn="base"/>
            <a:r>
              <a:rPr lang="pt-BR" b="1" dirty="0">
                <a:solidFill>
                  <a:srgbClr val="3270FF"/>
                </a:solidFill>
                <a:latin typeface="inherit"/>
              </a:rPr>
              <a:t>O Besouro </a:t>
            </a:r>
            <a:r>
              <a:rPr lang="pt-BR" b="1" dirty="0" err="1">
                <a:solidFill>
                  <a:srgbClr val="3270FF"/>
                </a:solidFill>
                <a:latin typeface="inherit"/>
              </a:rPr>
              <a:t>Longhorn</a:t>
            </a:r>
            <a:r>
              <a:rPr lang="pt-BR" b="1" dirty="0">
                <a:solidFill>
                  <a:srgbClr val="3270FF"/>
                </a:solidFill>
                <a:latin typeface="inherit"/>
              </a:rPr>
              <a:t> Fijiano Gigante</a:t>
            </a:r>
          </a:p>
          <a:p>
            <a:pPr algn="ctr" fontAlgn="base"/>
            <a:r>
              <a:rPr lang="pt-BR" b="1" i="0" dirty="0">
                <a:solidFill>
                  <a:srgbClr val="3270FF"/>
                </a:solidFill>
                <a:effectLst/>
                <a:latin typeface="inherit"/>
              </a:rPr>
              <a:t>(tem até 15 cm de comprimento), </a:t>
            </a:r>
          </a:p>
          <a:p>
            <a:pPr algn="ctr" fontAlgn="base"/>
            <a:r>
              <a:rPr lang="pt-BR" b="1" i="0" dirty="0">
                <a:solidFill>
                  <a:srgbClr val="3270FF"/>
                </a:solidFill>
                <a:effectLst/>
                <a:latin typeface="inherit"/>
              </a:rPr>
              <a:t>é o segundo maior besouro do mundo </a:t>
            </a:r>
            <a:endParaRPr lang="pt-BR" b="1" i="0" dirty="0">
              <a:solidFill>
                <a:srgbClr val="3270FF"/>
              </a:solidFill>
              <a:effectLst/>
              <a:latin typeface="Muli"/>
            </a:endParaRPr>
          </a:p>
        </p:txBody>
      </p:sp>
    </p:spTree>
    <p:extLst>
      <p:ext uri="{BB962C8B-B14F-4D97-AF65-F5344CB8AC3E}">
        <p14:creationId xmlns:p14="http://schemas.microsoft.com/office/powerpoint/2010/main" val="1775893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S05 - Missões – 29 de Outubro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A igreja Inesperada</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sz="1800" b="1" i="0" u="none" strike="noStrike" baseline="0" dirty="0">
                <a:solidFill>
                  <a:srgbClr val="000000"/>
                </a:solidFill>
                <a:latin typeface="Goudy"/>
              </a:rPr>
              <a:t>Dorcas </a:t>
            </a:r>
            <a:endParaRPr lang="pt-BR" dirty="0"/>
          </a:p>
        </p:txBody>
      </p:sp>
      <p:pic>
        <p:nvPicPr>
          <p:cNvPr id="13" name="Espaço Reservado para Imagem 12" descr="Menino sorrindo pousando para foto&#10;&#10;Descrição gerada automaticamente">
            <a:extLst>
              <a:ext uri="{FF2B5EF4-FFF2-40B4-BE49-F238E27FC236}">
                <a16:creationId xmlns:a16="http://schemas.microsoft.com/office/drawing/2014/main" id="{54E1A7C0-5C1B-3D6D-252D-8CD6395A485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493" r="9493"/>
          <a:stretch>
            <a:fillRect/>
          </a:stretch>
        </p:blipFill>
        <p:spPr/>
      </p:pic>
      <p:sp>
        <p:nvSpPr>
          <p:cNvPr id="2" name="Espaço Reservado para Texto 8">
            <a:extLst>
              <a:ext uri="{FF2B5EF4-FFF2-40B4-BE49-F238E27FC236}">
                <a16:creationId xmlns:a16="http://schemas.microsoft.com/office/drawing/2014/main" id="{546BC747-A9E4-52C3-1B38-46EBD83F2217}"/>
              </a:ext>
            </a:extLst>
          </p:cNvPr>
          <p:cNvSpPr>
            <a:spLocks noGrp="1"/>
          </p:cNvSpPr>
          <p:nvPr>
            <p:ph type="body" sz="quarter" idx="16"/>
          </p:nvPr>
        </p:nvSpPr>
        <p:spPr>
          <a:xfrm>
            <a:off x="6699015" y="3253428"/>
            <a:ext cx="2355590" cy="604837"/>
          </a:xfrm>
        </p:spPr>
        <p:txBody>
          <a:bodyPr>
            <a:normAutofit/>
          </a:bodyPr>
          <a:lstStyle/>
          <a:p>
            <a:r>
              <a:rPr lang="pt-BR" sz="2400" dirty="0"/>
              <a:t>Papua-Nova Guine</a:t>
            </a:r>
          </a:p>
        </p:txBody>
      </p:sp>
      <p:pic>
        <p:nvPicPr>
          <p:cNvPr id="7" name="Espaço Reservado para Imagem 12" descr="Ícone&#10;&#10;Descrição gerada automaticamente">
            <a:extLst>
              <a:ext uri="{FF2B5EF4-FFF2-40B4-BE49-F238E27FC236}">
                <a16:creationId xmlns:a16="http://schemas.microsoft.com/office/drawing/2014/main" id="{30B36633-3415-4878-04CA-BA45029A5E6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0" b="600"/>
          <a:stretch>
            <a:fillRect/>
          </a:stretch>
        </p:blipFill>
        <p:spPr>
          <a:xfrm>
            <a:off x="6787915" y="1677908"/>
            <a:ext cx="2188800" cy="1562400"/>
          </a:xfrm>
        </p:spPr>
      </p:pic>
    </p:spTree>
    <p:extLst>
      <p:ext uri="{BB962C8B-B14F-4D97-AF65-F5344CB8AC3E}">
        <p14:creationId xmlns:p14="http://schemas.microsoft.com/office/powerpoint/2010/main" val="636770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13E47903-26B7-927D-94C2-AE5F10F1E143}"/>
              </a:ext>
            </a:extLst>
          </p:cNvPr>
          <p:cNvSpPr txBox="1">
            <a:spLocks noChangeArrowheads="1"/>
          </p:cNvSpPr>
          <p:nvPr/>
        </p:nvSpPr>
        <p:spPr bwMode="auto">
          <a:xfrm>
            <a:off x="96664" y="4747306"/>
            <a:ext cx="4104456" cy="20621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dirty="0"/>
              <a:t>• Papua-Nova Guiné é um dos lugares mais próximos da linha do equador, onde regiões mais altas experimentam queda de neve.</a:t>
            </a:r>
          </a:p>
          <a:p>
            <a:r>
              <a:rPr lang="pt-BR" sz="1600" b="1" dirty="0"/>
              <a:t>• Até 1933, o país usava conchas do mar como moeda nacional. Depois disso, a moeda nacional passou a ser </a:t>
            </a:r>
            <a:r>
              <a:rPr lang="pt-BR" sz="1600" b="1" dirty="0" err="1"/>
              <a:t>Kina</a:t>
            </a:r>
            <a:r>
              <a:rPr lang="pt-BR" sz="1600" b="1" dirty="0"/>
              <a:t>.</a:t>
            </a:r>
            <a:endParaRPr lang="pt-BR" sz="1600" b="1" i="1" dirty="0"/>
          </a:p>
        </p:txBody>
      </p:sp>
      <p:pic>
        <p:nvPicPr>
          <p:cNvPr id="4" name="Imagem 3">
            <a:extLst>
              <a:ext uri="{FF2B5EF4-FFF2-40B4-BE49-F238E27FC236}">
                <a16:creationId xmlns:a16="http://schemas.microsoft.com/office/drawing/2014/main" id="{A63210A6-DA5B-FCE7-E124-E2BC42539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3522613"/>
            <a:ext cx="3275856" cy="3315644"/>
          </a:xfrm>
          <a:prstGeom prst="rect">
            <a:avLst/>
          </a:prstGeom>
        </p:spPr>
      </p:pic>
      <p:pic>
        <p:nvPicPr>
          <p:cNvPr id="5" name="Imagem 4">
            <a:extLst>
              <a:ext uri="{FF2B5EF4-FFF2-40B4-BE49-F238E27FC236}">
                <a16:creationId xmlns:a16="http://schemas.microsoft.com/office/drawing/2014/main" id="{A00B545C-7C8E-5397-EE64-110ECFE02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4" y="731495"/>
            <a:ext cx="4439544" cy="2955468"/>
          </a:xfrm>
          <a:prstGeom prst="rect">
            <a:avLst/>
          </a:prstGeom>
        </p:spPr>
      </p:pic>
      <p:sp>
        <p:nvSpPr>
          <p:cNvPr id="6" name="CaixaDeTexto 5">
            <a:extLst>
              <a:ext uri="{FF2B5EF4-FFF2-40B4-BE49-F238E27FC236}">
                <a16:creationId xmlns:a16="http://schemas.microsoft.com/office/drawing/2014/main" id="{E5522E79-62DD-7FCA-95BF-703D97881CEF}"/>
              </a:ext>
            </a:extLst>
          </p:cNvPr>
          <p:cNvSpPr txBox="1"/>
          <p:nvPr/>
        </p:nvSpPr>
        <p:spPr>
          <a:xfrm>
            <a:off x="93390" y="3686964"/>
            <a:ext cx="4439544" cy="646332"/>
          </a:xfrm>
          <a:prstGeom prst="rect">
            <a:avLst/>
          </a:prstGeom>
          <a:noFill/>
        </p:spPr>
        <p:txBody>
          <a:bodyPr wrap="square" rtlCol="0">
            <a:spAutoFit/>
          </a:bodyPr>
          <a:lstStyle/>
          <a:p>
            <a:pPr algn="ctr"/>
            <a:r>
              <a:rPr lang="pt-BR" b="1" dirty="0"/>
              <a:t>Montanhas com neve</a:t>
            </a:r>
          </a:p>
          <a:p>
            <a:pPr algn="ctr"/>
            <a:r>
              <a:rPr lang="pt-BR" b="1" dirty="0"/>
              <a:t> em Papua-Nova Guiné </a:t>
            </a:r>
          </a:p>
        </p:txBody>
      </p:sp>
      <p:sp>
        <p:nvSpPr>
          <p:cNvPr id="7" name="CaixaDeTexto 6">
            <a:extLst>
              <a:ext uri="{FF2B5EF4-FFF2-40B4-BE49-F238E27FC236}">
                <a16:creationId xmlns:a16="http://schemas.microsoft.com/office/drawing/2014/main" id="{0FFF8E2C-5F12-867A-96EA-A1C8C8D6E3B9}"/>
              </a:ext>
            </a:extLst>
          </p:cNvPr>
          <p:cNvSpPr txBox="1"/>
          <p:nvPr/>
        </p:nvSpPr>
        <p:spPr>
          <a:xfrm>
            <a:off x="5220072" y="2889929"/>
            <a:ext cx="3923928" cy="646331"/>
          </a:xfrm>
          <a:prstGeom prst="rect">
            <a:avLst/>
          </a:prstGeom>
          <a:noFill/>
        </p:spPr>
        <p:txBody>
          <a:bodyPr wrap="square" rtlCol="0">
            <a:spAutoFit/>
          </a:bodyPr>
          <a:lstStyle/>
          <a:p>
            <a:pPr algn="ctr"/>
            <a:r>
              <a:rPr lang="pt-BR" b="1" dirty="0"/>
              <a:t>Conchas e corais usados como dinheiro até 1933 e o dinheiro atual (KINA)</a:t>
            </a:r>
          </a:p>
        </p:txBody>
      </p:sp>
      <p:pic>
        <p:nvPicPr>
          <p:cNvPr id="8" name="Imagem 7">
            <a:extLst>
              <a:ext uri="{FF2B5EF4-FFF2-40B4-BE49-F238E27FC236}">
                <a16:creationId xmlns:a16="http://schemas.microsoft.com/office/drawing/2014/main" id="{1C1D44A6-14C6-74D2-355D-4C22B3482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560" y="5478433"/>
            <a:ext cx="1296144" cy="1296144"/>
          </a:xfrm>
          <a:prstGeom prst="rect">
            <a:avLst/>
          </a:prstGeom>
        </p:spPr>
      </p:pic>
      <p:pic>
        <p:nvPicPr>
          <p:cNvPr id="9" name="Imagem 8">
            <a:extLst>
              <a:ext uri="{FF2B5EF4-FFF2-40B4-BE49-F238E27FC236}">
                <a16:creationId xmlns:a16="http://schemas.microsoft.com/office/drawing/2014/main" id="{842BD386-CCEA-3FD2-8EA5-EB2B849CC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691636"/>
            <a:ext cx="3275856" cy="2240868"/>
          </a:xfrm>
          <a:prstGeom prst="rect">
            <a:avLst/>
          </a:prstGeom>
        </p:spPr>
      </p:pic>
      <p:pic>
        <p:nvPicPr>
          <p:cNvPr id="3" name="Espaço Reservado para Imagem 24">
            <a:extLst>
              <a:ext uri="{FF2B5EF4-FFF2-40B4-BE49-F238E27FC236}">
                <a16:creationId xmlns:a16="http://schemas.microsoft.com/office/drawing/2014/main" id="{3BF50676-D386-8041-FE69-6003694A0A5A}"/>
              </a:ext>
            </a:extLst>
          </p:cNvPr>
          <p:cNvPicPr>
            <a:picLocks noChangeAspect="1"/>
          </p:cNvPicPr>
          <p:nvPr/>
        </p:nvPicPr>
        <p:blipFill>
          <a:blip r:embed="rId6" cstate="print">
            <a:extLst>
              <a:ext uri="{28A0092B-C50C-407E-A947-70E740481C1C}">
                <a14:useLocalDpi xmlns:a14="http://schemas.microsoft.com/office/drawing/2010/main" val="0"/>
              </a:ext>
            </a:extLst>
          </a:blip>
          <a:srcRect t="8673" b="8673"/>
          <a:stretch>
            <a:fillRect/>
          </a:stretch>
        </p:blipFill>
        <p:spPr>
          <a:xfrm>
            <a:off x="4077339" y="3722639"/>
            <a:ext cx="1718797" cy="1065493"/>
          </a:xfrm>
          <a:prstGeom prst="rect">
            <a:avLst/>
          </a:prstGeom>
        </p:spPr>
      </p:pic>
      <p:sp>
        <p:nvSpPr>
          <p:cNvPr id="10" name="Espaço Reservado para Texto 14">
            <a:extLst>
              <a:ext uri="{FF2B5EF4-FFF2-40B4-BE49-F238E27FC236}">
                <a16:creationId xmlns:a16="http://schemas.microsoft.com/office/drawing/2014/main" id="{40563AF5-C991-DB54-791F-AD508D51C8BD}"/>
              </a:ext>
            </a:extLst>
          </p:cNvPr>
          <p:cNvSpPr txBox="1">
            <a:spLocks/>
          </p:cNvSpPr>
          <p:nvPr/>
        </p:nvSpPr>
        <p:spPr>
          <a:xfrm>
            <a:off x="4148943" y="4787760"/>
            <a:ext cx="1672345" cy="34020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1400" b="1" dirty="0"/>
              <a:t>Papua Nova Guiné</a:t>
            </a:r>
          </a:p>
        </p:txBody>
      </p:sp>
    </p:spTree>
    <p:extLst>
      <p:ext uri="{BB962C8B-B14F-4D97-AF65-F5344CB8AC3E}">
        <p14:creationId xmlns:p14="http://schemas.microsoft.com/office/powerpoint/2010/main" val="188226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descr="Criança sorrindo posando para foto&#10;&#10;Descrição gerada automaticamente">
            <a:extLst>
              <a:ext uri="{FF2B5EF4-FFF2-40B4-BE49-F238E27FC236}">
                <a16:creationId xmlns:a16="http://schemas.microsoft.com/office/drawing/2014/main" id="{5546FC5C-DA6A-36AB-4701-2CD51F8E54C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057" b="5057"/>
          <a:stretch>
            <a:fillRect/>
          </a:stretch>
        </p:blipFill>
        <p:spPr>
          <a:xfrm>
            <a:off x="2699792" y="1674844"/>
            <a:ext cx="5112568" cy="5183156"/>
          </a:xfrm>
        </p:spPr>
      </p:pic>
      <p:sp>
        <p:nvSpPr>
          <p:cNvPr id="5" name="Espaço Reservado para Conteúdo 4">
            <a:extLst>
              <a:ext uri="{FF2B5EF4-FFF2-40B4-BE49-F238E27FC236}">
                <a16:creationId xmlns:a16="http://schemas.microsoft.com/office/drawing/2014/main" id="{83D8590B-AC1D-4359-A763-15D2AA3A3ACB}"/>
              </a:ext>
            </a:extLst>
          </p:cNvPr>
          <p:cNvSpPr>
            <a:spLocks noGrp="1"/>
          </p:cNvSpPr>
          <p:nvPr>
            <p:ph sz="quarter" idx="13"/>
          </p:nvPr>
        </p:nvSpPr>
        <p:spPr>
          <a:xfrm>
            <a:off x="7777212" y="1674844"/>
            <a:ext cx="1436092" cy="988841"/>
          </a:xfrm>
        </p:spPr>
        <p:txBody>
          <a:bodyPr>
            <a:normAutofit/>
          </a:bodyPr>
          <a:lstStyle/>
          <a:p>
            <a:pPr>
              <a:lnSpc>
                <a:spcPct val="90000"/>
              </a:lnSpc>
            </a:pPr>
            <a:r>
              <a:rPr lang="pt-BR" dirty="0"/>
              <a:t>4° </a:t>
            </a:r>
            <a:r>
              <a:rPr lang="pt-BR" dirty="0" err="1"/>
              <a:t>Trim</a:t>
            </a:r>
            <a:r>
              <a:rPr lang="pt-BR" dirty="0"/>
              <a:t> 2022</a:t>
            </a:r>
          </a:p>
        </p:txBody>
      </p:sp>
    </p:spTree>
    <p:extLst>
      <p:ext uri="{BB962C8B-B14F-4D97-AF65-F5344CB8AC3E}">
        <p14:creationId xmlns:p14="http://schemas.microsoft.com/office/powerpoint/2010/main" val="252986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9AC8B826-A6B3-F598-9944-722A1AA6E641}"/>
              </a:ext>
            </a:extLst>
          </p:cNvPr>
          <p:cNvSpPr txBox="1">
            <a:spLocks noChangeArrowheads="1"/>
          </p:cNvSpPr>
          <p:nvPr/>
        </p:nvSpPr>
        <p:spPr bwMode="auto">
          <a:xfrm>
            <a:off x="72370" y="698444"/>
            <a:ext cx="3569274"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1600" b="1" dirty="0" err="1">
                <a:solidFill>
                  <a:srgbClr val="FF0000"/>
                </a:solidFill>
              </a:rPr>
              <a:t>Yellow</a:t>
            </a:r>
            <a:r>
              <a:rPr lang="pt-BR" sz="1600" b="1" dirty="0">
                <a:solidFill>
                  <a:srgbClr val="FF0000"/>
                </a:solidFill>
              </a:rPr>
              <a:t> Tang</a:t>
            </a:r>
          </a:p>
          <a:p>
            <a:pPr algn="ctr"/>
            <a:r>
              <a:rPr lang="pt-PT" b="1" dirty="0"/>
              <a:t>O Peixe Yellow Tang é para muitos aquaristas essencial no aquário de água salgada não podendo ser deixado de fora.  Com o seu formato oval, corpo amarelo vibrante ilumina qualquer aquário marinho. O Yellow Tang  é um nadador ativo que nada suavemente ao longo de todo seu aquário. Originário das Ilhas Fiji.</a:t>
            </a:r>
            <a:endParaRPr lang="pt-BR" b="1" dirty="0"/>
          </a:p>
        </p:txBody>
      </p:sp>
      <p:pic>
        <p:nvPicPr>
          <p:cNvPr id="3" name="Picture 2" descr="Imagem relacionada">
            <a:extLst>
              <a:ext uri="{FF2B5EF4-FFF2-40B4-BE49-F238E27FC236}">
                <a16:creationId xmlns:a16="http://schemas.microsoft.com/office/drawing/2014/main" id="{6AC61481-AF7B-AA3A-553F-0C76007513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091" y="729177"/>
            <a:ext cx="2782026" cy="212375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peixe, Acanthopterygii, amarelo, animal&#10;&#10;Descrição gerada automaticamente">
            <a:extLst>
              <a:ext uri="{FF2B5EF4-FFF2-40B4-BE49-F238E27FC236}">
                <a16:creationId xmlns:a16="http://schemas.microsoft.com/office/drawing/2014/main" id="{68854401-89AB-5ADD-1308-C1739C919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11082" y="2498036"/>
            <a:ext cx="2668983" cy="1981835"/>
          </a:xfrm>
          <a:prstGeom prst="rect">
            <a:avLst/>
          </a:prstGeom>
        </p:spPr>
      </p:pic>
      <p:pic>
        <p:nvPicPr>
          <p:cNvPr id="5" name="Imagem 4" descr="Uma imagem contendo pássaro, interior, mesa, Acanthopterygii&#10;&#10;Descrição gerada automaticamente">
            <a:extLst>
              <a:ext uri="{FF2B5EF4-FFF2-40B4-BE49-F238E27FC236}">
                <a16:creationId xmlns:a16="http://schemas.microsoft.com/office/drawing/2014/main" id="{649217D4-A4AD-D6A8-AA5C-33FE390EC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23" y="4532497"/>
            <a:ext cx="3546923" cy="2227138"/>
          </a:xfrm>
          <a:prstGeom prst="rect">
            <a:avLst/>
          </a:prstGeom>
        </p:spPr>
      </p:pic>
      <p:pic>
        <p:nvPicPr>
          <p:cNvPr id="6" name="Espaço Reservado para Imagem 19">
            <a:extLst>
              <a:ext uri="{FF2B5EF4-FFF2-40B4-BE49-F238E27FC236}">
                <a16:creationId xmlns:a16="http://schemas.microsoft.com/office/drawing/2014/main" id="{E2BBCD3B-4204-3C8A-E452-1E9DA785F209}"/>
              </a:ext>
            </a:extLst>
          </p:cNvPr>
          <p:cNvPicPr>
            <a:picLocks noChangeAspect="1"/>
          </p:cNvPicPr>
          <p:nvPr/>
        </p:nvPicPr>
        <p:blipFill>
          <a:blip r:embed="rId6" cstate="print">
            <a:extLst>
              <a:ext uri="{28A0092B-C50C-407E-A947-70E740481C1C}">
                <a14:useLocalDpi xmlns:a14="http://schemas.microsoft.com/office/drawing/2010/main" val="0"/>
              </a:ext>
            </a:extLst>
          </a:blip>
          <a:srcRect l="6499" r="6499"/>
          <a:stretch>
            <a:fillRect/>
          </a:stretch>
        </p:blipFill>
        <p:spPr>
          <a:xfrm>
            <a:off x="7164288" y="3193770"/>
            <a:ext cx="1400176" cy="811419"/>
          </a:xfrm>
          <a:prstGeom prst="rect">
            <a:avLst/>
          </a:prstGeom>
        </p:spPr>
      </p:pic>
      <p:pic>
        <p:nvPicPr>
          <p:cNvPr id="7" name="Picture 8" descr="Resultado de imagem para yellow tang">
            <a:extLst>
              <a:ext uri="{FF2B5EF4-FFF2-40B4-BE49-F238E27FC236}">
                <a16:creationId xmlns:a16="http://schemas.microsoft.com/office/drawing/2014/main" id="{5A0EF8F2-B6BF-1D47-B0C1-906B4401BE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0486" y="4468350"/>
            <a:ext cx="4188727" cy="2355432"/>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7BCCDC3C-32B0-CEAE-4F68-3AAA5700DCF4}"/>
              </a:ext>
            </a:extLst>
          </p:cNvPr>
          <p:cNvSpPr txBox="1"/>
          <p:nvPr/>
        </p:nvSpPr>
        <p:spPr>
          <a:xfrm>
            <a:off x="7164289" y="4005065"/>
            <a:ext cx="1400175" cy="369332"/>
          </a:xfrm>
          <a:prstGeom prst="rect">
            <a:avLst/>
          </a:prstGeom>
          <a:noFill/>
        </p:spPr>
        <p:txBody>
          <a:bodyPr wrap="square">
            <a:spAutoFit/>
          </a:bodyPr>
          <a:lstStyle/>
          <a:p>
            <a:pPr algn="ctr"/>
            <a:r>
              <a:rPr lang="pt-PT" b="1" dirty="0"/>
              <a:t>Ilhas Fiji</a:t>
            </a:r>
            <a:endParaRPr lang="pt-BR" dirty="0"/>
          </a:p>
        </p:txBody>
      </p:sp>
    </p:spTree>
    <p:extLst>
      <p:ext uri="{BB962C8B-B14F-4D97-AF65-F5344CB8AC3E}">
        <p14:creationId xmlns:p14="http://schemas.microsoft.com/office/powerpoint/2010/main" val="568376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S06 - Missões – 05 de Novembro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“Mi Sala!”</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sz="1800" b="1" i="0" u="none" strike="noStrike" baseline="0" dirty="0">
                <a:solidFill>
                  <a:srgbClr val="000000"/>
                </a:solidFill>
                <a:latin typeface="Goudy"/>
              </a:rPr>
              <a:t>Natasha e </a:t>
            </a:r>
            <a:r>
              <a:rPr lang="pt-BR" sz="1800" b="1" i="0" u="none" strike="noStrike" baseline="0" dirty="0" err="1">
                <a:solidFill>
                  <a:srgbClr val="000000"/>
                </a:solidFill>
                <a:latin typeface="Goudy"/>
              </a:rPr>
              <a:t>Jiqui</a:t>
            </a:r>
            <a:r>
              <a:rPr lang="pt-BR" sz="1800" b="1" i="0" u="none" strike="noStrike" baseline="0" dirty="0">
                <a:solidFill>
                  <a:srgbClr val="000000"/>
                </a:solidFill>
                <a:latin typeface="Goudy"/>
              </a:rPr>
              <a:t> </a:t>
            </a:r>
            <a:endParaRPr lang="pt-BR" dirty="0"/>
          </a:p>
        </p:txBody>
      </p:sp>
      <p:pic>
        <p:nvPicPr>
          <p:cNvPr id="13" name="Espaço Reservado para Imagem 12" descr="Homem e criança sorrindo posando para foto&#10;&#10;Descrição gerada automaticamente">
            <a:extLst>
              <a:ext uri="{FF2B5EF4-FFF2-40B4-BE49-F238E27FC236}">
                <a16:creationId xmlns:a16="http://schemas.microsoft.com/office/drawing/2014/main" id="{1B32652F-1A86-610C-A6DD-F2F188CB62B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07" r="907"/>
          <a:stretch>
            <a:fillRect/>
          </a:stretch>
        </p:blipFill>
        <p:spPr/>
      </p:pic>
      <p:sp>
        <p:nvSpPr>
          <p:cNvPr id="2" name="Espaço Reservado para Texto 8">
            <a:extLst>
              <a:ext uri="{FF2B5EF4-FFF2-40B4-BE49-F238E27FC236}">
                <a16:creationId xmlns:a16="http://schemas.microsoft.com/office/drawing/2014/main" id="{89A2A15E-BDA9-571C-8E34-DCF361DC3B6B}"/>
              </a:ext>
            </a:extLst>
          </p:cNvPr>
          <p:cNvSpPr>
            <a:spLocks noGrp="1"/>
          </p:cNvSpPr>
          <p:nvPr>
            <p:ph type="body" sz="quarter" idx="16"/>
          </p:nvPr>
        </p:nvSpPr>
        <p:spPr>
          <a:xfrm>
            <a:off x="6699015" y="3253428"/>
            <a:ext cx="2355590" cy="604837"/>
          </a:xfrm>
        </p:spPr>
        <p:txBody>
          <a:bodyPr>
            <a:normAutofit/>
          </a:bodyPr>
          <a:lstStyle/>
          <a:p>
            <a:r>
              <a:rPr lang="pt-BR" sz="2400" dirty="0"/>
              <a:t>Papua-Nova Guine</a:t>
            </a:r>
          </a:p>
        </p:txBody>
      </p:sp>
      <p:pic>
        <p:nvPicPr>
          <p:cNvPr id="7" name="Espaço Reservado para Imagem 12" descr="Ícone&#10;&#10;Descrição gerada automaticamente">
            <a:extLst>
              <a:ext uri="{FF2B5EF4-FFF2-40B4-BE49-F238E27FC236}">
                <a16:creationId xmlns:a16="http://schemas.microsoft.com/office/drawing/2014/main" id="{84210FA0-9CA5-828D-185B-DCB3FD87D46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0" b="600"/>
          <a:stretch>
            <a:fillRect/>
          </a:stretch>
        </p:blipFill>
        <p:spPr>
          <a:xfrm>
            <a:off x="6787915" y="1677908"/>
            <a:ext cx="2188800" cy="1562400"/>
          </a:xfrm>
        </p:spPr>
      </p:pic>
    </p:spTree>
    <p:extLst>
      <p:ext uri="{BB962C8B-B14F-4D97-AF65-F5344CB8AC3E}">
        <p14:creationId xmlns:p14="http://schemas.microsoft.com/office/powerpoint/2010/main" val="2401898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906BAE45-C9F3-C945-7CE6-1971D303CF8F}"/>
              </a:ext>
            </a:extLst>
          </p:cNvPr>
          <p:cNvSpPr txBox="1">
            <a:spLocks noChangeArrowheads="1"/>
          </p:cNvSpPr>
          <p:nvPr/>
        </p:nvSpPr>
        <p:spPr bwMode="auto">
          <a:xfrm>
            <a:off x="82104" y="703805"/>
            <a:ext cx="3049736" cy="61555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1600" b="1" dirty="0">
                <a:solidFill>
                  <a:srgbClr val="FF0000"/>
                </a:solidFill>
              </a:rPr>
              <a:t>Nova Zelândia </a:t>
            </a:r>
          </a:p>
          <a:p>
            <a:r>
              <a:rPr lang="pt-BR" b="1" dirty="0"/>
              <a:t>• Nova Zelândia é um lindo país, que fica à leste da Austrália. Ela é composta de duas grandes ilhas e várias pequenas. </a:t>
            </a:r>
          </a:p>
          <a:p>
            <a:r>
              <a:rPr lang="pt-BR" b="1" dirty="0"/>
              <a:t>• Cerca de 4,5 milhões de pessoas vivem na Nova Zelândia, a maioria delas na Ilha do Norte. A maior cidade é Auckland, com pouco mais de 1,4 milhão de habitantes. </a:t>
            </a:r>
          </a:p>
          <a:p>
            <a:r>
              <a:rPr lang="pt-BR" b="1" dirty="0"/>
              <a:t>• Os primeiros colonos da Nova Zelândia foram polinésios que vieram de outras ilhas do Sul do Pacífico. Hoje, essas pessoas são conhecidas como Maori e compõem 14,6% da população total.</a:t>
            </a:r>
            <a:endParaRPr lang="pt-BR" sz="1600" b="1" i="1" dirty="0"/>
          </a:p>
        </p:txBody>
      </p:sp>
      <p:pic>
        <p:nvPicPr>
          <p:cNvPr id="4" name="Imagem 3">
            <a:extLst>
              <a:ext uri="{FF2B5EF4-FFF2-40B4-BE49-F238E27FC236}">
                <a16:creationId xmlns:a16="http://schemas.microsoft.com/office/drawing/2014/main" id="{AD2BE8E7-8F29-6D61-BC29-2B6C8A95C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2764" y="4149079"/>
            <a:ext cx="2831313" cy="2636051"/>
          </a:xfrm>
          <a:prstGeom prst="rect">
            <a:avLst/>
          </a:prstGeom>
        </p:spPr>
      </p:pic>
      <p:pic>
        <p:nvPicPr>
          <p:cNvPr id="5" name="Imagem 4">
            <a:extLst>
              <a:ext uri="{FF2B5EF4-FFF2-40B4-BE49-F238E27FC236}">
                <a16:creationId xmlns:a16="http://schemas.microsoft.com/office/drawing/2014/main" id="{093EBC9B-DAEC-D5CD-80A1-44C17D1027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0822" y="709233"/>
            <a:ext cx="4378046" cy="2736279"/>
          </a:xfrm>
          <a:prstGeom prst="rect">
            <a:avLst/>
          </a:prstGeom>
        </p:spPr>
      </p:pic>
      <p:sp>
        <p:nvSpPr>
          <p:cNvPr id="6" name="CaixaDeTexto 5">
            <a:extLst>
              <a:ext uri="{FF2B5EF4-FFF2-40B4-BE49-F238E27FC236}">
                <a16:creationId xmlns:a16="http://schemas.microsoft.com/office/drawing/2014/main" id="{9094F1CC-3098-DFCB-C7C9-167E43E84636}"/>
              </a:ext>
            </a:extLst>
          </p:cNvPr>
          <p:cNvSpPr txBox="1"/>
          <p:nvPr/>
        </p:nvSpPr>
        <p:spPr>
          <a:xfrm>
            <a:off x="4765955" y="661764"/>
            <a:ext cx="4378046" cy="369332"/>
          </a:xfrm>
          <a:prstGeom prst="rect">
            <a:avLst/>
          </a:prstGeom>
          <a:noFill/>
        </p:spPr>
        <p:txBody>
          <a:bodyPr wrap="square" rtlCol="0">
            <a:spAutoFit/>
          </a:bodyPr>
          <a:lstStyle/>
          <a:p>
            <a:pPr algn="ctr"/>
            <a:r>
              <a:rPr lang="pt-BR" b="1" dirty="0">
                <a:solidFill>
                  <a:schemeClr val="bg1"/>
                </a:solidFill>
              </a:rPr>
              <a:t>Auckland capital da Nova Zelândia</a:t>
            </a:r>
          </a:p>
        </p:txBody>
      </p:sp>
      <p:sp>
        <p:nvSpPr>
          <p:cNvPr id="7" name="CaixaDeTexto 6">
            <a:extLst>
              <a:ext uri="{FF2B5EF4-FFF2-40B4-BE49-F238E27FC236}">
                <a16:creationId xmlns:a16="http://schemas.microsoft.com/office/drawing/2014/main" id="{E8C6E2DF-A5DF-DD92-07AC-734EF1E3DA51}"/>
              </a:ext>
            </a:extLst>
          </p:cNvPr>
          <p:cNvSpPr txBox="1"/>
          <p:nvPr/>
        </p:nvSpPr>
        <p:spPr>
          <a:xfrm>
            <a:off x="6222409" y="6221636"/>
            <a:ext cx="2022000" cy="646331"/>
          </a:xfrm>
          <a:prstGeom prst="rect">
            <a:avLst/>
          </a:prstGeom>
          <a:noFill/>
        </p:spPr>
        <p:txBody>
          <a:bodyPr wrap="square" rtlCol="0">
            <a:spAutoFit/>
          </a:bodyPr>
          <a:lstStyle/>
          <a:p>
            <a:pPr algn="ctr"/>
            <a:r>
              <a:rPr lang="pt-BR" b="1" dirty="0"/>
              <a:t>Maori tocando em uma concha</a:t>
            </a:r>
          </a:p>
        </p:txBody>
      </p:sp>
      <p:pic>
        <p:nvPicPr>
          <p:cNvPr id="3" name="Imagem 2" descr="Uma imagem contendo clip-art&#10;&#10;Descrição gerada automaticamente">
            <a:extLst>
              <a:ext uri="{FF2B5EF4-FFF2-40B4-BE49-F238E27FC236}">
                <a16:creationId xmlns:a16="http://schemas.microsoft.com/office/drawing/2014/main" id="{8FFA8513-232B-F913-16C1-FA53D24CC2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1655" y="1019760"/>
            <a:ext cx="1552824" cy="776412"/>
          </a:xfrm>
          <a:prstGeom prst="rect">
            <a:avLst/>
          </a:prstGeom>
        </p:spPr>
      </p:pic>
      <p:sp>
        <p:nvSpPr>
          <p:cNvPr id="9" name="CaixaDeTexto 8">
            <a:extLst>
              <a:ext uri="{FF2B5EF4-FFF2-40B4-BE49-F238E27FC236}">
                <a16:creationId xmlns:a16="http://schemas.microsoft.com/office/drawing/2014/main" id="{8D63E577-BC1F-1BA4-56BA-8FFCBD06CA57}"/>
              </a:ext>
            </a:extLst>
          </p:cNvPr>
          <p:cNvSpPr txBox="1"/>
          <p:nvPr/>
        </p:nvSpPr>
        <p:spPr>
          <a:xfrm>
            <a:off x="3148184" y="1801183"/>
            <a:ext cx="1556296" cy="369332"/>
          </a:xfrm>
          <a:prstGeom prst="rect">
            <a:avLst/>
          </a:prstGeom>
          <a:noFill/>
        </p:spPr>
        <p:txBody>
          <a:bodyPr wrap="square">
            <a:spAutoFit/>
          </a:bodyPr>
          <a:lstStyle/>
          <a:p>
            <a:r>
              <a:rPr lang="pt-BR" b="1" dirty="0"/>
              <a:t>Nova Zelândia </a:t>
            </a:r>
            <a:endParaRPr lang="pt-BR" dirty="0"/>
          </a:p>
        </p:txBody>
      </p:sp>
      <p:pic>
        <p:nvPicPr>
          <p:cNvPr id="3074" name="Picture 2" descr="Highlights of New Zealand - 10 Days | kimkim">
            <a:extLst>
              <a:ext uri="{FF2B5EF4-FFF2-40B4-BE49-F238E27FC236}">
                <a16:creationId xmlns:a16="http://schemas.microsoft.com/office/drawing/2014/main" id="{0D297826-40E4-3EF6-7C94-619FAEEC57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043" y="3518381"/>
            <a:ext cx="2897055" cy="192684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224D3E9D-C9D8-8843-5937-6097344F0D67}"/>
              </a:ext>
            </a:extLst>
          </p:cNvPr>
          <p:cNvSpPr txBox="1"/>
          <p:nvPr/>
        </p:nvSpPr>
        <p:spPr>
          <a:xfrm>
            <a:off x="6115015" y="5464098"/>
            <a:ext cx="2897055" cy="369332"/>
          </a:xfrm>
          <a:prstGeom prst="rect">
            <a:avLst/>
          </a:prstGeom>
          <a:noFill/>
        </p:spPr>
        <p:txBody>
          <a:bodyPr wrap="square">
            <a:spAutoFit/>
          </a:bodyPr>
          <a:lstStyle/>
          <a:p>
            <a:pPr algn="ctr"/>
            <a:r>
              <a:rPr lang="pt-BR" b="1" dirty="0"/>
              <a:t>Paisagem da Nova Zelândia </a:t>
            </a:r>
            <a:endParaRPr lang="pt-BR" dirty="0"/>
          </a:p>
        </p:txBody>
      </p:sp>
    </p:spTree>
    <p:extLst>
      <p:ext uri="{BB962C8B-B14F-4D97-AF65-F5344CB8AC3E}">
        <p14:creationId xmlns:p14="http://schemas.microsoft.com/office/powerpoint/2010/main" val="262248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A4112-545F-8789-0640-D4B9E6794BC3}"/>
              </a:ext>
            </a:extLst>
          </p:cNvPr>
          <p:cNvSpPr>
            <a:spLocks noChangeArrowheads="1"/>
          </p:cNvSpPr>
          <p:nvPr/>
        </p:nvSpPr>
        <p:spPr bwMode="auto">
          <a:xfrm>
            <a:off x="71537" y="690952"/>
            <a:ext cx="3334470" cy="3458128"/>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Ave do Paraíso</a:t>
            </a:r>
          </a:p>
          <a:p>
            <a:r>
              <a:rPr lang="pt-BR" sz="2000" b="1" dirty="0">
                <a:solidFill>
                  <a:srgbClr val="000000"/>
                </a:solidFill>
                <a:latin typeface="Goudy"/>
              </a:rPr>
              <a:t>A ave do Paraíso aparece na Bandeira de Papua-Nova Guiné. </a:t>
            </a:r>
          </a:p>
          <a:p>
            <a:r>
              <a:rPr lang="pt-BR" sz="2000" b="1" dirty="0">
                <a:solidFill>
                  <a:srgbClr val="000000"/>
                </a:solidFill>
                <a:latin typeface="Goudy"/>
              </a:rPr>
              <a:t>A principal característica da Ave do Paraíso são as suas </a:t>
            </a:r>
          </a:p>
          <a:p>
            <a:r>
              <a:rPr lang="pt-BR" sz="2000" b="1" dirty="0">
                <a:solidFill>
                  <a:srgbClr val="000000"/>
                </a:solidFill>
                <a:latin typeface="Goudy"/>
              </a:rPr>
              <a:t>penas grandes da sua plumagem.</a:t>
            </a:r>
          </a:p>
          <a:p>
            <a:r>
              <a:rPr lang="pt-BR" sz="2000" b="1" dirty="0">
                <a:solidFill>
                  <a:srgbClr val="000000"/>
                </a:solidFill>
                <a:latin typeface="Goudy"/>
              </a:rPr>
              <a:t>São 39 aves diferentes com esse nome, todas com a plumagem muito bonita.</a:t>
            </a:r>
            <a:endParaRPr lang="pt-BR" sz="2000" b="1" i="1" dirty="0">
              <a:solidFill>
                <a:srgbClr val="FF0000"/>
              </a:solidFill>
            </a:endParaRPr>
          </a:p>
        </p:txBody>
      </p:sp>
      <p:pic>
        <p:nvPicPr>
          <p:cNvPr id="3" name="Picture 2" descr="Resultado de imagem para aves de papua nueva guinea">
            <a:extLst>
              <a:ext uri="{FF2B5EF4-FFF2-40B4-BE49-F238E27FC236}">
                <a16:creationId xmlns:a16="http://schemas.microsoft.com/office/drawing/2014/main" id="{8709ADAC-36BA-20BE-B897-7D8E9046BA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0630" y="744789"/>
            <a:ext cx="3051149" cy="228007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44D6C4D-372B-CA81-18F3-4BD6CBE17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677" y="2636911"/>
            <a:ext cx="2942666" cy="2304257"/>
          </a:xfrm>
          <a:prstGeom prst="rect">
            <a:avLst/>
          </a:prstGeom>
        </p:spPr>
      </p:pic>
      <p:sp>
        <p:nvSpPr>
          <p:cNvPr id="5" name="CaixaDeTexto 4">
            <a:extLst>
              <a:ext uri="{FF2B5EF4-FFF2-40B4-BE49-F238E27FC236}">
                <a16:creationId xmlns:a16="http://schemas.microsoft.com/office/drawing/2014/main" id="{A2D54901-C432-D096-C456-B2900991BC9D}"/>
              </a:ext>
            </a:extLst>
          </p:cNvPr>
          <p:cNvSpPr txBox="1"/>
          <p:nvPr/>
        </p:nvSpPr>
        <p:spPr>
          <a:xfrm>
            <a:off x="3635896" y="908720"/>
            <a:ext cx="2230675" cy="369332"/>
          </a:xfrm>
          <a:prstGeom prst="rect">
            <a:avLst/>
          </a:prstGeom>
          <a:noFill/>
        </p:spPr>
        <p:txBody>
          <a:bodyPr wrap="none" rtlCol="0">
            <a:spAutoFit/>
          </a:bodyPr>
          <a:lstStyle/>
          <a:p>
            <a:r>
              <a:rPr lang="pt-BR" dirty="0"/>
              <a:t>Alimentando o filhote</a:t>
            </a:r>
          </a:p>
        </p:txBody>
      </p:sp>
      <p:pic>
        <p:nvPicPr>
          <p:cNvPr id="6" name="Imagem 5">
            <a:extLst>
              <a:ext uri="{FF2B5EF4-FFF2-40B4-BE49-F238E27FC236}">
                <a16:creationId xmlns:a16="http://schemas.microsoft.com/office/drawing/2014/main" id="{A0E7A939-F395-13BF-215B-6B15BE32F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9599" y="5517232"/>
            <a:ext cx="1614278" cy="1210709"/>
          </a:xfrm>
          <a:prstGeom prst="rect">
            <a:avLst/>
          </a:prstGeom>
        </p:spPr>
      </p:pic>
      <p:pic>
        <p:nvPicPr>
          <p:cNvPr id="7" name="Picture 6" descr="http://es.bcdn.biz/Images/2018/7/27/d43aaa56-a0ab-4949-b40e-662b0de147d0.jpg">
            <a:extLst>
              <a:ext uri="{FF2B5EF4-FFF2-40B4-BE49-F238E27FC236}">
                <a16:creationId xmlns:a16="http://schemas.microsoft.com/office/drawing/2014/main" id="{FAC15B72-306E-6807-A346-4AE1D99C13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07" y="4365104"/>
            <a:ext cx="3258953" cy="2444215"/>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2AD066E1-8085-2850-8A2D-280AFC8522CE}"/>
              </a:ext>
            </a:extLst>
          </p:cNvPr>
          <p:cNvSpPr txBox="1"/>
          <p:nvPr/>
        </p:nvSpPr>
        <p:spPr>
          <a:xfrm>
            <a:off x="3431531" y="5174416"/>
            <a:ext cx="1925784" cy="369332"/>
          </a:xfrm>
          <a:prstGeom prst="rect">
            <a:avLst/>
          </a:prstGeom>
          <a:noFill/>
        </p:spPr>
        <p:txBody>
          <a:bodyPr wrap="none" rtlCol="0">
            <a:spAutoFit/>
          </a:bodyPr>
          <a:lstStyle/>
          <a:p>
            <a:pPr algn="ctr"/>
            <a:r>
              <a:rPr lang="pt-BR" dirty="0"/>
              <a:t>Papua-Nova Guiné</a:t>
            </a:r>
          </a:p>
        </p:txBody>
      </p:sp>
      <p:pic>
        <p:nvPicPr>
          <p:cNvPr id="9" name="Picture 8" descr="http://es.bcdn.biz/Images/2018/7/27/8de33d92-3641-402a-9616-f74e49050893.jpg">
            <a:extLst>
              <a:ext uri="{FF2B5EF4-FFF2-40B4-BE49-F238E27FC236}">
                <a16:creationId xmlns:a16="http://schemas.microsoft.com/office/drawing/2014/main" id="{BB5830C9-0CE2-ADB2-7C97-C87A5E8A1C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8648" y="4513986"/>
            <a:ext cx="3072344" cy="2304258"/>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E9297AD4-A2A7-7329-43BF-1F9CDB3DA3F9}"/>
              </a:ext>
            </a:extLst>
          </p:cNvPr>
          <p:cNvSpPr txBox="1"/>
          <p:nvPr/>
        </p:nvSpPr>
        <p:spPr>
          <a:xfrm>
            <a:off x="6459512" y="3870562"/>
            <a:ext cx="2574359" cy="646331"/>
          </a:xfrm>
          <a:prstGeom prst="rect">
            <a:avLst/>
          </a:prstGeom>
          <a:noFill/>
        </p:spPr>
        <p:txBody>
          <a:bodyPr wrap="none" rtlCol="0">
            <a:spAutoFit/>
          </a:bodyPr>
          <a:lstStyle/>
          <a:p>
            <a:r>
              <a:rPr lang="pt-BR" dirty="0"/>
              <a:t>Essa espécie tem as duas</a:t>
            </a:r>
          </a:p>
          <a:p>
            <a:r>
              <a:rPr lang="pt-BR" dirty="0"/>
              <a:t>Penas grandes na cabeça </a:t>
            </a:r>
          </a:p>
        </p:txBody>
      </p:sp>
    </p:spTree>
    <p:extLst>
      <p:ext uri="{BB962C8B-B14F-4D97-AF65-F5344CB8AC3E}">
        <p14:creationId xmlns:p14="http://schemas.microsoft.com/office/powerpoint/2010/main" val="3940697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S07 - Missões – 12 de Novembro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Um Sonho Inesperado</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dirty="0"/>
              <a:t>Dada</a:t>
            </a:r>
          </a:p>
        </p:txBody>
      </p:sp>
      <p:pic>
        <p:nvPicPr>
          <p:cNvPr id="13" name="Espaço Reservado para Imagem 12" descr="Mão de pessoa&#10;&#10;Descrição gerada automaticamente com confiança média">
            <a:extLst>
              <a:ext uri="{FF2B5EF4-FFF2-40B4-BE49-F238E27FC236}">
                <a16:creationId xmlns:a16="http://schemas.microsoft.com/office/drawing/2014/main" id="{0A5CB455-4C1D-3D61-41D1-6D23A5C6BB9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402" r="9402"/>
          <a:stretch>
            <a:fillRect/>
          </a:stretch>
        </p:blipFill>
        <p:spPr/>
      </p:pic>
      <p:sp>
        <p:nvSpPr>
          <p:cNvPr id="2" name="Espaço Reservado para Texto 8">
            <a:extLst>
              <a:ext uri="{FF2B5EF4-FFF2-40B4-BE49-F238E27FC236}">
                <a16:creationId xmlns:a16="http://schemas.microsoft.com/office/drawing/2014/main" id="{DBC5B5F7-CC43-5A8A-B734-1B9FCDBC8FCF}"/>
              </a:ext>
            </a:extLst>
          </p:cNvPr>
          <p:cNvSpPr>
            <a:spLocks noGrp="1"/>
          </p:cNvSpPr>
          <p:nvPr>
            <p:ph type="body" sz="quarter" idx="16"/>
          </p:nvPr>
        </p:nvSpPr>
        <p:spPr>
          <a:xfrm>
            <a:off x="6699015" y="3253428"/>
            <a:ext cx="2355590" cy="604837"/>
          </a:xfrm>
        </p:spPr>
        <p:txBody>
          <a:bodyPr>
            <a:normAutofit/>
          </a:bodyPr>
          <a:lstStyle/>
          <a:p>
            <a:r>
              <a:rPr lang="pt-BR" sz="2400" dirty="0"/>
              <a:t>Papua-Nova Guine</a:t>
            </a:r>
          </a:p>
        </p:txBody>
      </p:sp>
      <p:pic>
        <p:nvPicPr>
          <p:cNvPr id="7" name="Espaço Reservado para Imagem 12" descr="Ícone&#10;&#10;Descrição gerada automaticamente">
            <a:extLst>
              <a:ext uri="{FF2B5EF4-FFF2-40B4-BE49-F238E27FC236}">
                <a16:creationId xmlns:a16="http://schemas.microsoft.com/office/drawing/2014/main" id="{F7364A2C-6E2F-B816-123B-F10ABDC41ED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0" b="600"/>
          <a:stretch>
            <a:fillRect/>
          </a:stretch>
        </p:blipFill>
        <p:spPr>
          <a:xfrm>
            <a:off x="6787915" y="1677908"/>
            <a:ext cx="2188800" cy="1562400"/>
          </a:xfrm>
        </p:spPr>
      </p:pic>
    </p:spTree>
    <p:extLst>
      <p:ext uri="{BB962C8B-B14F-4D97-AF65-F5344CB8AC3E}">
        <p14:creationId xmlns:p14="http://schemas.microsoft.com/office/powerpoint/2010/main" val="4158878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A3D120E-66D6-0E0F-F442-4273F1F2B57B}"/>
              </a:ext>
            </a:extLst>
          </p:cNvPr>
          <p:cNvSpPr>
            <a:spLocks noGrp="1"/>
          </p:cNvSpPr>
          <p:nvPr>
            <p:ph type="body" sz="quarter" idx="10"/>
          </p:nvPr>
        </p:nvSpPr>
        <p:spPr>
          <a:xfrm>
            <a:off x="4797143" y="3482035"/>
            <a:ext cx="3563900" cy="373158"/>
          </a:xfrm>
        </p:spPr>
        <p:txBody>
          <a:bodyPr/>
          <a:lstStyle/>
          <a:p>
            <a:r>
              <a:rPr lang="pt-BR" dirty="0"/>
              <a:t>Paisagens de Papua Nova Guiné</a:t>
            </a:r>
          </a:p>
        </p:txBody>
      </p:sp>
      <p:pic>
        <p:nvPicPr>
          <p:cNvPr id="4" name="Imagem 3" descr="Lago com árvores em volta&#10;&#10;Descrição gerada automaticamente">
            <a:extLst>
              <a:ext uri="{FF2B5EF4-FFF2-40B4-BE49-F238E27FC236}">
                <a16:creationId xmlns:a16="http://schemas.microsoft.com/office/drawing/2014/main" id="{FFA450AD-7F05-061A-31B2-7E530CFEB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05510"/>
            <a:ext cx="4392488" cy="2924856"/>
          </a:xfrm>
          <a:prstGeom prst="rect">
            <a:avLst/>
          </a:prstGeom>
        </p:spPr>
      </p:pic>
      <p:pic>
        <p:nvPicPr>
          <p:cNvPr id="6" name="Imagem 5" descr="Piscina com água azul&#10;&#10;Descrição gerada automaticamente">
            <a:extLst>
              <a:ext uri="{FF2B5EF4-FFF2-40B4-BE49-F238E27FC236}">
                <a16:creationId xmlns:a16="http://schemas.microsoft.com/office/drawing/2014/main" id="{0CF8B5BC-3ACA-D126-CCCB-FA5F56B18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933336"/>
            <a:ext cx="5760144" cy="2809975"/>
          </a:xfrm>
          <a:prstGeom prst="rect">
            <a:avLst/>
          </a:prstGeom>
        </p:spPr>
      </p:pic>
      <p:pic>
        <p:nvPicPr>
          <p:cNvPr id="4104" name="Picture 8" descr="Things To Do In Papua New Guinea">
            <a:extLst>
              <a:ext uri="{FF2B5EF4-FFF2-40B4-BE49-F238E27FC236}">
                <a16:creationId xmlns:a16="http://schemas.microsoft.com/office/drawing/2014/main" id="{F8A9DD4A-2823-6BC5-A11D-D089B8668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143" y="977081"/>
            <a:ext cx="4190443" cy="2451919"/>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CFED1EE3-253F-833B-073E-6B47FADD5638}"/>
              </a:ext>
            </a:extLst>
          </p:cNvPr>
          <p:cNvSpPr txBox="1"/>
          <p:nvPr/>
        </p:nvSpPr>
        <p:spPr>
          <a:xfrm>
            <a:off x="4720571" y="774110"/>
            <a:ext cx="4142317" cy="261610"/>
          </a:xfrm>
          <a:prstGeom prst="rect">
            <a:avLst/>
          </a:prstGeom>
          <a:noFill/>
        </p:spPr>
        <p:txBody>
          <a:bodyPr wrap="square">
            <a:spAutoFit/>
          </a:bodyPr>
          <a:lstStyle/>
          <a:p>
            <a:r>
              <a:rPr lang="pt-BR" sz="1050" dirty="0"/>
              <a:t>traveltriangle.com</a:t>
            </a:r>
          </a:p>
        </p:txBody>
      </p:sp>
      <p:pic>
        <p:nvPicPr>
          <p:cNvPr id="4106" name="Picture 10" descr="Papua New Guinea Holidays 2022/2023 | Trailfinders">
            <a:extLst>
              <a:ext uri="{FF2B5EF4-FFF2-40B4-BE49-F238E27FC236}">
                <a16:creationId xmlns:a16="http://schemas.microsoft.com/office/drawing/2014/main" id="{2DA1DD76-76EF-CD27-06FD-607EF9E3BD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49" r="10108"/>
          <a:stretch/>
        </p:blipFill>
        <p:spPr bwMode="auto">
          <a:xfrm>
            <a:off x="6015857" y="4099512"/>
            <a:ext cx="3047930" cy="235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740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A6FB81CA-6C90-C746-005D-1D7A14A3FE34}"/>
              </a:ext>
            </a:extLst>
          </p:cNvPr>
          <p:cNvSpPr txBox="1">
            <a:spLocks noChangeArrowheads="1"/>
          </p:cNvSpPr>
          <p:nvPr/>
        </p:nvSpPr>
        <p:spPr bwMode="auto">
          <a:xfrm>
            <a:off x="126504" y="724948"/>
            <a:ext cx="3836702"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err="1">
                <a:solidFill>
                  <a:srgbClr val="FF0000"/>
                </a:solidFill>
              </a:rPr>
              <a:t>Nautilus</a:t>
            </a:r>
            <a:endParaRPr lang="pt-BR" altLang="pt-BR" sz="1600" b="1" dirty="0">
              <a:solidFill>
                <a:srgbClr val="FF0000"/>
              </a:solidFill>
            </a:endParaRPr>
          </a:p>
          <a:p>
            <a:r>
              <a:rPr lang="pt-BR" b="1" dirty="0"/>
              <a:t>Os </a:t>
            </a:r>
            <a:r>
              <a:rPr lang="pt-BR" b="1" dirty="0" err="1"/>
              <a:t>Nautilus</a:t>
            </a:r>
            <a:r>
              <a:rPr lang="pt-BR" b="1" dirty="0"/>
              <a:t> são moluscos marinhos </a:t>
            </a:r>
            <a:r>
              <a:rPr lang="pt-BR" b="1" dirty="0" err="1"/>
              <a:t>caracterízados</a:t>
            </a:r>
            <a:r>
              <a:rPr lang="pt-BR" b="1" dirty="0"/>
              <a:t> por ter uma concha externa calcárea., dividida em câmaras, utilizadas para proteção e flutuação.</a:t>
            </a:r>
          </a:p>
          <a:p>
            <a:r>
              <a:rPr lang="pt-BR" b="1" dirty="0"/>
              <a:t>Se locomove na vertical colocando líquido ou ar para dentro das câmaras, e se desloca para frente ou para trás com jatos de água expelidos por dois tubos entre os seus tentáculos.</a:t>
            </a:r>
          </a:p>
          <a:p>
            <a:r>
              <a:rPr lang="pt-BR" b="1" dirty="0"/>
              <a:t>Vive no oceano Pacífico na região de Papua-Nova Guiné.</a:t>
            </a:r>
            <a:endParaRPr lang="pt-BR" sz="1600" b="1" i="1" dirty="0"/>
          </a:p>
        </p:txBody>
      </p:sp>
      <p:pic>
        <p:nvPicPr>
          <p:cNvPr id="3" name="Imagem 2">
            <a:extLst>
              <a:ext uri="{FF2B5EF4-FFF2-40B4-BE49-F238E27FC236}">
                <a16:creationId xmlns:a16="http://schemas.microsoft.com/office/drawing/2014/main" id="{049FD539-58AF-3E88-22FC-C080232B8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39" y="4675939"/>
            <a:ext cx="3836215" cy="2145574"/>
          </a:xfrm>
          <a:prstGeom prst="rect">
            <a:avLst/>
          </a:prstGeom>
        </p:spPr>
      </p:pic>
      <p:pic>
        <p:nvPicPr>
          <p:cNvPr id="4" name="Picture 8" descr="https://upload.wikimedia.org/wikipedia/commons/thumb/0/08/NautilusCutawayLogarithmicSpiral.jpg/800px-NautilusCutawayLogarithmicSpiral.jpg">
            <a:extLst>
              <a:ext uri="{FF2B5EF4-FFF2-40B4-BE49-F238E27FC236}">
                <a16:creationId xmlns:a16="http://schemas.microsoft.com/office/drawing/2014/main" id="{29E77A9C-52F5-60FD-85DB-221DD43B40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643" y="724948"/>
            <a:ext cx="2953046" cy="2233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otografia de uma espÃ©cie do gÃªnero Nautilus em Lifou, na Nova CaledÃ´nia (Nautilus macromphalus).">
            <a:extLst>
              <a:ext uri="{FF2B5EF4-FFF2-40B4-BE49-F238E27FC236}">
                <a16:creationId xmlns:a16="http://schemas.microsoft.com/office/drawing/2014/main" id="{DA343FE4-7F65-A3F7-C362-0DE1EF31F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4266842"/>
            <a:ext cx="2755164" cy="2528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Resultado de imagem para nautilus">
            <a:extLst>
              <a:ext uri="{FF2B5EF4-FFF2-40B4-BE49-F238E27FC236}">
                <a16:creationId xmlns:a16="http://schemas.microsoft.com/office/drawing/2014/main" id="{5F73D549-7FC8-31D2-7378-8E99BF246C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4452" y="2507593"/>
            <a:ext cx="2680742" cy="2018265"/>
          </a:xfrm>
          <a:prstGeom prst="rect">
            <a:avLst/>
          </a:prstGeom>
          <a:noFill/>
          <a:extLst>
            <a:ext uri="{909E8E84-426E-40DD-AFC4-6F175D3DCCD1}">
              <a14:hiddenFill xmlns:a14="http://schemas.microsoft.com/office/drawing/2010/main">
                <a:solidFill>
                  <a:srgbClr val="FFFFFF"/>
                </a:solidFill>
              </a14:hiddenFill>
            </a:ext>
          </a:extLst>
        </p:spPr>
      </p:pic>
      <p:pic>
        <p:nvPicPr>
          <p:cNvPr id="7" name="Espaço Reservado para Imagem 24">
            <a:extLst>
              <a:ext uri="{FF2B5EF4-FFF2-40B4-BE49-F238E27FC236}">
                <a16:creationId xmlns:a16="http://schemas.microsoft.com/office/drawing/2014/main" id="{6DC53FBC-EC77-FED4-ADAB-65E721FF4C91}"/>
              </a:ext>
            </a:extLst>
          </p:cNvPr>
          <p:cNvPicPr>
            <a:picLocks noChangeAspect="1"/>
          </p:cNvPicPr>
          <p:nvPr/>
        </p:nvPicPr>
        <p:blipFill>
          <a:blip r:embed="rId7" cstate="print">
            <a:extLst>
              <a:ext uri="{28A0092B-C50C-407E-A947-70E740481C1C}">
                <a14:useLocalDpi xmlns:a14="http://schemas.microsoft.com/office/drawing/2010/main" val="0"/>
              </a:ext>
            </a:extLst>
          </a:blip>
          <a:srcRect t="8673" b="8673"/>
          <a:stretch>
            <a:fillRect/>
          </a:stretch>
        </p:blipFill>
        <p:spPr>
          <a:xfrm>
            <a:off x="7255571" y="5548674"/>
            <a:ext cx="1718797" cy="1065493"/>
          </a:xfrm>
          <a:prstGeom prst="rect">
            <a:avLst/>
          </a:prstGeom>
        </p:spPr>
      </p:pic>
      <p:sp>
        <p:nvSpPr>
          <p:cNvPr id="8" name="CaixaDeTexto 7">
            <a:extLst>
              <a:ext uri="{FF2B5EF4-FFF2-40B4-BE49-F238E27FC236}">
                <a16:creationId xmlns:a16="http://schemas.microsoft.com/office/drawing/2014/main" id="{21EA2B98-5665-F419-8A41-FEA760CE9013}"/>
              </a:ext>
            </a:extLst>
          </p:cNvPr>
          <p:cNvSpPr txBox="1"/>
          <p:nvPr/>
        </p:nvSpPr>
        <p:spPr>
          <a:xfrm>
            <a:off x="7181820" y="5193034"/>
            <a:ext cx="1925784" cy="369332"/>
          </a:xfrm>
          <a:prstGeom prst="rect">
            <a:avLst/>
          </a:prstGeom>
          <a:noFill/>
        </p:spPr>
        <p:txBody>
          <a:bodyPr wrap="none" rtlCol="0">
            <a:spAutoFit/>
          </a:bodyPr>
          <a:lstStyle/>
          <a:p>
            <a:pPr algn="ctr"/>
            <a:r>
              <a:rPr lang="pt-BR" dirty="0"/>
              <a:t>Papua-Nova Guiné</a:t>
            </a:r>
          </a:p>
        </p:txBody>
      </p:sp>
    </p:spTree>
    <p:extLst>
      <p:ext uri="{BB962C8B-B14F-4D97-AF65-F5344CB8AC3E}">
        <p14:creationId xmlns:p14="http://schemas.microsoft.com/office/powerpoint/2010/main" val="1997866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S08 - Missões – 19 de Novembro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Um Peixe e Uma Lanterna</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dirty="0"/>
              <a:t>John</a:t>
            </a:r>
          </a:p>
        </p:txBody>
      </p:sp>
      <p:sp>
        <p:nvSpPr>
          <p:cNvPr id="9" name="Espaço Reservado para Texto 8">
            <a:extLst>
              <a:ext uri="{FF2B5EF4-FFF2-40B4-BE49-F238E27FC236}">
                <a16:creationId xmlns:a16="http://schemas.microsoft.com/office/drawing/2014/main" id="{9D019830-9CE5-43F1-8083-36D85EA30AFB}"/>
              </a:ext>
            </a:extLst>
          </p:cNvPr>
          <p:cNvSpPr>
            <a:spLocks noGrp="1"/>
          </p:cNvSpPr>
          <p:nvPr>
            <p:ph type="body" sz="quarter" idx="16"/>
          </p:nvPr>
        </p:nvSpPr>
        <p:spPr/>
        <p:txBody>
          <a:bodyPr/>
          <a:lstStyle/>
          <a:p>
            <a:r>
              <a:rPr lang="pt-BR" dirty="0"/>
              <a:t>Vanuatu</a:t>
            </a:r>
          </a:p>
        </p:txBody>
      </p:sp>
      <p:pic>
        <p:nvPicPr>
          <p:cNvPr id="7" name="Espaço Reservado para Imagem 6" descr="Imagem de desenho animado&#10;&#10;Descrição gerada automaticamente com confiança média">
            <a:extLst>
              <a:ext uri="{FF2B5EF4-FFF2-40B4-BE49-F238E27FC236}">
                <a16:creationId xmlns:a16="http://schemas.microsoft.com/office/drawing/2014/main" id="{13F43F34-BB2D-7D95-CF2B-64EA8A98104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00" b="600"/>
          <a:stretch>
            <a:fillRect/>
          </a:stretch>
        </p:blipFill>
        <p:spPr/>
      </p:pic>
      <p:pic>
        <p:nvPicPr>
          <p:cNvPr id="13" name="Espaço Reservado para Imagem 12" descr="Homem ao lado de um corpo de água&#10;&#10;Descrição gerada automaticamente">
            <a:extLst>
              <a:ext uri="{FF2B5EF4-FFF2-40B4-BE49-F238E27FC236}">
                <a16:creationId xmlns:a16="http://schemas.microsoft.com/office/drawing/2014/main" id="{545C8D94-B26D-1B1F-059C-57E796ABEC81}"/>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310" r="9310"/>
          <a:stretch>
            <a:fillRect/>
          </a:stretch>
        </p:blipFill>
        <p:spPr/>
      </p:pic>
    </p:spTree>
    <p:extLst>
      <p:ext uri="{BB962C8B-B14F-4D97-AF65-F5344CB8AC3E}">
        <p14:creationId xmlns:p14="http://schemas.microsoft.com/office/powerpoint/2010/main" val="2436208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A3D120E-66D6-0E0F-F442-4273F1F2B57B}"/>
              </a:ext>
            </a:extLst>
          </p:cNvPr>
          <p:cNvSpPr>
            <a:spLocks noGrp="1"/>
          </p:cNvSpPr>
          <p:nvPr>
            <p:ph type="body" sz="quarter" idx="10"/>
          </p:nvPr>
        </p:nvSpPr>
        <p:spPr/>
        <p:txBody>
          <a:bodyPr/>
          <a:lstStyle/>
          <a:p>
            <a:r>
              <a:rPr kumimoji="0" lang="pt-PT" altLang="pt-BR" sz="1800" i="0" u="none" strike="noStrike" cap="none" normalizeH="0" baseline="0" dirty="0">
                <a:ln>
                  <a:noFill/>
                </a:ln>
                <a:solidFill>
                  <a:srgbClr val="202124"/>
                </a:solidFill>
                <a:effectLst/>
                <a:latin typeface="inherit"/>
              </a:rPr>
              <a:t>Em 1911, Calvin e Myrtle Parker, juntamente com as enfermeiras Harold e Clara Carr, foram nomeados pela União Australiana como pioneiros uma base de missão em Vanuatu. Levaram consigo uma casa portátil. Os homens seguiram para Port Vila em Efate, chegando em 10 de junho de 1912. As esposas esperaram na Ilha Norfolk até que a casa fosse construída e então seguiram para Port Vila, chegando em 11 de agosto. um terreno de preparação até que um local permanente pudesse ser encontrado. Uma extensa pesquisa resultou na compra de uma propriedade por 150 libras na pequena ilha de Atchin ao largo da costa nordeste de Malekula.</a:t>
            </a:r>
            <a:r>
              <a:rPr kumimoji="0" lang="pt-PT" altLang="pt-BR" sz="600" i="0" u="none" strike="noStrike" cap="none" normalizeH="0" baseline="0" dirty="0">
                <a:ln>
                  <a:noFill/>
                </a:ln>
                <a:solidFill>
                  <a:schemeClr val="tx1"/>
                </a:solidFill>
                <a:effectLst/>
              </a:rPr>
              <a:t> </a:t>
            </a:r>
            <a:endParaRPr kumimoji="0" lang="pt-PT" altLang="pt-BR" sz="1400" i="0" u="none" strike="noStrike" cap="none" normalizeH="0" baseline="0" dirty="0">
              <a:ln>
                <a:noFill/>
              </a:ln>
              <a:solidFill>
                <a:schemeClr val="tx1"/>
              </a:solidFill>
              <a:effectLst/>
              <a:latin typeface="Arial" panose="020B0604020202020204" pitchFamily="34" charset="0"/>
            </a:endParaRPr>
          </a:p>
        </p:txBody>
      </p:sp>
      <p:pic>
        <p:nvPicPr>
          <p:cNvPr id="2" name="Espaço Reservado para Imagem 6" descr="Imagem de desenho animado&#10;&#10;Descrição gerada automaticamente com confiança média">
            <a:extLst>
              <a:ext uri="{FF2B5EF4-FFF2-40B4-BE49-F238E27FC236}">
                <a16:creationId xmlns:a16="http://schemas.microsoft.com/office/drawing/2014/main" id="{CE39BA51-D705-6F16-5310-0A2EA0E324B6}"/>
              </a:ext>
            </a:extLst>
          </p:cNvPr>
          <p:cNvPicPr>
            <a:picLocks noChangeAspect="1"/>
          </p:cNvPicPr>
          <p:nvPr/>
        </p:nvPicPr>
        <p:blipFill>
          <a:blip r:embed="rId2">
            <a:extLst>
              <a:ext uri="{28A0092B-C50C-407E-A947-70E740481C1C}">
                <a14:useLocalDpi xmlns:a14="http://schemas.microsoft.com/office/drawing/2010/main" val="0"/>
              </a:ext>
            </a:extLst>
          </a:blip>
          <a:srcRect t="600" b="600"/>
          <a:stretch>
            <a:fillRect/>
          </a:stretch>
        </p:blipFill>
        <p:spPr>
          <a:xfrm>
            <a:off x="7812360" y="1052736"/>
            <a:ext cx="1257064" cy="897312"/>
          </a:xfrm>
          <a:prstGeom prst="rect">
            <a:avLst/>
          </a:prstGeom>
        </p:spPr>
      </p:pic>
      <p:sp>
        <p:nvSpPr>
          <p:cNvPr id="4" name="Retângulo 3">
            <a:extLst>
              <a:ext uri="{FF2B5EF4-FFF2-40B4-BE49-F238E27FC236}">
                <a16:creationId xmlns:a16="http://schemas.microsoft.com/office/drawing/2014/main" id="{2751EE9D-FE42-105B-B449-12E67D501110}"/>
              </a:ext>
            </a:extLst>
          </p:cNvPr>
          <p:cNvSpPr/>
          <p:nvPr/>
        </p:nvSpPr>
        <p:spPr>
          <a:xfrm>
            <a:off x="7812360" y="764704"/>
            <a:ext cx="125706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solidFill>
                  <a:schemeClr val="tx1"/>
                </a:solidFill>
              </a:rPr>
              <a:t>Vanuatu</a:t>
            </a:r>
          </a:p>
        </p:txBody>
      </p:sp>
      <p:pic>
        <p:nvPicPr>
          <p:cNvPr id="5124" name="Picture 4" descr="ESDA | Parker, Calvin Harry (1869–1939) and Myrtle Gilbereta (Griffis)  (1867–1934)">
            <a:extLst>
              <a:ext uri="{FF2B5EF4-FFF2-40B4-BE49-F238E27FC236}">
                <a16:creationId xmlns:a16="http://schemas.microsoft.com/office/drawing/2014/main" id="{4082638C-0492-24DC-CCB5-D3D2AC370A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7572" y="764704"/>
            <a:ext cx="4368411" cy="3107184"/>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3F5C8C3B-3116-F9C8-DE0D-47696FADD140}"/>
              </a:ext>
            </a:extLst>
          </p:cNvPr>
          <p:cNvSpPr txBox="1"/>
          <p:nvPr/>
        </p:nvSpPr>
        <p:spPr>
          <a:xfrm>
            <a:off x="4644008" y="3502556"/>
            <a:ext cx="2680752" cy="369332"/>
          </a:xfrm>
          <a:prstGeom prst="rect">
            <a:avLst/>
          </a:prstGeom>
          <a:noFill/>
        </p:spPr>
        <p:txBody>
          <a:bodyPr wrap="square">
            <a:spAutoFit/>
          </a:bodyPr>
          <a:lstStyle/>
          <a:p>
            <a:r>
              <a:rPr kumimoji="0" lang="pt-PT" altLang="pt-BR" sz="1800" b="0" i="0" u="none" strike="noStrike" cap="none" normalizeH="0" baseline="0" dirty="0">
                <a:ln>
                  <a:noFill/>
                </a:ln>
                <a:solidFill>
                  <a:schemeClr val="bg1"/>
                </a:solidFill>
                <a:effectLst/>
                <a:latin typeface="inherit"/>
              </a:rPr>
              <a:t>Calvin e Myrtle Parker</a:t>
            </a:r>
            <a:endParaRPr lang="pt-BR" dirty="0">
              <a:solidFill>
                <a:schemeClr val="bg1"/>
              </a:solidFill>
            </a:endParaRPr>
          </a:p>
        </p:txBody>
      </p:sp>
      <p:pic>
        <p:nvPicPr>
          <p:cNvPr id="5126" name="Picture 6">
            <a:extLst>
              <a:ext uri="{FF2B5EF4-FFF2-40B4-BE49-F238E27FC236}">
                <a16:creationId xmlns:a16="http://schemas.microsoft.com/office/drawing/2014/main" id="{F45A3408-4CFD-5903-C589-F3CE4D0C13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3368" y="3929878"/>
            <a:ext cx="5076056" cy="2849112"/>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1C0E5CD5-9E47-B9A3-E71F-8A045488CFC0}"/>
              </a:ext>
            </a:extLst>
          </p:cNvPr>
          <p:cNvSpPr/>
          <p:nvPr/>
        </p:nvSpPr>
        <p:spPr>
          <a:xfrm>
            <a:off x="3983148" y="3935388"/>
            <a:ext cx="5076056" cy="346022"/>
          </a:xfrm>
          <a:prstGeom prst="rect">
            <a:avLst/>
          </a:prstGeom>
          <a:solidFill>
            <a:schemeClr val="bg1">
              <a:alpha val="5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solidFill>
                  <a:schemeClr val="tx1"/>
                </a:solidFill>
              </a:rPr>
              <a:t>Escritório da Igreja em Vanuatu</a:t>
            </a:r>
          </a:p>
        </p:txBody>
      </p:sp>
    </p:spTree>
    <p:extLst>
      <p:ext uri="{BB962C8B-B14F-4D97-AF65-F5344CB8AC3E}">
        <p14:creationId xmlns:p14="http://schemas.microsoft.com/office/powerpoint/2010/main" val="185448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6B4DC396-0601-A543-F740-FEED7C0B4BF7}"/>
              </a:ext>
            </a:extLst>
          </p:cNvPr>
          <p:cNvSpPr txBox="1">
            <a:spLocks noChangeArrowheads="1"/>
          </p:cNvSpPr>
          <p:nvPr/>
        </p:nvSpPr>
        <p:spPr bwMode="auto">
          <a:xfrm>
            <a:off x="138630" y="764704"/>
            <a:ext cx="3569274" cy="421653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sz="1600" b="1" dirty="0">
                <a:solidFill>
                  <a:srgbClr val="FF0000"/>
                </a:solidFill>
              </a:rPr>
              <a:t>Raposa-voadora</a:t>
            </a:r>
            <a:br>
              <a:rPr lang="pt-BR" u="sng" dirty="0"/>
            </a:br>
            <a:r>
              <a:rPr lang="pt-BR" b="1" dirty="0"/>
              <a:t>Com uma cara que mais parece de macaco, a Raposa-voadora é um morcego </a:t>
            </a:r>
            <a:r>
              <a:rPr lang="pt-BR" b="1" dirty="0" err="1"/>
              <a:t>frugívoro</a:t>
            </a:r>
            <a:r>
              <a:rPr lang="pt-BR" b="1" dirty="0"/>
              <a:t> (se alimenta apenas de frutas). Pode chegar até, 1,70 metros de envergadura (de uma ponta da asa a outra) e 40 cm de comprimento. </a:t>
            </a:r>
          </a:p>
          <a:p>
            <a:r>
              <a:rPr lang="pt-BR" b="1" dirty="0"/>
              <a:t>A feição dela se assemelha a de uma raposa, com focinho alongado, olhos grades e orelhas pontudas.</a:t>
            </a:r>
          </a:p>
          <a:p>
            <a:pPr algn="ctr"/>
            <a:endParaRPr lang="pt-BR" b="1" dirty="0"/>
          </a:p>
          <a:p>
            <a:pPr algn="ctr"/>
            <a:endParaRPr lang="pt-BR" b="1" dirty="0"/>
          </a:p>
        </p:txBody>
      </p:sp>
      <p:pic>
        <p:nvPicPr>
          <p:cNvPr id="3" name="Espaço Reservado para Imagem 14">
            <a:extLst>
              <a:ext uri="{FF2B5EF4-FFF2-40B4-BE49-F238E27FC236}">
                <a16:creationId xmlns:a16="http://schemas.microsoft.com/office/drawing/2014/main" id="{EB5344EB-E9EC-2B57-D781-0485F83A18B9}"/>
              </a:ext>
            </a:extLst>
          </p:cNvPr>
          <p:cNvPicPr>
            <a:picLocks noChangeAspect="1"/>
          </p:cNvPicPr>
          <p:nvPr/>
        </p:nvPicPr>
        <p:blipFill>
          <a:blip r:embed="rId3" cstate="print">
            <a:extLst>
              <a:ext uri="{28A0092B-C50C-407E-A947-70E740481C1C}">
                <a14:useLocalDpi xmlns:a14="http://schemas.microsoft.com/office/drawing/2010/main" val="0"/>
              </a:ext>
            </a:extLst>
          </a:blip>
          <a:srcRect l="6499" r="6499"/>
          <a:stretch>
            <a:fillRect/>
          </a:stretch>
        </p:blipFill>
        <p:spPr>
          <a:xfrm>
            <a:off x="7504450" y="764704"/>
            <a:ext cx="1530535" cy="886964"/>
          </a:xfrm>
          <a:prstGeom prst="rect">
            <a:avLst/>
          </a:prstGeom>
        </p:spPr>
      </p:pic>
      <p:pic>
        <p:nvPicPr>
          <p:cNvPr id="4" name="Picture 4" descr="CenÃ¡rio">
            <a:extLst>
              <a:ext uri="{FF2B5EF4-FFF2-40B4-BE49-F238E27FC236}">
                <a16:creationId xmlns:a16="http://schemas.microsoft.com/office/drawing/2014/main" id="{E15253A6-B214-810C-F06D-30BDEB877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736" y="749466"/>
            <a:ext cx="2955007" cy="38480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sultado de imagem para Raposa-voadora">
            <a:extLst>
              <a:ext uri="{FF2B5EF4-FFF2-40B4-BE49-F238E27FC236}">
                <a16:creationId xmlns:a16="http://schemas.microsoft.com/office/drawing/2014/main" id="{C11D1635-7111-E2BB-FC2E-602F6B1C2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29" y="4667651"/>
            <a:ext cx="3859907" cy="208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Resultado de imagem para raposa-voadora">
            <a:extLst>
              <a:ext uri="{FF2B5EF4-FFF2-40B4-BE49-F238E27FC236}">
                <a16:creationId xmlns:a16="http://schemas.microsoft.com/office/drawing/2014/main" id="{BA082DAD-6D33-6E99-FF8D-FE23E30276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4664" y="2024208"/>
            <a:ext cx="2019581" cy="25694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esultado de imagem para raposa-voadora">
            <a:extLst>
              <a:ext uri="{FF2B5EF4-FFF2-40B4-BE49-F238E27FC236}">
                <a16:creationId xmlns:a16="http://schemas.microsoft.com/office/drawing/2014/main" id="{2F383E1A-7AA0-C83C-2B5D-8DA37FC2F4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4868" y="4277553"/>
            <a:ext cx="1809750" cy="2524125"/>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EB321AF8-F9D9-1724-9A18-3A134F193F2B}"/>
              </a:ext>
            </a:extLst>
          </p:cNvPr>
          <p:cNvSpPr txBox="1"/>
          <p:nvPr/>
        </p:nvSpPr>
        <p:spPr>
          <a:xfrm>
            <a:off x="7605195" y="1588168"/>
            <a:ext cx="1400175" cy="369332"/>
          </a:xfrm>
          <a:prstGeom prst="rect">
            <a:avLst/>
          </a:prstGeom>
          <a:noFill/>
        </p:spPr>
        <p:txBody>
          <a:bodyPr wrap="square">
            <a:spAutoFit/>
          </a:bodyPr>
          <a:lstStyle/>
          <a:p>
            <a:pPr algn="ctr"/>
            <a:r>
              <a:rPr lang="pt-PT" b="1" dirty="0"/>
              <a:t>Ilhas Fiji</a:t>
            </a:r>
            <a:endParaRPr lang="pt-BR" dirty="0"/>
          </a:p>
        </p:txBody>
      </p:sp>
    </p:spTree>
    <p:extLst>
      <p:ext uri="{BB962C8B-B14F-4D97-AF65-F5344CB8AC3E}">
        <p14:creationId xmlns:p14="http://schemas.microsoft.com/office/powerpoint/2010/main" val="1329283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9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S09 - Missões – 26 de Novembro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Uma bola e uma galinha</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dirty="0"/>
              <a:t>Joe</a:t>
            </a:r>
          </a:p>
        </p:txBody>
      </p:sp>
      <p:pic>
        <p:nvPicPr>
          <p:cNvPr id="13" name="Espaço Reservado para Imagem 12" descr="Pessoa posando para foto em local com grama e árvores ao fundo&#10;&#10;Descrição gerada automaticamente">
            <a:extLst>
              <a:ext uri="{FF2B5EF4-FFF2-40B4-BE49-F238E27FC236}">
                <a16:creationId xmlns:a16="http://schemas.microsoft.com/office/drawing/2014/main" id="{A89C7944-98B6-BB53-4388-C08F5AE4AC8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8373" r="8373"/>
          <a:stretch>
            <a:fillRect/>
          </a:stretch>
        </p:blipFill>
        <p:spPr/>
      </p:pic>
      <p:sp>
        <p:nvSpPr>
          <p:cNvPr id="2" name="Espaço Reservado para Texto 8">
            <a:extLst>
              <a:ext uri="{FF2B5EF4-FFF2-40B4-BE49-F238E27FC236}">
                <a16:creationId xmlns:a16="http://schemas.microsoft.com/office/drawing/2014/main" id="{1876582F-4A14-5A72-793F-672F01E4F602}"/>
              </a:ext>
            </a:extLst>
          </p:cNvPr>
          <p:cNvSpPr>
            <a:spLocks noGrp="1"/>
          </p:cNvSpPr>
          <p:nvPr>
            <p:ph type="body" sz="quarter" idx="16"/>
          </p:nvPr>
        </p:nvSpPr>
        <p:spPr>
          <a:xfrm>
            <a:off x="6699015" y="3253428"/>
            <a:ext cx="2355590" cy="604837"/>
          </a:xfrm>
        </p:spPr>
        <p:txBody>
          <a:bodyPr/>
          <a:lstStyle/>
          <a:p>
            <a:r>
              <a:rPr lang="pt-BR" dirty="0"/>
              <a:t>Vanuatu</a:t>
            </a:r>
          </a:p>
        </p:txBody>
      </p:sp>
      <p:pic>
        <p:nvPicPr>
          <p:cNvPr id="7" name="Espaço Reservado para Imagem 6" descr="Imagem de desenho animado&#10;&#10;Descrição gerada automaticamente com confiança média">
            <a:extLst>
              <a:ext uri="{FF2B5EF4-FFF2-40B4-BE49-F238E27FC236}">
                <a16:creationId xmlns:a16="http://schemas.microsoft.com/office/drawing/2014/main" id="{1A80B188-4DAA-DD6F-DDEF-D3316E2BFCF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0" b="600"/>
          <a:stretch>
            <a:fillRect/>
          </a:stretch>
        </p:blipFill>
        <p:spPr>
          <a:xfrm>
            <a:off x="6787915" y="1677908"/>
            <a:ext cx="2188800" cy="1562400"/>
          </a:xfrm>
        </p:spPr>
      </p:pic>
    </p:spTree>
    <p:extLst>
      <p:ext uri="{BB962C8B-B14F-4D97-AF65-F5344CB8AC3E}">
        <p14:creationId xmlns:p14="http://schemas.microsoft.com/office/powerpoint/2010/main" val="1640086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2">
            <a:extLst>
              <a:ext uri="{FF2B5EF4-FFF2-40B4-BE49-F238E27FC236}">
                <a16:creationId xmlns:a16="http://schemas.microsoft.com/office/drawing/2014/main" id="{3776CA7F-2A3F-33DB-AF23-8F59CB2762C2}"/>
              </a:ext>
            </a:extLst>
          </p:cNvPr>
          <p:cNvSpPr>
            <a:spLocks noGrp="1"/>
          </p:cNvSpPr>
          <p:nvPr>
            <p:ph type="body" sz="quarter" idx="10"/>
          </p:nvPr>
        </p:nvSpPr>
        <p:spPr>
          <a:xfrm>
            <a:off x="71438" y="679451"/>
            <a:ext cx="2916386" cy="6131396"/>
          </a:xfrm>
        </p:spPr>
        <p:txBody>
          <a:bodyPr/>
          <a:lstStyle/>
          <a:p>
            <a:r>
              <a:rPr kumimoji="0" lang="pt-PT" altLang="pt-BR" sz="1800" i="0" u="none" strike="noStrike" cap="none" normalizeH="0" baseline="0" dirty="0">
                <a:ln>
                  <a:noFill/>
                </a:ln>
                <a:solidFill>
                  <a:srgbClr val="202124"/>
                </a:solidFill>
                <a:effectLst/>
                <a:latin typeface="inherit"/>
              </a:rPr>
              <a:t>Os missionários Calvin e Myrtle Parker construíram uma estação missionária que incluiu uma clínica na ilha de Atchin em Vanuatu em 1913. No ano seguinte, Calvin completou uma igreja, sua primeira no grupo de ilhas, e ele dedicou-a ao Senhor em 17 de janeiro de 1914. Nesse mesmo ano, Myrtle começou uma escola com 15 alunos. Ela também iniciou encontros sociais para as mulheres para tirar o preconceito e a timidez, e serviu arroz e pãezinhos com café de cereais nas confraternizações. Hoje, Vanuatu tem 90 igrejas e 125 empresas. Com 27.749 membros, é um membro para cada 17 pessoas no país.</a:t>
            </a:r>
            <a:r>
              <a:rPr kumimoji="0" lang="pt-PT" altLang="pt-BR" sz="600" i="0" u="none" strike="noStrike" cap="none" normalizeH="0" baseline="0" dirty="0">
                <a:ln>
                  <a:noFill/>
                </a:ln>
                <a:solidFill>
                  <a:schemeClr val="tx1"/>
                </a:solidFill>
                <a:effectLst/>
              </a:rPr>
              <a:t> </a:t>
            </a:r>
            <a:endParaRPr kumimoji="0" lang="pt-PT" altLang="pt-BR" sz="1400" i="0" u="none" strike="noStrike" cap="none" normalizeH="0" baseline="0" dirty="0">
              <a:ln>
                <a:noFill/>
              </a:ln>
              <a:solidFill>
                <a:schemeClr val="tx1"/>
              </a:solidFill>
              <a:effectLst/>
              <a:latin typeface="Arial" panose="020B0604020202020204" pitchFamily="34" charset="0"/>
            </a:endParaRPr>
          </a:p>
          <a:p>
            <a:endParaRPr lang="pt-BR" dirty="0"/>
          </a:p>
        </p:txBody>
      </p:sp>
      <p:pic>
        <p:nvPicPr>
          <p:cNvPr id="4" name="Espaço Reservado para Imagem 6" descr="Imagem de desenho animado&#10;&#10;Descrição gerada automaticamente com confiança média">
            <a:extLst>
              <a:ext uri="{FF2B5EF4-FFF2-40B4-BE49-F238E27FC236}">
                <a16:creationId xmlns:a16="http://schemas.microsoft.com/office/drawing/2014/main" id="{EC975C75-3DC7-0FAE-5851-57FD8F9B4D87}"/>
              </a:ext>
            </a:extLst>
          </p:cNvPr>
          <p:cNvPicPr>
            <a:picLocks noChangeAspect="1"/>
          </p:cNvPicPr>
          <p:nvPr/>
        </p:nvPicPr>
        <p:blipFill>
          <a:blip r:embed="rId2">
            <a:extLst>
              <a:ext uri="{28A0092B-C50C-407E-A947-70E740481C1C}">
                <a14:useLocalDpi xmlns:a14="http://schemas.microsoft.com/office/drawing/2010/main" val="0"/>
              </a:ext>
            </a:extLst>
          </a:blip>
          <a:srcRect t="600" b="600"/>
          <a:stretch>
            <a:fillRect/>
          </a:stretch>
        </p:blipFill>
        <p:spPr>
          <a:xfrm>
            <a:off x="7815498" y="2001538"/>
            <a:ext cx="1257064" cy="897312"/>
          </a:xfrm>
          <a:prstGeom prst="rect">
            <a:avLst/>
          </a:prstGeom>
        </p:spPr>
      </p:pic>
      <p:sp>
        <p:nvSpPr>
          <p:cNvPr id="5" name="Retângulo 4">
            <a:extLst>
              <a:ext uri="{FF2B5EF4-FFF2-40B4-BE49-F238E27FC236}">
                <a16:creationId xmlns:a16="http://schemas.microsoft.com/office/drawing/2014/main" id="{2760A396-488B-0B25-D9D5-8C30B2F04891}"/>
              </a:ext>
            </a:extLst>
          </p:cNvPr>
          <p:cNvSpPr/>
          <p:nvPr/>
        </p:nvSpPr>
        <p:spPr>
          <a:xfrm>
            <a:off x="7815498" y="1713506"/>
            <a:ext cx="125706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solidFill>
                  <a:schemeClr val="tx1"/>
                </a:solidFill>
              </a:rPr>
              <a:t>Vanuatu</a:t>
            </a:r>
          </a:p>
        </p:txBody>
      </p:sp>
      <p:pic>
        <p:nvPicPr>
          <p:cNvPr id="6146" name="Picture 2">
            <a:extLst>
              <a:ext uri="{FF2B5EF4-FFF2-40B4-BE49-F238E27FC236}">
                <a16:creationId xmlns:a16="http://schemas.microsoft.com/office/drawing/2014/main" id="{0F7227B4-7894-F08C-6A02-9F28494C02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474"/>
          <a:stretch/>
        </p:blipFill>
        <p:spPr bwMode="auto">
          <a:xfrm>
            <a:off x="3127282" y="705471"/>
            <a:ext cx="4572000" cy="2795537"/>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18063C31-9850-E903-191E-D96474798260}"/>
              </a:ext>
            </a:extLst>
          </p:cNvPr>
          <p:cNvSpPr/>
          <p:nvPr/>
        </p:nvSpPr>
        <p:spPr>
          <a:xfrm>
            <a:off x="3127282" y="734590"/>
            <a:ext cx="4572000" cy="31814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solidFill>
                  <a:schemeClr val="tx1"/>
                </a:solidFill>
              </a:rPr>
              <a:t>Igreja adventista em </a:t>
            </a:r>
            <a:r>
              <a:rPr lang="pt-BR" dirty="0" err="1">
                <a:solidFill>
                  <a:schemeClr val="tx1"/>
                </a:solidFill>
              </a:rPr>
              <a:t>Lugainville</a:t>
            </a:r>
            <a:r>
              <a:rPr lang="pt-BR" dirty="0">
                <a:solidFill>
                  <a:schemeClr val="tx1"/>
                </a:solidFill>
              </a:rPr>
              <a:t>, Vanuatu</a:t>
            </a:r>
          </a:p>
        </p:txBody>
      </p:sp>
      <p:pic>
        <p:nvPicPr>
          <p:cNvPr id="6150" name="Picture 6" descr="ESDA | Aore Adventist Academy, Vanuatu">
            <a:extLst>
              <a:ext uri="{FF2B5EF4-FFF2-40B4-BE49-F238E27FC236}">
                <a16:creationId xmlns:a16="http://schemas.microsoft.com/office/drawing/2014/main" id="{4689FFB4-556A-A65A-4619-042EBE7B4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5335" y="3789040"/>
            <a:ext cx="6020618" cy="3021807"/>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99AD166E-4669-2E5E-94E2-602A26A6C73D}"/>
              </a:ext>
            </a:extLst>
          </p:cNvPr>
          <p:cNvSpPr/>
          <p:nvPr/>
        </p:nvSpPr>
        <p:spPr>
          <a:xfrm>
            <a:off x="2987824" y="3756485"/>
            <a:ext cx="6020618" cy="31814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solidFill>
                  <a:schemeClr val="tx1"/>
                </a:solidFill>
              </a:rPr>
              <a:t>Escola Adventista em </a:t>
            </a:r>
            <a:r>
              <a:rPr lang="pt-BR" dirty="0" err="1">
                <a:solidFill>
                  <a:schemeClr val="tx1"/>
                </a:solidFill>
              </a:rPr>
              <a:t>Lugainville</a:t>
            </a:r>
            <a:r>
              <a:rPr lang="pt-BR" dirty="0">
                <a:solidFill>
                  <a:schemeClr val="tx1"/>
                </a:solidFill>
              </a:rPr>
              <a:t>, Vanuatu</a:t>
            </a:r>
          </a:p>
        </p:txBody>
      </p:sp>
    </p:spTree>
    <p:extLst>
      <p:ext uri="{BB962C8B-B14F-4D97-AF65-F5344CB8AC3E}">
        <p14:creationId xmlns:p14="http://schemas.microsoft.com/office/powerpoint/2010/main" val="2368906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3586E0DF-3D72-9BAF-831B-1280466DA1DB}"/>
              </a:ext>
            </a:extLst>
          </p:cNvPr>
          <p:cNvSpPr txBox="1">
            <a:spLocks noChangeArrowheads="1"/>
          </p:cNvSpPr>
          <p:nvPr/>
        </p:nvSpPr>
        <p:spPr bwMode="auto">
          <a:xfrm>
            <a:off x="2195736" y="684059"/>
            <a:ext cx="4130960"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Kiwi</a:t>
            </a:r>
          </a:p>
          <a:p>
            <a:pPr algn="ctr"/>
            <a:r>
              <a:rPr lang="pt-BR" b="1" dirty="0"/>
              <a:t>Uma raridade no mundo animal é uma ave chamada Kiwi, ela existe somente na Nova Zelândia. É uma espécie de pintinho, porem com cabelos no lugar das penas e asas ainda menores.</a:t>
            </a:r>
          </a:p>
          <a:p>
            <a:pPr algn="ctr"/>
            <a:r>
              <a:rPr lang="pt-BR" b="1" dirty="0"/>
              <a:t>A ave Kiwi apesar de não ser muito conhecida no mundo é muito importante na Nova Zelândia sendo considerada o símbolo nacional do país.  E está no verso da moeda de 1 dólar da Nova Zelândia.</a:t>
            </a:r>
          </a:p>
        </p:txBody>
      </p:sp>
      <p:pic>
        <p:nvPicPr>
          <p:cNvPr id="3" name="Espaço Reservado para Imagem 17" descr="Uma imagem contendo clip-art&#10;&#10;Descrição gerada automaticamente">
            <a:extLst>
              <a:ext uri="{FF2B5EF4-FFF2-40B4-BE49-F238E27FC236}">
                <a16:creationId xmlns:a16="http://schemas.microsoft.com/office/drawing/2014/main" id="{4811B581-6030-71B4-B608-A73F5237B6CB}"/>
              </a:ext>
            </a:extLst>
          </p:cNvPr>
          <p:cNvPicPr>
            <a:picLocks noChangeAspect="1"/>
          </p:cNvPicPr>
          <p:nvPr/>
        </p:nvPicPr>
        <p:blipFill>
          <a:blip r:embed="rId3" cstate="print">
            <a:extLst>
              <a:ext uri="{28A0092B-C50C-407E-A947-70E740481C1C}">
                <a14:useLocalDpi xmlns:a14="http://schemas.microsoft.com/office/drawing/2010/main" val="0"/>
              </a:ext>
            </a:extLst>
          </a:blip>
          <a:srcRect l="6834" r="6834"/>
          <a:stretch>
            <a:fillRect/>
          </a:stretch>
        </p:blipFill>
        <p:spPr>
          <a:xfrm>
            <a:off x="256824" y="3197699"/>
            <a:ext cx="1755206" cy="1017163"/>
          </a:xfrm>
          <a:prstGeom prst="rect">
            <a:avLst/>
          </a:prstGeom>
        </p:spPr>
      </p:pic>
      <p:pic>
        <p:nvPicPr>
          <p:cNvPr id="4" name="Picture 2" descr="Resultado de imagem para kiwi ave">
            <a:extLst>
              <a:ext uri="{FF2B5EF4-FFF2-40B4-BE49-F238E27FC236}">
                <a16:creationId xmlns:a16="http://schemas.microsoft.com/office/drawing/2014/main" id="{3E41A7B0-A41F-B1F7-7A81-41B7691DE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1" y="4962893"/>
            <a:ext cx="3368573" cy="18474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animais.culturamix.com/blog/wp-content/gallery/kiwi-quivi-2/Kiwi-Quivi-6.jpg">
            <a:extLst>
              <a:ext uri="{FF2B5EF4-FFF2-40B4-BE49-F238E27FC236}">
                <a16:creationId xmlns:a16="http://schemas.microsoft.com/office/drawing/2014/main" id="{BAD535D6-A413-8C15-A10D-05A4A9DEDC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6696" y="701165"/>
            <a:ext cx="2707523" cy="20306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animais.culturamix.com/blog/wp-content/gallery/kiwi-quivi-4/Kiwi-Quivi-11.jpg">
            <a:extLst>
              <a:ext uri="{FF2B5EF4-FFF2-40B4-BE49-F238E27FC236}">
                <a16:creationId xmlns:a16="http://schemas.microsoft.com/office/drawing/2014/main" id="{B6845F25-98E6-71F8-FF63-A5EC00C806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18" y="735043"/>
            <a:ext cx="2122618" cy="21827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animais.culturamix.com/blog/wp-content/gallery/kiwi-quivi-5/Kiwi-Quivi-13.jpg">
            <a:extLst>
              <a:ext uri="{FF2B5EF4-FFF2-40B4-BE49-F238E27FC236}">
                <a16:creationId xmlns:a16="http://schemas.microsoft.com/office/drawing/2014/main" id="{C31232F0-7FF7-62CB-7032-A9679D43F4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9549" y="4783402"/>
            <a:ext cx="3476703" cy="20306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animais.culturamix.com/blog/wp-content/gallery/kiwi-quivi-6/Kiwi-Quivi-17.jpg">
            <a:extLst>
              <a:ext uri="{FF2B5EF4-FFF2-40B4-BE49-F238E27FC236}">
                <a16:creationId xmlns:a16="http://schemas.microsoft.com/office/drawing/2014/main" id="{16335BD6-D2DB-55A6-D519-63F9D97A5E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6050" y="2860322"/>
            <a:ext cx="2618169" cy="1794877"/>
          </a:xfrm>
          <a:prstGeom prst="rect">
            <a:avLst/>
          </a:prstGeom>
          <a:noFill/>
          <a:extLst>
            <a:ext uri="{909E8E84-426E-40DD-AFC4-6F175D3DCCD1}">
              <a14:hiddenFill xmlns:a14="http://schemas.microsoft.com/office/drawing/2010/main">
                <a:solidFill>
                  <a:srgbClr val="FFFFFF"/>
                </a:solidFill>
              </a14:hiddenFill>
            </a:ext>
          </a:extLst>
        </p:spPr>
      </p:pic>
      <p:sp>
        <p:nvSpPr>
          <p:cNvPr id="9" name="Espaço Reservado para Texto 13">
            <a:extLst>
              <a:ext uri="{FF2B5EF4-FFF2-40B4-BE49-F238E27FC236}">
                <a16:creationId xmlns:a16="http://schemas.microsoft.com/office/drawing/2014/main" id="{588B5350-682F-9007-4B37-4C477B63E11D}"/>
              </a:ext>
            </a:extLst>
          </p:cNvPr>
          <p:cNvSpPr txBox="1">
            <a:spLocks/>
          </p:cNvSpPr>
          <p:nvPr/>
        </p:nvSpPr>
        <p:spPr>
          <a:xfrm>
            <a:off x="256823" y="4184138"/>
            <a:ext cx="1755207" cy="47106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000" b="1" dirty="0"/>
              <a:t>Nova Zelândia</a:t>
            </a:r>
          </a:p>
        </p:txBody>
      </p:sp>
      <p:pic>
        <p:nvPicPr>
          <p:cNvPr id="10" name="Picture 2" descr="Resultado de imagem para moeda de 1 dolar nova zelÃ¢ndia">
            <a:extLst>
              <a:ext uri="{FF2B5EF4-FFF2-40B4-BE49-F238E27FC236}">
                <a16:creationId xmlns:a16="http://schemas.microsoft.com/office/drawing/2014/main" id="{67419B9B-4CBD-58CB-1330-2FA55B4A6A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9773" y="4385529"/>
            <a:ext cx="1928614" cy="19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01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S10 - Missões – 03 de Dezembro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A Fuga</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dirty="0" err="1"/>
              <a:t>Tiroa</a:t>
            </a:r>
            <a:endParaRPr lang="pt-BR" dirty="0"/>
          </a:p>
        </p:txBody>
      </p:sp>
      <p:sp>
        <p:nvSpPr>
          <p:cNvPr id="9" name="Espaço Reservado para Texto 8">
            <a:extLst>
              <a:ext uri="{FF2B5EF4-FFF2-40B4-BE49-F238E27FC236}">
                <a16:creationId xmlns:a16="http://schemas.microsoft.com/office/drawing/2014/main" id="{9D019830-9CE5-43F1-8083-36D85EA30AFB}"/>
              </a:ext>
            </a:extLst>
          </p:cNvPr>
          <p:cNvSpPr>
            <a:spLocks noGrp="1"/>
          </p:cNvSpPr>
          <p:nvPr>
            <p:ph type="body" sz="quarter" idx="16"/>
          </p:nvPr>
        </p:nvSpPr>
        <p:spPr/>
        <p:txBody>
          <a:bodyPr/>
          <a:lstStyle/>
          <a:p>
            <a:r>
              <a:rPr lang="pt-BR" dirty="0"/>
              <a:t>Ilhas Salomão</a:t>
            </a:r>
          </a:p>
        </p:txBody>
      </p:sp>
      <p:pic>
        <p:nvPicPr>
          <p:cNvPr id="7" name="Espaço Reservado para Imagem 6" descr="Desenho de bandeira&#10;&#10;Descrição gerada automaticamente com confiança média">
            <a:extLst>
              <a:ext uri="{FF2B5EF4-FFF2-40B4-BE49-F238E27FC236}">
                <a16:creationId xmlns:a16="http://schemas.microsoft.com/office/drawing/2014/main" id="{63018E24-22F3-CB85-44D6-85558D420C5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00" b="600"/>
          <a:stretch>
            <a:fillRect/>
          </a:stretch>
        </p:blipFill>
        <p:spPr/>
      </p:pic>
      <p:pic>
        <p:nvPicPr>
          <p:cNvPr id="13" name="Espaço Reservado para Imagem 12" descr="Mulher sorrindo pousando para foto&#10;&#10;Descrição gerada automaticamente">
            <a:extLst>
              <a:ext uri="{FF2B5EF4-FFF2-40B4-BE49-F238E27FC236}">
                <a16:creationId xmlns:a16="http://schemas.microsoft.com/office/drawing/2014/main" id="{C2C40079-3232-7596-84C2-BEF741430B99}"/>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7290" r="7290"/>
          <a:stretch>
            <a:fillRect/>
          </a:stretch>
        </p:blipFill>
        <p:spPr/>
      </p:pic>
    </p:spTree>
    <p:extLst>
      <p:ext uri="{BB962C8B-B14F-4D97-AF65-F5344CB8AC3E}">
        <p14:creationId xmlns:p14="http://schemas.microsoft.com/office/powerpoint/2010/main" val="2019799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872CF560-99EE-B942-46A9-F239C8818C84}"/>
              </a:ext>
            </a:extLst>
          </p:cNvPr>
          <p:cNvSpPr txBox="1">
            <a:spLocks noChangeArrowheads="1"/>
          </p:cNvSpPr>
          <p:nvPr/>
        </p:nvSpPr>
        <p:spPr bwMode="auto">
          <a:xfrm>
            <a:off x="107505" y="692429"/>
            <a:ext cx="3312367" cy="61555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 As ilhas Salomão ficam entre Papua-Nova Guiné e Fiji. O país é constituído por cerca de 30 ilhas isoladas. Por se encontrarem próximo à linha do equador, as ilhas são quentes e úmidas. As principais ilhas Salomão são ilhas vulcânicas.</a:t>
            </a:r>
          </a:p>
          <a:p>
            <a:r>
              <a:rPr lang="pt-BR" b="1" dirty="0"/>
              <a:t>• O idioma oficial é o inglês, mas existem 80 dialetos locais, incluindo pidgin, que é falado em todo país. Somente metade da população sabe ler.</a:t>
            </a:r>
          </a:p>
          <a:p>
            <a:r>
              <a:rPr lang="pt-BR" b="1" dirty="0"/>
              <a:t>• A maioria dos habitantes das Ilhas Salomão é descendente da Melanésia e depende da agricultura e pesca para sua subsistência.</a:t>
            </a:r>
            <a:endParaRPr lang="pt-BR" sz="1600" b="1" i="1" dirty="0"/>
          </a:p>
        </p:txBody>
      </p:sp>
      <p:pic>
        <p:nvPicPr>
          <p:cNvPr id="4" name="Imagem 3">
            <a:extLst>
              <a:ext uri="{FF2B5EF4-FFF2-40B4-BE49-F238E27FC236}">
                <a16:creationId xmlns:a16="http://schemas.microsoft.com/office/drawing/2014/main" id="{885BA7DB-6809-EB54-1AB1-D33CF139D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5" y="693137"/>
            <a:ext cx="4320478" cy="2894720"/>
          </a:xfrm>
          <a:prstGeom prst="rect">
            <a:avLst/>
          </a:prstGeom>
        </p:spPr>
      </p:pic>
      <p:pic>
        <p:nvPicPr>
          <p:cNvPr id="5" name="Imagem 4">
            <a:extLst>
              <a:ext uri="{FF2B5EF4-FFF2-40B4-BE49-F238E27FC236}">
                <a16:creationId xmlns:a16="http://schemas.microsoft.com/office/drawing/2014/main" id="{8D8DB176-8E5C-AC0E-16F9-E6FAE7A86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927" y="3402850"/>
            <a:ext cx="2279073" cy="3060430"/>
          </a:xfrm>
          <a:prstGeom prst="rect">
            <a:avLst/>
          </a:prstGeom>
        </p:spPr>
      </p:pic>
      <p:sp>
        <p:nvSpPr>
          <p:cNvPr id="6" name="CaixaDeTexto 5">
            <a:extLst>
              <a:ext uri="{FF2B5EF4-FFF2-40B4-BE49-F238E27FC236}">
                <a16:creationId xmlns:a16="http://schemas.microsoft.com/office/drawing/2014/main" id="{3F492AB4-DD42-9F69-9C9F-C1DBC1CAFFAD}"/>
              </a:ext>
            </a:extLst>
          </p:cNvPr>
          <p:cNvSpPr txBox="1"/>
          <p:nvPr/>
        </p:nvSpPr>
        <p:spPr>
          <a:xfrm>
            <a:off x="3419871" y="3913445"/>
            <a:ext cx="3001854" cy="646331"/>
          </a:xfrm>
          <a:prstGeom prst="rect">
            <a:avLst/>
          </a:prstGeom>
          <a:noFill/>
        </p:spPr>
        <p:txBody>
          <a:bodyPr wrap="square" rtlCol="0">
            <a:spAutoFit/>
          </a:bodyPr>
          <a:lstStyle/>
          <a:p>
            <a:pPr algn="ctr"/>
            <a:r>
              <a:rPr lang="pt-BR" b="1" dirty="0"/>
              <a:t>Criação de Corais nas Ilhas Salomão</a:t>
            </a:r>
          </a:p>
        </p:txBody>
      </p:sp>
      <p:pic>
        <p:nvPicPr>
          <p:cNvPr id="7" name="Imagem 6">
            <a:extLst>
              <a:ext uri="{FF2B5EF4-FFF2-40B4-BE49-F238E27FC236}">
                <a16:creationId xmlns:a16="http://schemas.microsoft.com/office/drawing/2014/main" id="{DEDEC836-926E-5BC4-4216-F4FB32F15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4208" y="4559776"/>
            <a:ext cx="3456384" cy="2298224"/>
          </a:xfrm>
          <a:prstGeom prst="rect">
            <a:avLst/>
          </a:prstGeom>
        </p:spPr>
      </p:pic>
      <p:pic>
        <p:nvPicPr>
          <p:cNvPr id="3" name="Espaço Reservado para Imagem 6" descr="Desenho de bandeira&#10;&#10;Descrição gerada automaticamente com confiança média">
            <a:extLst>
              <a:ext uri="{FF2B5EF4-FFF2-40B4-BE49-F238E27FC236}">
                <a16:creationId xmlns:a16="http://schemas.microsoft.com/office/drawing/2014/main" id="{EB3AECCF-26D9-3DFE-95D8-05F9A3207ABB}"/>
              </a:ext>
            </a:extLst>
          </p:cNvPr>
          <p:cNvPicPr>
            <a:picLocks noChangeAspect="1"/>
          </p:cNvPicPr>
          <p:nvPr/>
        </p:nvPicPr>
        <p:blipFill>
          <a:blip r:embed="rId5">
            <a:extLst>
              <a:ext uri="{28A0092B-C50C-407E-A947-70E740481C1C}">
                <a14:useLocalDpi xmlns:a14="http://schemas.microsoft.com/office/drawing/2010/main" val="0"/>
              </a:ext>
            </a:extLst>
          </a:blip>
          <a:srcRect t="600" b="600"/>
          <a:stretch>
            <a:fillRect/>
          </a:stretch>
        </p:blipFill>
        <p:spPr>
          <a:xfrm>
            <a:off x="7791153" y="1114058"/>
            <a:ext cx="1308371" cy="933936"/>
          </a:xfrm>
          <a:prstGeom prst="rect">
            <a:avLst/>
          </a:prstGeom>
        </p:spPr>
      </p:pic>
      <p:sp>
        <p:nvSpPr>
          <p:cNvPr id="9" name="CaixaDeTexto 8">
            <a:extLst>
              <a:ext uri="{FF2B5EF4-FFF2-40B4-BE49-F238E27FC236}">
                <a16:creationId xmlns:a16="http://schemas.microsoft.com/office/drawing/2014/main" id="{0589AE40-A7C3-524D-4B26-F74A98ADABAE}"/>
              </a:ext>
            </a:extLst>
          </p:cNvPr>
          <p:cNvSpPr txBox="1"/>
          <p:nvPr/>
        </p:nvSpPr>
        <p:spPr>
          <a:xfrm>
            <a:off x="7688809" y="2069983"/>
            <a:ext cx="1455191" cy="338554"/>
          </a:xfrm>
          <a:prstGeom prst="rect">
            <a:avLst/>
          </a:prstGeom>
          <a:noFill/>
        </p:spPr>
        <p:txBody>
          <a:bodyPr wrap="square">
            <a:spAutoFit/>
          </a:bodyPr>
          <a:lstStyle/>
          <a:p>
            <a:r>
              <a:rPr lang="pt-BR" sz="1600" b="1" dirty="0"/>
              <a:t>Ilhas Salomão</a:t>
            </a:r>
            <a:endParaRPr lang="pt-BR" sz="1600" dirty="0"/>
          </a:p>
        </p:txBody>
      </p:sp>
    </p:spTree>
    <p:extLst>
      <p:ext uri="{BB962C8B-B14F-4D97-AF65-F5344CB8AC3E}">
        <p14:creationId xmlns:p14="http://schemas.microsoft.com/office/powerpoint/2010/main" val="452145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6C34C6A1-CFE4-CBD9-60B3-5979667349C2}"/>
              </a:ext>
            </a:extLst>
          </p:cNvPr>
          <p:cNvSpPr txBox="1">
            <a:spLocks noChangeArrowheads="1"/>
          </p:cNvSpPr>
          <p:nvPr/>
        </p:nvSpPr>
        <p:spPr bwMode="auto">
          <a:xfrm>
            <a:off x="5076056" y="736586"/>
            <a:ext cx="4016305" cy="5078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b="1" dirty="0">
                <a:solidFill>
                  <a:srgbClr val="FF0000"/>
                </a:solidFill>
              </a:rPr>
              <a:t>Golfinhos</a:t>
            </a:r>
          </a:p>
          <a:p>
            <a:r>
              <a:rPr lang="pt-BR" b="1" dirty="0"/>
              <a:t>Os golfinhos são considerados </a:t>
            </a:r>
            <a:r>
              <a:rPr lang="pt-BR" b="1" dirty="0" err="1"/>
              <a:t>super</a:t>
            </a:r>
            <a:r>
              <a:rPr lang="pt-BR" b="1" dirty="0"/>
              <a:t> espertos, brincalhões, amigáveis, dóceis, interativos e divertidos. Acredita-se que eles sejam os animais mais inteligentes do mundo, ficando atrás apenas dos seres humanos. São excelentes nadadores, gostam de saltar na água e realizar acrobacias.</a:t>
            </a:r>
          </a:p>
          <a:p>
            <a:r>
              <a:rPr lang="pt-BR" b="1" dirty="0"/>
              <a:t>Nas ilhas Salomão os dentes dos golfinhos são utilizados como dinheiro.</a:t>
            </a:r>
            <a:r>
              <a:rPr lang="pt-BR" dirty="0"/>
              <a:t> </a:t>
            </a:r>
          </a:p>
          <a:p>
            <a:r>
              <a:rPr lang="pt-BR" b="1" dirty="0"/>
              <a:t>Esses animais caçam normalmente em equipe, se alimentando de polvos, lulas, peixes, morsas, etc.</a:t>
            </a:r>
          </a:p>
        </p:txBody>
      </p:sp>
      <p:pic>
        <p:nvPicPr>
          <p:cNvPr id="4" name="Picture 6" descr="Imagem relacionada">
            <a:extLst>
              <a:ext uri="{FF2B5EF4-FFF2-40B4-BE49-F238E27FC236}">
                <a16:creationId xmlns:a16="http://schemas.microsoft.com/office/drawing/2014/main" id="{EC59CB7C-4F55-0796-5701-D137C3879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484" y="746415"/>
            <a:ext cx="3349369" cy="22294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m para golfinhos das ilhas salomÃ£o">
            <a:extLst>
              <a:ext uri="{FF2B5EF4-FFF2-40B4-BE49-F238E27FC236}">
                <a16:creationId xmlns:a16="http://schemas.microsoft.com/office/drawing/2014/main" id="{00B9D514-D5AC-1808-7B7A-C0C7E186A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4" y="2565552"/>
            <a:ext cx="2590344" cy="17268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Grupo de golfinhos nadando">
            <a:extLst>
              <a:ext uri="{FF2B5EF4-FFF2-40B4-BE49-F238E27FC236}">
                <a16:creationId xmlns:a16="http://schemas.microsoft.com/office/drawing/2014/main" id="{4AF8DC34-CE41-EDF9-362B-B0A4A6237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548" y="4653136"/>
            <a:ext cx="3069316" cy="20430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1.bp.blogspot.com/-UNaP08hEtXc/VVny5mtl4pI/AAAAAAAABIE/uE8aZ8IN7Ec/s400/golfinhos.jpg">
            <a:extLst>
              <a:ext uri="{FF2B5EF4-FFF2-40B4-BE49-F238E27FC236}">
                <a16:creationId xmlns:a16="http://schemas.microsoft.com/office/drawing/2014/main" id="{BE2C97A8-4C03-0E3A-FDF3-5584DD139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2868" y="3275742"/>
            <a:ext cx="2439794" cy="153457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D26CD7F8-988B-C998-7019-B7DE04C1C379}"/>
              </a:ext>
            </a:extLst>
          </p:cNvPr>
          <p:cNvSpPr txBox="1"/>
          <p:nvPr/>
        </p:nvSpPr>
        <p:spPr>
          <a:xfrm>
            <a:off x="5076056" y="6548294"/>
            <a:ext cx="1455191" cy="338554"/>
          </a:xfrm>
          <a:prstGeom prst="rect">
            <a:avLst/>
          </a:prstGeom>
          <a:noFill/>
        </p:spPr>
        <p:txBody>
          <a:bodyPr wrap="square">
            <a:spAutoFit/>
          </a:bodyPr>
          <a:lstStyle/>
          <a:p>
            <a:r>
              <a:rPr lang="pt-BR" sz="1600" b="1" dirty="0"/>
              <a:t>Ilhas Salomão</a:t>
            </a:r>
            <a:endParaRPr lang="pt-BR" sz="1600" dirty="0"/>
          </a:p>
        </p:txBody>
      </p:sp>
      <p:pic>
        <p:nvPicPr>
          <p:cNvPr id="9" name="Espaço Reservado para Imagem 6" descr="Desenho de bandeira&#10;&#10;Descrição gerada automaticamente com confiança média">
            <a:extLst>
              <a:ext uri="{FF2B5EF4-FFF2-40B4-BE49-F238E27FC236}">
                <a16:creationId xmlns:a16="http://schemas.microsoft.com/office/drawing/2014/main" id="{DDAAB7E4-7E06-B6AA-E550-FF85242B4B4F}"/>
              </a:ext>
            </a:extLst>
          </p:cNvPr>
          <p:cNvPicPr>
            <a:picLocks noChangeAspect="1"/>
          </p:cNvPicPr>
          <p:nvPr/>
        </p:nvPicPr>
        <p:blipFill>
          <a:blip r:embed="rId7">
            <a:extLst>
              <a:ext uri="{28A0092B-C50C-407E-A947-70E740481C1C}">
                <a14:useLocalDpi xmlns:a14="http://schemas.microsoft.com/office/drawing/2010/main" val="0"/>
              </a:ext>
            </a:extLst>
          </a:blip>
          <a:srcRect t="600" b="600"/>
          <a:stretch>
            <a:fillRect/>
          </a:stretch>
        </p:blipFill>
        <p:spPr>
          <a:xfrm>
            <a:off x="6430022" y="5880656"/>
            <a:ext cx="1308371" cy="933936"/>
          </a:xfrm>
          <a:prstGeom prst="rect">
            <a:avLst/>
          </a:prstGeom>
        </p:spPr>
      </p:pic>
    </p:spTree>
    <p:extLst>
      <p:ext uri="{BB962C8B-B14F-4D97-AF65-F5344CB8AC3E}">
        <p14:creationId xmlns:p14="http://schemas.microsoft.com/office/powerpoint/2010/main" val="1531511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S11 - Missões – 10 de Dezembro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Um Deus Maravilhoso!</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dirty="0"/>
              <a:t>Junior</a:t>
            </a:r>
          </a:p>
        </p:txBody>
      </p:sp>
      <p:sp>
        <p:nvSpPr>
          <p:cNvPr id="9" name="Espaço Reservado para Texto 8">
            <a:extLst>
              <a:ext uri="{FF2B5EF4-FFF2-40B4-BE49-F238E27FC236}">
                <a16:creationId xmlns:a16="http://schemas.microsoft.com/office/drawing/2014/main" id="{9D019830-9CE5-43F1-8083-36D85EA30AFB}"/>
              </a:ext>
            </a:extLst>
          </p:cNvPr>
          <p:cNvSpPr>
            <a:spLocks noGrp="1"/>
          </p:cNvSpPr>
          <p:nvPr>
            <p:ph type="body" sz="quarter" idx="16"/>
          </p:nvPr>
        </p:nvSpPr>
        <p:spPr/>
        <p:txBody>
          <a:bodyPr/>
          <a:lstStyle/>
          <a:p>
            <a:r>
              <a:rPr lang="pt-BR" dirty="0"/>
              <a:t>Tuvalu</a:t>
            </a:r>
          </a:p>
        </p:txBody>
      </p:sp>
      <p:pic>
        <p:nvPicPr>
          <p:cNvPr id="13" name="Espaço Reservado para Imagem 12" descr="Pessoas de óculos sorrindo&#10;&#10;Descrição gerada automaticamente">
            <a:extLst>
              <a:ext uri="{FF2B5EF4-FFF2-40B4-BE49-F238E27FC236}">
                <a16:creationId xmlns:a16="http://schemas.microsoft.com/office/drawing/2014/main" id="{168D415D-ADCE-79F8-E294-EE1745A5FA6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0119" r="10119"/>
          <a:stretch>
            <a:fillRect/>
          </a:stretch>
        </p:blipFill>
        <p:spPr/>
      </p:pic>
      <p:pic>
        <p:nvPicPr>
          <p:cNvPr id="17" name="Espaço Reservado para Imagem 16" descr="Uma imagem contendo Padrão do plano de fundo&#10;&#10;Descrição gerada automaticamente">
            <a:extLst>
              <a:ext uri="{FF2B5EF4-FFF2-40B4-BE49-F238E27FC236}">
                <a16:creationId xmlns:a16="http://schemas.microsoft.com/office/drawing/2014/main" id="{06647EA8-9DB2-05DB-64F1-FFF944C7324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0" b="600"/>
          <a:stretch>
            <a:fillRect/>
          </a:stretch>
        </p:blipFill>
        <p:spPr/>
      </p:pic>
    </p:spTree>
    <p:extLst>
      <p:ext uri="{BB962C8B-B14F-4D97-AF65-F5344CB8AC3E}">
        <p14:creationId xmlns:p14="http://schemas.microsoft.com/office/powerpoint/2010/main" val="1694116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A3D120E-66D6-0E0F-F442-4273F1F2B57B}"/>
              </a:ext>
            </a:extLst>
          </p:cNvPr>
          <p:cNvSpPr>
            <a:spLocks noGrp="1"/>
          </p:cNvSpPr>
          <p:nvPr>
            <p:ph type="body" sz="quarter" idx="10"/>
          </p:nvPr>
        </p:nvSpPr>
        <p:spPr>
          <a:xfrm>
            <a:off x="71996" y="679578"/>
            <a:ext cx="3275868" cy="6120000"/>
          </a:xfrm>
        </p:spPr>
        <p:txBody>
          <a:bodyPr/>
          <a:lstStyle/>
          <a:p>
            <a:pPr marL="285750" indent="-285750">
              <a:buFont typeface="Arial" panose="020B0604020202020204" pitchFamily="34" charset="0"/>
              <a:buChar char="•"/>
            </a:pPr>
            <a:r>
              <a:rPr kumimoji="0" lang="pt-PT" altLang="pt-BR" sz="1800" i="0" u="none" strike="noStrike" cap="none" normalizeH="0" baseline="0" dirty="0">
                <a:ln>
                  <a:noFill/>
                </a:ln>
                <a:solidFill>
                  <a:srgbClr val="202124"/>
                </a:solidFill>
                <a:effectLst/>
                <a:latin typeface="inherit"/>
              </a:rPr>
              <a:t>Tuvalu é o quarto menor país do mundo, um arquipélago de seis corais atóis e três ilhas cobrindo uma área de apenas 16 milhas quadradas (26 km²). </a:t>
            </a:r>
          </a:p>
          <a:p>
            <a:pPr marL="285750" indent="-285750">
              <a:buFont typeface="Arial" panose="020B0604020202020204" pitchFamily="34" charset="0"/>
              <a:buChar char="•"/>
            </a:pPr>
            <a:r>
              <a:rPr kumimoji="0" lang="pt-PT" altLang="pt-BR" sz="1800" i="0" u="none" strike="noStrike" cap="none" normalizeH="0" baseline="0" dirty="0">
                <a:ln>
                  <a:noFill/>
                </a:ln>
                <a:solidFill>
                  <a:srgbClr val="202124"/>
                </a:solidFill>
                <a:effectLst/>
                <a:latin typeface="inherit"/>
              </a:rPr>
              <a:t>Tuvalu tem uma população de cerca de 11.000 pessoas, e sua capital é Vaiaku na ilha de Funafuti. Apenas Funafuti tem energia elétrica regular. Não há jornal e há apenas uma única estação de rádio. </a:t>
            </a:r>
          </a:p>
          <a:p>
            <a:pPr marL="285750" indent="-285750">
              <a:buFont typeface="Arial" panose="020B0604020202020204" pitchFamily="34" charset="0"/>
              <a:buChar char="•"/>
            </a:pPr>
            <a:r>
              <a:rPr kumimoji="0" lang="pt-PT" altLang="pt-BR" sz="1800" i="0" u="none" strike="noStrike" cap="none" normalizeH="0" baseline="0" dirty="0">
                <a:ln>
                  <a:noFill/>
                </a:ln>
                <a:solidFill>
                  <a:srgbClr val="202124"/>
                </a:solidFill>
                <a:effectLst/>
                <a:latin typeface="inherit"/>
              </a:rPr>
              <a:t>A maioria Os tuvaluanos vivem em aldeias de algumas centenas de pessoas, cuidam de seus jardins, e peixes de canoas artesanais. Tuvalu tem uma igreja Adventista do sétimo dia igreja e três companhias. Com 365 membros da igreja, isto é, um membro para cada 33 pessoas no país.</a:t>
            </a:r>
            <a:endParaRPr lang="pt-BR" dirty="0"/>
          </a:p>
        </p:txBody>
      </p:sp>
      <p:pic>
        <p:nvPicPr>
          <p:cNvPr id="7170" name="Picture 2">
            <a:extLst>
              <a:ext uri="{FF2B5EF4-FFF2-40B4-BE49-F238E27FC236}">
                <a16:creationId xmlns:a16="http://schemas.microsoft.com/office/drawing/2014/main" id="{D42C29CF-C340-C06F-A7E9-0E750BEA00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679578"/>
            <a:ext cx="5690232" cy="29982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53F4B84-B11D-2AFE-24F5-6EA0BF59E775}"/>
              </a:ext>
            </a:extLst>
          </p:cNvPr>
          <p:cNvSpPr txBox="1"/>
          <p:nvPr/>
        </p:nvSpPr>
        <p:spPr>
          <a:xfrm>
            <a:off x="3347864" y="679578"/>
            <a:ext cx="5796136" cy="369332"/>
          </a:xfrm>
          <a:prstGeom prst="rect">
            <a:avLst/>
          </a:prstGeom>
          <a:solidFill>
            <a:schemeClr val="bg1">
              <a:alpha val="49000"/>
            </a:schemeClr>
          </a:solidFill>
        </p:spPr>
        <p:txBody>
          <a:bodyPr wrap="square">
            <a:spAutoFit/>
          </a:bodyPr>
          <a:lstStyle/>
          <a:p>
            <a:r>
              <a:rPr kumimoji="0" lang="pt-PT" altLang="pt-BR" sz="1800" b="1" i="0" u="none" strike="noStrike" cap="none" normalizeH="0" baseline="0" dirty="0">
                <a:ln>
                  <a:noFill/>
                </a:ln>
                <a:solidFill>
                  <a:srgbClr val="202124"/>
                </a:solidFill>
                <a:effectLst/>
                <a:latin typeface="inherit"/>
              </a:rPr>
              <a:t>igreja Adventista                         em Tuvalu</a:t>
            </a:r>
            <a:endParaRPr lang="pt-BR" b="1" dirty="0"/>
          </a:p>
        </p:txBody>
      </p:sp>
      <p:pic>
        <p:nvPicPr>
          <p:cNvPr id="7173" name="Picture 5">
            <a:extLst>
              <a:ext uri="{FF2B5EF4-FFF2-40B4-BE49-F238E27FC236}">
                <a16:creationId xmlns:a16="http://schemas.microsoft.com/office/drawing/2014/main" id="{2795CA87-9FDF-427A-D43E-0CADAB2B94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4172" y="3695948"/>
            <a:ext cx="4139952" cy="2777218"/>
          </a:xfrm>
          <a:prstGeom prst="rect">
            <a:avLst/>
          </a:prstGeom>
          <a:noFill/>
          <a:extLst>
            <a:ext uri="{909E8E84-426E-40DD-AFC4-6F175D3DCCD1}">
              <a14:hiddenFill xmlns:a14="http://schemas.microsoft.com/office/drawing/2010/main">
                <a:solidFill>
                  <a:srgbClr val="FFFFFF"/>
                </a:solidFill>
              </a14:hiddenFill>
            </a:ext>
          </a:extLst>
        </p:spPr>
      </p:pic>
      <p:pic>
        <p:nvPicPr>
          <p:cNvPr id="6" name="Espaço Reservado para Imagem 16" descr="Uma imagem contendo Padrão do plano de fundo&#10;&#10;Descrição gerada automaticamente">
            <a:extLst>
              <a:ext uri="{FF2B5EF4-FFF2-40B4-BE49-F238E27FC236}">
                <a16:creationId xmlns:a16="http://schemas.microsoft.com/office/drawing/2014/main" id="{6E8E0700-2277-4119-A35F-08669B1FE53B}"/>
              </a:ext>
            </a:extLst>
          </p:cNvPr>
          <p:cNvPicPr>
            <a:picLocks noChangeAspect="1"/>
          </p:cNvPicPr>
          <p:nvPr/>
        </p:nvPicPr>
        <p:blipFill>
          <a:blip r:embed="rId4">
            <a:extLst>
              <a:ext uri="{28A0092B-C50C-407E-A947-70E740481C1C}">
                <a14:useLocalDpi xmlns:a14="http://schemas.microsoft.com/office/drawing/2010/main" val="0"/>
              </a:ext>
            </a:extLst>
          </a:blip>
          <a:srcRect t="600" b="600"/>
          <a:stretch>
            <a:fillRect/>
          </a:stretch>
        </p:blipFill>
        <p:spPr>
          <a:xfrm>
            <a:off x="7763633" y="5860254"/>
            <a:ext cx="1308371" cy="933936"/>
          </a:xfrm>
          <a:prstGeom prst="rect">
            <a:avLst/>
          </a:prstGeom>
        </p:spPr>
      </p:pic>
      <p:sp>
        <p:nvSpPr>
          <p:cNvPr id="8" name="CaixaDeTexto 7">
            <a:extLst>
              <a:ext uri="{FF2B5EF4-FFF2-40B4-BE49-F238E27FC236}">
                <a16:creationId xmlns:a16="http://schemas.microsoft.com/office/drawing/2014/main" id="{6F3BEFC1-C21D-4332-8EBC-1B917158A4C6}"/>
              </a:ext>
            </a:extLst>
          </p:cNvPr>
          <p:cNvSpPr txBox="1"/>
          <p:nvPr/>
        </p:nvSpPr>
        <p:spPr>
          <a:xfrm>
            <a:off x="7748973" y="5490922"/>
            <a:ext cx="1323031" cy="369332"/>
          </a:xfrm>
          <a:prstGeom prst="rect">
            <a:avLst/>
          </a:prstGeom>
          <a:noFill/>
        </p:spPr>
        <p:txBody>
          <a:bodyPr wrap="square">
            <a:spAutoFit/>
          </a:bodyPr>
          <a:lstStyle/>
          <a:p>
            <a:pPr algn="ctr"/>
            <a:r>
              <a:rPr kumimoji="0" lang="pt-PT" altLang="pt-BR" sz="1800" b="1" i="0" u="none" strike="noStrike" cap="none" normalizeH="0" baseline="0" dirty="0">
                <a:ln>
                  <a:noFill/>
                </a:ln>
                <a:solidFill>
                  <a:srgbClr val="202124"/>
                </a:solidFill>
                <a:effectLst/>
                <a:latin typeface="inherit"/>
              </a:rPr>
              <a:t>Tuvalu</a:t>
            </a:r>
            <a:endParaRPr lang="pt-BR" dirty="0"/>
          </a:p>
        </p:txBody>
      </p:sp>
      <p:sp>
        <p:nvSpPr>
          <p:cNvPr id="10" name="CaixaDeTexto 9">
            <a:extLst>
              <a:ext uri="{FF2B5EF4-FFF2-40B4-BE49-F238E27FC236}">
                <a16:creationId xmlns:a16="http://schemas.microsoft.com/office/drawing/2014/main" id="{A078A80B-FC71-46A9-2542-14293AC8BF00}"/>
              </a:ext>
            </a:extLst>
          </p:cNvPr>
          <p:cNvSpPr txBox="1"/>
          <p:nvPr/>
        </p:nvSpPr>
        <p:spPr>
          <a:xfrm>
            <a:off x="3419872" y="6491298"/>
            <a:ext cx="4154252" cy="253916"/>
          </a:xfrm>
          <a:prstGeom prst="rect">
            <a:avLst/>
          </a:prstGeom>
          <a:noFill/>
        </p:spPr>
        <p:txBody>
          <a:bodyPr wrap="square">
            <a:spAutoFit/>
          </a:bodyPr>
          <a:lstStyle/>
          <a:p>
            <a:r>
              <a:rPr lang="pt-BR" sz="1050" dirty="0"/>
              <a:t>Por Stefan Lins - Flickr.com</a:t>
            </a:r>
          </a:p>
        </p:txBody>
      </p:sp>
    </p:spTree>
    <p:extLst>
      <p:ext uri="{BB962C8B-B14F-4D97-AF65-F5344CB8AC3E}">
        <p14:creationId xmlns:p14="http://schemas.microsoft.com/office/powerpoint/2010/main" val="2376059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60E1362D-7309-BF39-D5B6-CCE3BD43E554}"/>
              </a:ext>
            </a:extLst>
          </p:cNvPr>
          <p:cNvSpPr txBox="1">
            <a:spLocks noChangeArrowheads="1"/>
          </p:cNvSpPr>
          <p:nvPr/>
        </p:nvSpPr>
        <p:spPr bwMode="auto">
          <a:xfrm>
            <a:off x="179512" y="764704"/>
            <a:ext cx="383670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b="1" dirty="0">
                <a:solidFill>
                  <a:srgbClr val="FF0000"/>
                </a:solidFill>
              </a:rPr>
              <a:t>Lagarto Verde</a:t>
            </a:r>
          </a:p>
          <a:p>
            <a:r>
              <a:rPr lang="pt-BR" b="1" dirty="0"/>
              <a:t>Estes lagartos são encontrados nas ilhas de Papua Nova Guiné, e nas ilhas Salomão.</a:t>
            </a:r>
          </a:p>
          <a:p>
            <a:r>
              <a:rPr lang="pt-BR" b="1" dirty="0"/>
              <a:t>Eles tem uma coisa muito rara no mundo animal: a cor de seu sangue é verde, pois têm concentrações incrivelmente altas de biliverdina, que pode ser responsável pela coloração diferenciada. </a:t>
            </a:r>
          </a:p>
          <a:p>
            <a:endParaRPr lang="pt-BR" sz="1600" b="1" i="1" dirty="0"/>
          </a:p>
        </p:txBody>
      </p:sp>
      <p:pic>
        <p:nvPicPr>
          <p:cNvPr id="3" name="Picture 2" descr="Resultado de imagem para lagarto das ilhas salomÃ£o">
            <a:extLst>
              <a:ext uri="{FF2B5EF4-FFF2-40B4-BE49-F238E27FC236}">
                <a16:creationId xmlns:a16="http://schemas.microsoft.com/office/drawing/2014/main" id="{E4892F4C-A297-638D-AE24-B868E75763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836712"/>
            <a:ext cx="2411760" cy="18088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presentante gÃªnero Prasinohaema">
            <a:extLst>
              <a:ext uri="{FF2B5EF4-FFF2-40B4-BE49-F238E27FC236}">
                <a16:creationId xmlns:a16="http://schemas.microsoft.com/office/drawing/2014/main" id="{67CB5D5C-D6E6-15B1-993A-BA517F5FB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0854" y="2328980"/>
            <a:ext cx="3295605" cy="22000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m relacionada">
            <a:extLst>
              <a:ext uri="{FF2B5EF4-FFF2-40B4-BE49-F238E27FC236}">
                <a16:creationId xmlns:a16="http://schemas.microsoft.com/office/drawing/2014/main" id="{5D6851CB-1E44-EC96-3DF8-8460F7421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9254" y="4600631"/>
            <a:ext cx="4510080" cy="22000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sultado de imagem para lagarto das ilhas salomÃ£o">
            <a:extLst>
              <a:ext uri="{FF2B5EF4-FFF2-40B4-BE49-F238E27FC236}">
                <a16:creationId xmlns:a16="http://schemas.microsoft.com/office/drawing/2014/main" id="{31CB7485-7931-3A96-BE45-85DE2EE71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0517" y="4529019"/>
            <a:ext cx="3041882" cy="2278032"/>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27930DA2-1570-1EAA-C902-F8C414E5A450}"/>
              </a:ext>
            </a:extLst>
          </p:cNvPr>
          <p:cNvSpPr txBox="1"/>
          <p:nvPr/>
        </p:nvSpPr>
        <p:spPr>
          <a:xfrm>
            <a:off x="421840" y="4228933"/>
            <a:ext cx="3295605" cy="369332"/>
          </a:xfrm>
          <a:prstGeom prst="rect">
            <a:avLst/>
          </a:prstGeom>
          <a:noFill/>
        </p:spPr>
        <p:txBody>
          <a:bodyPr wrap="square" rtlCol="0">
            <a:spAutoFit/>
          </a:bodyPr>
          <a:lstStyle/>
          <a:p>
            <a:pPr algn="ctr"/>
            <a:r>
              <a:rPr lang="pt-BR" b="1" dirty="0"/>
              <a:t>Veja a boca verde do lagarto</a:t>
            </a:r>
          </a:p>
        </p:txBody>
      </p:sp>
      <p:sp>
        <p:nvSpPr>
          <p:cNvPr id="9" name="CaixaDeTexto 8">
            <a:extLst>
              <a:ext uri="{FF2B5EF4-FFF2-40B4-BE49-F238E27FC236}">
                <a16:creationId xmlns:a16="http://schemas.microsoft.com/office/drawing/2014/main" id="{79514D13-5880-50D1-5D64-C9DE93C703E6}"/>
              </a:ext>
            </a:extLst>
          </p:cNvPr>
          <p:cNvSpPr txBox="1"/>
          <p:nvPr/>
        </p:nvSpPr>
        <p:spPr>
          <a:xfrm>
            <a:off x="4572000" y="1824701"/>
            <a:ext cx="1458517" cy="338554"/>
          </a:xfrm>
          <a:prstGeom prst="rect">
            <a:avLst/>
          </a:prstGeom>
          <a:noFill/>
        </p:spPr>
        <p:txBody>
          <a:bodyPr wrap="square">
            <a:spAutoFit/>
          </a:bodyPr>
          <a:lstStyle/>
          <a:p>
            <a:r>
              <a:rPr lang="pt-BR" sz="1600" b="1" dirty="0"/>
              <a:t>Ilhas Salomão</a:t>
            </a:r>
            <a:endParaRPr lang="pt-BR" sz="1600" dirty="0"/>
          </a:p>
        </p:txBody>
      </p:sp>
      <p:pic>
        <p:nvPicPr>
          <p:cNvPr id="10" name="Espaço Reservado para Imagem 6" descr="Desenho de bandeira&#10;&#10;Descrição gerada automaticamente com confiança média">
            <a:extLst>
              <a:ext uri="{FF2B5EF4-FFF2-40B4-BE49-F238E27FC236}">
                <a16:creationId xmlns:a16="http://schemas.microsoft.com/office/drawing/2014/main" id="{2DDC4E73-9829-7BD2-71E4-6D4EF7F8C3D3}"/>
              </a:ext>
            </a:extLst>
          </p:cNvPr>
          <p:cNvPicPr>
            <a:picLocks noChangeAspect="1"/>
          </p:cNvPicPr>
          <p:nvPr/>
        </p:nvPicPr>
        <p:blipFill>
          <a:blip r:embed="rId7">
            <a:extLst>
              <a:ext uri="{28A0092B-C50C-407E-A947-70E740481C1C}">
                <a14:useLocalDpi xmlns:a14="http://schemas.microsoft.com/office/drawing/2010/main" val="0"/>
              </a:ext>
            </a:extLst>
          </a:blip>
          <a:srcRect t="600" b="600"/>
          <a:stretch>
            <a:fillRect/>
          </a:stretch>
        </p:blipFill>
        <p:spPr>
          <a:xfrm>
            <a:off x="4572000" y="890765"/>
            <a:ext cx="1458517" cy="933936"/>
          </a:xfrm>
          <a:prstGeom prst="rect">
            <a:avLst/>
          </a:prstGeom>
        </p:spPr>
      </p:pic>
    </p:spTree>
    <p:extLst>
      <p:ext uri="{BB962C8B-B14F-4D97-AF65-F5344CB8AC3E}">
        <p14:creationId xmlns:p14="http://schemas.microsoft.com/office/powerpoint/2010/main" val="2904141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S12 - Missões – 17 de Dezembro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O Único Deus</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sz="1800" b="1" i="0" u="none" strike="noStrike" baseline="0" dirty="0" err="1">
                <a:solidFill>
                  <a:srgbClr val="000000"/>
                </a:solidFill>
                <a:latin typeface="Goudy"/>
              </a:rPr>
              <a:t>Saunoamaalii</a:t>
            </a:r>
            <a:r>
              <a:rPr lang="pt-BR" sz="1800" b="1" i="0" u="none" strike="noStrike" baseline="0" dirty="0">
                <a:solidFill>
                  <a:srgbClr val="000000"/>
                </a:solidFill>
                <a:latin typeface="Goudy"/>
              </a:rPr>
              <a:t> </a:t>
            </a:r>
            <a:endParaRPr lang="pt-BR" dirty="0"/>
          </a:p>
        </p:txBody>
      </p:sp>
      <p:sp>
        <p:nvSpPr>
          <p:cNvPr id="9" name="Espaço Reservado para Texto 8">
            <a:extLst>
              <a:ext uri="{FF2B5EF4-FFF2-40B4-BE49-F238E27FC236}">
                <a16:creationId xmlns:a16="http://schemas.microsoft.com/office/drawing/2014/main" id="{9D019830-9CE5-43F1-8083-36D85EA30AFB}"/>
              </a:ext>
            </a:extLst>
          </p:cNvPr>
          <p:cNvSpPr>
            <a:spLocks noGrp="1"/>
          </p:cNvSpPr>
          <p:nvPr>
            <p:ph type="body" sz="quarter" idx="16"/>
          </p:nvPr>
        </p:nvSpPr>
        <p:spPr/>
        <p:txBody>
          <a:bodyPr/>
          <a:lstStyle/>
          <a:p>
            <a:r>
              <a:rPr lang="pt-BR" dirty="0"/>
              <a:t>Samoa</a:t>
            </a:r>
          </a:p>
        </p:txBody>
      </p:sp>
      <p:pic>
        <p:nvPicPr>
          <p:cNvPr id="7" name="Espaço Reservado para Imagem 6" descr="Forma&#10;&#10;Descrição gerada automaticamente com confiança média">
            <a:extLst>
              <a:ext uri="{FF2B5EF4-FFF2-40B4-BE49-F238E27FC236}">
                <a16:creationId xmlns:a16="http://schemas.microsoft.com/office/drawing/2014/main" id="{FA21A551-ECB3-192E-74BE-46FEC15C0A1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96" b="496"/>
          <a:stretch>
            <a:fillRect/>
          </a:stretch>
        </p:blipFill>
        <p:spPr/>
      </p:pic>
      <p:pic>
        <p:nvPicPr>
          <p:cNvPr id="13" name="Espaço Reservado para Imagem 12" descr="Por do sol no céu&#10;&#10;Descrição gerada automaticamente com confiança média">
            <a:extLst>
              <a:ext uri="{FF2B5EF4-FFF2-40B4-BE49-F238E27FC236}">
                <a16:creationId xmlns:a16="http://schemas.microsoft.com/office/drawing/2014/main" id="{70105849-54FD-2292-746F-6282238B8831}"/>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014" b="1014"/>
          <a:stretch>
            <a:fillRect/>
          </a:stretch>
        </p:blipFill>
        <p:spPr/>
      </p:pic>
    </p:spTree>
    <p:extLst>
      <p:ext uri="{BB962C8B-B14F-4D97-AF65-F5344CB8AC3E}">
        <p14:creationId xmlns:p14="http://schemas.microsoft.com/office/powerpoint/2010/main" val="185090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3">
            <a:extLst>
              <a:ext uri="{FF2B5EF4-FFF2-40B4-BE49-F238E27FC236}">
                <a16:creationId xmlns:a16="http://schemas.microsoft.com/office/drawing/2014/main" id="{DA61ECFF-7CC7-A954-6464-952414AC0398}"/>
              </a:ext>
            </a:extLst>
          </p:cNvPr>
          <p:cNvSpPr txBox="1">
            <a:spLocks noChangeArrowheads="1"/>
          </p:cNvSpPr>
          <p:nvPr/>
        </p:nvSpPr>
        <p:spPr bwMode="auto">
          <a:xfrm>
            <a:off x="66390" y="3872890"/>
            <a:ext cx="2993442"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Vanuatu</a:t>
            </a:r>
            <a:endParaRPr lang="pt-BR" altLang="pt-BR" sz="2400" b="1" dirty="0"/>
          </a:p>
        </p:txBody>
      </p:sp>
      <p:sp>
        <p:nvSpPr>
          <p:cNvPr id="8" name="CaixaDeTexto 3">
            <a:extLst>
              <a:ext uri="{FF2B5EF4-FFF2-40B4-BE49-F238E27FC236}">
                <a16:creationId xmlns:a16="http://schemas.microsoft.com/office/drawing/2014/main" id="{5D679606-C38C-C966-9DD0-F4886DE9DF8A}"/>
              </a:ext>
            </a:extLst>
          </p:cNvPr>
          <p:cNvSpPr txBox="1">
            <a:spLocks noChangeArrowheads="1"/>
          </p:cNvSpPr>
          <p:nvPr/>
        </p:nvSpPr>
        <p:spPr bwMode="auto">
          <a:xfrm>
            <a:off x="3057178" y="3872890"/>
            <a:ext cx="2993442"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Ilhas Salomão</a:t>
            </a:r>
            <a:endParaRPr lang="pt-BR" altLang="pt-BR" sz="2400" b="1" dirty="0"/>
          </a:p>
        </p:txBody>
      </p:sp>
      <p:sp>
        <p:nvSpPr>
          <p:cNvPr id="9" name="CaixaDeTexto 3">
            <a:extLst>
              <a:ext uri="{FF2B5EF4-FFF2-40B4-BE49-F238E27FC236}">
                <a16:creationId xmlns:a16="http://schemas.microsoft.com/office/drawing/2014/main" id="{F6937181-585A-C687-2B46-DEFF5A998FEA}"/>
              </a:ext>
            </a:extLst>
          </p:cNvPr>
          <p:cNvSpPr txBox="1">
            <a:spLocks noChangeArrowheads="1"/>
          </p:cNvSpPr>
          <p:nvPr/>
        </p:nvSpPr>
        <p:spPr bwMode="auto">
          <a:xfrm>
            <a:off x="6047966" y="3872890"/>
            <a:ext cx="3053238"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Tuvalu</a:t>
            </a:r>
            <a:endParaRPr lang="pt-BR" altLang="pt-BR" sz="2400" b="1" dirty="0"/>
          </a:p>
        </p:txBody>
      </p:sp>
      <p:sp>
        <p:nvSpPr>
          <p:cNvPr id="10" name="CaixaDeTexto 3">
            <a:extLst>
              <a:ext uri="{FF2B5EF4-FFF2-40B4-BE49-F238E27FC236}">
                <a16:creationId xmlns:a16="http://schemas.microsoft.com/office/drawing/2014/main" id="{241E7EEC-4548-1BDD-EDBD-07C4582EB0DB}"/>
              </a:ext>
            </a:extLst>
          </p:cNvPr>
          <p:cNvSpPr txBox="1">
            <a:spLocks noChangeArrowheads="1"/>
          </p:cNvSpPr>
          <p:nvPr/>
        </p:nvSpPr>
        <p:spPr bwMode="auto">
          <a:xfrm>
            <a:off x="66390" y="869176"/>
            <a:ext cx="2993442"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Samoa</a:t>
            </a:r>
            <a:endParaRPr lang="pt-BR" altLang="pt-BR" sz="2400" b="1" dirty="0"/>
          </a:p>
        </p:txBody>
      </p:sp>
      <p:sp>
        <p:nvSpPr>
          <p:cNvPr id="12" name="CaixaDeTexto 3">
            <a:extLst>
              <a:ext uri="{FF2B5EF4-FFF2-40B4-BE49-F238E27FC236}">
                <a16:creationId xmlns:a16="http://schemas.microsoft.com/office/drawing/2014/main" id="{845EC202-08F8-F5B4-D36C-C8A58B5801FE}"/>
              </a:ext>
            </a:extLst>
          </p:cNvPr>
          <p:cNvSpPr txBox="1">
            <a:spLocks noChangeArrowheads="1"/>
          </p:cNvSpPr>
          <p:nvPr/>
        </p:nvSpPr>
        <p:spPr bwMode="auto">
          <a:xfrm>
            <a:off x="3063528" y="869176"/>
            <a:ext cx="2993442"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Austrália</a:t>
            </a:r>
            <a:endParaRPr lang="pt-BR" altLang="pt-BR" sz="2400" b="1" dirty="0"/>
          </a:p>
        </p:txBody>
      </p:sp>
      <p:sp>
        <p:nvSpPr>
          <p:cNvPr id="13" name="CaixaDeTexto 3">
            <a:extLst>
              <a:ext uri="{FF2B5EF4-FFF2-40B4-BE49-F238E27FC236}">
                <a16:creationId xmlns:a16="http://schemas.microsoft.com/office/drawing/2014/main" id="{D9488626-A8DA-AF8B-A9FE-230928F6B2F3}"/>
              </a:ext>
            </a:extLst>
          </p:cNvPr>
          <p:cNvSpPr txBox="1">
            <a:spLocks noChangeArrowheads="1"/>
          </p:cNvSpPr>
          <p:nvPr/>
        </p:nvSpPr>
        <p:spPr bwMode="auto">
          <a:xfrm>
            <a:off x="6060666" y="869176"/>
            <a:ext cx="3053238"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Papua-Nova Guine</a:t>
            </a:r>
            <a:endParaRPr lang="pt-BR" altLang="pt-BR" sz="2400" b="1" dirty="0"/>
          </a:p>
        </p:txBody>
      </p:sp>
      <p:pic>
        <p:nvPicPr>
          <p:cNvPr id="1028" name="Picture 4" descr="Vetor grátis Flag of Samoa | Faça o download agora!">
            <a:extLst>
              <a:ext uri="{FF2B5EF4-FFF2-40B4-BE49-F238E27FC236}">
                <a16:creationId xmlns:a16="http://schemas.microsoft.com/office/drawing/2014/main" id="{537BC512-9C63-DE32-8582-0E0CAEC4FFA9}"/>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11" y="1729808"/>
            <a:ext cx="2520000" cy="18000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flag of Papua New Guinea | Britannica">
            <a:extLst>
              <a:ext uri="{FF2B5EF4-FFF2-40B4-BE49-F238E27FC236}">
                <a16:creationId xmlns:a16="http://schemas.microsoft.com/office/drawing/2014/main" id="{FA658F7A-E9A6-1E6C-7175-357DAE895FB3}"/>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0891" y="1729808"/>
            <a:ext cx="2520000" cy="18000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6" name="AutoShape 8" descr="Flag of Vanuatu - Wikipedia">
            <a:extLst>
              <a:ext uri="{FF2B5EF4-FFF2-40B4-BE49-F238E27FC236}">
                <a16:creationId xmlns:a16="http://schemas.microsoft.com/office/drawing/2014/main" id="{EA773654-228E-AF7F-6EDD-545562996D3E}"/>
              </a:ext>
            </a:extLst>
          </p:cNvPr>
          <p:cNvSpPr>
            <a:spLocks noChangeAspect="1" noChangeArrowheads="1"/>
          </p:cNvSpPr>
          <p:nvPr/>
        </p:nvSpPr>
        <p:spPr bwMode="auto">
          <a:xfrm>
            <a:off x="5266962" y="56840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4" name="AutoShape 10" descr="Tuvalu – Wikipédia, a enciclopédia livre">
            <a:extLst>
              <a:ext uri="{FF2B5EF4-FFF2-40B4-BE49-F238E27FC236}">
                <a16:creationId xmlns:a16="http://schemas.microsoft.com/office/drawing/2014/main" id="{1D7CB836-2A27-A59B-DAF3-8A03E4A18BA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7" name="Imagem 26" descr="Desenho de bandeira&#10;&#10;Descrição gerada automaticamente">
            <a:extLst>
              <a:ext uri="{FF2B5EF4-FFF2-40B4-BE49-F238E27FC236}">
                <a16:creationId xmlns:a16="http://schemas.microsoft.com/office/drawing/2014/main" id="{AD4B542A-3844-D373-4E6B-433497DDA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126" y="1701121"/>
            <a:ext cx="2571750" cy="1857375"/>
          </a:xfrm>
          <a:prstGeom prst="rect">
            <a:avLst/>
          </a:prstGeom>
        </p:spPr>
      </p:pic>
      <p:pic>
        <p:nvPicPr>
          <p:cNvPr id="30" name="Imagem 29" descr="Imagem de desenho animado&#10;&#10;Descrição gerada automaticamente com confiança média">
            <a:extLst>
              <a:ext uri="{FF2B5EF4-FFF2-40B4-BE49-F238E27FC236}">
                <a16:creationId xmlns:a16="http://schemas.microsoft.com/office/drawing/2014/main" id="{A7173C4B-CF6A-C01E-F524-DBB4D64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361" y="4724606"/>
            <a:ext cx="2571750" cy="1857375"/>
          </a:xfrm>
          <a:prstGeom prst="rect">
            <a:avLst/>
          </a:prstGeom>
        </p:spPr>
      </p:pic>
      <p:pic>
        <p:nvPicPr>
          <p:cNvPr id="32" name="Imagem 31" descr="Desenho de bandeira&#10;&#10;Descrição gerada automaticamente com confiança média">
            <a:extLst>
              <a:ext uri="{FF2B5EF4-FFF2-40B4-BE49-F238E27FC236}">
                <a16:creationId xmlns:a16="http://schemas.microsoft.com/office/drawing/2014/main" id="{ACC3B751-9CC3-74CB-BBDA-C7059C399D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6126" y="4724606"/>
            <a:ext cx="2571750" cy="1857375"/>
          </a:xfrm>
          <a:prstGeom prst="rect">
            <a:avLst/>
          </a:prstGeom>
        </p:spPr>
      </p:pic>
      <p:pic>
        <p:nvPicPr>
          <p:cNvPr id="36" name="Imagem 35" descr="Uma imagem contendo Padrão do plano de fundo&#10;&#10;Descrição gerada automaticamente">
            <a:extLst>
              <a:ext uri="{FF2B5EF4-FFF2-40B4-BE49-F238E27FC236}">
                <a16:creationId xmlns:a16="http://schemas.microsoft.com/office/drawing/2014/main" id="{A1C89438-E9EB-B879-6CDF-C254C33C2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0891" y="4755336"/>
            <a:ext cx="2571750" cy="1857375"/>
          </a:xfrm>
          <a:prstGeom prst="rect">
            <a:avLst/>
          </a:prstGeom>
        </p:spPr>
      </p:pic>
    </p:spTree>
    <p:extLst>
      <p:ext uri="{BB962C8B-B14F-4D97-AF65-F5344CB8AC3E}">
        <p14:creationId xmlns:p14="http://schemas.microsoft.com/office/powerpoint/2010/main" val="239477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100"/>
                                        <p:tgtEl>
                                          <p:spTgt spid="3"/>
                                        </p:tgtEl>
                                      </p:cBhvr>
                                    </p:animEffect>
                                    <p:anim calcmode="lin" valueType="num">
                                      <p:cBhvr>
                                        <p:cTn id="8" dur="1100" fill="hold"/>
                                        <p:tgtEl>
                                          <p:spTgt spid="3"/>
                                        </p:tgtEl>
                                        <p:attrNameLst>
                                          <p:attrName>style.rotation</p:attrName>
                                        </p:attrNameLst>
                                      </p:cBhvr>
                                      <p:tavLst>
                                        <p:tav tm="0">
                                          <p:val>
                                            <p:fltVal val="720"/>
                                          </p:val>
                                        </p:tav>
                                        <p:tav tm="100000">
                                          <p:val>
                                            <p:fltVal val="0"/>
                                          </p:val>
                                        </p:tav>
                                      </p:tavLst>
                                    </p:anim>
                                    <p:anim calcmode="lin" valueType="num">
                                      <p:cBhvr>
                                        <p:cTn id="9" dur="1100" fill="hold"/>
                                        <p:tgtEl>
                                          <p:spTgt spid="3"/>
                                        </p:tgtEl>
                                        <p:attrNameLst>
                                          <p:attrName>ppt_h</p:attrName>
                                        </p:attrNameLst>
                                      </p:cBhvr>
                                      <p:tavLst>
                                        <p:tav tm="0">
                                          <p:val>
                                            <p:fltVal val="0"/>
                                          </p:val>
                                        </p:tav>
                                        <p:tav tm="100000">
                                          <p:val>
                                            <p:strVal val="#ppt_h"/>
                                          </p:val>
                                        </p:tav>
                                      </p:tavLst>
                                    </p:anim>
                                    <p:anim calcmode="lin" valueType="num">
                                      <p:cBhvr>
                                        <p:cTn id="10" dur="1100" fill="hold"/>
                                        <p:tgtEl>
                                          <p:spTgt spid="3"/>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100"/>
                                        <p:tgtEl>
                                          <p:spTgt spid="8"/>
                                        </p:tgtEl>
                                      </p:cBhvr>
                                    </p:animEffect>
                                    <p:anim calcmode="lin" valueType="num">
                                      <p:cBhvr>
                                        <p:cTn id="14" dur="1100" fill="hold"/>
                                        <p:tgtEl>
                                          <p:spTgt spid="8"/>
                                        </p:tgtEl>
                                        <p:attrNameLst>
                                          <p:attrName>style.rotation</p:attrName>
                                        </p:attrNameLst>
                                      </p:cBhvr>
                                      <p:tavLst>
                                        <p:tav tm="0">
                                          <p:val>
                                            <p:fltVal val="720"/>
                                          </p:val>
                                        </p:tav>
                                        <p:tav tm="100000">
                                          <p:val>
                                            <p:fltVal val="0"/>
                                          </p:val>
                                        </p:tav>
                                      </p:tavLst>
                                    </p:anim>
                                    <p:anim calcmode="lin" valueType="num">
                                      <p:cBhvr>
                                        <p:cTn id="15" dur="1100" fill="hold"/>
                                        <p:tgtEl>
                                          <p:spTgt spid="8"/>
                                        </p:tgtEl>
                                        <p:attrNameLst>
                                          <p:attrName>ppt_h</p:attrName>
                                        </p:attrNameLst>
                                      </p:cBhvr>
                                      <p:tavLst>
                                        <p:tav tm="0">
                                          <p:val>
                                            <p:fltVal val="0"/>
                                          </p:val>
                                        </p:tav>
                                        <p:tav tm="100000">
                                          <p:val>
                                            <p:strVal val="#ppt_h"/>
                                          </p:val>
                                        </p:tav>
                                      </p:tavLst>
                                    </p:anim>
                                    <p:anim calcmode="lin" valueType="num">
                                      <p:cBhvr>
                                        <p:cTn id="16" dur="1100" fill="hold"/>
                                        <p:tgtEl>
                                          <p:spTgt spid="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100"/>
                                        <p:tgtEl>
                                          <p:spTgt spid="9"/>
                                        </p:tgtEl>
                                      </p:cBhvr>
                                    </p:animEffect>
                                    <p:anim calcmode="lin" valueType="num">
                                      <p:cBhvr>
                                        <p:cTn id="20" dur="1100" fill="hold"/>
                                        <p:tgtEl>
                                          <p:spTgt spid="9"/>
                                        </p:tgtEl>
                                        <p:attrNameLst>
                                          <p:attrName>style.rotation</p:attrName>
                                        </p:attrNameLst>
                                      </p:cBhvr>
                                      <p:tavLst>
                                        <p:tav tm="0">
                                          <p:val>
                                            <p:fltVal val="720"/>
                                          </p:val>
                                        </p:tav>
                                        <p:tav tm="100000">
                                          <p:val>
                                            <p:fltVal val="0"/>
                                          </p:val>
                                        </p:tav>
                                      </p:tavLst>
                                    </p:anim>
                                    <p:anim calcmode="lin" valueType="num">
                                      <p:cBhvr>
                                        <p:cTn id="21" dur="1100" fill="hold"/>
                                        <p:tgtEl>
                                          <p:spTgt spid="9"/>
                                        </p:tgtEl>
                                        <p:attrNameLst>
                                          <p:attrName>ppt_h</p:attrName>
                                        </p:attrNameLst>
                                      </p:cBhvr>
                                      <p:tavLst>
                                        <p:tav tm="0">
                                          <p:val>
                                            <p:fltVal val="0"/>
                                          </p:val>
                                        </p:tav>
                                        <p:tav tm="100000">
                                          <p:val>
                                            <p:strVal val="#ppt_h"/>
                                          </p:val>
                                        </p:tav>
                                      </p:tavLst>
                                    </p:anim>
                                    <p:anim calcmode="lin" valueType="num">
                                      <p:cBhvr>
                                        <p:cTn id="22" dur="1100" fill="hold"/>
                                        <p:tgtEl>
                                          <p:spTgt spid="9"/>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100"/>
                                        <p:tgtEl>
                                          <p:spTgt spid="10"/>
                                        </p:tgtEl>
                                      </p:cBhvr>
                                    </p:animEffect>
                                    <p:anim calcmode="lin" valueType="num">
                                      <p:cBhvr>
                                        <p:cTn id="26" dur="1100" fill="hold"/>
                                        <p:tgtEl>
                                          <p:spTgt spid="10"/>
                                        </p:tgtEl>
                                        <p:attrNameLst>
                                          <p:attrName>style.rotation</p:attrName>
                                        </p:attrNameLst>
                                      </p:cBhvr>
                                      <p:tavLst>
                                        <p:tav tm="0">
                                          <p:val>
                                            <p:fltVal val="720"/>
                                          </p:val>
                                        </p:tav>
                                        <p:tav tm="100000">
                                          <p:val>
                                            <p:fltVal val="0"/>
                                          </p:val>
                                        </p:tav>
                                      </p:tavLst>
                                    </p:anim>
                                    <p:anim calcmode="lin" valueType="num">
                                      <p:cBhvr>
                                        <p:cTn id="27" dur="1100" fill="hold"/>
                                        <p:tgtEl>
                                          <p:spTgt spid="10"/>
                                        </p:tgtEl>
                                        <p:attrNameLst>
                                          <p:attrName>ppt_h</p:attrName>
                                        </p:attrNameLst>
                                      </p:cBhvr>
                                      <p:tavLst>
                                        <p:tav tm="0">
                                          <p:val>
                                            <p:fltVal val="0"/>
                                          </p:val>
                                        </p:tav>
                                        <p:tav tm="100000">
                                          <p:val>
                                            <p:strVal val="#ppt_h"/>
                                          </p:val>
                                        </p:tav>
                                      </p:tavLst>
                                    </p:anim>
                                    <p:anim calcmode="lin" valueType="num">
                                      <p:cBhvr>
                                        <p:cTn id="28" dur="1100" fill="hold"/>
                                        <p:tgtEl>
                                          <p:spTgt spid="10"/>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100"/>
                                        <p:tgtEl>
                                          <p:spTgt spid="12"/>
                                        </p:tgtEl>
                                      </p:cBhvr>
                                    </p:animEffect>
                                    <p:anim calcmode="lin" valueType="num">
                                      <p:cBhvr>
                                        <p:cTn id="32" dur="1100" fill="hold"/>
                                        <p:tgtEl>
                                          <p:spTgt spid="12"/>
                                        </p:tgtEl>
                                        <p:attrNameLst>
                                          <p:attrName>style.rotation</p:attrName>
                                        </p:attrNameLst>
                                      </p:cBhvr>
                                      <p:tavLst>
                                        <p:tav tm="0">
                                          <p:val>
                                            <p:fltVal val="720"/>
                                          </p:val>
                                        </p:tav>
                                        <p:tav tm="100000">
                                          <p:val>
                                            <p:fltVal val="0"/>
                                          </p:val>
                                        </p:tav>
                                      </p:tavLst>
                                    </p:anim>
                                    <p:anim calcmode="lin" valueType="num">
                                      <p:cBhvr>
                                        <p:cTn id="33" dur="1100" fill="hold"/>
                                        <p:tgtEl>
                                          <p:spTgt spid="12"/>
                                        </p:tgtEl>
                                        <p:attrNameLst>
                                          <p:attrName>ppt_h</p:attrName>
                                        </p:attrNameLst>
                                      </p:cBhvr>
                                      <p:tavLst>
                                        <p:tav tm="0">
                                          <p:val>
                                            <p:fltVal val="0"/>
                                          </p:val>
                                        </p:tav>
                                        <p:tav tm="100000">
                                          <p:val>
                                            <p:strVal val="#ppt_h"/>
                                          </p:val>
                                        </p:tav>
                                      </p:tavLst>
                                    </p:anim>
                                    <p:anim calcmode="lin" valueType="num">
                                      <p:cBhvr>
                                        <p:cTn id="34" dur="1100" fill="hold"/>
                                        <p:tgtEl>
                                          <p:spTgt spid="12"/>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100"/>
                                        <p:tgtEl>
                                          <p:spTgt spid="13"/>
                                        </p:tgtEl>
                                      </p:cBhvr>
                                    </p:animEffect>
                                    <p:anim calcmode="lin" valueType="num">
                                      <p:cBhvr>
                                        <p:cTn id="38" dur="1100" fill="hold"/>
                                        <p:tgtEl>
                                          <p:spTgt spid="13"/>
                                        </p:tgtEl>
                                        <p:attrNameLst>
                                          <p:attrName>style.rotation</p:attrName>
                                        </p:attrNameLst>
                                      </p:cBhvr>
                                      <p:tavLst>
                                        <p:tav tm="0">
                                          <p:val>
                                            <p:fltVal val="720"/>
                                          </p:val>
                                        </p:tav>
                                        <p:tav tm="100000">
                                          <p:val>
                                            <p:fltVal val="0"/>
                                          </p:val>
                                        </p:tav>
                                      </p:tavLst>
                                    </p:anim>
                                    <p:anim calcmode="lin" valueType="num">
                                      <p:cBhvr>
                                        <p:cTn id="39" dur="1100" fill="hold"/>
                                        <p:tgtEl>
                                          <p:spTgt spid="13"/>
                                        </p:tgtEl>
                                        <p:attrNameLst>
                                          <p:attrName>ppt_h</p:attrName>
                                        </p:attrNameLst>
                                      </p:cBhvr>
                                      <p:tavLst>
                                        <p:tav tm="0">
                                          <p:val>
                                            <p:fltVal val="0"/>
                                          </p:val>
                                        </p:tav>
                                        <p:tav tm="100000">
                                          <p:val>
                                            <p:strVal val="#ppt_h"/>
                                          </p:val>
                                        </p:tav>
                                      </p:tavLst>
                                    </p:anim>
                                    <p:anim calcmode="lin" valueType="num">
                                      <p:cBhvr>
                                        <p:cTn id="40" dur="11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A3D120E-66D6-0E0F-F442-4273F1F2B57B}"/>
              </a:ext>
            </a:extLst>
          </p:cNvPr>
          <p:cNvSpPr>
            <a:spLocks noGrp="1"/>
          </p:cNvSpPr>
          <p:nvPr>
            <p:ph type="body" sz="quarter" idx="10"/>
          </p:nvPr>
        </p:nvSpPr>
        <p:spPr>
          <a:xfrm>
            <a:off x="71996" y="679578"/>
            <a:ext cx="2959200" cy="3485262"/>
          </a:xfrm>
        </p:spPr>
        <p:txBody>
          <a:bodyPr/>
          <a:lstStyle/>
          <a:p>
            <a:pPr marL="285750" indent="-285750">
              <a:buFont typeface="Arial" panose="020B0604020202020204" pitchFamily="34" charset="0"/>
              <a:buChar char="•"/>
            </a:pPr>
            <a:r>
              <a:rPr lang="pt-BR" dirty="0"/>
              <a:t>A população de Samoa é de pouco mais de 200.000 habitantes.</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A religião oficial é o cristianismo e corresponde a mais de 95% da população</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Formada por 2 grandes ilhas habitadas e muitas ilhas pequenas desabitadas.</a:t>
            </a:r>
          </a:p>
        </p:txBody>
      </p:sp>
      <p:pic>
        <p:nvPicPr>
          <p:cNvPr id="8194" name="Picture 2">
            <a:extLst>
              <a:ext uri="{FF2B5EF4-FFF2-40B4-BE49-F238E27FC236}">
                <a16:creationId xmlns:a16="http://schemas.microsoft.com/office/drawing/2014/main" id="{EEF4F581-F27F-8879-E593-54C3F5013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696346"/>
            <a:ext cx="3888432" cy="218451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58F9258-3896-8841-4704-440869E06F22}"/>
              </a:ext>
            </a:extLst>
          </p:cNvPr>
          <p:cNvSpPr/>
          <p:nvPr/>
        </p:nvSpPr>
        <p:spPr>
          <a:xfrm>
            <a:off x="3203848" y="679578"/>
            <a:ext cx="3888432" cy="44516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solidFill>
                  <a:schemeClr val="tx1"/>
                </a:solidFill>
              </a:rPr>
              <a:t>Sede da Igreja Adventista em Samoa</a:t>
            </a:r>
          </a:p>
        </p:txBody>
      </p:sp>
      <p:pic>
        <p:nvPicPr>
          <p:cNvPr id="8196" name="Picture 4">
            <a:extLst>
              <a:ext uri="{FF2B5EF4-FFF2-40B4-BE49-F238E27FC236}">
                <a16:creationId xmlns:a16="http://schemas.microsoft.com/office/drawing/2014/main" id="{DEFCA2BF-C6FA-49E2-34C5-5D3A91215D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8628" y="4590162"/>
            <a:ext cx="3409970" cy="218451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AAD92ED4-4608-FEE6-AC32-C575DED9F8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2834048"/>
            <a:ext cx="2771812" cy="207885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F4D5B17F-CE0C-236E-BA69-76F15B48B7F9}"/>
              </a:ext>
            </a:extLst>
          </p:cNvPr>
          <p:cNvSpPr/>
          <p:nvPr/>
        </p:nvSpPr>
        <p:spPr>
          <a:xfrm>
            <a:off x="2989397" y="4164840"/>
            <a:ext cx="3310795" cy="44516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solidFill>
                  <a:schemeClr val="tx1"/>
                </a:solidFill>
              </a:rPr>
              <a:t>Turismo em Samoa</a:t>
            </a:r>
          </a:p>
        </p:txBody>
      </p:sp>
      <p:pic>
        <p:nvPicPr>
          <p:cNvPr id="8200" name="Picture 8">
            <a:extLst>
              <a:ext uri="{FF2B5EF4-FFF2-40B4-BE49-F238E27FC236}">
                <a16:creationId xmlns:a16="http://schemas.microsoft.com/office/drawing/2014/main" id="{1C5F87D3-EA47-94F9-5F0A-C5BF2B9E48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88" y="4485657"/>
            <a:ext cx="3053216" cy="1592337"/>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DFFF8F71-9638-5AFD-A258-D4C8FBE63A69}"/>
              </a:ext>
            </a:extLst>
          </p:cNvPr>
          <p:cNvSpPr/>
          <p:nvPr/>
        </p:nvSpPr>
        <p:spPr>
          <a:xfrm>
            <a:off x="71997" y="6161654"/>
            <a:ext cx="2959200" cy="44516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err="1">
                <a:solidFill>
                  <a:schemeClr val="tx1"/>
                </a:solidFill>
              </a:rPr>
              <a:t>Tãlã</a:t>
            </a:r>
            <a:r>
              <a:rPr lang="pt-BR" dirty="0">
                <a:solidFill>
                  <a:schemeClr val="tx1"/>
                </a:solidFill>
              </a:rPr>
              <a:t> – dinheiro usado em Samoa</a:t>
            </a:r>
          </a:p>
        </p:txBody>
      </p:sp>
    </p:spTree>
    <p:extLst>
      <p:ext uri="{BB962C8B-B14F-4D97-AF65-F5344CB8AC3E}">
        <p14:creationId xmlns:p14="http://schemas.microsoft.com/office/powerpoint/2010/main" val="2731404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6548B043-0756-703D-F959-58E6C2BCC4A1}"/>
              </a:ext>
            </a:extLst>
          </p:cNvPr>
          <p:cNvSpPr txBox="1">
            <a:spLocks noChangeArrowheads="1"/>
          </p:cNvSpPr>
          <p:nvPr/>
        </p:nvSpPr>
        <p:spPr bwMode="auto">
          <a:xfrm>
            <a:off x="5220072" y="764704"/>
            <a:ext cx="383670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Periquito da Nova-Caledônia</a:t>
            </a:r>
            <a:endParaRPr lang="pt-BR" altLang="pt-BR" sz="1600" b="1" dirty="0"/>
          </a:p>
          <a:p>
            <a:r>
              <a:rPr lang="pt-BR" b="1" dirty="0"/>
              <a:t>Os Periquitos da Nova Caledônia vivem nas florestas de Nova Caledônia. Colocam, de dois a cinco ovos em orifícios de árvores, onde são chocados.</a:t>
            </a:r>
          </a:p>
          <a:p>
            <a:r>
              <a:rPr lang="pt-BR" b="1" dirty="0"/>
              <a:t>Geralmente se alimenta de sementes e frutos, além de bagas, frutas e outras partes da planta (flores e folhas).</a:t>
            </a:r>
          </a:p>
          <a:p>
            <a:r>
              <a:rPr lang="pt-BR" b="1" dirty="0"/>
              <a:t>Está em risco de extinção pela diminuição das matas onde vive.</a:t>
            </a:r>
          </a:p>
        </p:txBody>
      </p:sp>
      <p:pic>
        <p:nvPicPr>
          <p:cNvPr id="3" name="Picture 2" descr="Resultado de imagem para periquito da nova caledÃ´nia">
            <a:extLst>
              <a:ext uri="{FF2B5EF4-FFF2-40B4-BE49-F238E27FC236}">
                <a16:creationId xmlns:a16="http://schemas.microsoft.com/office/drawing/2014/main" id="{2F4FB07B-853E-9D92-A7CA-5B239CE54D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545"/>
          <a:stretch/>
        </p:blipFill>
        <p:spPr bwMode="auto">
          <a:xfrm>
            <a:off x="100096" y="775591"/>
            <a:ext cx="2942866" cy="1573289"/>
          </a:xfrm>
          <a:prstGeom prst="rect">
            <a:avLst/>
          </a:prstGeom>
          <a:noFill/>
          <a:extLst>
            <a:ext uri="{909E8E84-426E-40DD-AFC4-6F175D3DCCD1}">
              <a14:hiddenFill xmlns:a14="http://schemas.microsoft.com/office/drawing/2010/main">
                <a:solidFill>
                  <a:srgbClr val="FFFFFF"/>
                </a:solidFill>
              </a14:hiddenFill>
            </a:ext>
          </a:extLst>
        </p:spPr>
      </p:pic>
      <p:pic>
        <p:nvPicPr>
          <p:cNvPr id="4" name="Espaço Reservado para Imagem 15" descr="Uma imagem contendo clip-art&#10;&#10;Descrição gerada automaticamente">
            <a:extLst>
              <a:ext uri="{FF2B5EF4-FFF2-40B4-BE49-F238E27FC236}">
                <a16:creationId xmlns:a16="http://schemas.microsoft.com/office/drawing/2014/main" id="{504048D1-D71B-96B3-C8C3-651CD125CC4F}"/>
              </a:ext>
            </a:extLst>
          </p:cNvPr>
          <p:cNvPicPr>
            <a:picLocks noChangeAspect="1"/>
          </p:cNvPicPr>
          <p:nvPr/>
        </p:nvPicPr>
        <p:blipFill>
          <a:blip r:embed="rId4">
            <a:extLst>
              <a:ext uri="{28A0092B-C50C-407E-A947-70E740481C1C}">
                <a14:useLocalDpi xmlns:a14="http://schemas.microsoft.com/office/drawing/2010/main" val="0"/>
              </a:ext>
            </a:extLst>
          </a:blip>
          <a:srcRect l="6834" r="6834"/>
          <a:stretch>
            <a:fillRect/>
          </a:stretch>
        </p:blipFill>
        <p:spPr>
          <a:xfrm>
            <a:off x="3498771" y="800878"/>
            <a:ext cx="1242503" cy="720046"/>
          </a:xfrm>
          <a:prstGeom prst="rect">
            <a:avLst/>
          </a:prstGeom>
        </p:spPr>
      </p:pic>
      <p:pic>
        <p:nvPicPr>
          <p:cNvPr id="5" name="Picture 4" descr="Resultado de imagem para periquito da nova caledÃ´nia">
            <a:extLst>
              <a:ext uri="{FF2B5EF4-FFF2-40B4-BE49-F238E27FC236}">
                <a16:creationId xmlns:a16="http://schemas.microsoft.com/office/drawing/2014/main" id="{5E7F4D6F-B37D-12D3-2AD1-9FE564E4F7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658" y="2457475"/>
            <a:ext cx="2899741" cy="22832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m para periquito da nova caledÃ´nia">
            <a:extLst>
              <a:ext uri="{FF2B5EF4-FFF2-40B4-BE49-F238E27FC236}">
                <a16:creationId xmlns:a16="http://schemas.microsoft.com/office/drawing/2014/main" id="{31B36602-8655-05B2-ABC2-B1598DD65C4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330" b="5412"/>
          <a:stretch/>
        </p:blipFill>
        <p:spPr bwMode="auto">
          <a:xfrm>
            <a:off x="3107819" y="1584815"/>
            <a:ext cx="2086239" cy="2687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eriquito-da-nova-caledÃ´nia">
            <a:extLst>
              <a:ext uri="{FF2B5EF4-FFF2-40B4-BE49-F238E27FC236}">
                <a16:creationId xmlns:a16="http://schemas.microsoft.com/office/drawing/2014/main" id="{B07CF344-F18F-C996-5543-BDF22925B6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580112" y="4221088"/>
            <a:ext cx="3220418" cy="2567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Resultado de imagem para new Caledonian animals">
            <a:extLst>
              <a:ext uri="{FF2B5EF4-FFF2-40B4-BE49-F238E27FC236}">
                <a16:creationId xmlns:a16="http://schemas.microsoft.com/office/drawing/2014/main" id="{13515155-24FF-8BE9-3825-DD244B0EE0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4212" y="4783051"/>
            <a:ext cx="3005860" cy="20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679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S13 - Missões – 24 de Dezembro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Jantar Especial</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sz="1800" b="1" i="0" u="none" strike="noStrike" baseline="0" dirty="0">
                <a:solidFill>
                  <a:srgbClr val="000000"/>
                </a:solidFill>
                <a:latin typeface="Goudy"/>
              </a:rPr>
              <a:t>Tia, </a:t>
            </a:r>
            <a:r>
              <a:rPr lang="pt-BR" sz="1800" b="1" i="0" u="none" strike="noStrike" baseline="0" dirty="0" err="1">
                <a:solidFill>
                  <a:srgbClr val="000000"/>
                </a:solidFill>
                <a:latin typeface="Goudy"/>
              </a:rPr>
              <a:t>Eleora</a:t>
            </a:r>
            <a:r>
              <a:rPr lang="pt-BR" sz="1800" b="1" i="0" u="none" strike="noStrike" baseline="0" dirty="0">
                <a:solidFill>
                  <a:srgbClr val="000000"/>
                </a:solidFill>
                <a:latin typeface="Goudy"/>
              </a:rPr>
              <a:t>, </a:t>
            </a:r>
            <a:r>
              <a:rPr lang="pt-BR" sz="1800" b="1" i="0" u="none" strike="noStrike" baseline="0" dirty="0" err="1">
                <a:solidFill>
                  <a:srgbClr val="000000"/>
                </a:solidFill>
                <a:latin typeface="Goudy"/>
              </a:rPr>
              <a:t>and</a:t>
            </a:r>
            <a:r>
              <a:rPr lang="pt-BR" sz="1800" b="1" i="0" u="none" strike="noStrike" baseline="0" dirty="0">
                <a:solidFill>
                  <a:srgbClr val="000000"/>
                </a:solidFill>
                <a:latin typeface="Goudy"/>
              </a:rPr>
              <a:t> </a:t>
            </a:r>
            <a:r>
              <a:rPr lang="pt-BR" sz="1800" b="1" i="0" u="none" strike="noStrike" baseline="0" dirty="0" err="1">
                <a:solidFill>
                  <a:srgbClr val="000000"/>
                </a:solidFill>
                <a:latin typeface="Goudy"/>
              </a:rPr>
              <a:t>Bella</a:t>
            </a:r>
            <a:r>
              <a:rPr lang="pt-BR" sz="1800" b="1" i="0" u="none" strike="noStrike" baseline="0" dirty="0">
                <a:solidFill>
                  <a:srgbClr val="000000"/>
                </a:solidFill>
                <a:latin typeface="Goudy"/>
              </a:rPr>
              <a:t> </a:t>
            </a:r>
            <a:endParaRPr lang="pt-BR" dirty="0"/>
          </a:p>
        </p:txBody>
      </p:sp>
      <p:sp>
        <p:nvSpPr>
          <p:cNvPr id="9" name="Espaço Reservado para Texto 8">
            <a:extLst>
              <a:ext uri="{FF2B5EF4-FFF2-40B4-BE49-F238E27FC236}">
                <a16:creationId xmlns:a16="http://schemas.microsoft.com/office/drawing/2014/main" id="{9D019830-9CE5-43F1-8083-36D85EA30AFB}"/>
              </a:ext>
            </a:extLst>
          </p:cNvPr>
          <p:cNvSpPr>
            <a:spLocks noGrp="1"/>
          </p:cNvSpPr>
          <p:nvPr>
            <p:ph type="body" sz="quarter" idx="16"/>
          </p:nvPr>
        </p:nvSpPr>
        <p:spPr/>
        <p:txBody>
          <a:bodyPr/>
          <a:lstStyle/>
          <a:p>
            <a:r>
              <a:rPr lang="pt-BR" dirty="0"/>
              <a:t>Austrália</a:t>
            </a:r>
          </a:p>
        </p:txBody>
      </p:sp>
      <p:pic>
        <p:nvPicPr>
          <p:cNvPr id="7" name="Espaço Reservado para Imagem 6" descr="Desenho de bandeira&#10;&#10;Descrição gerada automaticamente">
            <a:extLst>
              <a:ext uri="{FF2B5EF4-FFF2-40B4-BE49-F238E27FC236}">
                <a16:creationId xmlns:a16="http://schemas.microsoft.com/office/drawing/2014/main" id="{1F79F909-B2DB-5BF0-65AF-27CE76E13AC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00" b="600"/>
          <a:stretch>
            <a:fillRect/>
          </a:stretch>
        </p:blipFill>
        <p:spPr/>
      </p:pic>
      <p:pic>
        <p:nvPicPr>
          <p:cNvPr id="13" name="Espaço Reservado para Imagem 12" descr="Pessoas posando para foto&#10;&#10;Descrição gerada automaticamente">
            <a:extLst>
              <a:ext uri="{FF2B5EF4-FFF2-40B4-BE49-F238E27FC236}">
                <a16:creationId xmlns:a16="http://schemas.microsoft.com/office/drawing/2014/main" id="{2BBDAB43-8805-D351-3BC7-C9E2AF58FF08}"/>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310" r="9310"/>
          <a:stretch>
            <a:fillRect/>
          </a:stretch>
        </p:blipFill>
        <p:spPr/>
      </p:pic>
    </p:spTree>
    <p:extLst>
      <p:ext uri="{BB962C8B-B14F-4D97-AF65-F5344CB8AC3E}">
        <p14:creationId xmlns:p14="http://schemas.microsoft.com/office/powerpoint/2010/main" val="1057477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AE0F9F-764A-C2F7-B818-32FD10BF9D4A}"/>
              </a:ext>
            </a:extLst>
          </p:cNvPr>
          <p:cNvSpPr>
            <a:spLocks noChangeArrowheads="1"/>
          </p:cNvSpPr>
          <p:nvPr/>
        </p:nvSpPr>
        <p:spPr bwMode="auto">
          <a:xfrm>
            <a:off x="71537" y="690952"/>
            <a:ext cx="3334470" cy="1585920"/>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Austrália</a:t>
            </a:r>
          </a:p>
          <a:p>
            <a:pPr marL="342900" indent="-342900">
              <a:buFont typeface="Arial" panose="020B0604020202020204" pitchFamily="34" charset="0"/>
              <a:buChar char="•"/>
            </a:pPr>
            <a:r>
              <a:rPr lang="pt-BR" sz="2000" b="1" i="1" dirty="0">
                <a:solidFill>
                  <a:srgbClr val="000000"/>
                </a:solidFill>
                <a:latin typeface="Goudy"/>
              </a:rPr>
              <a:t>A Austrália é casa de uma variedade de animais que só existem naquela região, incluindo:</a:t>
            </a:r>
          </a:p>
        </p:txBody>
      </p:sp>
      <p:pic>
        <p:nvPicPr>
          <p:cNvPr id="4" name="Picture 2" descr="Resultado de imagem para Koala">
            <a:extLst>
              <a:ext uri="{FF2B5EF4-FFF2-40B4-BE49-F238E27FC236}">
                <a16:creationId xmlns:a16="http://schemas.microsoft.com/office/drawing/2014/main" id="{71D5DCE5-49E8-6811-FF5C-865549616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007" y="690952"/>
            <a:ext cx="2705100" cy="168592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17F5F149-7E5E-4DB7-CCE1-88E950C05B8B}"/>
              </a:ext>
            </a:extLst>
          </p:cNvPr>
          <p:cNvSpPr/>
          <p:nvPr/>
        </p:nvSpPr>
        <p:spPr>
          <a:xfrm>
            <a:off x="3420286" y="2376877"/>
            <a:ext cx="2690821" cy="369332"/>
          </a:xfrm>
          <a:prstGeom prst="rect">
            <a:avLst/>
          </a:prstGeom>
        </p:spPr>
        <p:txBody>
          <a:bodyPr wrap="square">
            <a:spAutoFit/>
          </a:bodyPr>
          <a:lstStyle/>
          <a:p>
            <a:pPr algn="ctr"/>
            <a:r>
              <a:rPr lang="pt-BR" b="1" i="1">
                <a:solidFill>
                  <a:srgbClr val="000000"/>
                </a:solidFill>
                <a:latin typeface="Goudy"/>
              </a:rPr>
              <a:t>Coala </a:t>
            </a:r>
            <a:endParaRPr lang="pt-BR"/>
          </a:p>
        </p:txBody>
      </p:sp>
      <p:pic>
        <p:nvPicPr>
          <p:cNvPr id="6" name="Picture 4" descr="Resultado de imagem para emu">
            <a:extLst>
              <a:ext uri="{FF2B5EF4-FFF2-40B4-BE49-F238E27FC236}">
                <a16:creationId xmlns:a16="http://schemas.microsoft.com/office/drawing/2014/main" id="{5CE25231-0A9C-BA76-4ACB-E72AAE1F7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696902"/>
            <a:ext cx="2772271" cy="2860080"/>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86FB2CBA-22C0-22AE-1E25-3A85C0413CBE}"/>
              </a:ext>
            </a:extLst>
          </p:cNvPr>
          <p:cNvSpPr/>
          <p:nvPr/>
        </p:nvSpPr>
        <p:spPr>
          <a:xfrm>
            <a:off x="6345675" y="3573016"/>
            <a:ext cx="2690821" cy="369332"/>
          </a:xfrm>
          <a:prstGeom prst="rect">
            <a:avLst/>
          </a:prstGeom>
        </p:spPr>
        <p:txBody>
          <a:bodyPr wrap="square">
            <a:spAutoFit/>
          </a:bodyPr>
          <a:lstStyle/>
          <a:p>
            <a:pPr algn="ctr"/>
            <a:r>
              <a:rPr lang="en-US" b="1" i="1" dirty="0">
                <a:solidFill>
                  <a:srgbClr val="000000"/>
                </a:solidFill>
                <a:latin typeface="Goudy"/>
              </a:rPr>
              <a:t>Emu</a:t>
            </a:r>
            <a:endParaRPr lang="pt-BR" dirty="0"/>
          </a:p>
        </p:txBody>
      </p:sp>
      <p:pic>
        <p:nvPicPr>
          <p:cNvPr id="8" name="Picture 6" descr="Imagem relacionada">
            <a:extLst>
              <a:ext uri="{FF2B5EF4-FFF2-40B4-BE49-F238E27FC236}">
                <a16:creationId xmlns:a16="http://schemas.microsoft.com/office/drawing/2014/main" id="{547BDE19-82A3-1343-DAA8-3E2CA7A6DB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871" y="4028737"/>
            <a:ext cx="3095625" cy="2324100"/>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D7CDDA77-CA8D-BA7C-D226-4B15A8885C0E}"/>
              </a:ext>
            </a:extLst>
          </p:cNvPr>
          <p:cNvSpPr/>
          <p:nvPr/>
        </p:nvSpPr>
        <p:spPr>
          <a:xfrm>
            <a:off x="6048376" y="6284704"/>
            <a:ext cx="3076574" cy="369332"/>
          </a:xfrm>
          <a:prstGeom prst="rect">
            <a:avLst/>
          </a:prstGeom>
        </p:spPr>
        <p:txBody>
          <a:bodyPr wrap="square">
            <a:spAutoFit/>
          </a:bodyPr>
          <a:lstStyle/>
          <a:p>
            <a:pPr algn="ctr"/>
            <a:r>
              <a:rPr lang="pt-BR" b="1" i="1" dirty="0">
                <a:solidFill>
                  <a:srgbClr val="000000"/>
                </a:solidFill>
                <a:latin typeface="Goudy"/>
              </a:rPr>
              <a:t>Canguru</a:t>
            </a:r>
            <a:endParaRPr lang="pt-BR" dirty="0"/>
          </a:p>
        </p:txBody>
      </p:sp>
      <p:pic>
        <p:nvPicPr>
          <p:cNvPr id="10" name="Picture 8" descr="Resultado de imagem para kookaburra">
            <a:extLst>
              <a:ext uri="{FF2B5EF4-FFF2-40B4-BE49-F238E27FC236}">
                <a16:creationId xmlns:a16="http://schemas.microsoft.com/office/drawing/2014/main" id="{8CE8BD0E-B29B-C595-4840-A8DDE6D44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5121" y="2691376"/>
            <a:ext cx="2701440" cy="3777994"/>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C4DB79CC-B346-8B9D-186E-5B2B058908DE}"/>
              </a:ext>
            </a:extLst>
          </p:cNvPr>
          <p:cNvSpPr/>
          <p:nvPr/>
        </p:nvSpPr>
        <p:spPr>
          <a:xfrm>
            <a:off x="3525121" y="6451749"/>
            <a:ext cx="2690821" cy="369332"/>
          </a:xfrm>
          <a:prstGeom prst="rect">
            <a:avLst/>
          </a:prstGeom>
        </p:spPr>
        <p:txBody>
          <a:bodyPr wrap="square">
            <a:spAutoFit/>
          </a:bodyPr>
          <a:lstStyle/>
          <a:p>
            <a:pPr algn="ctr"/>
            <a:r>
              <a:rPr lang="en-US" b="1" i="1" dirty="0">
                <a:solidFill>
                  <a:srgbClr val="000000"/>
                </a:solidFill>
                <a:latin typeface="Goudy"/>
              </a:rPr>
              <a:t>kookaburra</a:t>
            </a:r>
            <a:endParaRPr lang="pt-BR" dirty="0"/>
          </a:p>
        </p:txBody>
      </p:sp>
      <p:sp>
        <p:nvSpPr>
          <p:cNvPr id="12" name="Retângulo 11">
            <a:extLst>
              <a:ext uri="{FF2B5EF4-FFF2-40B4-BE49-F238E27FC236}">
                <a16:creationId xmlns:a16="http://schemas.microsoft.com/office/drawing/2014/main" id="{6B552CFC-F931-B718-8172-D92F627CC806}"/>
              </a:ext>
            </a:extLst>
          </p:cNvPr>
          <p:cNvSpPr/>
          <p:nvPr/>
        </p:nvSpPr>
        <p:spPr>
          <a:xfrm>
            <a:off x="1214128" y="6529304"/>
            <a:ext cx="1332224" cy="369332"/>
          </a:xfrm>
          <a:prstGeom prst="rect">
            <a:avLst/>
          </a:prstGeom>
        </p:spPr>
        <p:txBody>
          <a:bodyPr wrap="none">
            <a:spAutoFit/>
          </a:bodyPr>
          <a:lstStyle/>
          <a:p>
            <a:r>
              <a:rPr lang="pt-PT" altLang="pt-BR" b="1" dirty="0">
                <a:solidFill>
                  <a:srgbClr val="222222"/>
                </a:solidFill>
                <a:latin typeface="inherit"/>
              </a:rPr>
              <a:t>ornitorrinco</a:t>
            </a:r>
            <a:endParaRPr lang="pt-BR" b="1" dirty="0"/>
          </a:p>
        </p:txBody>
      </p:sp>
      <p:pic>
        <p:nvPicPr>
          <p:cNvPr id="13" name="Picture 11" descr="Resultado de imagem para ornitorrinco">
            <a:extLst>
              <a:ext uri="{FF2B5EF4-FFF2-40B4-BE49-F238E27FC236}">
                <a16:creationId xmlns:a16="http://schemas.microsoft.com/office/drawing/2014/main" id="{B84F9E0F-0CCB-630C-5097-1E59A066B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6" y="4616266"/>
            <a:ext cx="3333750" cy="1981200"/>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6403B505-8867-4F0D-6EE7-A2CE7E55F327}"/>
              </a:ext>
            </a:extLst>
          </p:cNvPr>
          <p:cNvSpPr/>
          <p:nvPr/>
        </p:nvSpPr>
        <p:spPr>
          <a:xfrm>
            <a:off x="989656" y="4211796"/>
            <a:ext cx="1333507" cy="369332"/>
          </a:xfrm>
          <a:prstGeom prst="rect">
            <a:avLst/>
          </a:prstGeom>
        </p:spPr>
        <p:txBody>
          <a:bodyPr wrap="none">
            <a:spAutoFit/>
          </a:bodyPr>
          <a:lstStyle/>
          <a:p>
            <a:r>
              <a:rPr lang="pt-BR" b="1" dirty="0" err="1">
                <a:solidFill>
                  <a:srgbClr val="222222"/>
                </a:solidFill>
                <a:latin typeface="inherit"/>
              </a:rPr>
              <a:t>thorny</a:t>
            </a:r>
            <a:r>
              <a:rPr lang="pt-BR" b="1" dirty="0">
                <a:solidFill>
                  <a:srgbClr val="222222"/>
                </a:solidFill>
                <a:latin typeface="inherit"/>
              </a:rPr>
              <a:t> </a:t>
            </a:r>
            <a:r>
              <a:rPr lang="pt-BR" b="1" dirty="0" err="1">
                <a:solidFill>
                  <a:srgbClr val="222222"/>
                </a:solidFill>
                <a:latin typeface="inherit"/>
              </a:rPr>
              <a:t>devil</a:t>
            </a:r>
            <a:endParaRPr lang="pt-BR" b="1" dirty="0">
              <a:solidFill>
                <a:srgbClr val="222222"/>
              </a:solidFill>
              <a:latin typeface="inherit"/>
            </a:endParaRPr>
          </a:p>
        </p:txBody>
      </p:sp>
      <p:pic>
        <p:nvPicPr>
          <p:cNvPr id="15" name="Picture 13" descr="Resultado de imagem para thorny devil">
            <a:extLst>
              <a:ext uri="{FF2B5EF4-FFF2-40B4-BE49-F238E27FC236}">
                <a16:creationId xmlns:a16="http://schemas.microsoft.com/office/drawing/2014/main" id="{76F3C26F-DD2B-8C57-57CE-A6975DCF92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2393259"/>
            <a:ext cx="3336512" cy="1874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179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E95615F6-B744-F4AC-E217-56B34A095EAE}"/>
              </a:ext>
            </a:extLst>
          </p:cNvPr>
          <p:cNvSpPr txBox="1">
            <a:spLocks noChangeArrowheads="1"/>
          </p:cNvSpPr>
          <p:nvPr/>
        </p:nvSpPr>
        <p:spPr bwMode="auto">
          <a:xfrm>
            <a:off x="179512" y="764704"/>
            <a:ext cx="3096344"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Canguru</a:t>
            </a:r>
            <a:endParaRPr lang="pt-BR" b="1" dirty="0"/>
          </a:p>
          <a:p>
            <a:r>
              <a:rPr lang="pt-BR" b="1" dirty="0"/>
              <a:t>Canguru é o nome dado a um mamífero marsupial. As características incluem patas traseiras muito desenvolvidas e a presença de uma bolsa (o marsúpio) presente apenas nas fêmeas, onde o filhote completa seu ciclo de  desenvolvimento. </a:t>
            </a:r>
          </a:p>
          <a:p>
            <a:r>
              <a:rPr lang="pt-BR" b="1" dirty="0"/>
              <a:t>O canguru é o animal símbolo da Austrália.</a:t>
            </a:r>
          </a:p>
        </p:txBody>
      </p:sp>
      <p:sp>
        <p:nvSpPr>
          <p:cNvPr id="3" name="CaixaDeTexto 2">
            <a:extLst>
              <a:ext uri="{FF2B5EF4-FFF2-40B4-BE49-F238E27FC236}">
                <a16:creationId xmlns:a16="http://schemas.microsoft.com/office/drawing/2014/main" id="{BD72A274-E527-516F-4B38-F9E27BBAD498}"/>
              </a:ext>
            </a:extLst>
          </p:cNvPr>
          <p:cNvSpPr txBox="1"/>
          <p:nvPr/>
        </p:nvSpPr>
        <p:spPr>
          <a:xfrm>
            <a:off x="6447051" y="5195126"/>
            <a:ext cx="2310376" cy="400110"/>
          </a:xfrm>
          <a:prstGeom prst="rect">
            <a:avLst/>
          </a:prstGeom>
          <a:noFill/>
        </p:spPr>
        <p:txBody>
          <a:bodyPr wrap="none" rtlCol="0">
            <a:spAutoFit/>
          </a:bodyPr>
          <a:lstStyle/>
          <a:p>
            <a:r>
              <a:rPr lang="pt-BR" sz="2000" b="1" dirty="0"/>
              <a:t>Filhote no marsúpio</a:t>
            </a:r>
          </a:p>
        </p:txBody>
      </p:sp>
      <p:pic>
        <p:nvPicPr>
          <p:cNvPr id="4" name="Imagem 3" descr="western-australia-kangaroo-beach.jpg">
            <a:extLst>
              <a:ext uri="{FF2B5EF4-FFF2-40B4-BE49-F238E27FC236}">
                <a16:creationId xmlns:a16="http://schemas.microsoft.com/office/drawing/2014/main" id="{9B4E4F2F-51D5-E965-4DB2-EB4CF664C7AD}"/>
              </a:ext>
            </a:extLst>
          </p:cNvPr>
          <p:cNvPicPr/>
          <p:nvPr/>
        </p:nvPicPr>
        <p:blipFill>
          <a:blip r:embed="rId3"/>
          <a:stretch>
            <a:fillRect/>
          </a:stretch>
        </p:blipFill>
        <p:spPr>
          <a:xfrm>
            <a:off x="111112" y="4427245"/>
            <a:ext cx="3596792" cy="2374981"/>
          </a:xfrm>
          <a:prstGeom prst="rect">
            <a:avLst/>
          </a:prstGeom>
        </p:spPr>
      </p:pic>
      <p:pic>
        <p:nvPicPr>
          <p:cNvPr id="5" name="Picture 2" descr="https://upload.wikimedia.org/wikipedia/commons/thumb/5/5d/RedRoo.JPG/800px-RedRoo.JPG">
            <a:extLst>
              <a:ext uri="{FF2B5EF4-FFF2-40B4-BE49-F238E27FC236}">
                <a16:creationId xmlns:a16="http://schemas.microsoft.com/office/drawing/2014/main" id="{7BBBBA28-9A23-AD6E-1426-13074ACBFE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5533" y="908720"/>
            <a:ext cx="2724182" cy="1859254"/>
          </a:xfrm>
          <a:prstGeom prst="rect">
            <a:avLst/>
          </a:prstGeom>
          <a:noFill/>
          <a:scene3d>
            <a:camera prst="orthographicFront">
              <a:rot lat="0" lon="11099976" rev="0"/>
            </a:camera>
            <a:lightRig rig="threePt" dir="t"/>
          </a:scene3d>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2E08D485-BC6F-61D1-A04E-07A8A0BC1615}"/>
              </a:ext>
            </a:extLst>
          </p:cNvPr>
          <p:cNvSpPr txBox="1"/>
          <p:nvPr/>
        </p:nvSpPr>
        <p:spPr>
          <a:xfrm>
            <a:off x="4496634" y="5762217"/>
            <a:ext cx="1797287" cy="400110"/>
          </a:xfrm>
          <a:prstGeom prst="rect">
            <a:avLst/>
          </a:prstGeom>
          <a:noFill/>
        </p:spPr>
        <p:txBody>
          <a:bodyPr wrap="none" rtlCol="0">
            <a:spAutoFit/>
          </a:bodyPr>
          <a:lstStyle/>
          <a:p>
            <a:r>
              <a:rPr lang="pt-BR" sz="2000" b="1" dirty="0" err="1"/>
              <a:t>Cangurú</a:t>
            </a:r>
            <a:r>
              <a:rPr lang="pt-BR" sz="2000" b="1" dirty="0"/>
              <a:t> albino</a:t>
            </a:r>
          </a:p>
        </p:txBody>
      </p:sp>
      <p:pic>
        <p:nvPicPr>
          <p:cNvPr id="7" name="Imagem 6">
            <a:extLst>
              <a:ext uri="{FF2B5EF4-FFF2-40B4-BE49-F238E27FC236}">
                <a16:creationId xmlns:a16="http://schemas.microsoft.com/office/drawing/2014/main" id="{E04C46F6-12EE-FC2C-4D95-FA287C9FC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9392" y="764704"/>
            <a:ext cx="2990850" cy="4486275"/>
          </a:xfrm>
          <a:prstGeom prst="rect">
            <a:avLst/>
          </a:prstGeom>
        </p:spPr>
      </p:pic>
      <p:pic>
        <p:nvPicPr>
          <p:cNvPr id="8" name="Imagem 7" descr="Uma imagem contendo grama, animal, ao ar livre, mamífero&#10;&#10;Descrição gerada automaticamente">
            <a:extLst>
              <a:ext uri="{FF2B5EF4-FFF2-40B4-BE49-F238E27FC236}">
                <a16:creationId xmlns:a16="http://schemas.microsoft.com/office/drawing/2014/main" id="{2C335084-9F6C-CFD9-3A33-0063B2D90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4609" y="3854813"/>
            <a:ext cx="3305175" cy="1866900"/>
          </a:xfrm>
          <a:prstGeom prst="rect">
            <a:avLst/>
          </a:prstGeom>
        </p:spPr>
      </p:pic>
      <p:pic>
        <p:nvPicPr>
          <p:cNvPr id="9" name="Espaço Reservado para Imagem 24" descr="Uma imagem contendo clip-art&#10;&#10;Descrição gerada automaticamente">
            <a:extLst>
              <a:ext uri="{FF2B5EF4-FFF2-40B4-BE49-F238E27FC236}">
                <a16:creationId xmlns:a16="http://schemas.microsoft.com/office/drawing/2014/main" id="{7636848D-D635-AE12-6D2A-F29B804A204E}"/>
              </a:ext>
            </a:extLst>
          </p:cNvPr>
          <p:cNvPicPr>
            <a:picLocks noChangeAspect="1"/>
          </p:cNvPicPr>
          <p:nvPr/>
        </p:nvPicPr>
        <p:blipFill>
          <a:blip r:embed="rId7" cstate="print">
            <a:extLst>
              <a:ext uri="{28A0092B-C50C-407E-A947-70E740481C1C}">
                <a14:useLocalDpi xmlns:a14="http://schemas.microsoft.com/office/drawing/2010/main" val="0"/>
              </a:ext>
            </a:extLst>
          </a:blip>
          <a:srcRect l="6834" r="6834"/>
          <a:stretch>
            <a:fillRect/>
          </a:stretch>
        </p:blipFill>
        <p:spPr>
          <a:xfrm>
            <a:off x="6999423" y="5721713"/>
            <a:ext cx="1620737" cy="939237"/>
          </a:xfrm>
          <a:prstGeom prst="rect">
            <a:avLst/>
          </a:prstGeom>
        </p:spPr>
      </p:pic>
      <p:sp>
        <p:nvSpPr>
          <p:cNvPr id="11" name="CaixaDeTexto 10">
            <a:extLst>
              <a:ext uri="{FF2B5EF4-FFF2-40B4-BE49-F238E27FC236}">
                <a16:creationId xmlns:a16="http://schemas.microsoft.com/office/drawing/2014/main" id="{E1A8175C-2CA4-3F7E-27E5-68D209427514}"/>
              </a:ext>
            </a:extLst>
          </p:cNvPr>
          <p:cNvSpPr txBox="1"/>
          <p:nvPr/>
        </p:nvSpPr>
        <p:spPr>
          <a:xfrm>
            <a:off x="7026276" y="6552168"/>
            <a:ext cx="1620738" cy="369332"/>
          </a:xfrm>
          <a:prstGeom prst="rect">
            <a:avLst/>
          </a:prstGeom>
          <a:noFill/>
        </p:spPr>
        <p:txBody>
          <a:bodyPr wrap="square">
            <a:spAutoFit/>
          </a:bodyPr>
          <a:lstStyle/>
          <a:p>
            <a:pPr algn="ctr"/>
            <a:r>
              <a:rPr lang="pt-BR" b="1" dirty="0"/>
              <a:t>Austrália</a:t>
            </a:r>
            <a:endParaRPr lang="pt-BR" dirty="0"/>
          </a:p>
        </p:txBody>
      </p:sp>
    </p:spTree>
    <p:extLst>
      <p:ext uri="{BB962C8B-B14F-4D97-AF65-F5344CB8AC3E}">
        <p14:creationId xmlns:p14="http://schemas.microsoft.com/office/powerpoint/2010/main" val="3548308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S14 - Missões – 31 de Dezembro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PT" altLang="pt-BR" i="0" dirty="0"/>
              <a:t>Os Jumentos e o Sábado</a:t>
            </a:r>
          </a:p>
          <a:p>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dirty="0"/>
              <a:t>13. sábado</a:t>
            </a:r>
          </a:p>
        </p:txBody>
      </p:sp>
      <p:pic>
        <p:nvPicPr>
          <p:cNvPr id="13" name="Espaço Reservado para Imagem 12" descr="Animal com chifres&#10;&#10;Descrição gerada automaticamente com confiança média">
            <a:extLst>
              <a:ext uri="{FF2B5EF4-FFF2-40B4-BE49-F238E27FC236}">
                <a16:creationId xmlns:a16="http://schemas.microsoft.com/office/drawing/2014/main" id="{ED8DD07D-F4D9-CDC0-EA24-774FB8AA30E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493" r="9493"/>
          <a:stretch>
            <a:fillRect/>
          </a:stretch>
        </p:blipFill>
        <p:spPr/>
      </p:pic>
      <p:sp>
        <p:nvSpPr>
          <p:cNvPr id="2" name="Espaço Reservado para Texto 8">
            <a:extLst>
              <a:ext uri="{FF2B5EF4-FFF2-40B4-BE49-F238E27FC236}">
                <a16:creationId xmlns:a16="http://schemas.microsoft.com/office/drawing/2014/main" id="{549D83B2-D914-F6BE-D314-4F8BACDABD42}"/>
              </a:ext>
            </a:extLst>
          </p:cNvPr>
          <p:cNvSpPr>
            <a:spLocks noGrp="1"/>
          </p:cNvSpPr>
          <p:nvPr>
            <p:ph type="body" sz="quarter" idx="16"/>
          </p:nvPr>
        </p:nvSpPr>
        <p:spPr>
          <a:xfrm>
            <a:off x="6699015" y="3253428"/>
            <a:ext cx="2355590" cy="604837"/>
          </a:xfrm>
        </p:spPr>
        <p:txBody>
          <a:bodyPr/>
          <a:lstStyle/>
          <a:p>
            <a:r>
              <a:rPr lang="pt-BR" dirty="0"/>
              <a:t>Austrália</a:t>
            </a:r>
          </a:p>
        </p:txBody>
      </p:sp>
      <p:pic>
        <p:nvPicPr>
          <p:cNvPr id="7" name="Espaço Reservado para Imagem 6" descr="Desenho de bandeira&#10;&#10;Descrição gerada automaticamente">
            <a:extLst>
              <a:ext uri="{FF2B5EF4-FFF2-40B4-BE49-F238E27FC236}">
                <a16:creationId xmlns:a16="http://schemas.microsoft.com/office/drawing/2014/main" id="{60290062-A438-1335-9973-CCC72CEB5A0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0" b="600"/>
          <a:stretch>
            <a:fillRect/>
          </a:stretch>
        </p:blipFill>
        <p:spPr>
          <a:xfrm>
            <a:off x="6787915" y="1677908"/>
            <a:ext cx="2188800" cy="1562400"/>
          </a:xfrm>
        </p:spPr>
      </p:pic>
    </p:spTree>
    <p:extLst>
      <p:ext uri="{BB962C8B-B14F-4D97-AF65-F5344CB8AC3E}">
        <p14:creationId xmlns:p14="http://schemas.microsoft.com/office/powerpoint/2010/main" val="4195182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6D1355-9946-4FDE-FD8B-A74B5B440521}"/>
              </a:ext>
            </a:extLst>
          </p:cNvPr>
          <p:cNvSpPr>
            <a:spLocks noChangeArrowheads="1"/>
          </p:cNvSpPr>
          <p:nvPr/>
        </p:nvSpPr>
        <p:spPr bwMode="auto">
          <a:xfrm>
            <a:off x="71537" y="690952"/>
            <a:ext cx="3334470" cy="1474381"/>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Austrália</a:t>
            </a:r>
          </a:p>
          <a:p>
            <a:r>
              <a:rPr lang="pt-BR" b="1" dirty="0"/>
              <a:t>O nome Austrália é derivado do latim “</a:t>
            </a:r>
            <a:r>
              <a:rPr lang="pt-BR" b="1" dirty="0" err="1"/>
              <a:t>Australis</a:t>
            </a:r>
            <a:r>
              <a:rPr lang="pt-BR" b="1" dirty="0"/>
              <a:t> Terra” que significa “Terra do Sul” A maior cidade é Sydney, e a capital é Camberra.</a:t>
            </a:r>
          </a:p>
          <a:p>
            <a:endParaRPr lang="pt-BR" b="1" dirty="0"/>
          </a:p>
          <a:p>
            <a:r>
              <a:rPr lang="pt-BR" b="1" dirty="0"/>
              <a:t> </a:t>
            </a:r>
            <a:endParaRPr lang="pt-BR" sz="2000" b="1" i="1" dirty="0">
              <a:solidFill>
                <a:srgbClr val="FF0000"/>
              </a:solidFill>
            </a:endParaRPr>
          </a:p>
        </p:txBody>
      </p:sp>
      <p:pic>
        <p:nvPicPr>
          <p:cNvPr id="4" name="Picture 2" descr="Resultado de imagem para sydney">
            <a:extLst>
              <a:ext uri="{FF2B5EF4-FFF2-40B4-BE49-F238E27FC236}">
                <a16:creationId xmlns:a16="http://schemas.microsoft.com/office/drawing/2014/main" id="{DBBBAF10-25E7-7728-F5A4-0923912E99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37384"/>
            <a:ext cx="914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95963608-B4F9-5458-309E-07C7D46AFF12}"/>
              </a:ext>
            </a:extLst>
          </p:cNvPr>
          <p:cNvSpPr/>
          <p:nvPr/>
        </p:nvSpPr>
        <p:spPr>
          <a:xfrm>
            <a:off x="94052" y="3933056"/>
            <a:ext cx="866006" cy="369332"/>
          </a:xfrm>
          <a:prstGeom prst="rect">
            <a:avLst/>
          </a:prstGeom>
        </p:spPr>
        <p:txBody>
          <a:bodyPr wrap="none">
            <a:spAutoFit/>
          </a:bodyPr>
          <a:lstStyle/>
          <a:p>
            <a:r>
              <a:rPr lang="pt-BR" b="1" dirty="0"/>
              <a:t>Sydney</a:t>
            </a:r>
            <a:endParaRPr lang="pt-BR" dirty="0"/>
          </a:p>
        </p:txBody>
      </p:sp>
      <p:pic>
        <p:nvPicPr>
          <p:cNvPr id="6" name="Picture 4" descr="Resultado de imagem para Camberra">
            <a:extLst>
              <a:ext uri="{FF2B5EF4-FFF2-40B4-BE49-F238E27FC236}">
                <a16:creationId xmlns:a16="http://schemas.microsoft.com/office/drawing/2014/main" id="{EE0C4D86-DA4D-FD5F-9292-58FF288F7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698444"/>
            <a:ext cx="4764796" cy="3117538"/>
          </a:xfrm>
          <a:prstGeom prst="rect">
            <a:avLst/>
          </a:prstGeom>
          <a:noFill/>
          <a:extLst>
            <a:ext uri="{909E8E84-426E-40DD-AFC4-6F175D3DCCD1}">
              <a14:hiddenFill xmlns:a14="http://schemas.microsoft.com/office/drawing/2010/main">
                <a:solidFill>
                  <a:srgbClr val="FFFFFF"/>
                </a:solidFill>
              </a14:hiddenFill>
            </a:ext>
          </a:extLst>
        </p:spPr>
      </p:pic>
      <p:pic>
        <p:nvPicPr>
          <p:cNvPr id="7" name="Espaço Reservado para Imagem 17" descr="Uma imagem contendo clip-art&#10;&#10;Descrição gerada automaticamente">
            <a:extLst>
              <a:ext uri="{FF2B5EF4-FFF2-40B4-BE49-F238E27FC236}">
                <a16:creationId xmlns:a16="http://schemas.microsoft.com/office/drawing/2014/main" id="{AAD98AF0-FB1C-AFC1-515E-958D2705EC6F}"/>
              </a:ext>
            </a:extLst>
          </p:cNvPr>
          <p:cNvPicPr>
            <a:picLocks noChangeAspect="1"/>
          </p:cNvPicPr>
          <p:nvPr/>
        </p:nvPicPr>
        <p:blipFill>
          <a:blip r:embed="rId4" cstate="print">
            <a:extLst>
              <a:ext uri="{28A0092B-C50C-407E-A947-70E740481C1C}">
                <a14:useLocalDpi xmlns:a14="http://schemas.microsoft.com/office/drawing/2010/main" val="0"/>
              </a:ext>
            </a:extLst>
          </a:blip>
          <a:srcRect l="6834" r="6834"/>
          <a:stretch>
            <a:fillRect/>
          </a:stretch>
        </p:blipFill>
        <p:spPr>
          <a:xfrm>
            <a:off x="721783" y="2276872"/>
            <a:ext cx="1689977" cy="979362"/>
          </a:xfrm>
          <a:prstGeom prst="rect">
            <a:avLst/>
          </a:prstGeom>
        </p:spPr>
      </p:pic>
      <p:sp>
        <p:nvSpPr>
          <p:cNvPr id="8" name="Espaço Reservado para Texto 14">
            <a:extLst>
              <a:ext uri="{FF2B5EF4-FFF2-40B4-BE49-F238E27FC236}">
                <a16:creationId xmlns:a16="http://schemas.microsoft.com/office/drawing/2014/main" id="{E1F3AB35-8DA5-E299-C2C1-D0582A27D087}"/>
              </a:ext>
            </a:extLst>
          </p:cNvPr>
          <p:cNvSpPr txBox="1">
            <a:spLocks/>
          </p:cNvSpPr>
          <p:nvPr/>
        </p:nvSpPr>
        <p:spPr>
          <a:xfrm>
            <a:off x="721783" y="3367773"/>
            <a:ext cx="1746422" cy="41048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400" dirty="0"/>
              <a:t>Austrália</a:t>
            </a:r>
          </a:p>
        </p:txBody>
      </p:sp>
      <p:sp>
        <p:nvSpPr>
          <p:cNvPr id="9" name="Retângulo 8">
            <a:extLst>
              <a:ext uri="{FF2B5EF4-FFF2-40B4-BE49-F238E27FC236}">
                <a16:creationId xmlns:a16="http://schemas.microsoft.com/office/drawing/2014/main" id="{D4D37A6E-3874-038A-6B95-23DE1482036A}"/>
              </a:ext>
            </a:extLst>
          </p:cNvPr>
          <p:cNvSpPr/>
          <p:nvPr/>
        </p:nvSpPr>
        <p:spPr>
          <a:xfrm>
            <a:off x="4570412" y="674020"/>
            <a:ext cx="1118961" cy="369332"/>
          </a:xfrm>
          <a:prstGeom prst="rect">
            <a:avLst/>
          </a:prstGeom>
        </p:spPr>
        <p:txBody>
          <a:bodyPr wrap="none">
            <a:spAutoFit/>
          </a:bodyPr>
          <a:lstStyle/>
          <a:p>
            <a:r>
              <a:rPr lang="pt-BR" b="1" dirty="0"/>
              <a:t>Camberra</a:t>
            </a:r>
            <a:endParaRPr lang="pt-BR" dirty="0"/>
          </a:p>
        </p:txBody>
      </p:sp>
    </p:spTree>
    <p:extLst>
      <p:ext uri="{BB962C8B-B14F-4D97-AF65-F5344CB8AC3E}">
        <p14:creationId xmlns:p14="http://schemas.microsoft.com/office/powerpoint/2010/main" val="2301976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E88BB30F-52F0-B48D-41A1-9E523C504DCB}"/>
              </a:ext>
            </a:extLst>
          </p:cNvPr>
          <p:cNvSpPr txBox="1">
            <a:spLocks noChangeArrowheads="1"/>
          </p:cNvSpPr>
          <p:nvPr/>
        </p:nvSpPr>
        <p:spPr bwMode="auto">
          <a:xfrm>
            <a:off x="4920021" y="3415258"/>
            <a:ext cx="4130960"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Coala</a:t>
            </a:r>
            <a:endParaRPr lang="pt-BR" b="1" dirty="0"/>
          </a:p>
          <a:p>
            <a:r>
              <a:rPr lang="pt-BR" b="1" dirty="0"/>
              <a:t>O coala é muito pequeno ao nascer, pesando apenas 0,5 gramas e tem 2 centímetros de tamanho. Somente as patas anteriores são fortes para lhe permitir executar sozinho o fatigante trajeto até a bolsa (o marsúpio) da mãe. Vive ali até os 8 meses. Depois disso sai do marsúpio, mas permanece perto da mãe. Se alimenta apenas de folhas de eucalipto.</a:t>
            </a:r>
          </a:p>
        </p:txBody>
      </p:sp>
      <p:pic>
        <p:nvPicPr>
          <p:cNvPr id="3" name="Picture 2" descr="Resultado de imagem para coala">
            <a:extLst>
              <a:ext uri="{FF2B5EF4-FFF2-40B4-BE49-F238E27FC236}">
                <a16:creationId xmlns:a16="http://schemas.microsoft.com/office/drawing/2014/main" id="{743696C8-2CBC-67A2-D69C-FF33E2BAD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955" y="1889010"/>
            <a:ext cx="2403463" cy="184517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animal, mamífero, árvore, ao ar livre&#10;&#10;Descrição gerada automaticamente">
            <a:extLst>
              <a:ext uri="{FF2B5EF4-FFF2-40B4-BE49-F238E27FC236}">
                <a16:creationId xmlns:a16="http://schemas.microsoft.com/office/drawing/2014/main" id="{0EF3B9C6-2E43-CAC9-E2D9-5CEF1D813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95" y="792062"/>
            <a:ext cx="2686050" cy="2638425"/>
          </a:xfrm>
          <a:prstGeom prst="rect">
            <a:avLst/>
          </a:prstGeom>
        </p:spPr>
      </p:pic>
      <p:pic>
        <p:nvPicPr>
          <p:cNvPr id="5" name="Imagem 4" descr="Uma imagem contendo árvore, ao ar livre, animal, pássaro&#10;&#10;Descrição gerada automaticamente">
            <a:extLst>
              <a:ext uri="{FF2B5EF4-FFF2-40B4-BE49-F238E27FC236}">
                <a16:creationId xmlns:a16="http://schemas.microsoft.com/office/drawing/2014/main" id="{9C1FDA12-556A-57C1-B769-BD06BF9F9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14" y="3776736"/>
            <a:ext cx="4124325" cy="2800350"/>
          </a:xfrm>
          <a:prstGeom prst="rect">
            <a:avLst/>
          </a:prstGeom>
        </p:spPr>
      </p:pic>
      <p:pic>
        <p:nvPicPr>
          <p:cNvPr id="6" name="Imagem 5" descr="Uma imagem contendo árvore, animal, mamífero, ao ar livre&#10;&#10;Descrição gerada automaticamente">
            <a:extLst>
              <a:ext uri="{FF2B5EF4-FFF2-40B4-BE49-F238E27FC236}">
                <a16:creationId xmlns:a16="http://schemas.microsoft.com/office/drawing/2014/main" id="{83103042-EAB8-C610-0B32-C2478F41F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5569" y="767937"/>
            <a:ext cx="3333750" cy="2562225"/>
          </a:xfrm>
          <a:prstGeom prst="rect">
            <a:avLst/>
          </a:prstGeom>
        </p:spPr>
      </p:pic>
      <p:pic>
        <p:nvPicPr>
          <p:cNvPr id="8" name="Espaço Reservado para Imagem 24" descr="Uma imagem contendo clip-art&#10;&#10;Descrição gerada automaticamente">
            <a:extLst>
              <a:ext uri="{FF2B5EF4-FFF2-40B4-BE49-F238E27FC236}">
                <a16:creationId xmlns:a16="http://schemas.microsoft.com/office/drawing/2014/main" id="{4985F4E0-B5CE-4159-8583-C4B0D1A32111}"/>
              </a:ext>
            </a:extLst>
          </p:cNvPr>
          <p:cNvPicPr>
            <a:picLocks noChangeAspect="1"/>
          </p:cNvPicPr>
          <p:nvPr/>
        </p:nvPicPr>
        <p:blipFill>
          <a:blip r:embed="rId7" cstate="print">
            <a:extLst>
              <a:ext uri="{28A0092B-C50C-407E-A947-70E740481C1C}">
                <a14:useLocalDpi xmlns:a14="http://schemas.microsoft.com/office/drawing/2010/main" val="0"/>
              </a:ext>
            </a:extLst>
          </a:blip>
          <a:srcRect l="6834" r="6834"/>
          <a:stretch>
            <a:fillRect/>
          </a:stretch>
        </p:blipFill>
        <p:spPr>
          <a:xfrm>
            <a:off x="3428465" y="718096"/>
            <a:ext cx="1620737" cy="939237"/>
          </a:xfrm>
          <a:prstGeom prst="rect">
            <a:avLst/>
          </a:prstGeom>
        </p:spPr>
      </p:pic>
      <p:sp>
        <p:nvSpPr>
          <p:cNvPr id="9" name="CaixaDeTexto 8">
            <a:extLst>
              <a:ext uri="{FF2B5EF4-FFF2-40B4-BE49-F238E27FC236}">
                <a16:creationId xmlns:a16="http://schemas.microsoft.com/office/drawing/2014/main" id="{DBAC0947-E73A-2E00-8B7A-9B2FDFD91EB3}"/>
              </a:ext>
            </a:extLst>
          </p:cNvPr>
          <p:cNvSpPr txBox="1"/>
          <p:nvPr/>
        </p:nvSpPr>
        <p:spPr>
          <a:xfrm>
            <a:off x="3455318" y="1548551"/>
            <a:ext cx="1620738" cy="369332"/>
          </a:xfrm>
          <a:prstGeom prst="rect">
            <a:avLst/>
          </a:prstGeom>
          <a:noFill/>
        </p:spPr>
        <p:txBody>
          <a:bodyPr wrap="square">
            <a:spAutoFit/>
          </a:bodyPr>
          <a:lstStyle/>
          <a:p>
            <a:pPr algn="ctr"/>
            <a:r>
              <a:rPr lang="pt-BR" b="1" dirty="0"/>
              <a:t>Austrália</a:t>
            </a:r>
            <a:endParaRPr lang="pt-BR" dirty="0"/>
          </a:p>
        </p:txBody>
      </p:sp>
    </p:spTree>
    <p:extLst>
      <p:ext uri="{BB962C8B-B14F-4D97-AF65-F5344CB8AC3E}">
        <p14:creationId xmlns:p14="http://schemas.microsoft.com/office/powerpoint/2010/main" val="4251521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357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C08D5C2E-D425-4C03-9309-D4B49371D106}"/>
              </a:ext>
            </a:extLst>
          </p:cNvPr>
          <p:cNvSpPr txBox="1"/>
          <p:nvPr/>
        </p:nvSpPr>
        <p:spPr>
          <a:xfrm>
            <a:off x="45053" y="1700808"/>
            <a:ext cx="8919435" cy="3693319"/>
          </a:xfrm>
          <a:prstGeom prst="rect">
            <a:avLst/>
          </a:prstGeom>
          <a:noFill/>
        </p:spPr>
        <p:txBody>
          <a:bodyPr wrap="square">
            <a:spAutoFit/>
          </a:bodyPr>
          <a:lstStyle/>
          <a:p>
            <a:pPr marL="285750" indent="-285750">
              <a:buFont typeface="Wingdings" panose="05000000000000000000" pitchFamily="2" charset="2"/>
              <a:buChar char="§"/>
            </a:pPr>
            <a:endParaRPr lang="en-US" dirty="0">
              <a:latin typeface="Goudy"/>
            </a:endParaRPr>
          </a:p>
          <a:p>
            <a:r>
              <a:rPr kumimoji="0" lang="pt-PT" altLang="pt-BR" sz="1800" b="0" i="0" u="none" strike="noStrike" cap="none" normalizeH="0" baseline="0" dirty="0">
                <a:ln>
                  <a:noFill/>
                </a:ln>
                <a:solidFill>
                  <a:srgbClr val="202124"/>
                </a:solidFill>
                <a:effectLst/>
                <a:latin typeface="inherit"/>
              </a:rPr>
              <a:t>A oferta do décimo terceiro sábado do próximo trimestre ajudará a Divisão da África Centro-Oriental a estabelecer: </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Dormitório, Escola de Enfermagem Mugonero, Mugonero, </a:t>
            </a:r>
            <a:r>
              <a:rPr kumimoji="0" lang="pt-PT" altLang="pt-BR" sz="1800" b="1" i="0" u="none" strike="noStrike" cap="none" normalizeH="0" baseline="0" dirty="0">
                <a:ln>
                  <a:noFill/>
                </a:ln>
                <a:solidFill>
                  <a:srgbClr val="202124"/>
                </a:solidFill>
                <a:effectLst/>
                <a:latin typeface="inherit"/>
              </a:rPr>
              <a:t>Ruanda </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Alojamento para professores, Faculdade de Medicina, Universidade Adventista da África Central, Masoro, </a:t>
            </a:r>
            <a:r>
              <a:rPr kumimoji="0" lang="pt-PT" altLang="pt-BR" sz="1800" b="1" i="0" u="none" strike="noStrike" cap="none" normalizeH="0" baseline="0" dirty="0">
                <a:ln>
                  <a:noFill/>
                </a:ln>
                <a:solidFill>
                  <a:srgbClr val="202124"/>
                </a:solidFill>
                <a:effectLst/>
                <a:latin typeface="inherit"/>
              </a:rPr>
              <a:t>Ruanda </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Centro de formação agrícola para jovens, Nchwanga, </a:t>
            </a:r>
            <a:r>
              <a:rPr kumimoji="0" lang="pt-PT" altLang="pt-BR" sz="1800" b="1" i="0" u="none" strike="noStrike" cap="none" normalizeH="0" baseline="0" dirty="0">
                <a:ln>
                  <a:noFill/>
                </a:ln>
                <a:solidFill>
                  <a:srgbClr val="202124"/>
                </a:solidFill>
                <a:effectLst/>
                <a:latin typeface="inherit"/>
              </a:rPr>
              <a:t>Uganda</a:t>
            </a:r>
            <a:r>
              <a:rPr kumimoji="0" lang="pt-PT" altLang="pt-BR" sz="1800" b="0" i="0" u="none" strike="noStrike" cap="none" normalizeH="0" baseline="0" dirty="0">
                <a:ln>
                  <a:noFill/>
                </a:ln>
                <a:solidFill>
                  <a:srgbClr val="202124"/>
                </a:solidFill>
                <a:effectLst/>
                <a:latin typeface="inherit"/>
              </a:rPr>
              <a:t>  </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Salão multiuso, campus de extensão da Faculdade Adventista da Etiópia, Nekemte, </a:t>
            </a:r>
            <a:r>
              <a:rPr kumimoji="0" lang="pt-PT" altLang="pt-BR" sz="1800" b="1" i="0" u="none" strike="noStrike" cap="none" normalizeH="0" baseline="0" dirty="0">
                <a:ln>
                  <a:noFill/>
                </a:ln>
                <a:solidFill>
                  <a:srgbClr val="202124"/>
                </a:solidFill>
                <a:effectLst/>
                <a:latin typeface="inherit"/>
              </a:rPr>
              <a:t>Etiópia</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Dormitório e salão polivalente, Escola Adventista de Mwata para Crianças S</a:t>
            </a:r>
            <a:r>
              <a:rPr kumimoji="0" lang="pt-PT" altLang="pt-BR" sz="1800" i="0" u="none" strike="noStrike" cap="none" normalizeH="0" baseline="0" dirty="0">
                <a:ln>
                  <a:noFill/>
                </a:ln>
                <a:solidFill>
                  <a:srgbClr val="202124"/>
                </a:solidFill>
                <a:effectLst/>
                <a:latin typeface="inherit"/>
              </a:rPr>
              <a:t>urdas, Mwata,</a:t>
            </a:r>
            <a:r>
              <a:rPr kumimoji="0" lang="pt-PT" altLang="pt-BR" sz="1800" b="0" i="0" u="none" strike="noStrike" cap="none" normalizeH="0" baseline="0" dirty="0">
                <a:ln>
                  <a:noFill/>
                </a:ln>
                <a:solidFill>
                  <a:srgbClr val="202124"/>
                </a:solidFill>
                <a:effectLst/>
                <a:latin typeface="inherit"/>
              </a:rPr>
              <a:t> </a:t>
            </a:r>
            <a:r>
              <a:rPr kumimoji="0" lang="pt-PT" altLang="pt-BR" sz="1800" b="1" i="0" u="none" strike="noStrike" cap="none" normalizeH="0" baseline="0" dirty="0">
                <a:ln>
                  <a:noFill/>
                </a:ln>
                <a:solidFill>
                  <a:srgbClr val="202124"/>
                </a:solidFill>
                <a:effectLst/>
                <a:latin typeface="inherit"/>
              </a:rPr>
              <a:t>Quênia</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Sala polivalente, Universidade de Arusha, </a:t>
            </a:r>
            <a:r>
              <a:rPr kumimoji="0" lang="pt-PT" altLang="pt-BR" sz="1800" b="1" i="0" u="none" strike="noStrike" cap="none" normalizeH="0" baseline="0" dirty="0">
                <a:ln>
                  <a:noFill/>
                </a:ln>
                <a:solidFill>
                  <a:srgbClr val="202124"/>
                </a:solidFill>
                <a:effectLst/>
                <a:latin typeface="inherit"/>
              </a:rPr>
              <a:t>Tanzânia</a:t>
            </a:r>
            <a:r>
              <a:rPr kumimoji="0" lang="pt-PT" altLang="pt-BR" sz="600" b="1" i="0" u="none" strike="noStrike" cap="none" normalizeH="0" baseline="0" dirty="0">
                <a:ln>
                  <a:noFill/>
                </a:ln>
                <a:solidFill>
                  <a:schemeClr val="tx1"/>
                </a:solidFill>
                <a:effectLst/>
              </a:rPr>
              <a:t> </a:t>
            </a:r>
            <a:endParaRPr kumimoji="0" lang="pt-PT" altLang="pt-BR" sz="1400" b="1" i="0" u="none" strike="noStrike" cap="none" normalizeH="0" baseline="0" dirty="0">
              <a:ln>
                <a:noFill/>
              </a:ln>
              <a:solidFill>
                <a:schemeClr val="tx1"/>
              </a:solidFill>
              <a:effectLst/>
              <a:latin typeface="Arial" panose="020B0604020202020204" pitchFamily="34" charset="0"/>
            </a:endParaRPr>
          </a:p>
          <a:p>
            <a:pPr marL="285750" indent="-285750">
              <a:buFont typeface="Wingdings" panose="05000000000000000000" pitchFamily="2" charset="2"/>
              <a:buChar char="§"/>
            </a:pPr>
            <a:endParaRPr lang="en-US" sz="1800" b="0" i="0" u="none" strike="noStrike" baseline="0" dirty="0">
              <a:latin typeface="Goudy"/>
            </a:endParaRPr>
          </a:p>
          <a:p>
            <a:endParaRPr lang="en-US" dirty="0">
              <a:latin typeface="Goudy"/>
            </a:endParaRPr>
          </a:p>
        </p:txBody>
      </p:sp>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pPr algn="ctr"/>
            <a:r>
              <a:rPr lang="pt-BR" dirty="0"/>
              <a:t>Projetos para o Próximo Trimestre</a:t>
            </a:r>
          </a:p>
          <a:p>
            <a:endParaRPr lang="pt-BR" dirty="0"/>
          </a:p>
        </p:txBody>
      </p:sp>
      <p:sp>
        <p:nvSpPr>
          <p:cNvPr id="16" name="Retângulo 15">
            <a:extLst>
              <a:ext uri="{FF2B5EF4-FFF2-40B4-BE49-F238E27FC236}">
                <a16:creationId xmlns:a16="http://schemas.microsoft.com/office/drawing/2014/main" id="{A3235630-90A2-4AD9-B84A-45040AAFCFA7}"/>
              </a:ext>
            </a:extLst>
          </p:cNvPr>
          <p:cNvSpPr/>
          <p:nvPr/>
        </p:nvSpPr>
        <p:spPr>
          <a:xfrm>
            <a:off x="32393" y="699603"/>
            <a:ext cx="9089479" cy="569157"/>
          </a:xfrm>
          <a:prstGeom prst="rect">
            <a:avLst/>
          </a:prstGeom>
        </p:spPr>
        <p:txBody>
          <a:bodyPr wrap="square" anchor="ctr" anchorCtr="0">
            <a:noAutofit/>
          </a:bodyPr>
          <a:lstStyle/>
          <a:p>
            <a:pPr algn="ctr" fontAlgn="base">
              <a:spcBef>
                <a:spcPct val="0"/>
              </a:spcBef>
              <a:spcAft>
                <a:spcPct val="0"/>
              </a:spcAft>
            </a:pPr>
            <a:r>
              <a:rPr lang="pt-PT" altLang="pt-BR" sz="2400" dirty="0">
                <a:solidFill>
                  <a:srgbClr val="212121"/>
                </a:solidFill>
                <a:latin typeface="inherit"/>
              </a:rPr>
              <a:t>No próximo trimestre as ofertas irão ajudar a </a:t>
            </a:r>
          </a:p>
        </p:txBody>
      </p:sp>
      <p:sp>
        <p:nvSpPr>
          <p:cNvPr id="7" name="CaixaDeTexto 6">
            <a:extLst>
              <a:ext uri="{FF2B5EF4-FFF2-40B4-BE49-F238E27FC236}">
                <a16:creationId xmlns:a16="http://schemas.microsoft.com/office/drawing/2014/main" id="{0CB06AA9-E2A7-4B5A-BC66-746C6AC85378}"/>
              </a:ext>
            </a:extLst>
          </p:cNvPr>
          <p:cNvSpPr txBox="1"/>
          <p:nvPr/>
        </p:nvSpPr>
        <p:spPr>
          <a:xfrm>
            <a:off x="57379" y="1143566"/>
            <a:ext cx="9089478" cy="646331"/>
          </a:xfrm>
          <a:prstGeom prst="rect">
            <a:avLst/>
          </a:prstGeom>
          <a:noFill/>
        </p:spPr>
        <p:txBody>
          <a:bodyPr wrap="square" rtlCol="0">
            <a:spAutoFit/>
          </a:bodyPr>
          <a:lstStyle/>
          <a:p>
            <a:pPr algn="ctr"/>
            <a:r>
              <a:rPr lang="en-US" sz="3600" b="1" dirty="0">
                <a:solidFill>
                  <a:srgbClr val="FF0000"/>
                </a:solidFill>
                <a:latin typeface="inherit"/>
                <a:cs typeface="Arial" pitchFamily="34" charset="0"/>
              </a:rPr>
              <a:t>   </a:t>
            </a:r>
            <a:r>
              <a:rPr lang="en-US" sz="3600" b="1" dirty="0" err="1">
                <a:solidFill>
                  <a:srgbClr val="FF0000"/>
                </a:solidFill>
                <a:latin typeface="inherit"/>
                <a:cs typeface="Arial" pitchFamily="34" charset="0"/>
              </a:rPr>
              <a:t>Divisão</a:t>
            </a:r>
            <a:r>
              <a:rPr lang="en-US" sz="3600" b="1" dirty="0">
                <a:solidFill>
                  <a:srgbClr val="FF0000"/>
                </a:solidFill>
                <a:latin typeface="inherit"/>
                <a:cs typeface="Arial" pitchFamily="34" charset="0"/>
              </a:rPr>
              <a:t> Centro </a:t>
            </a:r>
            <a:r>
              <a:rPr lang="en-US" sz="3600" b="1" dirty="0" err="1">
                <a:solidFill>
                  <a:srgbClr val="FF0000"/>
                </a:solidFill>
                <a:latin typeface="inherit"/>
                <a:cs typeface="Arial" pitchFamily="34" charset="0"/>
              </a:rPr>
              <a:t>Leste</a:t>
            </a:r>
            <a:r>
              <a:rPr lang="en-US" sz="3600" b="1" dirty="0">
                <a:solidFill>
                  <a:srgbClr val="FF0000"/>
                </a:solidFill>
                <a:latin typeface="inherit"/>
                <a:cs typeface="Arial" pitchFamily="34" charset="0"/>
              </a:rPr>
              <a:t> Africana</a:t>
            </a:r>
            <a:endParaRPr lang="en-US" sz="2000" b="1" dirty="0"/>
          </a:p>
        </p:txBody>
      </p:sp>
      <p:sp>
        <p:nvSpPr>
          <p:cNvPr id="2" name="Rectangle 1">
            <a:extLst>
              <a:ext uri="{FF2B5EF4-FFF2-40B4-BE49-F238E27FC236}">
                <a16:creationId xmlns:a16="http://schemas.microsoft.com/office/drawing/2014/main" id="{5FD17C0F-BA83-2535-09AD-BC7172FA03C3}"/>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87523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CB4FC454-EE68-4A59-9256-52CD6F4A0A8B}"/>
              </a:ext>
            </a:extLst>
          </p:cNvPr>
          <p:cNvSpPr>
            <a:spLocks noGrp="1"/>
          </p:cNvSpPr>
          <p:nvPr>
            <p:ph type="body" sz="quarter" idx="11"/>
          </p:nvPr>
        </p:nvSpPr>
        <p:spPr/>
        <p:txBody>
          <a:bodyPr/>
          <a:lstStyle/>
          <a:p>
            <a:pPr algn="ctr"/>
            <a:r>
              <a:rPr lang="pt-BR" dirty="0"/>
              <a:t>ÍNDICE</a:t>
            </a:r>
          </a:p>
        </p:txBody>
      </p:sp>
      <p:sp>
        <p:nvSpPr>
          <p:cNvPr id="2" name="Espaço Reservado para Texto 1"/>
          <p:cNvSpPr>
            <a:spLocks noGrp="1"/>
          </p:cNvSpPr>
          <p:nvPr>
            <p:ph type="body" sz="quarter" idx="4294967295"/>
          </p:nvPr>
        </p:nvSpPr>
        <p:spPr>
          <a:xfrm>
            <a:off x="34925" y="690563"/>
            <a:ext cx="9109075" cy="523875"/>
          </a:xfrm>
          <a:prstGeom prst="rect">
            <a:avLst/>
          </a:prstGeom>
        </p:spPr>
        <p:txBody>
          <a:bodyPr anchor="ctr" anchorCtr="1"/>
          <a:lstStyle/>
          <a:p>
            <a:pPr marL="0" indent="0" algn="ctr" eaLnBrk="1" hangingPunct="1">
              <a:buNone/>
            </a:pPr>
            <a:r>
              <a:rPr lang="pt-BR" altLang="pt-BR"/>
              <a:t>Escolha um informativo clicando sobre ele</a:t>
            </a:r>
            <a:endParaRPr lang="pt-BR" dirty="0"/>
          </a:p>
        </p:txBody>
      </p:sp>
      <p:sp>
        <p:nvSpPr>
          <p:cNvPr id="5" name="CaixaDeTexto 4"/>
          <p:cNvSpPr txBox="1"/>
          <p:nvPr/>
        </p:nvSpPr>
        <p:spPr>
          <a:xfrm>
            <a:off x="1849195" y="1556792"/>
            <a:ext cx="7202130" cy="5262979"/>
          </a:xfrm>
          <a:prstGeom prst="rect">
            <a:avLst/>
          </a:prstGeom>
          <a:noFill/>
        </p:spPr>
        <p:txBody>
          <a:bodyPr wrap="square" rtlCol="0">
            <a:spAutoFit/>
          </a:bodyPr>
          <a:lstStyle/>
          <a:p>
            <a:pPr marL="457200" indent="-457200">
              <a:buFont typeface="+mj-lt"/>
              <a:buAutoNum type="arabicPeriod"/>
            </a:pPr>
            <a:r>
              <a:rPr lang="pt-BR" sz="2400" dirty="0">
                <a:solidFill>
                  <a:srgbClr val="FF0000"/>
                </a:solidFill>
                <a:latin typeface="MyriadPro-Light"/>
                <a:hlinkClick r:id="rId2" action="ppaction://hlinksldjump"/>
              </a:rPr>
              <a:t>01 de outubro – O Novo Campo Missionário</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3" action="ppaction://hlinksldjump"/>
              </a:rPr>
              <a:t>08 de outubro – Saudades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4" action="ppaction://hlinksldjump"/>
              </a:rPr>
              <a:t>15 de outubro – A Senhora que Foi Seguida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5" action="ppaction://hlinksldjump"/>
              </a:rPr>
              <a:t>22 de outubro – Passando Fome</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6" action="ppaction://hlinksldjump"/>
              </a:rPr>
              <a:t>29 de outubro – A Igreja Inesperada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7" action="ppaction://hlinksldjump"/>
              </a:rPr>
              <a:t>05 de novembro – “Mi Sala!”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8" action="ppaction://hlinksldjump"/>
              </a:rPr>
              <a:t>12 de novembro – Um Sonho Inesperado</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9" action="ppaction://hlinksldjump"/>
              </a:rPr>
              <a:t>19 de novembro – Um Peixe e Uma Lanterna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0" action="ppaction://hlinksldjump"/>
              </a:rPr>
              <a:t>26 de novembro Uma Bola e uma Galinha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1" action="ppaction://hlinksldjump"/>
              </a:rPr>
              <a:t>03 de dezembro – A Fuga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2" action="ppaction://hlinksldjump"/>
              </a:rPr>
              <a:t>10 de dezembro – Um Deus Maravilhoso!</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3" action="ppaction://hlinksldjump"/>
              </a:rPr>
              <a:t>17 de dezembro – O Único Deus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4" action="ppaction://hlinksldjump"/>
              </a:rPr>
              <a:t>24 de dezembro – Jantar Especial</a:t>
            </a:r>
            <a:endParaRPr lang="pt-BR" sz="2400" dirty="0">
              <a:solidFill>
                <a:srgbClr val="FF0000"/>
              </a:solidFill>
              <a:latin typeface="MyriadPro-Light"/>
              <a:hlinkClick r:id="rId15" action="ppaction://hlinksldjump"/>
            </a:endParaRPr>
          </a:p>
          <a:p>
            <a:pPr marL="457200" indent="-457200">
              <a:buFont typeface="+mj-lt"/>
              <a:buAutoNum type="arabicPeriod"/>
            </a:pPr>
            <a:r>
              <a:rPr lang="pt-BR" sz="2400" dirty="0">
                <a:solidFill>
                  <a:srgbClr val="FF0000"/>
                </a:solidFill>
                <a:latin typeface="MyriadPro-Light"/>
                <a:hlinkClick r:id="rId15" action="ppaction://hlinksldjump"/>
              </a:rPr>
              <a:t>31 de dezembro – Os Jumentos e o Sábado</a:t>
            </a:r>
            <a:endParaRPr lang="pt-BR" sz="2400" dirty="0">
              <a:solidFill>
                <a:srgbClr val="FF0000"/>
              </a:solidFill>
              <a:latin typeface="MyriadPro-Light"/>
            </a:endParaRPr>
          </a:p>
        </p:txBody>
      </p:sp>
      <p:sp>
        <p:nvSpPr>
          <p:cNvPr id="4" name="Retângulo 3">
            <a:extLst>
              <a:ext uri="{FF2B5EF4-FFF2-40B4-BE49-F238E27FC236}">
                <a16:creationId xmlns:a16="http://schemas.microsoft.com/office/drawing/2014/main" id="{15B5BFF2-F451-471A-B67F-76B451181B3C}"/>
              </a:ext>
            </a:extLst>
          </p:cNvPr>
          <p:cNvSpPr/>
          <p:nvPr/>
        </p:nvSpPr>
        <p:spPr>
          <a:xfrm>
            <a:off x="92674" y="1581014"/>
            <a:ext cx="1959045" cy="5262979"/>
          </a:xfrm>
          <a:prstGeom prst="rect">
            <a:avLst/>
          </a:prstGeom>
        </p:spPr>
        <p:txBody>
          <a:bodyPr wrap="square">
            <a:spAutoFit/>
          </a:bodyPr>
          <a:lstStyle/>
          <a:p>
            <a:r>
              <a:rPr lang="pt-BR" sz="2400" b="1" dirty="0"/>
              <a:t>Papua-Nova</a:t>
            </a:r>
          </a:p>
          <a:p>
            <a:r>
              <a:rPr lang="pt-BR" sz="2400" b="1" dirty="0"/>
              <a:t>Guiné</a:t>
            </a:r>
          </a:p>
          <a:p>
            <a:endParaRPr lang="pt-BR" sz="2400" b="1" dirty="0"/>
          </a:p>
          <a:p>
            <a:endParaRPr lang="pt-BR" sz="2400" b="1" dirty="0"/>
          </a:p>
          <a:p>
            <a:endParaRPr lang="pt-BR" sz="2400" b="1" dirty="0"/>
          </a:p>
          <a:p>
            <a:endParaRPr lang="pt-BR" sz="2400" b="1" dirty="0"/>
          </a:p>
          <a:p>
            <a:endParaRPr lang="pt-BR" sz="2400" b="1" dirty="0"/>
          </a:p>
          <a:p>
            <a:r>
              <a:rPr lang="pt-BR" sz="2400" b="1" dirty="0"/>
              <a:t>Vanuatu</a:t>
            </a:r>
          </a:p>
          <a:p>
            <a:endParaRPr lang="pt-BR" sz="2400" b="1" dirty="0"/>
          </a:p>
          <a:p>
            <a:r>
              <a:rPr lang="pt-BR" sz="2400" b="1" dirty="0"/>
              <a:t>Ilhas Salomão</a:t>
            </a:r>
          </a:p>
          <a:p>
            <a:r>
              <a:rPr lang="pt-BR" sz="2400" b="1" dirty="0"/>
              <a:t>Tuvalu</a:t>
            </a:r>
          </a:p>
          <a:p>
            <a:r>
              <a:rPr lang="pt-BR" sz="2400" b="1" dirty="0"/>
              <a:t>Samoa</a:t>
            </a:r>
          </a:p>
          <a:p>
            <a:r>
              <a:rPr lang="pt-BR" sz="2400" b="1" dirty="0"/>
              <a:t>Austrália</a:t>
            </a:r>
          </a:p>
          <a:p>
            <a:endParaRPr lang="pt-BR" sz="2400" b="1" dirty="0"/>
          </a:p>
        </p:txBody>
      </p:sp>
    </p:spTree>
    <p:extLst>
      <p:ext uri="{BB962C8B-B14F-4D97-AF65-F5344CB8AC3E}">
        <p14:creationId xmlns:p14="http://schemas.microsoft.com/office/powerpoint/2010/main" val="3368483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33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D24D0E0-D590-480E-A044-9A3781F7A5D1}"/>
              </a:ext>
            </a:extLst>
          </p:cNvPr>
          <p:cNvSpPr>
            <a:spLocks noGrp="1"/>
          </p:cNvSpPr>
          <p:nvPr>
            <p:ph type="body" sz="quarter" idx="11"/>
          </p:nvPr>
        </p:nvSpPr>
        <p:spPr/>
        <p:txBody>
          <a:bodyPr/>
          <a:lstStyle/>
          <a:p>
            <a:endParaRPr lang="pt-BR"/>
          </a:p>
        </p:txBody>
      </p:sp>
    </p:spTree>
    <p:extLst>
      <p:ext uri="{BB962C8B-B14F-4D97-AF65-F5344CB8AC3E}">
        <p14:creationId xmlns:p14="http://schemas.microsoft.com/office/powerpoint/2010/main" val="254133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S01 - Missões – 01 de Outubro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O Novo Campo Missionário</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sz="1800" b="1" i="0" u="none" strike="noStrike" baseline="0" dirty="0">
                <a:solidFill>
                  <a:srgbClr val="000000"/>
                </a:solidFill>
                <a:latin typeface="Goudy"/>
              </a:rPr>
              <a:t>Christian, 8 </a:t>
            </a:r>
            <a:endParaRPr lang="pt-BR" dirty="0"/>
          </a:p>
        </p:txBody>
      </p:sp>
      <p:sp>
        <p:nvSpPr>
          <p:cNvPr id="9" name="Espaço Reservado para Texto 8">
            <a:extLst>
              <a:ext uri="{FF2B5EF4-FFF2-40B4-BE49-F238E27FC236}">
                <a16:creationId xmlns:a16="http://schemas.microsoft.com/office/drawing/2014/main" id="{9D019830-9CE5-43F1-8083-36D85EA30AFB}"/>
              </a:ext>
            </a:extLst>
          </p:cNvPr>
          <p:cNvSpPr>
            <a:spLocks noGrp="1"/>
          </p:cNvSpPr>
          <p:nvPr>
            <p:ph type="body" sz="quarter" idx="16"/>
          </p:nvPr>
        </p:nvSpPr>
        <p:spPr/>
        <p:txBody>
          <a:bodyPr>
            <a:normAutofit/>
          </a:bodyPr>
          <a:lstStyle/>
          <a:p>
            <a:r>
              <a:rPr lang="pt-BR" sz="2400" dirty="0"/>
              <a:t>Papua-Nova Guine</a:t>
            </a:r>
          </a:p>
        </p:txBody>
      </p:sp>
      <p:pic>
        <p:nvPicPr>
          <p:cNvPr id="13" name="Espaço Reservado para Imagem 12" descr="Ícone&#10;&#10;Descrição gerada automaticamente">
            <a:extLst>
              <a:ext uri="{FF2B5EF4-FFF2-40B4-BE49-F238E27FC236}">
                <a16:creationId xmlns:a16="http://schemas.microsoft.com/office/drawing/2014/main" id="{74372A59-D104-F4F5-2C25-2E810FDDB5C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00" b="600"/>
          <a:stretch>
            <a:fillRect/>
          </a:stretch>
        </p:blipFill>
        <p:spPr/>
      </p:pic>
      <p:pic>
        <p:nvPicPr>
          <p:cNvPr id="11" name="Espaço Reservado para Imagem 10" descr="Criança em cima de uma superfície de madeira&#10;&#10;Descrição gerada automaticamente com confiança baixa">
            <a:extLst>
              <a:ext uri="{FF2B5EF4-FFF2-40B4-BE49-F238E27FC236}">
                <a16:creationId xmlns:a16="http://schemas.microsoft.com/office/drawing/2014/main" id="{BB605A39-76F6-D7FF-1F84-3BE2782A7665}"/>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0030" r="10030"/>
          <a:stretch>
            <a:fillRect/>
          </a:stretch>
        </p:blipFill>
        <p:spPr/>
      </p:pic>
    </p:spTree>
    <p:extLst>
      <p:ext uri="{BB962C8B-B14F-4D97-AF65-F5344CB8AC3E}">
        <p14:creationId xmlns:p14="http://schemas.microsoft.com/office/powerpoint/2010/main" val="77988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40824-29F5-1D29-6824-421CE0012731}"/>
              </a:ext>
            </a:extLst>
          </p:cNvPr>
          <p:cNvSpPr>
            <a:spLocks noChangeArrowheads="1"/>
          </p:cNvSpPr>
          <p:nvPr/>
        </p:nvSpPr>
        <p:spPr bwMode="auto">
          <a:xfrm>
            <a:off x="71537" y="690952"/>
            <a:ext cx="3334470" cy="4143904"/>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Papua Nova Guiné</a:t>
            </a:r>
          </a:p>
          <a:p>
            <a:pPr marL="342900" indent="-342900">
              <a:buFont typeface="Arial" panose="020B0604020202020204" pitchFamily="34" charset="0"/>
              <a:buChar char="•"/>
            </a:pPr>
            <a:r>
              <a:rPr lang="en-US" sz="2000" b="1" dirty="0" err="1">
                <a:solidFill>
                  <a:srgbClr val="000000"/>
                </a:solidFill>
                <a:latin typeface="Goudy"/>
              </a:rPr>
              <a:t>Algumas</a:t>
            </a:r>
            <a:r>
              <a:rPr lang="en-US" sz="2000" b="1" dirty="0">
                <a:solidFill>
                  <a:srgbClr val="000000"/>
                </a:solidFill>
                <a:latin typeface="Goudy"/>
              </a:rPr>
              <a:t> </a:t>
            </a:r>
            <a:r>
              <a:rPr lang="en-US" sz="2000" b="1" dirty="0" err="1">
                <a:solidFill>
                  <a:srgbClr val="000000"/>
                </a:solidFill>
                <a:latin typeface="Goudy"/>
              </a:rPr>
              <a:t>tribos</a:t>
            </a:r>
            <a:r>
              <a:rPr lang="en-US" sz="2000" b="1" dirty="0">
                <a:solidFill>
                  <a:srgbClr val="000000"/>
                </a:solidFill>
                <a:latin typeface="Goudy"/>
              </a:rPr>
              <a:t> de Papua Nova </a:t>
            </a:r>
            <a:r>
              <a:rPr lang="en-US" sz="2000" b="1" dirty="0" err="1">
                <a:solidFill>
                  <a:srgbClr val="000000"/>
                </a:solidFill>
                <a:latin typeface="Goudy"/>
              </a:rPr>
              <a:t>Guiné</a:t>
            </a:r>
            <a:r>
              <a:rPr lang="en-US" sz="2000" b="1" dirty="0">
                <a:solidFill>
                  <a:srgbClr val="000000"/>
                </a:solidFill>
                <a:latin typeface="Goudy"/>
              </a:rPr>
              <a:t>, </a:t>
            </a:r>
            <a:r>
              <a:rPr lang="en-US" sz="2000" b="1" dirty="0" err="1">
                <a:solidFill>
                  <a:srgbClr val="000000"/>
                </a:solidFill>
                <a:latin typeface="Goudy"/>
              </a:rPr>
              <a:t>costumam</a:t>
            </a:r>
            <a:r>
              <a:rPr lang="en-US" sz="2000" b="1" dirty="0">
                <a:solidFill>
                  <a:srgbClr val="000000"/>
                </a:solidFill>
                <a:latin typeface="Goudy"/>
              </a:rPr>
              <a:t> se </a:t>
            </a:r>
            <a:r>
              <a:rPr lang="en-US" sz="2000" b="1" dirty="0" err="1">
                <a:solidFill>
                  <a:srgbClr val="000000"/>
                </a:solidFill>
                <a:latin typeface="Goudy"/>
              </a:rPr>
              <a:t>pintar</a:t>
            </a:r>
            <a:r>
              <a:rPr lang="en-US" sz="2000" b="1" dirty="0">
                <a:solidFill>
                  <a:srgbClr val="000000"/>
                </a:solidFill>
                <a:latin typeface="Goudy"/>
              </a:rPr>
              <a:t> </a:t>
            </a:r>
            <a:r>
              <a:rPr lang="en-US" sz="2000" b="1" dirty="0" err="1">
                <a:solidFill>
                  <a:srgbClr val="000000"/>
                </a:solidFill>
                <a:latin typeface="Goudy"/>
              </a:rPr>
              <a:t>quando</a:t>
            </a:r>
            <a:r>
              <a:rPr lang="en-US" sz="2000" b="1" dirty="0">
                <a:solidFill>
                  <a:srgbClr val="000000"/>
                </a:solidFill>
                <a:latin typeface="Goudy"/>
              </a:rPr>
              <a:t> </a:t>
            </a:r>
            <a:r>
              <a:rPr lang="en-US" sz="2000" b="1" dirty="0" err="1">
                <a:solidFill>
                  <a:srgbClr val="000000"/>
                </a:solidFill>
                <a:latin typeface="Goudy"/>
              </a:rPr>
              <a:t>participam</a:t>
            </a:r>
            <a:r>
              <a:rPr lang="en-US" sz="2000" b="1" dirty="0">
                <a:solidFill>
                  <a:srgbClr val="000000"/>
                </a:solidFill>
                <a:latin typeface="Goudy"/>
              </a:rPr>
              <a:t> de </a:t>
            </a:r>
            <a:r>
              <a:rPr lang="en-US" sz="2000" b="1" dirty="0" err="1">
                <a:solidFill>
                  <a:srgbClr val="000000"/>
                </a:solidFill>
                <a:latin typeface="Goudy"/>
              </a:rPr>
              <a:t>guerras</a:t>
            </a:r>
            <a:r>
              <a:rPr lang="en-US" sz="2000" b="1" dirty="0">
                <a:solidFill>
                  <a:srgbClr val="000000"/>
                </a:solidFill>
                <a:latin typeface="Goudy"/>
              </a:rPr>
              <a:t> </a:t>
            </a:r>
            <a:r>
              <a:rPr lang="en-US" sz="2000" b="1" dirty="0" err="1">
                <a:solidFill>
                  <a:srgbClr val="000000"/>
                </a:solidFill>
                <a:latin typeface="Goudy"/>
              </a:rPr>
              <a:t>ou</a:t>
            </a:r>
            <a:r>
              <a:rPr lang="en-US" sz="2000" b="1" dirty="0">
                <a:solidFill>
                  <a:srgbClr val="000000"/>
                </a:solidFill>
                <a:latin typeface="Goudy"/>
              </a:rPr>
              <a:t> de </a:t>
            </a:r>
            <a:r>
              <a:rPr lang="en-US" sz="2000" b="1" dirty="0" err="1">
                <a:solidFill>
                  <a:srgbClr val="000000"/>
                </a:solidFill>
                <a:latin typeface="Goudy"/>
              </a:rPr>
              <a:t>rituais</a:t>
            </a:r>
            <a:r>
              <a:rPr lang="en-US" sz="2000" b="1" dirty="0">
                <a:solidFill>
                  <a:srgbClr val="000000"/>
                </a:solidFill>
                <a:latin typeface="Goudy"/>
              </a:rPr>
              <a:t>.</a:t>
            </a:r>
          </a:p>
          <a:p>
            <a:pPr marL="342900" indent="-342900">
              <a:buFont typeface="Arial" panose="020B0604020202020204" pitchFamily="34" charset="0"/>
              <a:buChar char="•"/>
            </a:pPr>
            <a:endParaRPr lang="en-US" sz="2000" b="1" dirty="0">
              <a:solidFill>
                <a:srgbClr val="000000"/>
              </a:solidFill>
              <a:latin typeface="Goudy"/>
            </a:endParaRPr>
          </a:p>
          <a:p>
            <a:pPr marL="342900" indent="-342900">
              <a:buFont typeface="Arial" panose="020B0604020202020204" pitchFamily="34" charset="0"/>
              <a:buChar char="•"/>
            </a:pPr>
            <a:r>
              <a:rPr lang="en-US" sz="2000" b="1" dirty="0" err="1">
                <a:solidFill>
                  <a:srgbClr val="000000"/>
                </a:solidFill>
                <a:latin typeface="Goudy"/>
              </a:rPr>
              <a:t>Em</a:t>
            </a:r>
            <a:r>
              <a:rPr lang="en-US" sz="2000" b="1" dirty="0">
                <a:solidFill>
                  <a:srgbClr val="000000"/>
                </a:solidFill>
                <a:latin typeface="Goudy"/>
              </a:rPr>
              <a:t> Papua Nova </a:t>
            </a:r>
            <a:r>
              <a:rPr lang="en-US" sz="2000" b="1" dirty="0" err="1">
                <a:solidFill>
                  <a:srgbClr val="000000"/>
                </a:solidFill>
                <a:latin typeface="Goudy"/>
              </a:rPr>
              <a:t>Guiné</a:t>
            </a:r>
            <a:r>
              <a:rPr lang="en-US" sz="2000" b="1" dirty="0">
                <a:solidFill>
                  <a:srgbClr val="000000"/>
                </a:solidFill>
                <a:latin typeface="Goudy"/>
              </a:rPr>
              <a:t> se </a:t>
            </a:r>
            <a:r>
              <a:rPr lang="en-US" sz="2000" b="1" dirty="0" err="1">
                <a:solidFill>
                  <a:srgbClr val="000000"/>
                </a:solidFill>
                <a:latin typeface="Goudy"/>
              </a:rPr>
              <a:t>falam</a:t>
            </a:r>
            <a:r>
              <a:rPr lang="en-US" sz="2000" b="1" dirty="0">
                <a:solidFill>
                  <a:srgbClr val="000000"/>
                </a:solidFill>
                <a:latin typeface="Goudy"/>
              </a:rPr>
              <a:t> </a:t>
            </a:r>
            <a:r>
              <a:rPr lang="en-US" sz="2000" b="1" dirty="0" err="1">
                <a:solidFill>
                  <a:srgbClr val="000000"/>
                </a:solidFill>
                <a:latin typeface="Goudy"/>
              </a:rPr>
              <a:t>mais</a:t>
            </a:r>
            <a:r>
              <a:rPr lang="en-US" sz="2000" b="1" dirty="0">
                <a:solidFill>
                  <a:srgbClr val="000000"/>
                </a:solidFill>
                <a:latin typeface="Goudy"/>
              </a:rPr>
              <a:t> de 850 </a:t>
            </a:r>
            <a:r>
              <a:rPr lang="en-US" sz="2000" b="1" dirty="0" err="1">
                <a:solidFill>
                  <a:srgbClr val="000000"/>
                </a:solidFill>
                <a:latin typeface="Goudy"/>
              </a:rPr>
              <a:t>idiomas</a:t>
            </a:r>
            <a:r>
              <a:rPr lang="en-US" sz="2000" b="1" dirty="0">
                <a:solidFill>
                  <a:srgbClr val="000000"/>
                </a:solidFill>
                <a:latin typeface="Goudy"/>
              </a:rPr>
              <a:t>.</a:t>
            </a:r>
          </a:p>
          <a:p>
            <a:pPr marL="342900" indent="-342900">
              <a:buFont typeface="Arial" panose="020B0604020202020204" pitchFamily="34" charset="0"/>
              <a:buChar char="•"/>
            </a:pPr>
            <a:endParaRPr lang="en-US" sz="2000" b="1" dirty="0">
              <a:solidFill>
                <a:srgbClr val="000000"/>
              </a:solidFill>
              <a:latin typeface="Goudy"/>
            </a:endParaRPr>
          </a:p>
          <a:p>
            <a:pPr marL="342900" indent="-342900">
              <a:buFont typeface="Arial" panose="020B0604020202020204" pitchFamily="34" charset="0"/>
              <a:buChar char="•"/>
            </a:pPr>
            <a:r>
              <a:rPr lang="en-US" sz="2000" b="1" dirty="0" err="1">
                <a:solidFill>
                  <a:srgbClr val="000000"/>
                </a:solidFill>
                <a:latin typeface="Goudy"/>
              </a:rPr>
              <a:t>Muito</a:t>
            </a:r>
            <a:r>
              <a:rPr lang="en-US" sz="2000" b="1" dirty="0">
                <a:solidFill>
                  <a:srgbClr val="000000"/>
                </a:solidFill>
                <a:latin typeface="Goudy"/>
              </a:rPr>
              <a:t> do </a:t>
            </a:r>
            <a:r>
              <a:rPr lang="en-US" sz="2000" b="1" dirty="0" err="1">
                <a:solidFill>
                  <a:srgbClr val="000000"/>
                </a:solidFill>
                <a:latin typeface="Goudy"/>
              </a:rPr>
              <a:t>território</a:t>
            </a:r>
            <a:r>
              <a:rPr lang="en-US" sz="2000" b="1" dirty="0">
                <a:solidFill>
                  <a:srgbClr val="000000"/>
                </a:solidFill>
                <a:latin typeface="Goudy"/>
              </a:rPr>
              <a:t> de Papua Nova </a:t>
            </a:r>
            <a:r>
              <a:rPr lang="en-US" sz="2000" b="1" dirty="0" err="1">
                <a:solidFill>
                  <a:srgbClr val="000000"/>
                </a:solidFill>
                <a:latin typeface="Goudy"/>
              </a:rPr>
              <a:t>Guiné</a:t>
            </a:r>
            <a:r>
              <a:rPr lang="en-US" sz="2000" b="1" dirty="0">
                <a:solidFill>
                  <a:srgbClr val="000000"/>
                </a:solidFill>
                <a:latin typeface="Goudy"/>
              </a:rPr>
              <a:t> é </a:t>
            </a:r>
            <a:r>
              <a:rPr lang="en-US" sz="2000" b="1" dirty="0" err="1">
                <a:solidFill>
                  <a:srgbClr val="000000"/>
                </a:solidFill>
                <a:latin typeface="Goudy"/>
              </a:rPr>
              <a:t>coberto</a:t>
            </a:r>
            <a:r>
              <a:rPr lang="en-US" sz="2000" b="1" dirty="0">
                <a:solidFill>
                  <a:srgbClr val="000000"/>
                </a:solidFill>
                <a:latin typeface="Goudy"/>
              </a:rPr>
              <a:t> de </a:t>
            </a:r>
            <a:r>
              <a:rPr lang="en-US" sz="2000" b="1" dirty="0" err="1">
                <a:solidFill>
                  <a:srgbClr val="000000"/>
                </a:solidFill>
                <a:latin typeface="Goudy"/>
              </a:rPr>
              <a:t>florestas</a:t>
            </a:r>
            <a:r>
              <a:rPr lang="en-US" sz="2000" b="1" dirty="0">
                <a:solidFill>
                  <a:srgbClr val="000000"/>
                </a:solidFill>
                <a:latin typeface="Goudy"/>
              </a:rPr>
              <a:t> </a:t>
            </a:r>
            <a:r>
              <a:rPr lang="en-US" sz="2000" b="1" dirty="0" err="1">
                <a:solidFill>
                  <a:srgbClr val="000000"/>
                </a:solidFill>
                <a:latin typeface="Goudy"/>
              </a:rPr>
              <a:t>ainda</a:t>
            </a:r>
            <a:r>
              <a:rPr lang="en-US" sz="2000" b="1" dirty="0">
                <a:solidFill>
                  <a:srgbClr val="000000"/>
                </a:solidFill>
                <a:latin typeface="Goudy"/>
              </a:rPr>
              <a:t> </a:t>
            </a:r>
            <a:r>
              <a:rPr lang="en-US" sz="2000" b="1" dirty="0" err="1">
                <a:solidFill>
                  <a:srgbClr val="000000"/>
                </a:solidFill>
                <a:latin typeface="Goudy"/>
              </a:rPr>
              <a:t>inexploradas</a:t>
            </a:r>
            <a:r>
              <a:rPr lang="en-US" sz="2000" b="1" dirty="0">
                <a:solidFill>
                  <a:srgbClr val="000000"/>
                </a:solidFill>
                <a:latin typeface="Goudy"/>
              </a:rPr>
              <a:t>.</a:t>
            </a:r>
          </a:p>
          <a:p>
            <a:pPr marL="342900" indent="-342900">
              <a:buFont typeface="Arial" panose="020B0604020202020204" pitchFamily="34" charset="0"/>
              <a:buChar char="•"/>
            </a:pPr>
            <a:endParaRPr lang="en-US" sz="2000" b="1" dirty="0">
              <a:solidFill>
                <a:srgbClr val="000000"/>
              </a:solidFill>
              <a:latin typeface="Goudy"/>
            </a:endParaRPr>
          </a:p>
          <a:p>
            <a:pPr marL="342900" indent="-342900">
              <a:buFont typeface="Arial" panose="020B0604020202020204" pitchFamily="34" charset="0"/>
              <a:buChar char="•"/>
            </a:pPr>
            <a:endParaRPr lang="en-US" sz="2000" b="1" dirty="0">
              <a:solidFill>
                <a:srgbClr val="000000"/>
              </a:solidFill>
              <a:latin typeface="Goudy"/>
            </a:endParaRPr>
          </a:p>
          <a:p>
            <a:endParaRPr lang="en-US" sz="2000" b="1" dirty="0">
              <a:solidFill>
                <a:srgbClr val="000000"/>
              </a:solidFill>
              <a:latin typeface="Goudy"/>
            </a:endParaRPr>
          </a:p>
          <a:p>
            <a:pPr marL="342900" indent="-342900">
              <a:buFont typeface="Arial" panose="020B0604020202020204" pitchFamily="34" charset="0"/>
              <a:buChar char="•"/>
            </a:pPr>
            <a:endParaRPr lang="pt-BR" sz="2000" b="1" i="1" dirty="0">
              <a:solidFill>
                <a:srgbClr val="FF0000"/>
              </a:solidFill>
            </a:endParaRPr>
          </a:p>
        </p:txBody>
      </p:sp>
      <p:pic>
        <p:nvPicPr>
          <p:cNvPr id="4" name="Picture 12" descr="Resultado de imagem para pAPUA">
            <a:extLst>
              <a:ext uri="{FF2B5EF4-FFF2-40B4-BE49-F238E27FC236}">
                <a16:creationId xmlns:a16="http://schemas.microsoft.com/office/drawing/2014/main" id="{97443727-9469-9E4D-4520-928B7DB8D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601" y="690953"/>
            <a:ext cx="5619862" cy="3026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Resultado de imagem para pAPUA">
            <a:extLst>
              <a:ext uri="{FF2B5EF4-FFF2-40B4-BE49-F238E27FC236}">
                <a16:creationId xmlns:a16="http://schemas.microsoft.com/office/drawing/2014/main" id="{5A3CA8BF-2110-B1B9-E44C-9FB72AEF1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748" y="3933056"/>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Texto 14">
            <a:extLst>
              <a:ext uri="{FF2B5EF4-FFF2-40B4-BE49-F238E27FC236}">
                <a16:creationId xmlns:a16="http://schemas.microsoft.com/office/drawing/2014/main" id="{86753B90-0DCA-68AD-0540-327B9A549334}"/>
              </a:ext>
            </a:extLst>
          </p:cNvPr>
          <p:cNvSpPr txBox="1">
            <a:spLocks/>
          </p:cNvSpPr>
          <p:nvPr/>
        </p:nvSpPr>
        <p:spPr>
          <a:xfrm>
            <a:off x="3584436" y="4843071"/>
            <a:ext cx="1672345" cy="34020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1400" b="1" dirty="0"/>
              <a:t>Papua Nova Guiné</a:t>
            </a:r>
          </a:p>
        </p:txBody>
      </p:sp>
      <p:pic>
        <p:nvPicPr>
          <p:cNvPr id="7" name="Espaço Reservado para Imagem 24">
            <a:extLst>
              <a:ext uri="{FF2B5EF4-FFF2-40B4-BE49-F238E27FC236}">
                <a16:creationId xmlns:a16="http://schemas.microsoft.com/office/drawing/2014/main" id="{875A0DF7-54FF-B351-E054-74988DF52F95}"/>
              </a:ext>
            </a:extLst>
          </p:cNvPr>
          <p:cNvPicPr>
            <a:picLocks noChangeAspect="1"/>
          </p:cNvPicPr>
          <p:nvPr/>
        </p:nvPicPr>
        <p:blipFill>
          <a:blip r:embed="rId4" cstate="print">
            <a:extLst>
              <a:ext uri="{28A0092B-C50C-407E-A947-70E740481C1C}">
                <a14:useLocalDpi xmlns:a14="http://schemas.microsoft.com/office/drawing/2010/main" val="0"/>
              </a:ext>
            </a:extLst>
          </a:blip>
          <a:srcRect t="8673" b="8673"/>
          <a:stretch>
            <a:fillRect/>
          </a:stretch>
        </p:blipFill>
        <p:spPr>
          <a:xfrm>
            <a:off x="3461691" y="3755368"/>
            <a:ext cx="1741373" cy="1079488"/>
          </a:xfrm>
          <a:prstGeom prst="rect">
            <a:avLst/>
          </a:prstGeom>
        </p:spPr>
      </p:pic>
      <p:pic>
        <p:nvPicPr>
          <p:cNvPr id="8" name="Picture 16" descr="Imagem relacionada">
            <a:extLst>
              <a:ext uri="{FF2B5EF4-FFF2-40B4-BE49-F238E27FC236}">
                <a16:creationId xmlns:a16="http://schemas.microsoft.com/office/drawing/2014/main" id="{091485EF-9630-FE26-F92F-3C86A0F20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38" y="4856313"/>
            <a:ext cx="3510932" cy="200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19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F4064-CB9D-60C3-609A-EC43E25E69E3}"/>
              </a:ext>
            </a:extLst>
          </p:cNvPr>
          <p:cNvSpPr>
            <a:spLocks noChangeArrowheads="1"/>
          </p:cNvSpPr>
          <p:nvPr/>
        </p:nvSpPr>
        <p:spPr bwMode="auto">
          <a:xfrm>
            <a:off x="179512" y="697219"/>
            <a:ext cx="3888432" cy="5396078"/>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Casuar</a:t>
            </a:r>
          </a:p>
          <a:p>
            <a:pPr marL="342900" indent="-342900" fontAlgn="base">
              <a:spcBef>
                <a:spcPct val="0"/>
              </a:spcBef>
              <a:spcAft>
                <a:spcPct val="0"/>
              </a:spcAft>
              <a:buFont typeface="Arial" panose="020B0604020202020204" pitchFamily="34" charset="0"/>
              <a:buChar char="•"/>
            </a:pPr>
            <a:r>
              <a:rPr lang="pt-BR" altLang="pt-BR" b="1" dirty="0">
                <a:solidFill>
                  <a:srgbClr val="000000"/>
                </a:solidFill>
                <a:latin typeface="Arial" panose="020B0604020202020204" pitchFamily="34" charset="0"/>
                <a:cs typeface="Arial" panose="020B0604020202020204" pitchFamily="34" charset="0"/>
              </a:rPr>
              <a:t>Vive na Australia e Papua-Nova Guiné uma das maiores aves que não voam – o Casuar.</a:t>
            </a:r>
            <a:endParaRPr lang="pt-PT" altLang="pt-BR" b="1" dirty="0">
              <a:solidFill>
                <a:srgbClr val="0000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pPr>
            <a:r>
              <a:rPr lang="pt-BR" b="1" dirty="0">
                <a:solidFill>
                  <a:srgbClr val="000000"/>
                </a:solidFill>
                <a:latin typeface="Arial" panose="020B0604020202020204" pitchFamily="34" charset="0"/>
                <a:cs typeface="Arial" panose="020B0604020202020204" pitchFamily="34" charset="0"/>
              </a:rPr>
              <a:t>São animais normalmente pacatos e tímidos, que no entanto podem ser extremamente agressivos e perigosos para o homem para proteger o ninho ou as suas crias.</a:t>
            </a:r>
          </a:p>
          <a:p>
            <a:pPr marL="342900" indent="-342900" fontAlgn="base">
              <a:spcBef>
                <a:spcPct val="0"/>
              </a:spcBef>
              <a:spcAft>
                <a:spcPct val="0"/>
              </a:spcAft>
              <a:buFont typeface="Arial" panose="020B0604020202020204" pitchFamily="34" charset="0"/>
              <a:buChar char="•"/>
            </a:pPr>
            <a:r>
              <a:rPr lang="pt-BR" b="1" i="0" dirty="0">
                <a:solidFill>
                  <a:srgbClr val="202122"/>
                </a:solidFill>
                <a:effectLst/>
                <a:latin typeface="Arial" panose="020B0604020202020204" pitchFamily="34" charset="0"/>
                <a:cs typeface="Arial" panose="020B0604020202020204" pitchFamily="34" charset="0"/>
              </a:rPr>
              <a:t>É uma das aves mais perigosas para o homem, pois sua patada pode equivaler a mesma força de um pequeno punhal, podendo até decepar um membro.</a:t>
            </a:r>
          </a:p>
          <a:p>
            <a:pPr marL="342900" indent="-342900" fontAlgn="base">
              <a:spcBef>
                <a:spcPct val="0"/>
              </a:spcBef>
              <a:spcAft>
                <a:spcPct val="0"/>
              </a:spcAft>
              <a:buFont typeface="Arial" panose="020B0604020202020204" pitchFamily="34" charset="0"/>
              <a:buChar char="•"/>
            </a:pPr>
            <a:r>
              <a:rPr lang="pt-BR" b="1" dirty="0">
                <a:solidFill>
                  <a:srgbClr val="000000"/>
                </a:solidFill>
                <a:latin typeface="Arial" panose="020B0604020202020204" pitchFamily="34" charset="0"/>
                <a:cs typeface="Arial" panose="020B0604020202020204" pitchFamily="34" charset="0"/>
              </a:rPr>
              <a:t>Ao correr pode atingir a velocidade de 50 km/h.</a:t>
            </a:r>
          </a:p>
          <a:p>
            <a:pPr fontAlgn="base">
              <a:spcBef>
                <a:spcPct val="0"/>
              </a:spcBef>
              <a:spcAft>
                <a:spcPct val="0"/>
              </a:spcAft>
            </a:pPr>
            <a:r>
              <a:rPr lang="pt-BR" b="1" dirty="0">
                <a:solidFill>
                  <a:srgbClr val="000000"/>
                </a:solidFill>
                <a:latin typeface="Arial" panose="020B0604020202020204" pitchFamily="34" charset="0"/>
                <a:cs typeface="Arial" panose="020B0604020202020204" pitchFamily="34" charset="0"/>
              </a:rPr>
              <a:t> </a:t>
            </a:r>
            <a:endParaRPr lang="pt-PT" altLang="pt-BR" sz="2000" b="1" dirty="0">
              <a:solidFill>
                <a:srgbClr val="000000"/>
              </a:solidFill>
              <a:latin typeface="Arial" panose="020B0604020202020204" pitchFamily="34" charset="0"/>
              <a:cs typeface="Arial" panose="020B0604020202020204" pitchFamily="34" charset="0"/>
            </a:endParaRPr>
          </a:p>
        </p:txBody>
      </p:sp>
      <p:pic>
        <p:nvPicPr>
          <p:cNvPr id="3" name="Picture 3" descr="Casuar – Wikipédia, a enciclopédia livre">
            <a:extLst>
              <a:ext uri="{FF2B5EF4-FFF2-40B4-BE49-F238E27FC236}">
                <a16:creationId xmlns:a16="http://schemas.microsoft.com/office/drawing/2014/main" id="{084EBDFA-404D-0F7A-2882-0131E814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663" y="755490"/>
            <a:ext cx="20955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4" name="Espaço Reservado para Imagem 24">
            <a:extLst>
              <a:ext uri="{FF2B5EF4-FFF2-40B4-BE49-F238E27FC236}">
                <a16:creationId xmlns:a16="http://schemas.microsoft.com/office/drawing/2014/main" id="{981659D9-1E6B-2173-5C48-814E564116D4}"/>
              </a:ext>
            </a:extLst>
          </p:cNvPr>
          <p:cNvPicPr>
            <a:picLocks noChangeAspect="1"/>
          </p:cNvPicPr>
          <p:nvPr/>
        </p:nvPicPr>
        <p:blipFill>
          <a:blip r:embed="rId4" cstate="print">
            <a:extLst>
              <a:ext uri="{28A0092B-C50C-407E-A947-70E740481C1C}">
                <a14:useLocalDpi xmlns:a14="http://schemas.microsoft.com/office/drawing/2010/main" val="0"/>
              </a:ext>
            </a:extLst>
          </a:blip>
          <a:srcRect t="8673" b="8673"/>
          <a:stretch>
            <a:fillRect/>
          </a:stretch>
        </p:blipFill>
        <p:spPr>
          <a:xfrm>
            <a:off x="3563888" y="5659729"/>
            <a:ext cx="1718797" cy="1065493"/>
          </a:xfrm>
          <a:prstGeom prst="rect">
            <a:avLst/>
          </a:prstGeom>
        </p:spPr>
      </p:pic>
      <p:pic>
        <p:nvPicPr>
          <p:cNvPr id="5" name="Picture 5" descr="Um casuar-do-sul.">
            <a:extLst>
              <a:ext uri="{FF2B5EF4-FFF2-40B4-BE49-F238E27FC236}">
                <a16:creationId xmlns:a16="http://schemas.microsoft.com/office/drawing/2014/main" id="{6F6E9E9F-5714-0463-542B-202E9B5F7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4060926"/>
            <a:ext cx="3635067" cy="27263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FC3275EB-DAFC-3063-9D51-84624E59B438}"/>
              </a:ext>
            </a:extLst>
          </p:cNvPr>
          <p:cNvSpPr txBox="1"/>
          <p:nvPr/>
        </p:nvSpPr>
        <p:spPr>
          <a:xfrm>
            <a:off x="4139720" y="2867908"/>
            <a:ext cx="2699615" cy="369332"/>
          </a:xfrm>
          <a:prstGeom prst="rect">
            <a:avLst/>
          </a:prstGeom>
          <a:noFill/>
        </p:spPr>
        <p:txBody>
          <a:bodyPr wrap="square">
            <a:spAutoFit/>
          </a:bodyPr>
          <a:lstStyle/>
          <a:p>
            <a:pPr algn="ctr"/>
            <a:r>
              <a:rPr lang="pt-BR" b="1" dirty="0">
                <a:solidFill>
                  <a:srgbClr val="000000"/>
                </a:solidFill>
                <a:latin typeface="Arial" panose="020B0604020202020204" pitchFamily="34" charset="0"/>
                <a:cs typeface="Arial" panose="020B0604020202020204" pitchFamily="34" charset="0"/>
              </a:rPr>
              <a:t>Pata de Casuar</a:t>
            </a:r>
            <a:endParaRPr lang="pt-BR" dirty="0"/>
          </a:p>
        </p:txBody>
      </p:sp>
      <p:sp>
        <p:nvSpPr>
          <p:cNvPr id="7" name="CaixaDeTexto 6">
            <a:extLst>
              <a:ext uri="{FF2B5EF4-FFF2-40B4-BE49-F238E27FC236}">
                <a16:creationId xmlns:a16="http://schemas.microsoft.com/office/drawing/2014/main" id="{87415848-2354-4A22-78F5-74E1B70E0C55}"/>
              </a:ext>
            </a:extLst>
          </p:cNvPr>
          <p:cNvSpPr txBox="1"/>
          <p:nvPr/>
        </p:nvSpPr>
        <p:spPr>
          <a:xfrm>
            <a:off x="7030838" y="3617149"/>
            <a:ext cx="1851076" cy="372943"/>
          </a:xfrm>
          <a:prstGeom prst="rect">
            <a:avLst/>
          </a:prstGeom>
          <a:noFill/>
        </p:spPr>
        <p:txBody>
          <a:bodyPr wrap="square">
            <a:spAutoFit/>
          </a:bodyPr>
          <a:lstStyle/>
          <a:p>
            <a:pPr algn="ctr"/>
            <a:r>
              <a:rPr lang="pt-BR" b="1" dirty="0">
                <a:solidFill>
                  <a:srgbClr val="000000"/>
                </a:solidFill>
                <a:latin typeface="Arial" panose="020B0604020202020204" pitchFamily="34" charset="0"/>
                <a:cs typeface="Arial" panose="020B0604020202020204" pitchFamily="34" charset="0"/>
              </a:rPr>
              <a:t>Casuar</a:t>
            </a:r>
            <a:endParaRPr lang="pt-BR" dirty="0"/>
          </a:p>
        </p:txBody>
      </p:sp>
      <p:pic>
        <p:nvPicPr>
          <p:cNvPr id="8" name="Picture 9">
            <a:extLst>
              <a:ext uri="{FF2B5EF4-FFF2-40B4-BE49-F238E27FC236}">
                <a16:creationId xmlns:a16="http://schemas.microsoft.com/office/drawing/2014/main" id="{260D2F31-22D2-1257-775D-B9027584FF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721" y="755491"/>
            <a:ext cx="2699615" cy="2041584"/>
          </a:xfrm>
          <a:prstGeom prst="rect">
            <a:avLst/>
          </a:prstGeom>
          <a:noFill/>
          <a:extLst>
            <a:ext uri="{909E8E84-426E-40DD-AFC4-6F175D3DCCD1}">
              <a14:hiddenFill xmlns:a14="http://schemas.microsoft.com/office/drawing/2010/main">
                <a:solidFill>
                  <a:srgbClr val="FFFFFF"/>
                </a:solidFill>
              </a14:hiddenFill>
            </a:ext>
          </a:extLst>
        </p:spPr>
      </p:pic>
      <p:sp>
        <p:nvSpPr>
          <p:cNvPr id="9" name="Espaço Reservado para Texto 14">
            <a:extLst>
              <a:ext uri="{FF2B5EF4-FFF2-40B4-BE49-F238E27FC236}">
                <a16:creationId xmlns:a16="http://schemas.microsoft.com/office/drawing/2014/main" id="{75D0700E-258C-7732-1A76-4ED1BCF57091}"/>
              </a:ext>
            </a:extLst>
          </p:cNvPr>
          <p:cNvSpPr txBox="1">
            <a:spLocks/>
          </p:cNvSpPr>
          <p:nvPr/>
        </p:nvSpPr>
        <p:spPr>
          <a:xfrm>
            <a:off x="1895983" y="6501643"/>
            <a:ext cx="1672345" cy="34020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1400" b="1" dirty="0"/>
              <a:t>Papua Nova Guiné</a:t>
            </a:r>
          </a:p>
        </p:txBody>
      </p:sp>
    </p:spTree>
    <p:extLst>
      <p:ext uri="{BB962C8B-B14F-4D97-AF65-F5344CB8AC3E}">
        <p14:creationId xmlns:p14="http://schemas.microsoft.com/office/powerpoint/2010/main" val="78305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S02 - Missões – 08 de Outubro</a:t>
            </a:r>
            <a:endParaRPr lang="pt-BR" dirty="0"/>
          </a:p>
        </p:txBody>
      </p:sp>
      <p:sp>
        <p:nvSpPr>
          <p:cNvPr id="3" name="Espaço Reservado para Texto 2">
            <a:extLst>
              <a:ext uri="{FF2B5EF4-FFF2-40B4-BE49-F238E27FC236}">
                <a16:creationId xmlns:a16="http://schemas.microsoft.com/office/drawing/2014/main" id="{ECD875D3-CF3A-43C1-A450-681083D92B97}"/>
              </a:ext>
            </a:extLst>
          </p:cNvPr>
          <p:cNvSpPr>
            <a:spLocks noGrp="1"/>
          </p:cNvSpPr>
          <p:nvPr>
            <p:ph type="body" sz="quarter" idx="12"/>
          </p:nvPr>
        </p:nvSpPr>
        <p:spPr/>
        <p:txBody>
          <a:bodyPr/>
          <a:lstStyle/>
          <a:p>
            <a:r>
              <a:rPr lang="pt-BR" i="0" dirty="0"/>
              <a:t>Saudades</a:t>
            </a:r>
            <a:endParaRPr lang="pt-BR" dirty="0"/>
          </a:p>
        </p:txBody>
      </p:sp>
      <p:sp>
        <p:nvSpPr>
          <p:cNvPr id="6" name="Espaço Reservado para Texto 5">
            <a:extLst>
              <a:ext uri="{FF2B5EF4-FFF2-40B4-BE49-F238E27FC236}">
                <a16:creationId xmlns:a16="http://schemas.microsoft.com/office/drawing/2014/main" id="{4EEA6B29-1DD8-4BFF-80BA-B42E204E0123}"/>
              </a:ext>
            </a:extLst>
          </p:cNvPr>
          <p:cNvSpPr>
            <a:spLocks noGrp="1"/>
          </p:cNvSpPr>
          <p:nvPr>
            <p:ph type="body" sz="quarter" idx="15"/>
          </p:nvPr>
        </p:nvSpPr>
        <p:spPr/>
        <p:txBody>
          <a:bodyPr/>
          <a:lstStyle/>
          <a:p>
            <a:r>
              <a:rPr lang="pt-BR" sz="1800" b="1" i="0" u="none" strike="noStrike" baseline="0" dirty="0" err="1">
                <a:solidFill>
                  <a:srgbClr val="000000"/>
                </a:solidFill>
                <a:latin typeface="Goudy"/>
              </a:rPr>
              <a:t>Evangeline</a:t>
            </a:r>
            <a:r>
              <a:rPr lang="pt-BR" sz="1800" b="1" i="0" u="none" strike="noStrike" baseline="0" dirty="0">
                <a:solidFill>
                  <a:srgbClr val="000000"/>
                </a:solidFill>
                <a:latin typeface="Goudy"/>
              </a:rPr>
              <a:t>, 10 </a:t>
            </a:r>
            <a:endParaRPr lang="pt-BR" dirty="0"/>
          </a:p>
        </p:txBody>
      </p:sp>
      <p:pic>
        <p:nvPicPr>
          <p:cNvPr id="13" name="Espaço Reservado para Imagem 12" descr="Uma imagem contendo pessoa, menino, criança, jovem&#10;&#10;Descrição gerada automaticamente">
            <a:extLst>
              <a:ext uri="{FF2B5EF4-FFF2-40B4-BE49-F238E27FC236}">
                <a16:creationId xmlns:a16="http://schemas.microsoft.com/office/drawing/2014/main" id="{6A2C3DFD-3C0D-4D43-9A85-C5F50B21209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639" r="639"/>
          <a:stretch>
            <a:fillRect/>
          </a:stretch>
        </p:blipFill>
        <p:spPr/>
      </p:pic>
      <p:sp>
        <p:nvSpPr>
          <p:cNvPr id="2" name="Espaço Reservado para Texto 8">
            <a:extLst>
              <a:ext uri="{FF2B5EF4-FFF2-40B4-BE49-F238E27FC236}">
                <a16:creationId xmlns:a16="http://schemas.microsoft.com/office/drawing/2014/main" id="{09CDD690-2D31-19CF-DC44-CCDF9C46774C}"/>
              </a:ext>
            </a:extLst>
          </p:cNvPr>
          <p:cNvSpPr>
            <a:spLocks noGrp="1"/>
          </p:cNvSpPr>
          <p:nvPr>
            <p:ph type="body" sz="quarter" idx="16"/>
          </p:nvPr>
        </p:nvSpPr>
        <p:spPr>
          <a:xfrm>
            <a:off x="6699015" y="3253428"/>
            <a:ext cx="2355590" cy="604837"/>
          </a:xfrm>
        </p:spPr>
        <p:txBody>
          <a:bodyPr>
            <a:normAutofit/>
          </a:bodyPr>
          <a:lstStyle/>
          <a:p>
            <a:r>
              <a:rPr lang="pt-BR" sz="2400" dirty="0"/>
              <a:t>Papua-Nova Guine</a:t>
            </a:r>
          </a:p>
        </p:txBody>
      </p:sp>
      <p:pic>
        <p:nvPicPr>
          <p:cNvPr id="7" name="Espaço Reservado para Imagem 12" descr="Ícone&#10;&#10;Descrição gerada automaticamente">
            <a:extLst>
              <a:ext uri="{FF2B5EF4-FFF2-40B4-BE49-F238E27FC236}">
                <a16:creationId xmlns:a16="http://schemas.microsoft.com/office/drawing/2014/main" id="{E3EA8158-A254-47D5-C51D-C4DBEB20AAD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0" b="600"/>
          <a:stretch>
            <a:fillRect/>
          </a:stretch>
        </p:blipFill>
        <p:spPr>
          <a:xfrm>
            <a:off x="6787915" y="1677908"/>
            <a:ext cx="2188800" cy="1562400"/>
          </a:xfrm>
        </p:spPr>
      </p:pic>
    </p:spTree>
    <p:extLst>
      <p:ext uri="{BB962C8B-B14F-4D97-AF65-F5344CB8AC3E}">
        <p14:creationId xmlns:p14="http://schemas.microsoft.com/office/powerpoint/2010/main" val="1194186321"/>
      </p:ext>
    </p:extLst>
  </p:cSld>
  <p:clrMapOvr>
    <a:masterClrMapping/>
  </p:clrMapOvr>
</p:sld>
</file>

<file path=ppt/theme/theme1.xml><?xml version="1.0" encoding="utf-8"?>
<a:theme xmlns:a="http://schemas.openxmlformats.org/drawingml/2006/main" name="Missões">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Amarelo ADORAÇÃ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31908</TotalTime>
  <Words>2664</Words>
  <Application>Microsoft Office PowerPoint</Application>
  <PresentationFormat>Apresentação na tela (4:3)</PresentationFormat>
  <Paragraphs>295</Paragraphs>
  <Slides>51</Slides>
  <Notes>28</Notes>
  <HiddenSlides>0</HiddenSlides>
  <MMClips>0</MMClips>
  <ScaleCrop>false</ScaleCrop>
  <HeadingPairs>
    <vt:vector size="6" baseType="variant">
      <vt:variant>
        <vt:lpstr>Fontes usadas</vt:lpstr>
      </vt:variant>
      <vt:variant>
        <vt:i4>8</vt:i4>
      </vt:variant>
      <vt:variant>
        <vt:lpstr>Tema</vt:lpstr>
      </vt:variant>
      <vt:variant>
        <vt:i4>2</vt:i4>
      </vt:variant>
      <vt:variant>
        <vt:lpstr>Títulos de slides</vt:lpstr>
      </vt:variant>
      <vt:variant>
        <vt:i4>51</vt:i4>
      </vt:variant>
    </vt:vector>
  </HeadingPairs>
  <TitlesOfParts>
    <vt:vector size="61" baseType="lpstr">
      <vt:lpstr>Arial</vt:lpstr>
      <vt:lpstr>Calibri</vt:lpstr>
      <vt:lpstr>Comic Sans MS</vt:lpstr>
      <vt:lpstr>Goudy</vt:lpstr>
      <vt:lpstr>inherit</vt:lpstr>
      <vt:lpstr>Muli</vt:lpstr>
      <vt:lpstr>MyriadPro-Light</vt:lpstr>
      <vt:lpstr>Wingdings</vt:lpstr>
      <vt:lpstr>Missões</vt:lpstr>
      <vt:lpstr>Amarelo ADORAÇÃO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 Ernesto Nobrega Schwantes</cp:lastModifiedBy>
  <cp:revision>1721</cp:revision>
  <dcterms:created xsi:type="dcterms:W3CDTF">2014-12-27T17:37:04Z</dcterms:created>
  <dcterms:modified xsi:type="dcterms:W3CDTF">2022-09-03T18:21:02Z</dcterms:modified>
</cp:coreProperties>
</file>