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7A01-D3CE-452B-B273-EA87126959F0}" type="datetimeFigureOut">
              <a:rPr lang="pt-BR" smtClean="0"/>
              <a:t>25/05/2021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C543-F57D-4A7B-9601-C8FCFBBD8D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59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07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91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66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6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420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05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D6926-A7FE-487B-ACCE-0882D241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DE602-3DDB-48F8-AE7D-8593ED22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9769E-5746-43CD-A282-5008AFB3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25/05/2021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8AA38-606B-4423-8786-A7717279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DD2AEF-8653-4E7C-98ED-3C45D15E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677FE-F6A8-4F5A-A47F-868F33D1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06E26-CB2F-4161-9DB7-B6EE47463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F8A1EB-F63A-438F-A48D-F28C7F8E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25/05/2021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3488D-6BFC-45EC-BC4F-9C06F7C3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14888-3404-49C2-BF02-07160A34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4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FCE5EF-209D-4D2B-9DB1-157EB234A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564C1C-B5E3-433E-A169-F53ABCE45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3ADC48-79DD-402E-835B-0D9A066B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25/05/2021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DAF0B5-DBE1-4556-BFB7-CCFECA2B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89F56B-872C-42B9-A0EF-AEB46042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7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9AA7D-C51D-4B5A-BB1E-7CFFD6E3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64F90-B69E-4800-A77E-EF8D0B4C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BCCBD-E23D-4F00-8474-8086DD32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25/05/2021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37A84-692F-4C10-AE0C-75BF4316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C95727-DEB9-4611-98FF-311E3DC0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2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A02ED-D87E-40D2-AB7E-C27319D7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D72F92-DA7F-4653-82C8-A4D6858B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857563-4C50-4F7D-A3F0-39A2CE42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25/05/2021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2C98DC-295F-4D2B-BCF3-C3228CAD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73139-0B79-4C01-8489-C73D97A8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19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F470C-9C43-4024-AD14-F1940722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3459E-E767-480C-874E-4A80744B8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02EA26-93E5-48DA-9276-8A6947C88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34941-9409-4823-BEED-5BFEB591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25/05/2021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5A42E-7179-46C4-8852-A55DC750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9EC911-C47C-4A87-9AF2-F948671A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8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584E-0149-45B5-992E-D3FE090F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E69D7E-9507-409C-9D8E-3DCC7FA5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0171D4-0F8F-4107-9370-B5D46FC9C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AB6149-AA99-48D7-9658-DBCB800FF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FB641A-03D7-4AE8-9E21-574906C34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31FA2D5-318F-4FDA-9EB8-B377529A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25/05/2021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6C33A8-031D-4CC9-9892-CDBB445D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3965DC-2C5E-4434-B391-5DF61263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6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EB41B-630B-4DB4-8982-DB8FD212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D4ABA5-5B8A-4D52-BE46-7AA7A7AE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25/05/2021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BD7D29-16C5-49E2-8FCF-F4A1F5E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C0D91B-A8A5-4206-96BF-63999695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2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6B5BD9-2F44-4EEE-B4C1-3C2962DB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25/05/2021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C54E1C-D482-4683-B557-826BE3C9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33334B-F0EC-4A30-828F-998B86E5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536BF-ED09-468D-B2B8-F6E9C38F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ADCD51-958E-4BEF-8C3E-096D8B65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F968EB-1DB2-4BAC-9524-E9BD19FA5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E942DC-21F7-4E1C-9606-B241CE9E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25/05/2021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51ADB0-47AB-4062-BD32-186FE126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541F06-820C-4FB3-89FA-624ADC07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0F39-4FEA-4046-B709-6F6D5C3B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17D212-D47C-4764-9A8D-921BA45C9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B2429E-B57F-4744-B595-ABEC58D3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AD7D4D-D0BB-45C6-BCEB-FE214BE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25/05/2021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415B6A-BFDB-4378-B9A8-3F30FC83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539619-C729-4B24-80AA-942B5363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8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D1E681-65B5-47C9-98DF-452AE0E0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D63990-EA1B-4CEE-AC10-B8F1326B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582FC-375F-4E44-BF1F-0E6E01CCC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8FE5-9B3F-4D55-80A3-D0E019D11206}" type="datetimeFigureOut">
              <a:rPr lang="pt-BR" smtClean="0"/>
              <a:t>25/05/2021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FDA20C-8201-427A-A2B1-56A31E044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D3533-3E46-4398-8E74-52202FDB8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9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C6923F7-0EAA-4776-B5E8-BA7A48D22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306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1DFAFCF-E452-476B-B45F-D32F36551981}"/>
              </a:ext>
            </a:extLst>
          </p:cNvPr>
          <p:cNvSpPr txBox="1"/>
          <p:nvPr/>
        </p:nvSpPr>
        <p:spPr>
          <a:xfrm>
            <a:off x="8371644" y="5237825"/>
            <a:ext cx="2104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2° trimestre 2021</a:t>
            </a:r>
          </a:p>
          <a:p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Lição </a:t>
            </a:r>
            <a:r>
              <a:rPr lang="pt-BR" sz="2400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09</a:t>
            </a:r>
            <a:endParaRPr lang="pt-BR" b="1" dirty="0">
              <a:solidFill>
                <a:srgbClr val="FFD199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592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67093" y="3945971"/>
            <a:ext cx="3070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Leprosos espirituais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932983" y="4084471"/>
            <a:ext cx="3610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Pessoas perecendo de doenças da alma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67093" y="5489605"/>
            <a:ext cx="3497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Indignos da presença deles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1157594-2892-4036-AFD0-1F34BA0DA2ED}"/>
              </a:ext>
            </a:extLst>
          </p:cNvPr>
          <p:cNvSpPr/>
          <p:nvPr/>
        </p:nvSpPr>
        <p:spPr>
          <a:xfrm>
            <a:off x="3296575" y="10801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Como os fariseus consideravam os cobradores</a:t>
            </a:r>
          </a:p>
          <a:p>
            <a:r>
              <a:rPr lang="pt-BR" b="1" dirty="0">
                <a:latin typeface="MyriadPro-Bold"/>
              </a:rPr>
              <a:t>de impostos e os gentios?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F060852-431D-4569-A77D-7DC2A55825D4}"/>
              </a:ext>
            </a:extLst>
          </p:cNvPr>
          <p:cNvSpPr/>
          <p:nvPr/>
        </p:nvSpPr>
        <p:spPr>
          <a:xfrm>
            <a:off x="7932983" y="5591319"/>
            <a:ext cx="1965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Ingratos pecadores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0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304800" y="129512"/>
            <a:ext cx="27962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47905" y="3944496"/>
            <a:ext cx="343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Manancial de águas vivas aos sedentos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09260" y="3904116"/>
            <a:ext cx="3209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Escolhidas para brilhar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47904" y="5520912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Testemunhas da salvação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6DB79D0-1720-4621-AF97-8C3F061C57F4}"/>
              </a:ext>
            </a:extLst>
          </p:cNvPr>
          <p:cNvSpPr txBox="1"/>
          <p:nvPr/>
        </p:nvSpPr>
        <p:spPr>
          <a:xfrm>
            <a:off x="7809260" y="5382413"/>
            <a:ext cx="3457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Seus instrumentos para levar a verdade ao mundo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16D0916-CF74-4EFA-B6C4-E0125244FDC6}"/>
              </a:ext>
            </a:extLst>
          </p:cNvPr>
          <p:cNvSpPr/>
          <p:nvPr/>
        </p:nvSpPr>
        <p:spPr>
          <a:xfrm>
            <a:off x="3101009" y="104621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Como são consideradas as pessoas que</a:t>
            </a:r>
          </a:p>
          <a:p>
            <a:r>
              <a:rPr lang="pt-BR" b="1" dirty="0">
                <a:latin typeface="MyriadPro-Bold"/>
              </a:rPr>
              <a:t>recebem com alegria a luz que Deus manda?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758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5961" y="1155616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De acordo com o Texto-Chave, qual foi a</a:t>
            </a:r>
          </a:p>
          <a:p>
            <a:r>
              <a:rPr lang="pt-BR" b="1"/>
              <a:t>resposta de Jesus à crítica dos fariseus?</a:t>
            </a:r>
            <a:endParaRPr lang="pt-BR" sz="16600" b="1" dirty="0"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3945971"/>
            <a:ext cx="2913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“Parem de se importar comigo”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40" y="5459921"/>
            <a:ext cx="350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“Cuidem vocês dos necessitados”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4022915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“Os sãos não precisam de médico”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517718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“Vocês é que estão doentes”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0492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1393" y="891578"/>
            <a:ext cx="6226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 objetos foram mencionados por Jesus na</a:t>
            </a:r>
          </a:p>
          <a:p>
            <a:r>
              <a:rPr lang="pt-BR" b="1"/>
              <a:t>parábola que Ele contou?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85830" y="4084471"/>
            <a:ext cx="3374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Remendo e odres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2035880" y="5459921"/>
            <a:ext cx="3599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Poço e jarro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5" y="4082134"/>
            <a:ext cx="3116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Árvores e sementes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45992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Óleo e lâmpada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48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446348" y="1035849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Qual foi a intenção dos fariseus ao comparar</a:t>
            </a:r>
          </a:p>
          <a:p>
            <a:r>
              <a:rPr lang="pt-BR" b="1"/>
              <a:t>os discípulos de Jesus com os de João?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42005" y="3900066"/>
            <a:ext cx="3646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Chamar a atenção para os ensinos da lei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42005" y="5491653"/>
            <a:ext cx="3793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Colocar os dois grupos no mesmo nível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4185" y="3981483"/>
            <a:ext cx="35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Mostrar que eles eram subversivos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784557" y="5491653"/>
            <a:ext cx="363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Criar intriga e rivalidade entre eles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388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51607" y="388915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João Batista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51607" y="5463630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Pedro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43193" y="3889150"/>
            <a:ext cx="3551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anfitrião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276954" y="1132867"/>
            <a:ext cx="6241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Quem foi identificado como o “amigo do</a:t>
            </a:r>
          </a:p>
          <a:p>
            <a:r>
              <a:rPr lang="pt-BR" b="1"/>
              <a:t>noivo” na ilustração da festa de casamento?</a:t>
            </a:r>
            <a:endParaRPr lang="pt-BR" sz="11500" b="1" dirty="0"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9B00D1A-30A1-41E4-82DB-A6B574DDD229}"/>
              </a:ext>
            </a:extLst>
          </p:cNvPr>
          <p:cNvSpPr/>
          <p:nvPr/>
        </p:nvSpPr>
        <p:spPr>
          <a:xfrm>
            <a:off x="7743193" y="5540467"/>
            <a:ext cx="17273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João, o discípulo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88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47555" y="3944715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Na sinagoga de Nazaré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9011" y="4084471"/>
            <a:ext cx="3283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No templo em Jerusalém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47858" y="5459921"/>
            <a:ext cx="369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Na casa de Nicodemos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20921" y="5422042"/>
            <a:ext cx="360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À mesa dos cobradores de impostos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7176D13-51AD-443C-8490-888878795550}"/>
              </a:ext>
            </a:extLst>
          </p:cNvPr>
          <p:cNvSpPr/>
          <p:nvPr/>
        </p:nvSpPr>
        <p:spPr>
          <a:xfrm>
            <a:off x="3154532" y="102874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Onde muitos dos convertidos no Pentecostes</a:t>
            </a:r>
          </a:p>
          <a:p>
            <a:r>
              <a:rPr lang="pt-BR" b="1" dirty="0">
                <a:latin typeface="MyriadPro-Bold"/>
              </a:rPr>
              <a:t>tinham ouvido sobre a verdade pela primeira</a:t>
            </a:r>
          </a:p>
          <a:p>
            <a:r>
              <a:rPr lang="pt-BR" b="1" dirty="0">
                <a:latin typeface="MyriadPro-Bold"/>
              </a:rPr>
              <a:t>vez?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176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99344" y="399746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“Quanto você pretende doar?”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593154" y="564121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“Você entendeu sua missão?”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99344" y="5456545"/>
            <a:ext cx="3762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“Você já orou hoje?”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D2F78585-6D2D-4DF3-BFAD-196F1BBDFFD1}"/>
              </a:ext>
            </a:extLst>
          </p:cNvPr>
          <p:cNvSpPr/>
          <p:nvPr/>
        </p:nvSpPr>
        <p:spPr>
          <a:xfrm>
            <a:off x="3252187" y="114741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Na seção “Com Outros Olhos”, que pergunta</a:t>
            </a:r>
          </a:p>
          <a:p>
            <a:r>
              <a:rPr lang="pt-BR" b="1" dirty="0">
                <a:latin typeface="MyriadPro-Bold"/>
              </a:rPr>
              <a:t>Martin Luther King Jr destacou como a mais</a:t>
            </a:r>
          </a:p>
          <a:p>
            <a:r>
              <a:rPr lang="pt-BR" b="1" dirty="0">
                <a:latin typeface="MyriadPro-Bold"/>
              </a:rPr>
              <a:t>urgente?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703CA9A4-B626-4032-8C4E-45C4DD7E2679}"/>
              </a:ext>
            </a:extLst>
          </p:cNvPr>
          <p:cNvSpPr/>
          <p:nvPr/>
        </p:nvSpPr>
        <p:spPr>
          <a:xfrm>
            <a:off x="7593154" y="4084471"/>
            <a:ext cx="3993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“O que você está fazendo pelos outros?”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33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439" y="3993858"/>
            <a:ext cx="3585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fariseus se aproveitavam disso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735825" y="5506087"/>
            <a:ext cx="2996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Havia muitos traidores entre o povo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E084072-4AAD-40DD-821B-CD5A11AA61ED}"/>
              </a:ext>
            </a:extLst>
          </p:cNvPr>
          <p:cNvSpPr txBox="1"/>
          <p:nvPr/>
        </p:nvSpPr>
        <p:spPr>
          <a:xfrm>
            <a:off x="7859439" y="5367588"/>
            <a:ext cx="3369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Essa era uma lembrança da perda de sua independência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AA425FAE-E9C8-4692-8DC8-053B266672E6}"/>
              </a:ext>
            </a:extLst>
          </p:cNvPr>
          <p:cNvSpPr/>
          <p:nvPr/>
        </p:nvSpPr>
        <p:spPr>
          <a:xfrm>
            <a:off x="3145655" y="117404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Por que os judeus ficavam tão irritados</a:t>
            </a:r>
          </a:p>
          <a:p>
            <a:r>
              <a:rPr lang="pt-BR" b="1" dirty="0">
                <a:latin typeface="MyriadPro-Bold"/>
              </a:rPr>
              <a:t>com o fato de um poder estrangeiro cobrar</a:t>
            </a:r>
          </a:p>
          <a:p>
            <a:r>
              <a:rPr lang="pt-BR" b="1" dirty="0">
                <a:latin typeface="MyriadPro-Bold"/>
              </a:rPr>
              <a:t>impostos?</a:t>
            </a:r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63A7BD9A-7815-4240-BC2C-E4BFECED0FBE}"/>
              </a:ext>
            </a:extLst>
          </p:cNvPr>
          <p:cNvSpPr/>
          <p:nvPr/>
        </p:nvSpPr>
        <p:spPr>
          <a:xfrm>
            <a:off x="1735825" y="4031971"/>
            <a:ext cx="4157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Os romanos eram cruéis e os humilhavam,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769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3935317"/>
            <a:ext cx="359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saduceus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39947" y="4015960"/>
            <a:ext cx="36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Jesus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39947" y="5591319"/>
            <a:ext cx="298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mestres da lei</a:t>
            </a:r>
            <a:endParaRPr lang="pt-BR" sz="199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17248" y="1080172"/>
            <a:ext cx="603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Quem revelou a Mateus seu estado</a:t>
            </a:r>
          </a:p>
          <a:p>
            <a:r>
              <a:rPr lang="pt-BR" b="1"/>
              <a:t>pecaminoso?</a:t>
            </a:r>
            <a:endParaRPr lang="pt-BR" sz="4000" b="1" dirty="0"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AE0F4F43-D87D-4D60-A749-FF14733A4023}"/>
              </a:ext>
            </a:extLst>
          </p:cNvPr>
          <p:cNvSpPr/>
          <p:nvPr/>
        </p:nvSpPr>
        <p:spPr>
          <a:xfrm>
            <a:off x="1798276" y="5452819"/>
            <a:ext cx="168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O Espírito Santo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1830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2680</TotalTime>
  <Words>406</Words>
  <Application>Microsoft Office PowerPoint</Application>
  <PresentationFormat>Widescreen</PresentationFormat>
  <Paragraphs>122</Paragraphs>
  <Slides>11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Aharoni</vt:lpstr>
      <vt:lpstr>Arial</vt:lpstr>
      <vt:lpstr>Arial Nova Cond</vt:lpstr>
      <vt:lpstr>Calibri</vt:lpstr>
      <vt:lpstr>Calibri Light</vt:lpstr>
      <vt:lpstr>MyriadPro-Bold</vt:lpstr>
      <vt:lpstr>MyriadPro-Regular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USB - Camila Requena</dc:creator>
  <cp:lastModifiedBy>USB - Karla Urbano</cp:lastModifiedBy>
  <cp:revision>454</cp:revision>
  <dcterms:created xsi:type="dcterms:W3CDTF">2020-02-20T16:09:54Z</dcterms:created>
  <dcterms:modified xsi:type="dcterms:W3CDTF">2021-05-25T20:10:02Z</dcterms:modified>
</cp:coreProperties>
</file>