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1" r:id="rId2"/>
  </p:sldMasterIdLst>
  <p:notesMasterIdLst>
    <p:notesMasterId r:id="rId52"/>
  </p:notesMasterIdLst>
  <p:sldIdLst>
    <p:sldId id="727" r:id="rId3"/>
    <p:sldId id="256" r:id="rId4"/>
    <p:sldId id="902" r:id="rId5"/>
    <p:sldId id="517" r:id="rId6"/>
    <p:sldId id="258" r:id="rId7"/>
    <p:sldId id="259" r:id="rId8"/>
    <p:sldId id="260" r:id="rId9"/>
    <p:sldId id="988" r:id="rId10"/>
    <p:sldId id="777" r:id="rId11"/>
    <p:sldId id="943" r:id="rId12"/>
    <p:sldId id="986" r:id="rId13"/>
    <p:sldId id="776" r:id="rId14"/>
    <p:sldId id="925" r:id="rId15"/>
    <p:sldId id="733" r:id="rId16"/>
    <p:sldId id="775" r:id="rId17"/>
    <p:sldId id="928" r:id="rId18"/>
    <p:sldId id="990" r:id="rId19"/>
    <p:sldId id="768" r:id="rId20"/>
    <p:sldId id="931" r:id="rId21"/>
    <p:sldId id="992" r:id="rId22"/>
    <p:sldId id="767" r:id="rId23"/>
    <p:sldId id="934" r:id="rId24"/>
    <p:sldId id="994" r:id="rId25"/>
    <p:sldId id="774" r:id="rId26"/>
    <p:sldId id="937" r:id="rId27"/>
    <p:sldId id="996" r:id="rId28"/>
    <p:sldId id="779" r:id="rId29"/>
    <p:sldId id="940" r:id="rId30"/>
    <p:sldId id="998" r:id="rId31"/>
    <p:sldId id="778" r:id="rId32"/>
    <p:sldId id="946" r:id="rId33"/>
    <p:sldId id="1000" r:id="rId34"/>
    <p:sldId id="748" r:id="rId35"/>
    <p:sldId id="949" r:id="rId36"/>
    <p:sldId id="1002" r:id="rId37"/>
    <p:sldId id="745" r:id="rId38"/>
    <p:sldId id="952" r:id="rId39"/>
    <p:sldId id="1004" r:id="rId40"/>
    <p:sldId id="742" r:id="rId41"/>
    <p:sldId id="955" r:id="rId42"/>
    <p:sldId id="1006" r:id="rId43"/>
    <p:sldId id="770" r:id="rId44"/>
    <p:sldId id="958" r:id="rId45"/>
    <p:sldId id="1008" r:id="rId46"/>
    <p:sldId id="769" r:id="rId47"/>
    <p:sldId id="924" r:id="rId48"/>
    <p:sldId id="312" r:id="rId49"/>
    <p:sldId id="325" r:id="rId50"/>
    <p:sldId id="304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y Ernesto Nobrega Schwantes" initials="RENS" lastIdx="1" clrIdx="0">
    <p:extLst>
      <p:ext uri="{19B8F6BF-5375-455C-9EA6-DF929625EA0E}">
        <p15:presenceInfo xmlns:p15="http://schemas.microsoft.com/office/powerpoint/2012/main" userId="2159a553c4c130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55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82" autoAdjust="0"/>
    <p:restoredTop sz="94434" autoAdjust="0"/>
  </p:normalViewPr>
  <p:slideViewPr>
    <p:cSldViewPr>
      <p:cViewPr varScale="1">
        <p:scale>
          <a:sx n="90" d="100"/>
          <a:sy n="90" d="100"/>
        </p:scale>
        <p:origin x="498" y="90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16/09/2021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72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199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87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384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78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43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19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5819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47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19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04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17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822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76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11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98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52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83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49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35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07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99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2021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882D1CDF-A47D-47A7-9A67-85964D32545C}"/>
              </a:ext>
            </a:extLst>
          </p:cNvPr>
          <p:cNvSpPr/>
          <p:nvPr userDrawn="1"/>
        </p:nvSpPr>
        <p:spPr>
          <a:xfrm>
            <a:off x="23812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76A1A1E-51CD-4CA1-AA4A-99FB22EFDD33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DEC2DDF-130F-4C79-8748-C45A2439757C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Espaço Reservado para Texto 8">
            <a:extLst>
              <a:ext uri="{FF2B5EF4-FFF2-40B4-BE49-F238E27FC236}">
                <a16:creationId xmlns:a16="http://schemas.microsoft.com/office/drawing/2014/main" id="{8F14CC2E-63C0-43EF-A5E7-4848A35205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t-BR" sz="40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S01 – </a:t>
            </a:r>
            <a:r>
              <a:rPr lang="pt-BR" dirty="0" err="1"/>
              <a:t>Misión</a:t>
            </a:r>
            <a:r>
              <a:rPr lang="pt-BR" dirty="0"/>
              <a:t> – 5 de Janeiro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AEBCA12A-E4DA-4E15-AE44-1DD2C49FA5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5" name="Espaço Reservado para Imagem 17">
            <a:extLst>
              <a:ext uri="{FF2B5EF4-FFF2-40B4-BE49-F238E27FC236}">
                <a16:creationId xmlns:a16="http://schemas.microsoft.com/office/drawing/2014/main" id="{7F82A950-F6C9-4D1D-B221-C2E5E6F084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901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6" name="Espaço Reservado para Imagem 19">
            <a:extLst>
              <a:ext uri="{FF2B5EF4-FFF2-40B4-BE49-F238E27FC236}">
                <a16:creationId xmlns:a16="http://schemas.microsoft.com/office/drawing/2014/main" id="{CE57A428-608B-4276-BC8C-58272C3E61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9014" y="3975057"/>
            <a:ext cx="2355591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7" name="Espaço Reservado para Texto 21">
            <a:extLst>
              <a:ext uri="{FF2B5EF4-FFF2-40B4-BE49-F238E27FC236}">
                <a16:creationId xmlns:a16="http://schemas.microsoft.com/office/drawing/2014/main" id="{E651C1CB-A436-4985-B4EF-7E329E7DE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381328"/>
            <a:ext cx="6446941" cy="3335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19" name="Espaço Reservado para Texto 23">
            <a:extLst>
              <a:ext uri="{FF2B5EF4-FFF2-40B4-BE49-F238E27FC236}">
                <a16:creationId xmlns:a16="http://schemas.microsoft.com/office/drawing/2014/main" id="{701F3D57-ACE6-47CE-8826-670C610CA4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9015" y="3253428"/>
            <a:ext cx="2355590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18" name="Espaço Reservado para Texto 21">
            <a:extLst>
              <a:ext uri="{FF2B5EF4-FFF2-40B4-BE49-F238E27FC236}">
                <a16:creationId xmlns:a16="http://schemas.microsoft.com/office/drawing/2014/main" id="{9E2416AE-C52F-4B18-BB27-4D01F6FED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284" y="6381328"/>
            <a:ext cx="6446941" cy="3335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</p:spTree>
    <p:extLst>
      <p:ext uri="{BB962C8B-B14F-4D97-AF65-F5344CB8AC3E}">
        <p14:creationId xmlns:p14="http://schemas.microsoft.com/office/powerpoint/2010/main" val="272285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Pacífico Norte-Asiático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BD80D8-3761-4900-B3A7-1F0AC121B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1327805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División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Norasiática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del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Pacífico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8BE4788-A1D5-4700-803A-52224B286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3542583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Pacífico Norte-Asiático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5BEB51A7-FA12-4092-880C-D92F60CC10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>
                <a:latin typeface="Comic Sans MS" panose="030F0702030302020204" pitchFamily="66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2258422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2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División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Norasiática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del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Pacífico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C3C6BC68-F4EE-4E9D-871A-85BBCAF210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>
                <a:latin typeface="Comic Sans MS" panose="030F0702030302020204" pitchFamily="66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3313019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Pacífico Norte-Asiático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División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Norasiática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36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del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Pacífico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03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57A5-1D10-4BFC-8C69-E0241B0C4CC3}"/>
              </a:ext>
            </a:extLst>
          </p:cNvPr>
          <p:cNvSpPr txBox="1"/>
          <p:nvPr userDrawn="1"/>
        </p:nvSpPr>
        <p:spPr>
          <a:xfrm>
            <a:off x="55055" y="666750"/>
            <a:ext cx="905402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1600" algn="ctr">
              <a:lnSpc>
                <a:spcPct val="107000"/>
              </a:lnSpc>
              <a:spcAft>
                <a:spcPts val="0"/>
              </a:spcAft>
            </a:pPr>
            <a:r>
              <a:rPr lang="pt-BR" sz="2800" b="1" i="1" dirty="0">
                <a:solidFill>
                  <a:srgbClr val="FF0000"/>
                </a:solidFill>
              </a:rPr>
              <a:t>Dicas da história 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1B27DBC-FF71-42CD-8B6F-E2C8DA647EC9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Orientación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para maestras/os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63A38D-7392-4EB8-BA13-145A2E40E623}"/>
              </a:ext>
            </a:extLst>
          </p:cNvPr>
          <p:cNvSpPr txBox="1"/>
          <p:nvPr userDrawn="1"/>
        </p:nvSpPr>
        <p:spPr>
          <a:xfrm>
            <a:off x="41003" y="700273"/>
            <a:ext cx="9068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pt-BR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Consejos de historia</a:t>
            </a:r>
            <a:endParaRPr kumimoji="0" lang="es-ES" altLang="pt-BR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88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FF0000"/>
                </a:solidFill>
              </a:rPr>
              <a:t>Conferência Geral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877F83-E5D6-4F8E-907D-4BA9F142A14E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B8DD16-7EA1-47D0-BE16-5B35C97E74C4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AAA76E-B543-4D9E-8A95-B102DC517481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86452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2021</a:t>
            </a:r>
          </a:p>
        </p:txBody>
      </p:sp>
      <p:sp>
        <p:nvSpPr>
          <p:cNvPr id="22" name="CaixaDeTexto 18">
            <a:extLst>
              <a:ext uri="{FF2B5EF4-FFF2-40B4-BE49-F238E27FC236}">
                <a16:creationId xmlns:a16="http://schemas.microsoft.com/office/drawing/2014/main" id="{A641F165-A71D-4BBB-8C38-E1BECC5D31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1ED557E-C7F0-4900-81BA-E8742967E8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24" name="Espaço Reservado para Texto 29">
            <a:extLst>
              <a:ext uri="{FF2B5EF4-FFF2-40B4-BE49-F238E27FC236}">
                <a16:creationId xmlns:a16="http://schemas.microsoft.com/office/drawing/2014/main" id="{7BA4ED98-1071-4839-AF93-08123AF9F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2499511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229E696-4FB6-492C-A389-07FA8F1FF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07504" y="55094"/>
            <a:ext cx="8930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pt-BR" sz="3200" b="1" kern="1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Divisiones de la Iglesia Adventista en el mundo</a:t>
            </a:r>
            <a:endParaRPr lang="pt-BR" sz="3200" b="1" kern="1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pt-BR" sz="16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Conferencia general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666B05-6BFC-4CED-AAED-C78BD32125A7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F052CDC-5E95-4536-941C-45E02E47DA14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C08EA43-125B-4F70-A8B6-75EA9A0DF317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Norasiática</a:t>
            </a:r>
            <a:r>
              <a:rPr lang="pt-B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</a:t>
            </a:r>
            <a:r>
              <a:rPr lang="pt-B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Pacífico</a:t>
            </a:r>
            <a:r>
              <a:rPr lang="pt-BR" sz="1200" b="1" dirty="0"/>
              <a:t>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22140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8F28B665-A79E-4E52-BD91-14131BA51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E3D07488-1B31-49D1-8FDD-086C49F419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Las imágenes que hemos utilizado aquí son tomadas de Internet. Buscamos no utilizar imágenes que tengan restricciones sobre los derechos de autor.</a:t>
            </a:r>
          </a:p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Si por casualidad estamos utilizando incorrectamente alguna imagen, por favor hágamelo saber que voy a eliminar inmediatamente la imagen de 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652FF157-BCF9-4E58-B41D-0A2AE0159D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2400" b="1" dirty="0"/>
              <a:t>Cualquier comentario sobre este material por favor póngase en contacto conmigo por correo electrónico </a:t>
            </a:r>
            <a:r>
              <a:rPr lang="pt-BR" altLang="pt-BR" sz="2400" b="1" dirty="0"/>
              <a:t>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CE21B50-5B16-4325-9033-D646B8D466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32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F3C1C5C-7732-42B8-AE90-B43EE781E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25" y="689900"/>
            <a:ext cx="9109075" cy="52387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defRPr sz="2800" b="1">
                <a:solidFill>
                  <a:srgbClr val="FFFF00"/>
                </a:solidFill>
              </a:defRPr>
            </a:lvl1pPr>
            <a:lvl2pPr>
              <a:defRPr b="1">
                <a:solidFill>
                  <a:srgbClr val="FFFF00"/>
                </a:solidFill>
              </a:defRPr>
            </a:lvl2pPr>
            <a:lvl3pPr>
              <a:defRPr b="1">
                <a:solidFill>
                  <a:srgbClr val="FFFF00"/>
                </a:solidFill>
              </a:defRPr>
            </a:lvl3pPr>
            <a:lvl4pPr>
              <a:defRPr b="1">
                <a:solidFill>
                  <a:srgbClr val="FFFF00"/>
                </a:solidFill>
              </a:defRPr>
            </a:lvl4pPr>
            <a:lvl5pPr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85168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CAPA - 4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C4FEF0-8A47-4AC6-A0E0-30CD42D95EE1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B65C028F-C3E5-48CD-BA7A-8E01655A4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998C51B-5961-4332-9F95-1378C485AEC4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5C15DF-A763-467D-B824-0CB19D24092D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83C081-DE6D-4125-B51B-BE5A43D08F53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28AF6E-8F61-4B91-A810-08F10495D554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90DB37D-F52C-4018-A150-43DF63D0D08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4D6CC90-7387-499B-B3C5-1FA4E71D89A9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9978B942-97EB-496B-8EB7-CCBC2F7F3196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42963"/>
            <a:ext cx="126841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91E05CD-9CC7-447C-A604-5790BBFD58FB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1683427A-8243-4FC1-92C8-1E3BE900AA46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DA24ACCB-34BD-4833-8FBD-D447B81ABC8D}"/>
              </a:ext>
            </a:extLst>
          </p:cNvPr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64604E08-EF50-479C-BF89-EAD268211E5B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2793710C-739A-4F95-868F-AE0D753ADB7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11B95390-0995-4B81-8E7F-C616DBB3226B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ADF4A2DB-7503-43BB-8701-2341441E1B57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F17D8FD-C7E7-4BCF-9742-40BC2670E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18">
            <a:extLst>
              <a:ext uri="{FF2B5EF4-FFF2-40B4-BE49-F238E27FC236}">
                <a16:creationId xmlns:a16="http://schemas.microsoft.com/office/drawing/2014/main" id="{08514C7B-E36E-4B83-9AAB-7166EC8914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29CE97F-0103-4489-86DA-9A7E2F0B04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41685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055C3C2-8158-473C-9D75-092FA71103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2021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502883E-26D5-4D6A-A98A-52B76B0E1A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dirty="0">
                <a:cs typeface="+mn-cs"/>
              </a:rPr>
              <a:t>Sábado</a:t>
            </a:r>
          </a:p>
        </p:txBody>
      </p:sp>
      <p:sp>
        <p:nvSpPr>
          <p:cNvPr id="33" name="Espaço Reservado para Texto 29">
            <a:extLst>
              <a:ext uri="{FF2B5EF4-FFF2-40B4-BE49-F238E27FC236}">
                <a16:creationId xmlns:a16="http://schemas.microsoft.com/office/drawing/2014/main" id="{89A7A51E-7F41-452E-8036-2D3AFDD2DF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34" name="Espaço Reservado para Texto 21">
            <a:extLst>
              <a:ext uri="{FF2B5EF4-FFF2-40B4-BE49-F238E27FC236}">
                <a16:creationId xmlns:a16="http://schemas.microsoft.com/office/drawing/2014/main" id="{DEF5D634-A807-40BF-91FB-7977F63075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35" name="Espaço Reservado para Texto 23">
            <a:extLst>
              <a:ext uri="{FF2B5EF4-FFF2-40B4-BE49-F238E27FC236}">
                <a16:creationId xmlns:a16="http://schemas.microsoft.com/office/drawing/2014/main" id="{A9497C66-2287-4ED7-9704-77C9B6E3F3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6847" y="5876925"/>
            <a:ext cx="1742594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</p:spTree>
    <p:extLst>
      <p:ext uri="{BB962C8B-B14F-4D97-AF65-F5344CB8AC3E}">
        <p14:creationId xmlns:p14="http://schemas.microsoft.com/office/powerpoint/2010/main" val="757730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ES CAPA - 4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C4FEF0-8A47-4AC6-A0E0-30CD42D95EE1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B65C028F-C3E5-48CD-BA7A-8E01655A4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998C51B-5961-4332-9F95-1378C485AEC4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5C15DF-A763-467D-B824-0CB19D24092D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83C081-DE6D-4125-B51B-BE5A43D08F53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28AF6E-8F61-4B91-A810-08F10495D554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90DB37D-F52C-4018-A150-43DF63D0D08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4D6CC90-7387-499B-B3C5-1FA4E71D89A9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64604E08-EF50-479C-BF89-EAD268211E5B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2793710C-739A-4F95-868F-AE0D753ADB7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11B95390-0995-4B81-8E7F-C616DBB3226B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ADF4A2DB-7503-43BB-8701-2341441E1B57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F17D8FD-C7E7-4BCF-9742-40BC2670E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29" descr="Uma imagem contendo parede, foto&#10;&#10;Descrição gerada automaticamente">
            <a:extLst>
              <a:ext uri="{FF2B5EF4-FFF2-40B4-BE49-F238E27FC236}">
                <a16:creationId xmlns:a16="http://schemas.microsoft.com/office/drawing/2014/main" id="{08BDE167-1629-40AF-A05F-0C1C032D56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00" y="838800"/>
            <a:ext cx="1260000" cy="1566000"/>
          </a:xfrm>
          <a:prstGeom prst="rect">
            <a:avLst/>
          </a:prstGeom>
        </p:spPr>
      </p:pic>
      <p:pic>
        <p:nvPicPr>
          <p:cNvPr id="31" name="Imagem 30" descr="Uma imagem contendo foto, parede, edifício&#10;&#10;Descrição gerada automaticamente">
            <a:extLst>
              <a:ext uri="{FF2B5EF4-FFF2-40B4-BE49-F238E27FC236}">
                <a16:creationId xmlns:a16="http://schemas.microsoft.com/office/drawing/2014/main" id="{0F3BEEC7-5B9E-4B3C-98E9-247B542933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00" y="1796400"/>
            <a:ext cx="1260000" cy="1566672"/>
          </a:xfrm>
          <a:prstGeom prst="rect">
            <a:avLst/>
          </a:prstGeom>
        </p:spPr>
      </p:pic>
      <p:pic>
        <p:nvPicPr>
          <p:cNvPr id="32" name="Imagem 31" descr="Uma imagem contendo foto, objeto&#10;&#10;Descrição gerada automaticamente">
            <a:extLst>
              <a:ext uri="{FF2B5EF4-FFF2-40B4-BE49-F238E27FC236}">
                <a16:creationId xmlns:a16="http://schemas.microsoft.com/office/drawing/2014/main" id="{5BBA511B-4DC5-491A-8B09-45AA6C7B2D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00" y="2822400"/>
            <a:ext cx="1260000" cy="1566672"/>
          </a:xfrm>
          <a:prstGeom prst="rect">
            <a:avLst/>
          </a:prstGeom>
        </p:spPr>
      </p:pic>
      <p:pic>
        <p:nvPicPr>
          <p:cNvPr id="33" name="Imagem 32" descr="Uma imagem contendo foto, interior, parede&#10;&#10;Descrição gerada automaticamente">
            <a:extLst>
              <a:ext uri="{FF2B5EF4-FFF2-40B4-BE49-F238E27FC236}">
                <a16:creationId xmlns:a16="http://schemas.microsoft.com/office/drawing/2014/main" id="{16A2D038-7666-4D00-9E8D-3CF697757C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3657600"/>
            <a:ext cx="1260000" cy="1566000"/>
          </a:xfrm>
          <a:prstGeom prst="rect">
            <a:avLst/>
          </a:prstGeom>
        </p:spPr>
      </p:pic>
      <p:pic>
        <p:nvPicPr>
          <p:cNvPr id="34" name="12 Imagen">
            <a:extLst>
              <a:ext uri="{FF2B5EF4-FFF2-40B4-BE49-F238E27FC236}">
                <a16:creationId xmlns:a16="http://schemas.microsoft.com/office/drawing/2014/main" id="{1CF7C75E-1F60-456C-A29B-08262A13C1C3}"/>
              </a:ext>
            </a:extLst>
          </p:cNvPr>
          <p:cNvPicPr preferRelativeResize="0"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3"/>
          <a:stretch>
            <a:fillRect/>
          </a:stretch>
        </p:blipFill>
        <p:spPr bwMode="auto">
          <a:xfrm>
            <a:off x="53975" y="5475288"/>
            <a:ext cx="12065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18">
            <a:extLst>
              <a:ext uri="{FF2B5EF4-FFF2-40B4-BE49-F238E27FC236}">
                <a16:creationId xmlns:a16="http://schemas.microsoft.com/office/drawing/2014/main" id="{DCA41576-48C0-4916-862D-2FAD6CE9F4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F097D7CD-7270-4E67-B18C-93CA5AD0C6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19F9088-5013-4C72-A3EC-55FAF8DF0B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2021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39A766B-ED1C-4D51-9C99-E4B0E92F39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dirty="0">
                <a:cs typeface="+mn-cs"/>
              </a:rPr>
              <a:t>Sábado</a:t>
            </a:r>
          </a:p>
        </p:txBody>
      </p:sp>
      <p:sp>
        <p:nvSpPr>
          <p:cNvPr id="38" name="Espaço Reservado para Texto 29">
            <a:extLst>
              <a:ext uri="{FF2B5EF4-FFF2-40B4-BE49-F238E27FC236}">
                <a16:creationId xmlns:a16="http://schemas.microsoft.com/office/drawing/2014/main" id="{0B517EB9-0CDE-4E51-816C-D1D6349AA3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39" name="Espaço Reservado para Texto 21">
            <a:extLst>
              <a:ext uri="{FF2B5EF4-FFF2-40B4-BE49-F238E27FC236}">
                <a16:creationId xmlns:a16="http://schemas.microsoft.com/office/drawing/2014/main" id="{F9BB5DE4-6788-4654-A87B-B5CEE828B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40" name="Espaço Reservado para Texto 23">
            <a:extLst>
              <a:ext uri="{FF2B5EF4-FFF2-40B4-BE49-F238E27FC236}">
                <a16:creationId xmlns:a16="http://schemas.microsoft.com/office/drawing/2014/main" id="{4E5B7A22-354D-406C-81D8-A0646FDE44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</p:spTree>
    <p:extLst>
      <p:ext uri="{BB962C8B-B14F-4D97-AF65-F5344CB8AC3E}">
        <p14:creationId xmlns:p14="http://schemas.microsoft.com/office/powerpoint/2010/main" val="419694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8" y="1674844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39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dirty="0"/>
              <a:t>Informativo</a:t>
            </a:r>
            <a:r>
              <a:rPr lang="pt-BR" sz="2800" dirty="0"/>
              <a:t>   Mundial das Missões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FFB3E1D8-4CC7-4B90-BFD6-30AC047F6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8" y="1674844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E447A3-4C0C-4B97-98F8-70B3A5C5201E}"/>
              </a:ext>
            </a:extLst>
          </p:cNvPr>
          <p:cNvSpPr txBox="1"/>
          <p:nvPr userDrawn="1"/>
        </p:nvSpPr>
        <p:spPr>
          <a:xfrm>
            <a:off x="6588224" y="260648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A74E7B-CD9F-494C-971D-6178576C53F8}"/>
              </a:ext>
            </a:extLst>
          </p:cNvPr>
          <p:cNvSpPr txBox="1"/>
          <p:nvPr userDrawn="1"/>
        </p:nvSpPr>
        <p:spPr>
          <a:xfrm>
            <a:off x="1332000" y="687600"/>
            <a:ext cx="7812000" cy="1107996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8000" dirty="0" err="1"/>
              <a:t>Misión</a:t>
            </a:r>
            <a:r>
              <a:rPr lang="pt-BR" dirty="0"/>
              <a:t> </a:t>
            </a:r>
            <a:r>
              <a:rPr lang="pt-BR" sz="5400" dirty="0"/>
              <a:t>Adventista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756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A6B12C85-1D00-4489-8EF9-E600501C5A7E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042B04BC-7E8B-4698-A759-CE34BD7E8E7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5BB715D9-9498-49F7-971C-96EE72AE648A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B932BA80-A5D1-4DF3-B45F-BDFB88D5505B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  <a:endParaRPr lang="pt-BR" altLang="pt-BR" sz="24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  <p:pic>
        <p:nvPicPr>
          <p:cNvPr id="27" name="Imagem 2">
            <a:extLst>
              <a:ext uri="{FF2B5EF4-FFF2-40B4-BE49-F238E27FC236}">
                <a16:creationId xmlns:a16="http://schemas.microsoft.com/office/drawing/2014/main" id="{EC744A77-C2D0-4BCF-93F7-481B580387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94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2021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  <p:pic>
        <p:nvPicPr>
          <p:cNvPr id="35" name="Imagem 34" descr="Uma imagem contendo parede, foto&#10;&#10;Descrição gerada automaticamente">
            <a:extLst>
              <a:ext uri="{FF2B5EF4-FFF2-40B4-BE49-F238E27FC236}">
                <a16:creationId xmlns:a16="http://schemas.microsoft.com/office/drawing/2014/main" id="{7EEB57F5-F4C9-4CE0-AC62-36B44926C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00" y="1796400"/>
            <a:ext cx="1260000" cy="1566000"/>
          </a:xfrm>
          <a:prstGeom prst="rect">
            <a:avLst/>
          </a:prstGeom>
        </p:spPr>
      </p:pic>
      <p:pic>
        <p:nvPicPr>
          <p:cNvPr id="37" name="Imagem 36" descr="Uma imagem contendo foto, parede, edifício&#10;&#10;Descrição gerada automaticamente">
            <a:extLst>
              <a:ext uri="{FF2B5EF4-FFF2-40B4-BE49-F238E27FC236}">
                <a16:creationId xmlns:a16="http://schemas.microsoft.com/office/drawing/2014/main" id="{6C52544F-0C00-4D7F-8E74-D542857570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00" y="2822400"/>
            <a:ext cx="1260000" cy="1566672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A2640E4-4023-4CF4-8933-1FC1080921C9}"/>
              </a:ext>
            </a:extLst>
          </p:cNvPr>
          <p:cNvPicPr preferRelativeResize="0"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" y="5245200"/>
            <a:ext cx="1206000" cy="1276350"/>
          </a:xfrm>
          <a:prstGeom prst="rect">
            <a:avLst/>
          </a:prstGeom>
        </p:spPr>
      </p:pic>
      <p:pic>
        <p:nvPicPr>
          <p:cNvPr id="41" name="Imagem 40" descr="Uma imagem contendo foto, objeto&#10;&#10;Descrição gerada automaticamente">
            <a:extLst>
              <a:ext uri="{FF2B5EF4-FFF2-40B4-BE49-F238E27FC236}">
                <a16:creationId xmlns:a16="http://schemas.microsoft.com/office/drawing/2014/main" id="{B4055186-3C26-4D1D-8637-81CC634B9E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3657600"/>
            <a:ext cx="1260000" cy="1566672"/>
          </a:xfrm>
          <a:prstGeom prst="rect">
            <a:avLst/>
          </a:prstGeom>
        </p:spPr>
      </p:pic>
      <p:pic>
        <p:nvPicPr>
          <p:cNvPr id="43" name="Imagem 42" descr="Uma imagem contendo foto, interior, parede&#10;&#10;Descrição gerada automaticamente">
            <a:extLst>
              <a:ext uri="{FF2B5EF4-FFF2-40B4-BE49-F238E27FC236}">
                <a16:creationId xmlns:a16="http://schemas.microsoft.com/office/drawing/2014/main" id="{60A1F0D2-666F-4E65-99F3-85695920FC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00" y="838800"/>
            <a:ext cx="1260000" cy="1566000"/>
          </a:xfrm>
          <a:prstGeom prst="rect">
            <a:avLst/>
          </a:prstGeom>
        </p:spPr>
      </p:pic>
      <p:pic>
        <p:nvPicPr>
          <p:cNvPr id="27" name="Imagem 2">
            <a:extLst>
              <a:ext uri="{FF2B5EF4-FFF2-40B4-BE49-F238E27FC236}">
                <a16:creationId xmlns:a16="http://schemas.microsoft.com/office/drawing/2014/main" id="{EB4D98F1-E254-4ADC-ABDD-B42AB9D51F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6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91B585-CF2B-4661-B3D9-43A3C54EE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50" t="21987" r="27951" b="1365"/>
          <a:stretch/>
        </p:blipFill>
        <p:spPr>
          <a:xfrm>
            <a:off x="-1" y="679107"/>
            <a:ext cx="9159875" cy="6191250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CBE17B14-085A-4742-B7DC-A50841970901}"/>
              </a:ext>
            </a:extLst>
          </p:cNvPr>
          <p:cNvSpPr/>
          <p:nvPr userDrawn="1"/>
        </p:nvSpPr>
        <p:spPr>
          <a:xfrm>
            <a:off x="5796136" y="3573017"/>
            <a:ext cx="3283194" cy="3209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Pacífico Norte-Asiático</a:t>
            </a:r>
            <a:endParaRPr lang="pt-BR" sz="1800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tx1"/>
                </a:solidFill>
              </a:rPr>
              <a:t>PROJETOS </a:t>
            </a:r>
          </a:p>
          <a:p>
            <a:pPr marL="228600" indent="-228600" algn="l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</a:rPr>
              <a:t>Centro Adventista de estilo de Vida em Ulan Bator, Mongólia</a:t>
            </a:r>
          </a:p>
          <a:p>
            <a:pPr marL="228600" indent="-228600" algn="l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</a:rPr>
              <a:t>Três centros de influência urbanos em Taipé, </a:t>
            </a:r>
            <a:r>
              <a:rPr lang="pt-BR" sz="1400" dirty="0" err="1">
                <a:solidFill>
                  <a:schemeClr val="tx1"/>
                </a:solidFill>
              </a:rPr>
              <a:t>Tainan</a:t>
            </a:r>
            <a:r>
              <a:rPr lang="pt-BR" sz="1400" dirty="0">
                <a:solidFill>
                  <a:schemeClr val="tx1"/>
                </a:solidFill>
              </a:rPr>
              <a:t> e Kaohsiung, Taiwan</a:t>
            </a:r>
          </a:p>
          <a:p>
            <a:pPr marL="228600" indent="-228600" algn="l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</a:rPr>
              <a:t>Centro de cuidados para crianças imigrantes em </a:t>
            </a:r>
            <a:r>
              <a:rPr lang="pt-BR" sz="1400" dirty="0" err="1">
                <a:solidFill>
                  <a:schemeClr val="tx1"/>
                </a:solidFill>
              </a:rPr>
              <a:t>Ansan</a:t>
            </a:r>
            <a:r>
              <a:rPr lang="pt-BR" sz="1400" dirty="0">
                <a:solidFill>
                  <a:schemeClr val="tx1"/>
                </a:solidFill>
              </a:rPr>
              <a:t>, Coreia do Sul</a:t>
            </a:r>
          </a:p>
          <a:p>
            <a:pPr marL="228600" indent="-228600" algn="l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</a:rPr>
              <a:t>Centro Missionário em </a:t>
            </a:r>
            <a:r>
              <a:rPr lang="pt-BR" sz="1400" dirty="0" err="1">
                <a:solidFill>
                  <a:schemeClr val="tx1"/>
                </a:solidFill>
              </a:rPr>
              <a:t>Daegu</a:t>
            </a:r>
            <a:r>
              <a:rPr lang="pt-BR" sz="1400" dirty="0">
                <a:solidFill>
                  <a:schemeClr val="tx1"/>
                </a:solidFill>
              </a:rPr>
              <a:t>, na província de </a:t>
            </a:r>
            <a:r>
              <a:rPr lang="pt-BR" sz="1400" dirty="0" err="1">
                <a:solidFill>
                  <a:schemeClr val="tx1"/>
                </a:solidFill>
              </a:rPr>
              <a:t>Yeongnam</a:t>
            </a:r>
            <a:r>
              <a:rPr lang="pt-BR" sz="1400" dirty="0">
                <a:solidFill>
                  <a:schemeClr val="tx1"/>
                </a:solidFill>
              </a:rPr>
              <a:t>, Coreia do Sul</a:t>
            </a:r>
          </a:p>
          <a:p>
            <a:pPr marL="228600" indent="-228600" algn="l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tx1"/>
                </a:solidFill>
              </a:rPr>
              <a:t>Programa de evangelismo pela internet para alcançar a geração digital no Japão</a:t>
            </a:r>
            <a:endParaRPr lang="pt-BR" sz="14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F548D46-1421-4A47-9FA0-ED5EA4F96B86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/>
          <p:nvPr userDrawn="1"/>
        </p:nvSpPr>
        <p:spPr>
          <a:xfrm>
            <a:off x="5180" y="25192"/>
            <a:ext cx="907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Pacífico Norte-Asiático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43FBEDC3-0795-4941-B605-D450EBC6EBC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572000" y="3861048"/>
            <a:ext cx="1224136" cy="2305009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303DBE6-FAF6-4E6E-BAD8-CA48326C58D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835696" y="3068960"/>
            <a:ext cx="3960440" cy="1440160"/>
          </a:xfrm>
          <a:prstGeom prst="straightConnector1">
            <a:avLst/>
          </a:prstGeom>
          <a:ln w="476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D92E419-BD2B-4F2F-9116-C5638B7B673F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7865" y="4941168"/>
            <a:ext cx="2448271" cy="0"/>
          </a:xfrm>
          <a:prstGeom prst="straightConnector1">
            <a:avLst/>
          </a:prstGeom>
          <a:ln w="47625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BF89C6D6-8D3A-4B5C-A5D0-B4784255BB2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59832" y="3861048"/>
            <a:ext cx="2736304" cy="1512168"/>
          </a:xfrm>
          <a:prstGeom prst="straightConnector1">
            <a:avLst/>
          </a:prstGeom>
          <a:ln w="476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A06C1A00-DD4A-48A9-9CF8-3C01649C669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35896" y="3573017"/>
            <a:ext cx="2160240" cy="2232247"/>
          </a:xfrm>
          <a:prstGeom prst="straightConnector1">
            <a:avLst/>
          </a:prstGeom>
          <a:ln w="4762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19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45B90587-1583-499F-9BA4-17C3701F9835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77CAD2-81C2-4EB8-8A44-52E01E574705}"/>
              </a:ext>
            </a:extLst>
          </p:cNvPr>
          <p:cNvSpPr txBox="1"/>
          <p:nvPr userDrawn="1"/>
        </p:nvSpPr>
        <p:spPr>
          <a:xfrm>
            <a:off x="5180" y="25192"/>
            <a:ext cx="907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DE LAS OFRENDAS – </a:t>
            </a:r>
            <a:r>
              <a:rPr lang="pt-BR" sz="28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División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28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Norasiática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2800" b="1" kern="1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del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Pacífico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FF93DC-11BF-4D03-8114-2795DFB2E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50" t="21987" r="27951" b="1365"/>
          <a:stretch/>
        </p:blipFill>
        <p:spPr>
          <a:xfrm>
            <a:off x="-1" y="679107"/>
            <a:ext cx="9159875" cy="6191250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64A5F7F0-05D7-4D3D-9DA7-4B3FF8B661D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572000" y="3861048"/>
            <a:ext cx="1224136" cy="2305009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110ADEB3-BB78-45AF-9616-C00B947938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835696" y="3068960"/>
            <a:ext cx="3960440" cy="1872208"/>
          </a:xfrm>
          <a:prstGeom prst="straightConnector1">
            <a:avLst/>
          </a:prstGeom>
          <a:ln w="476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E9F766BE-DC3A-44AD-9838-38D4DF2D6D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47866" y="4941168"/>
            <a:ext cx="2448270" cy="288032"/>
          </a:xfrm>
          <a:prstGeom prst="straightConnector1">
            <a:avLst/>
          </a:prstGeom>
          <a:ln w="47625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CAEE950E-67AC-4919-A55A-2AF03897E19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59832" y="3861048"/>
            <a:ext cx="2736304" cy="1656184"/>
          </a:xfrm>
          <a:prstGeom prst="straightConnector1">
            <a:avLst/>
          </a:prstGeom>
          <a:ln w="476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698B5CF0-F55B-4FE7-894F-CA7A386134B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35896" y="3573018"/>
            <a:ext cx="2160240" cy="2304254"/>
          </a:xfrm>
          <a:prstGeom prst="straightConnector1">
            <a:avLst/>
          </a:prstGeom>
          <a:ln w="4762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76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9C02A9C-EC97-48F4-96BC-621B79453E1E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0D2776-4C41-401B-A7ED-1A0BC0EF6948}"/>
              </a:ext>
            </a:extLst>
          </p:cNvPr>
          <p:cNvSpPr/>
          <p:nvPr userDrawn="1"/>
        </p:nvSpPr>
        <p:spPr>
          <a:xfrm>
            <a:off x="32779" y="640624"/>
            <a:ext cx="9109075" cy="62173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5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C1F9B76E-4B1A-4EB0-A3FF-955595CF6B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20" name="Espaço Reservado para Imagem 17">
            <a:extLst>
              <a:ext uri="{FF2B5EF4-FFF2-40B4-BE49-F238E27FC236}">
                <a16:creationId xmlns:a16="http://schemas.microsoft.com/office/drawing/2014/main" id="{7D0CB816-BE66-401C-8064-957A5D52E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901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2" name="Espaço Reservado para Imagem 19">
            <a:extLst>
              <a:ext uri="{FF2B5EF4-FFF2-40B4-BE49-F238E27FC236}">
                <a16:creationId xmlns:a16="http://schemas.microsoft.com/office/drawing/2014/main" id="{077DD9D9-5667-415D-9AE1-F800DE7A38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9014" y="3975057"/>
            <a:ext cx="2355591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E8EC2046-C85A-4C97-89CB-A052965A85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381328"/>
            <a:ext cx="6446941" cy="3335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89016258-7870-4C04-A223-9D6854435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9015" y="3253428"/>
            <a:ext cx="2355590" cy="604837"/>
          </a:xfrm>
          <a:prstGeom prst="rect">
            <a:avLst/>
          </a:prstGeom>
        </p:spPr>
        <p:txBody>
          <a:bodyPr wrap="none" lIns="90000" anchor="ctr" anchorCtr="0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E45A7885-09C4-4CDB-99A2-435D64BAA7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" y="1764621"/>
            <a:ext cx="6542887" cy="44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9" r:id="rId2"/>
    <p:sldLayoutId id="2147483669" r:id="rId3"/>
    <p:sldLayoutId id="2147483710" r:id="rId4"/>
    <p:sldLayoutId id="2147483679" r:id="rId5"/>
    <p:sldLayoutId id="2147483680" r:id="rId6"/>
    <p:sldLayoutId id="2147483695" r:id="rId7"/>
    <p:sldLayoutId id="2147483696" r:id="rId8"/>
    <p:sldLayoutId id="2147483697" r:id="rId9"/>
    <p:sldLayoutId id="2147483698" r:id="rId10"/>
    <p:sldLayoutId id="2147483705" r:id="rId11"/>
    <p:sldLayoutId id="2147483706" r:id="rId12"/>
    <p:sldLayoutId id="2147483707" r:id="rId13"/>
    <p:sldLayoutId id="2147483708" r:id="rId14"/>
    <p:sldLayoutId id="2147483687" r:id="rId15"/>
    <p:sldLayoutId id="2147483688" r:id="rId16"/>
    <p:sldLayoutId id="2147483685" r:id="rId17"/>
    <p:sldLayoutId id="2147483686" r:id="rId18"/>
    <p:sldLayoutId id="2147483703" r:id="rId19"/>
    <p:sldLayoutId id="2147483704" r:id="rId20"/>
    <p:sldLayoutId id="2147483689" r:id="rId21"/>
    <p:sldLayoutId id="2147483690" r:id="rId22"/>
    <p:sldLayoutId id="2147483691" r:id="rId23"/>
    <p:sldLayoutId id="2147483674" r:id="rId24"/>
    <p:sldLayoutId id="2147483714" r:id="rId2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49D792-FF50-46C3-B99E-1FFD7A62B0D2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4091148-46CF-4C2F-9893-4FD90646583D}"/>
              </a:ext>
            </a:extLst>
          </p:cNvPr>
          <p:cNvSpPr/>
          <p:nvPr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F878A8-CB32-416C-99F4-CB44CED0AFA5}"/>
              </a:ext>
            </a:extLst>
          </p:cNvPr>
          <p:cNvSpPr/>
          <p:nvPr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7E0E060-FE17-4AF4-8BD3-CCC7D0CE15CA}"/>
              </a:ext>
            </a:extLst>
          </p:cNvPr>
          <p:cNvSpPr/>
          <p:nvPr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10BFC46-6C8D-420C-B296-B612BE901CBE}"/>
              </a:ext>
            </a:extLst>
          </p:cNvPr>
          <p:cNvSpPr/>
          <p:nvPr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A734109-F311-400B-AEA9-3DFCB54B5F1C}"/>
              </a:ext>
            </a:extLst>
          </p:cNvPr>
          <p:cNvSpPr/>
          <p:nvPr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1AF1CCD-5DFF-474E-A2EF-A008A3A3E47C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00CF1C06-5A7C-4A21-B7A3-F45EA25BF693}"/>
              </a:ext>
            </a:extLst>
          </p:cNvPr>
          <p:cNvSpPr/>
          <p:nvPr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A05431B9-98A0-40A3-98CF-76DDDDD18BD2}"/>
              </a:ext>
            </a:extLst>
          </p:cNvPr>
          <p:cNvSpPr/>
          <p:nvPr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F414EB73-585D-4D82-82B0-34FA1109C31A}"/>
              </a:ext>
            </a:extLst>
          </p:cNvPr>
          <p:cNvSpPr/>
          <p:nvPr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9ED04254-46D8-4CAE-B02C-3B916F8DB788}"/>
              </a:ext>
            </a:extLst>
          </p:cNvPr>
          <p:cNvSpPr/>
          <p:nvPr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4109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5FDA8F4-3AAB-402B-8FE6-77D6464D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20536C1-1B3F-4960-A032-63CAD1C8BA98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FF99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3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1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5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sz="6000" b="1" dirty="0"/>
              <a:t>4º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S02 - Missões – 9 de Outubro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sz="3600" i="0" dirty="0"/>
              <a:t>A cura milagrosa</a:t>
            </a:r>
            <a:endParaRPr lang="pt-BR" sz="3600" i="0" dirty="0"/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>
                <a:solidFill>
                  <a:srgbClr val="000000"/>
                </a:solidFill>
              </a:rPr>
              <a:t>Gege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dirty="0" err="1">
                <a:solidFill>
                  <a:srgbClr val="000000"/>
                </a:solidFill>
              </a:rPr>
              <a:t>Saran</a:t>
            </a:r>
            <a:r>
              <a:rPr lang="pt-BR" dirty="0">
                <a:solidFill>
                  <a:srgbClr val="000000"/>
                </a:solidFill>
              </a:rPr>
              <a:t>, 28 </a:t>
            </a:r>
            <a:endParaRPr lang="pt-BR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Mongólia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528F1F8-A5B7-4A7C-992B-90826E0BA3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 b="6777"/>
          <a:stretch>
            <a:fillRect/>
          </a:stretch>
        </p:blipFill>
        <p:spPr/>
      </p:pic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F52FA1F5-447D-4641-B148-C4A0BBC7CD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r="9832"/>
          <a:stretch>
            <a:fillRect/>
          </a:stretch>
        </p:blipFill>
        <p:spPr/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B7A514CC-66CB-43D2-B2B8-9B4FDF72C6E3}"/>
              </a:ext>
            </a:extLst>
          </p:cNvPr>
          <p:cNvCxnSpPr>
            <a:cxnSpLocks/>
          </p:cNvCxnSpPr>
          <p:nvPr/>
        </p:nvCxnSpPr>
        <p:spPr>
          <a:xfrm flipH="1" flipV="1">
            <a:off x="1475656" y="2882943"/>
            <a:ext cx="5223360" cy="6729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50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 Mongólia é o lar do camelo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bactriano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. Menor que camelos árabes, sua corcunda dupla é distinta.</a:t>
            </a:r>
          </a:p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 bebida nacional da Mongólia é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airag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, leite de égua fermentada. </a:t>
            </a:r>
          </a:p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Clima e estilo de vida tradicionalmente nômades influenciaram a culinária da Mongólia. Carnes e laticínios são alimentos básicos e há poucas frutas e legumes.</a:t>
            </a:r>
          </a:p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Khoomei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é uma variante do tradicional "canto da garganta“ da Mongólia, que se origina entre pastores. Cantar garganta pode produzir mais de um tom ao mesmo tempo, usando as cordas vocais.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336EE0B-933D-4132-ADDF-BCAAFC00D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69" y="707187"/>
            <a:ext cx="3456384" cy="2754613"/>
          </a:xfrm>
          <a:prstGeom prst="rect">
            <a:avLst/>
          </a:prstGeom>
        </p:spPr>
      </p:pic>
      <p:pic>
        <p:nvPicPr>
          <p:cNvPr id="2050" name="Picture 2" descr="Mongolian Nomadic Life">
            <a:extLst>
              <a:ext uri="{FF2B5EF4-FFF2-40B4-BE49-F238E27FC236}">
                <a16:creationId xmlns:a16="http://schemas.microsoft.com/office/drawing/2014/main" id="{2F38F9C1-F84D-4553-9040-1A2BF020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29" y="3400348"/>
            <a:ext cx="49434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1978491-1071-4AEC-9061-28FB8C442C8A}"/>
              </a:ext>
            </a:extLst>
          </p:cNvPr>
          <p:cNvSpPr txBox="1"/>
          <p:nvPr/>
        </p:nvSpPr>
        <p:spPr>
          <a:xfrm>
            <a:off x="3049602" y="679578"/>
            <a:ext cx="3494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camelo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bactriano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51FEA7-63A6-4414-A77A-E5EC37AE9260}"/>
              </a:ext>
            </a:extLst>
          </p:cNvPr>
          <p:cNvSpPr txBox="1"/>
          <p:nvPr/>
        </p:nvSpPr>
        <p:spPr>
          <a:xfrm>
            <a:off x="4128528" y="3400348"/>
            <a:ext cx="4943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Casa típica de nômades na Mongólia</a:t>
            </a:r>
            <a:endParaRPr lang="pt-BR" dirty="0"/>
          </a:p>
        </p:txBody>
      </p:sp>
      <p:pic>
        <p:nvPicPr>
          <p:cNvPr id="2052" name="Picture 4" descr="Mongolian art of singing, Khoomei - intangible heritage - Culture Sector -  UNESCO">
            <a:extLst>
              <a:ext uri="{FF2B5EF4-FFF2-40B4-BE49-F238E27FC236}">
                <a16:creationId xmlns:a16="http://schemas.microsoft.com/office/drawing/2014/main" id="{DF3A5CDE-D0EB-4BEF-9D39-2FC2D2490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92" y="836712"/>
            <a:ext cx="2339764" cy="182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F89A05C-933A-4CA2-A234-672F0D665704}"/>
              </a:ext>
            </a:extLst>
          </p:cNvPr>
          <p:cNvSpPr txBox="1"/>
          <p:nvPr/>
        </p:nvSpPr>
        <p:spPr>
          <a:xfrm>
            <a:off x="6695277" y="2654960"/>
            <a:ext cx="2339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Cantor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Khoomei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7820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8">
            <a:extLst>
              <a:ext uri="{FF2B5EF4-FFF2-40B4-BE49-F238E27FC236}">
                <a16:creationId xmlns:a16="http://schemas.microsoft.com/office/drawing/2014/main" id="{71CD67BB-111C-4C13-A385-44FBDAAB9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4704"/>
            <a:ext cx="2903052" cy="38472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PT" b="1" dirty="0">
                <a:solidFill>
                  <a:srgbClr val="FF0000"/>
                </a:solidFill>
                <a:latin typeface="Comic Sans MS" panose="030F0702030302020204" pitchFamily="66" charset="0"/>
              </a:rPr>
              <a:t>Camelo-bactriano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camelo bactriano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encontrado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camelo é maior que o dromedário e possui duas corcovas;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 maior corrida de camelos do mundo acontece na Mongólia;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camelos servem para transportar cargas, sua lã é usada para fazer roupas, cobertores, e cordas. A carne e o leite são também consumidos.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3D7AF5-67E4-467B-9313-DD8B2C7C25A8}"/>
              </a:ext>
            </a:extLst>
          </p:cNvPr>
          <p:cNvSpPr txBox="1"/>
          <p:nvPr/>
        </p:nvSpPr>
        <p:spPr>
          <a:xfrm>
            <a:off x="7822370" y="6309320"/>
            <a:ext cx="106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800" dirty="0">
                <a:latin typeface="Comic Sans MS" panose="030F0702030302020204" pitchFamily="66" charset="0"/>
              </a:rPr>
              <a:t>Mongólia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4E87CBC-C936-45E2-A398-31C1FDFAD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89240"/>
            <a:ext cx="1145770" cy="572885"/>
          </a:xfrm>
          <a:prstGeom prst="rect">
            <a:avLst/>
          </a:prstGeom>
        </p:spPr>
      </p:pic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88D72544-09CE-431F-8CBE-922B5400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14" y="5027131"/>
            <a:ext cx="2520280" cy="167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Imagem relacionada">
            <a:extLst>
              <a:ext uri="{FF2B5EF4-FFF2-40B4-BE49-F238E27FC236}">
                <a16:creationId xmlns:a16="http://schemas.microsoft.com/office/drawing/2014/main" id="{0A4E488E-265F-4FDF-BDD8-E94DAAF6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7" y="4878463"/>
            <a:ext cx="2400201" cy="1600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Resultado de imagem para mongolian camel">
            <a:extLst>
              <a:ext uri="{FF2B5EF4-FFF2-40B4-BE49-F238E27FC236}">
                <a16:creationId xmlns:a16="http://schemas.microsoft.com/office/drawing/2014/main" id="{05F5E74B-140A-4F52-89B6-8920D507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14" y="799690"/>
            <a:ext cx="3141796" cy="155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m 14" descr="Uma imagem contendo neve, céu, mamífero, animal&#10;&#10;Descrição gerada com muito alta confiança">
            <a:extLst>
              <a:ext uri="{FF2B5EF4-FFF2-40B4-BE49-F238E27FC236}">
                <a16:creationId xmlns:a16="http://schemas.microsoft.com/office/drawing/2014/main" id="{542D82BF-698D-481D-8DE3-7A2090BAE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768544"/>
            <a:ext cx="2358134" cy="1653756"/>
          </a:xfrm>
          <a:prstGeom prst="rect">
            <a:avLst/>
          </a:prstGeom>
        </p:spPr>
      </p:pic>
      <p:pic>
        <p:nvPicPr>
          <p:cNvPr id="16" name="Imagem 15" descr="Uma imagem contendo céu, ao ar livre&#10;&#10;Descrição gerada com muito alta confiança">
            <a:extLst>
              <a:ext uri="{FF2B5EF4-FFF2-40B4-BE49-F238E27FC236}">
                <a16:creationId xmlns:a16="http://schemas.microsoft.com/office/drawing/2014/main" id="{14368B34-F6D1-48C6-A265-88274F863D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13" y="2448335"/>
            <a:ext cx="3676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S03 - Missões – 16 de Outubro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Orando aos anjos</a:t>
            </a:r>
            <a:endParaRPr lang="pt-BR" i="0" dirty="0"/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Joanne Kim, 49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Mongólia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B2F46F05-717E-492F-85A0-7E1B25ADBF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 b="6777"/>
          <a:stretch>
            <a:fillRect/>
          </a:stretch>
        </p:blipFill>
        <p:spPr/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9B0F93E8-0A8D-4089-BB33-EDC1C73847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r="9742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A19C88A-009C-4F12-A0A7-A4F07C5415C2}"/>
              </a:ext>
            </a:extLst>
          </p:cNvPr>
          <p:cNvCxnSpPr>
            <a:cxnSpLocks/>
          </p:cNvCxnSpPr>
          <p:nvPr/>
        </p:nvCxnSpPr>
        <p:spPr>
          <a:xfrm flipH="1" flipV="1">
            <a:off x="1475656" y="2882943"/>
            <a:ext cx="5223360" cy="6729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490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995948" cy="2317374"/>
          </a:xfrm>
        </p:spPr>
        <p:txBody>
          <a:bodyPr/>
          <a:lstStyle/>
          <a:p>
            <a:pPr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Enquanto o norte da Mongólia é muito montanhoso, e o centro é composto principalmente de estepes de pastagem, a parte sul é coberta pelo deserto de Gobi: um deserto frio, onde as temperaturas no Verão eles atingem 27°C e nos invernos caem para 21°C.</a:t>
            </a:r>
            <a:endParaRPr lang="es-ES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34CDD8-1470-46BF-848A-43FC6AAE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95" y="764844"/>
            <a:ext cx="4519352" cy="30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obi Desert - Southern Mongolia">
            <a:extLst>
              <a:ext uri="{FF2B5EF4-FFF2-40B4-BE49-F238E27FC236}">
                <a16:creationId xmlns:a16="http://schemas.microsoft.com/office/drawing/2014/main" id="{8EAC65C5-28DC-4BE4-BE6A-32CDBB954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7" y="3639755"/>
            <a:ext cx="4732995" cy="31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nter Gobi Desert tour - Amazing Mongolian Gobi Desert in winter">
            <a:extLst>
              <a:ext uri="{FF2B5EF4-FFF2-40B4-BE49-F238E27FC236}">
                <a16:creationId xmlns:a16="http://schemas.microsoft.com/office/drawing/2014/main" id="{B082979D-DE1B-4116-86F7-7BE0D44C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32" y="4005064"/>
            <a:ext cx="4004231" cy="26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C954870-3440-453A-B1EA-45E7E46953AF}"/>
              </a:ext>
            </a:extLst>
          </p:cNvPr>
          <p:cNvSpPr txBox="1"/>
          <p:nvPr/>
        </p:nvSpPr>
        <p:spPr>
          <a:xfrm>
            <a:off x="127038" y="3201550"/>
            <a:ext cx="4222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deserto de Gobi, Mongólia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66731D4-4C08-4CE9-B193-E7C1390C2253}"/>
              </a:ext>
            </a:extLst>
          </p:cNvPr>
          <p:cNvSpPr txBox="1"/>
          <p:nvPr/>
        </p:nvSpPr>
        <p:spPr>
          <a:xfrm>
            <a:off x="5060059" y="6304955"/>
            <a:ext cx="1024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inverno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8">
            <a:extLst>
              <a:ext uri="{FF2B5EF4-FFF2-40B4-BE49-F238E27FC236}">
                <a16:creationId xmlns:a16="http://schemas.microsoft.com/office/drawing/2014/main" id="{32BAE80A-17D4-41CD-826B-10A20B9DC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13610"/>
            <a:ext cx="2903052" cy="32624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Iaque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iaque é um bovino peludo encontrado em algumas regiões da Ásia,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Possuem pelagem longa que os protegem do frio. Podem ser marrons, pretos ou brancos;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 Tanto o macho quanto a fêmea possuem chifres;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iaques podem viver mais de 20 anos. 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0D17FD-2B2C-4D91-BFA2-7C82233C9A01}"/>
              </a:ext>
            </a:extLst>
          </p:cNvPr>
          <p:cNvSpPr txBox="1"/>
          <p:nvPr/>
        </p:nvSpPr>
        <p:spPr>
          <a:xfrm>
            <a:off x="7036640" y="604742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Mongólia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E87C91E-9CD8-4949-AAD9-30FB14A03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838599"/>
            <a:ext cx="1758620" cy="879310"/>
          </a:xfrm>
          <a:prstGeom prst="rect">
            <a:avLst/>
          </a:prstGeom>
        </p:spPr>
      </p:pic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C4D9F019-9D20-4C09-91E8-13C1E967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54" y="800768"/>
            <a:ext cx="3408422" cy="255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https://laboutiqueduchatquipelote.com/img/cms/6846452051_421b4509ab_b.jpg">
            <a:extLst>
              <a:ext uri="{FF2B5EF4-FFF2-40B4-BE49-F238E27FC236}">
                <a16:creationId xmlns:a16="http://schemas.microsoft.com/office/drawing/2014/main" id="{C3206158-E261-4F2F-9470-00EA7C86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21" y="3500916"/>
            <a:ext cx="3812797" cy="2140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Imagem relacionada">
            <a:extLst>
              <a:ext uri="{FF2B5EF4-FFF2-40B4-BE49-F238E27FC236}">
                <a16:creationId xmlns:a16="http://schemas.microsoft.com/office/drawing/2014/main" id="{AC6EFB12-8E6F-4933-A3BE-94DCD6263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7" y="4390186"/>
            <a:ext cx="3715864" cy="2140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159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S04 - Missões – 23 de Outubro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i="0" dirty="0"/>
              <a:t>Deus ouviu minha oração</a:t>
            </a:r>
            <a:endParaRPr lang="pt-BR" i="0" dirty="0"/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Lisa Lou, 8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wrap="none" lIns="90000" anchor="ctr" anchorCtr="0">
            <a:normAutofit/>
          </a:bodyPr>
          <a:lstStyle/>
          <a:p>
            <a:r>
              <a:rPr lang="pt-BR" dirty="0"/>
              <a:t>Taiwan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2C273C4-0AE0-4D18-B9F9-CE1AD6E2661A}"/>
              </a:ext>
            </a:extLst>
          </p:cNvPr>
          <p:cNvCxnSpPr>
            <a:cxnSpLocks/>
          </p:cNvCxnSpPr>
          <p:nvPr/>
        </p:nvCxnSpPr>
        <p:spPr>
          <a:xfrm flipH="1">
            <a:off x="2555776" y="3555847"/>
            <a:ext cx="4143240" cy="12413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70C1470F-27F9-4DBE-82F1-348D475F8E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9921"/>
          <a:stretch>
            <a:fillRect/>
          </a:stretch>
        </p:blipFill>
        <p:spPr/>
      </p:pic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C342F9EE-67F0-4338-84D6-A120EC2266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7575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rukai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são o sétimo maior grupo entre os treze grupos étnicos indígenas de Taiwan. Também eram conhecidos como Tsarisen, o que significa "pessoas que vivem nas montanhas."</a:t>
            </a:r>
          </a:p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 Associação Adventista de Taiwan tem 6.956 membros se reunirem em 58 igrejas e 28 grupos. Em uma população de quase 24 milhões, de pessoas. </a:t>
            </a:r>
          </a:p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 primeiro adventista conhecido por entrar em Taiwan foi T. S. Wang, um colportor da China, em 1907. Apesar de perseguido e preso, ao sair, em 1912, ele tinha dez convertidos.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Rukai">
            <a:extLst>
              <a:ext uri="{FF2B5EF4-FFF2-40B4-BE49-F238E27FC236}">
                <a16:creationId xmlns:a16="http://schemas.microsoft.com/office/drawing/2014/main" id="{8A408F8E-43F3-4CCD-97A2-1491B7BD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708065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BFB2D7C-2CF4-46C2-A41A-36D41CA4A30F}"/>
              </a:ext>
            </a:extLst>
          </p:cNvPr>
          <p:cNvSpPr txBox="1"/>
          <p:nvPr/>
        </p:nvSpPr>
        <p:spPr>
          <a:xfrm>
            <a:off x="5364088" y="764704"/>
            <a:ext cx="1368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/>
              <a:t>Grupo Rukai</a:t>
            </a:r>
            <a:endParaRPr lang="pt-BR" dirty="0"/>
          </a:p>
        </p:txBody>
      </p:sp>
      <p:pic>
        <p:nvPicPr>
          <p:cNvPr id="4100" name="Picture 4" descr="Tao Zhu Yin Yuan Apartment Building / Vincent Callebaut Architectures |  ArchDaily">
            <a:extLst>
              <a:ext uri="{FF2B5EF4-FFF2-40B4-BE49-F238E27FC236}">
                <a16:creationId xmlns:a16="http://schemas.microsoft.com/office/drawing/2014/main" id="{F3FBAC2A-F1E0-42A7-BCD7-49D75AF0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96" y="3408365"/>
            <a:ext cx="2762908" cy="336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819D3DA-2F27-41F8-BD28-21A9DA65C531}"/>
              </a:ext>
            </a:extLst>
          </p:cNvPr>
          <p:cNvSpPr txBox="1"/>
          <p:nvPr/>
        </p:nvSpPr>
        <p:spPr>
          <a:xfrm>
            <a:off x="6732241" y="2818673"/>
            <a:ext cx="2425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dirty="0"/>
              <a:t>Prédio ecológico em </a:t>
            </a:r>
            <a:r>
              <a:rPr lang="pt-BR" dirty="0"/>
              <a:t>T</a:t>
            </a:r>
            <a:r>
              <a:rPr lang="pt-BR" b="0" dirty="0"/>
              <a:t>AIWAN</a:t>
            </a:r>
            <a:endParaRPr lang="pt-BR" dirty="0"/>
          </a:p>
        </p:txBody>
      </p:sp>
      <p:pic>
        <p:nvPicPr>
          <p:cNvPr id="4102" name="Picture 6" descr="Capital de Taiwan">
            <a:extLst>
              <a:ext uri="{FF2B5EF4-FFF2-40B4-BE49-F238E27FC236}">
                <a16:creationId xmlns:a16="http://schemas.microsoft.com/office/drawing/2014/main" id="{EF27E77E-E31E-44D0-9787-1D8B426A6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516935"/>
            <a:ext cx="3094246" cy="20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AF132BE-7953-456F-9A09-F7C6B88861E8}"/>
              </a:ext>
            </a:extLst>
          </p:cNvPr>
          <p:cNvSpPr txBox="1"/>
          <p:nvPr/>
        </p:nvSpPr>
        <p:spPr>
          <a:xfrm>
            <a:off x="3046046" y="5579766"/>
            <a:ext cx="3162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0" dirty="0"/>
              <a:t>Taipé – Capital de Taiwan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1943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8">
            <a:extLst>
              <a:ext uri="{FF2B5EF4-FFF2-40B4-BE49-F238E27FC236}">
                <a16:creationId xmlns:a16="http://schemas.microsoft.com/office/drawing/2014/main" id="{24BB6DAD-04AE-43A5-8337-F63373E8E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06" y="797426"/>
            <a:ext cx="2903052" cy="307776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Grou japonês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</a:t>
            </a:r>
            <a:r>
              <a:rPr lang="es-ES" sz="1300" dirty="0" err="1">
                <a:latin typeface="Comic Sans MS" panose="030F0702030302020204" pitchFamily="66" charset="0"/>
              </a:rPr>
              <a:t>Grou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japonês</a:t>
            </a:r>
            <a:r>
              <a:rPr lang="es-ES" sz="1300" dirty="0">
                <a:latin typeface="Comic Sans MS" panose="030F0702030302020204" pitchFamily="66" charset="0"/>
              </a:rPr>
              <a:t> 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encontrada no </a:t>
            </a:r>
            <a:r>
              <a:rPr lang="es-ES" sz="1300" b="1" dirty="0" err="1">
                <a:latin typeface="Comic Sans MS" panose="030F0702030302020204" pitchFamily="66" charset="0"/>
              </a:rPr>
              <a:t>Japão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Essas belas aves são brancas com detalhes em preto no pescoço e nas asas e com o topo da cabeça vermelha;</a:t>
            </a:r>
          </a:p>
          <a:p>
            <a:pPr algn="just"/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Os japoneses acreditam que o grou é uma ave sagrada que simboliza paz e vida longa.</a:t>
            </a:r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3AB6673-B522-4EAF-970F-A27A65DD495A}"/>
              </a:ext>
            </a:extLst>
          </p:cNvPr>
          <p:cNvSpPr txBox="1"/>
          <p:nvPr/>
        </p:nvSpPr>
        <p:spPr>
          <a:xfrm>
            <a:off x="6928970" y="604742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Japão</a:t>
            </a:r>
          </a:p>
        </p:txBody>
      </p:sp>
      <p:pic>
        <p:nvPicPr>
          <p:cNvPr id="11" name="Picture 2" descr="Bandeira do Japão">
            <a:extLst>
              <a:ext uri="{FF2B5EF4-FFF2-40B4-BE49-F238E27FC236}">
                <a16:creationId xmlns:a16="http://schemas.microsoft.com/office/drawing/2014/main" id="{EEB78D66-D499-4072-A4C9-20FF1B28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35" y="5878240"/>
            <a:ext cx="1199005" cy="8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Grus japonensis">
            <a:extLst>
              <a:ext uri="{FF2B5EF4-FFF2-40B4-BE49-F238E27FC236}">
                <a16:creationId xmlns:a16="http://schemas.microsoft.com/office/drawing/2014/main" id="{EBC13A42-EA5B-4EBA-AE7B-4D77C7C3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9" y="840280"/>
            <a:ext cx="2420169" cy="161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Imagem relacionada">
            <a:extLst>
              <a:ext uri="{FF2B5EF4-FFF2-40B4-BE49-F238E27FC236}">
                <a16:creationId xmlns:a16="http://schemas.microsoft.com/office/drawing/2014/main" id="{CAA615AA-9B16-4215-AE62-83C3329C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02265"/>
            <a:ext cx="1922629" cy="2948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Grus japonensis in flight at Akan International Crane Center.jpg">
            <a:extLst>
              <a:ext uri="{FF2B5EF4-FFF2-40B4-BE49-F238E27FC236}">
                <a16:creationId xmlns:a16="http://schemas.microsoft.com/office/drawing/2014/main" id="{FD56C446-6497-4230-BD62-2482FBDF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70" y="2622907"/>
            <a:ext cx="20955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8" descr="Imagem relacionada">
            <a:extLst>
              <a:ext uri="{FF2B5EF4-FFF2-40B4-BE49-F238E27FC236}">
                <a16:creationId xmlns:a16="http://schemas.microsoft.com/office/drawing/2014/main" id="{990A6414-5C15-444D-9120-DE39A6EBF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6" y="4118326"/>
            <a:ext cx="3333068" cy="239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0" descr="Resultado de imagem para Grus japonensis">
            <a:extLst>
              <a:ext uri="{FF2B5EF4-FFF2-40B4-BE49-F238E27FC236}">
                <a16:creationId xmlns:a16="http://schemas.microsoft.com/office/drawing/2014/main" id="{51B7B1D5-FF8B-412D-931C-6A9EC652C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68" y="3763048"/>
            <a:ext cx="2115192" cy="2115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1312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S05 - Missões – 30 de Outubro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i="0" dirty="0"/>
              <a:t>Obedecendo a Deus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/>
              <a:t>Owen, 13 e Mia, 10</a:t>
            </a:r>
            <a:endParaRPr lang="pt-BR" sz="1800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Taiwan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12BF6709-792B-4C59-AFE7-F00F4A0E77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/>
      </p:pic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034A2E2-B40E-4DA0-A1CE-4DD903D376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9921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B961200-2DDC-4CD0-B024-EE0EA8BB7D51}"/>
              </a:ext>
            </a:extLst>
          </p:cNvPr>
          <p:cNvCxnSpPr>
            <a:cxnSpLocks/>
          </p:cNvCxnSpPr>
          <p:nvPr/>
        </p:nvCxnSpPr>
        <p:spPr>
          <a:xfrm flipH="1">
            <a:off x="2555776" y="3555847"/>
            <a:ext cx="4143240" cy="12413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4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3D8590B-AC1D-4359-A763-15D2AA3A3A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solidFill>
            <a:schemeClr val="bg1">
              <a:alpha val="45000"/>
            </a:schemeClr>
          </a:solidFill>
        </p:spPr>
        <p:txBody>
          <a:bodyPr/>
          <a:lstStyle/>
          <a:p>
            <a:pPr algn="ctr"/>
            <a:r>
              <a:rPr lang="pt-BR" dirty="0"/>
              <a:t>4ºTrim 2021</a:t>
            </a:r>
          </a:p>
        </p:txBody>
      </p:sp>
      <p:pic>
        <p:nvPicPr>
          <p:cNvPr id="6" name="Espaço Reservado para Imagem 5" descr="Pessoas com instrumentos musicais&#10;&#10;Descrição gerada automaticamente">
            <a:extLst>
              <a:ext uri="{FF2B5EF4-FFF2-40B4-BE49-F238E27FC236}">
                <a16:creationId xmlns:a16="http://schemas.microsoft.com/office/drawing/2014/main" id="{0341AAC6-E330-482D-BDE0-68D329416C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045566"/>
          </a:xfrm>
        </p:spPr>
        <p:txBody>
          <a:bodyPr/>
          <a:lstStyle/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/>
              <a:t>Beisebol é o esporte nacional de Taiwan. Outros esportes populares incluem basquete, tênis, tênis de mesa, badminton, taekwondo e golfe.</a:t>
            </a:r>
          </a:p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/>
              <a:t>De acordo com o </a:t>
            </a:r>
            <a:r>
              <a:rPr lang="pt-BR" b="0" dirty="0" err="1"/>
              <a:t>Pew</a:t>
            </a:r>
            <a:r>
              <a:rPr lang="pt-BR" b="0" dirty="0"/>
              <a:t> </a:t>
            </a:r>
            <a:r>
              <a:rPr lang="pt-BR" b="0" dirty="0" err="1"/>
              <a:t>Research</a:t>
            </a:r>
            <a:r>
              <a:rPr lang="pt-BR" b="0" dirty="0"/>
              <a:t> Center, composição religiosa de Taiwan é o seguinte: religiões nativas, 43,8%; Budistas, 21,2%; não afiliado a nenhuma religião, 13,7 %; Cristãos, 5,8%; outras religiões, 15,5%.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10D6FC8-4E27-4772-B0BA-DE0EC900B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819742"/>
            <a:ext cx="3417181" cy="2137496"/>
          </a:xfrm>
          <a:prstGeom prst="rect">
            <a:avLst/>
          </a:prstGeom>
        </p:spPr>
      </p:pic>
      <p:pic>
        <p:nvPicPr>
          <p:cNvPr id="5122" name="Picture 2" descr="Jogador De Basquete Jogando Bola Na Cesta De Basquete">
            <a:extLst>
              <a:ext uri="{FF2B5EF4-FFF2-40B4-BE49-F238E27FC236}">
                <a16:creationId xmlns:a16="http://schemas.microsoft.com/office/drawing/2014/main" id="{1FCF07C5-2890-44AF-BABA-F2703885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674">
            <a:off x="6933388" y="795154"/>
            <a:ext cx="1901957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to profissional grátis de adulto, atividade física, ativo">
            <a:extLst>
              <a:ext uri="{FF2B5EF4-FFF2-40B4-BE49-F238E27FC236}">
                <a16:creationId xmlns:a16="http://schemas.microsoft.com/office/drawing/2014/main" id="{77DF4C89-8BE5-46CE-93E0-B57ABB5BA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76" y="3455246"/>
            <a:ext cx="1837699" cy="275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aquetes De Tênis De Mesa">
            <a:extLst>
              <a:ext uri="{FF2B5EF4-FFF2-40B4-BE49-F238E27FC236}">
                <a16:creationId xmlns:a16="http://schemas.microsoft.com/office/drawing/2014/main" id="{8FE1D88C-0636-4236-AFB2-B3F838BD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8733">
            <a:off x="682834" y="4367483"/>
            <a:ext cx="1899483" cy="28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oto profissional grátis de academia de ginástica, adulto, agilidade">
            <a:extLst>
              <a:ext uri="{FF2B5EF4-FFF2-40B4-BE49-F238E27FC236}">
                <a16:creationId xmlns:a16="http://schemas.microsoft.com/office/drawing/2014/main" id="{B328703D-4AC6-416F-92B0-CE4AFE94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659">
            <a:off x="3091054" y="3388486"/>
            <a:ext cx="1594708" cy="23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oto profissional grátis de ação, anônimo, aparelhos">
            <a:extLst>
              <a:ext uri="{FF2B5EF4-FFF2-40B4-BE49-F238E27FC236}">
                <a16:creationId xmlns:a16="http://schemas.microsoft.com/office/drawing/2014/main" id="{C296B918-66D5-489F-8ADE-4D5E610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6902">
            <a:off x="6692952" y="3830688"/>
            <a:ext cx="192596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720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32624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Macaco japonês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macaco </a:t>
            </a:r>
            <a:r>
              <a:rPr lang="es-ES" sz="1200" dirty="0" err="1">
                <a:latin typeface="Comic Sans MS" panose="030F0702030302020204" pitchFamily="66" charset="0"/>
              </a:rPr>
              <a:t>japonês</a:t>
            </a:r>
            <a:r>
              <a:rPr lang="es-ES" sz="1200" dirty="0">
                <a:latin typeface="Comic Sans MS" panose="030F0702030302020204" pitchFamily="66" charset="0"/>
              </a:rPr>
              <a:t>, </a:t>
            </a:r>
            <a:r>
              <a:rPr lang="es-ES" sz="1200" dirty="0" err="1">
                <a:latin typeface="Comic Sans MS" panose="030F0702030302020204" pitchFamily="66" charset="0"/>
              </a:rPr>
              <a:t>também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conhecido</a:t>
            </a:r>
            <a:r>
              <a:rPr lang="es-ES" sz="1200" dirty="0">
                <a:latin typeface="Comic Sans MS" panose="030F0702030302020204" pitchFamily="66" charset="0"/>
              </a:rPr>
              <a:t> como macaco das </a:t>
            </a:r>
            <a:r>
              <a:rPr lang="es-ES" sz="1200" dirty="0" err="1">
                <a:latin typeface="Comic Sans MS" panose="030F0702030302020204" pitchFamily="66" charset="0"/>
              </a:rPr>
              <a:t>neves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do </a:t>
            </a:r>
            <a:r>
              <a:rPr lang="es-ES" sz="1200" dirty="0" err="1">
                <a:latin typeface="Comic Sans MS" panose="030F0702030302020204" pitchFamily="66" charset="0"/>
              </a:rPr>
              <a:t>sul</a:t>
            </a:r>
            <a:r>
              <a:rPr lang="es-ES" sz="1200" dirty="0">
                <a:latin typeface="Comic Sans MS" panose="030F0702030302020204" pitchFamily="66" charset="0"/>
              </a:rPr>
              <a:t> do </a:t>
            </a:r>
            <a:r>
              <a:rPr lang="es-ES" sz="1200" b="1" dirty="0" err="1">
                <a:latin typeface="Comic Sans MS" panose="030F0702030302020204" pitchFamily="66" charset="0"/>
              </a:rPr>
              <a:t>Japão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 pelagem é cinzenta. Tem focinho vermelho e sem pelos e cauda curta;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Onde vivem é muito frio no inverno. Usam as piscinas quentes naturais para se aquecerem e relaxarem.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7175967" y="5031173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Japão</a:t>
            </a:r>
          </a:p>
        </p:txBody>
      </p:sp>
      <p:pic>
        <p:nvPicPr>
          <p:cNvPr id="11" name="Picture 2" descr="Bandeira do Japão">
            <a:extLst>
              <a:ext uri="{FF2B5EF4-FFF2-40B4-BE49-F238E27FC236}">
                <a16:creationId xmlns:a16="http://schemas.microsoft.com/office/drawing/2014/main" id="{11ABBE93-D570-49C1-ADDB-C1C5012C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06" y="4255094"/>
            <a:ext cx="1199005" cy="8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hoshikei02s2400.jpg">
            <a:extLst>
              <a:ext uri="{FF2B5EF4-FFF2-40B4-BE49-F238E27FC236}">
                <a16:creationId xmlns:a16="http://schemas.microsoft.com/office/drawing/2014/main" id="{89D9A452-1BB8-46F3-8BEE-77D060FF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41085"/>
            <a:ext cx="227052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Imagem relacionada">
            <a:extLst>
              <a:ext uri="{FF2B5EF4-FFF2-40B4-BE49-F238E27FC236}">
                <a16:creationId xmlns:a16="http://schemas.microsoft.com/office/drawing/2014/main" id="{FBED66D2-92B4-40C6-BC81-6F0AEB23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91495"/>
            <a:ext cx="2257364" cy="169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Imagem relacionada">
            <a:extLst>
              <a:ext uri="{FF2B5EF4-FFF2-40B4-BE49-F238E27FC236}">
                <a16:creationId xmlns:a16="http://schemas.microsoft.com/office/drawing/2014/main" id="{A3B383C9-AAB5-44DB-8684-0562B107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142" y="4109737"/>
            <a:ext cx="2521071" cy="1675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Imagem relacionada">
            <a:extLst>
              <a:ext uri="{FF2B5EF4-FFF2-40B4-BE49-F238E27FC236}">
                <a16:creationId xmlns:a16="http://schemas.microsoft.com/office/drawing/2014/main" id="{74B0CD23-530D-4696-AEDD-0F387AB4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84" y="729786"/>
            <a:ext cx="2760241" cy="1552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0" descr="Imagem relacionada">
            <a:extLst>
              <a:ext uri="{FF2B5EF4-FFF2-40B4-BE49-F238E27FC236}">
                <a16:creationId xmlns:a16="http://schemas.microsoft.com/office/drawing/2014/main" id="{92C22686-4070-41A4-9C0E-9A5AC26A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5094"/>
            <a:ext cx="3319772" cy="225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2" descr="https://lh3.googleusercontent.com/LPYyiyuIc-yQAfwUQ2fhDLvcMRXNp_kktZZqSu7PHeHP80esC9WyGM4cbnDHvXkwX1m0iguL_eDltwWEdAI5X9QXaIeS8Qsy__MGjx4ffGGS-Kf13keQyDduhnxe0EcpXxBZVZYRJIvcTyPeTiRw-DY1Nl7KTYb7ePM0dOOrY-H9tEG8XzlqQ9rRZ2aTGilQUjRhfRiMYhLIWQZqdFF9UpbLcN6u3vwauiNTfBfMLzRLXebC7l61k7wWR5YNdO0Dxh-xuY98yICXVFBjah7dZNSFVdxBIItk5NTJlDuqCzX5qZ0T0UEUa5OkVRhppzUCL0MPQ0awt9jNJFLq6SshvAYQZcHviCvu_BXZg2GR5X03FpAZPunikl9h_L6M5JpuCC1kJE-ATF1Lf4dvKUX3qQOCo4F43fYNhUT5uYlslGmPNsv3vaUKvVIPQVT5N-_VPY4IqsHerWEwPFReWJ8u3UEOceprr3zi7UFG9M8kiITYwSOZDdiQYzBRgGR9s_P-zqvcjfIN7GDELbanj0ol4mJIAtNHRpL-u-lLHQuiWx_3DOmfshUCSV01EhD6F7PsaC0IF0IEAx_DuSYGV7K1uIETw0FPR-vGMyrHZIzORpMuf26ADg=w600-h331-no">
            <a:extLst>
              <a:ext uri="{FF2B5EF4-FFF2-40B4-BE49-F238E27FC236}">
                <a16:creationId xmlns:a16="http://schemas.microsoft.com/office/drawing/2014/main" id="{D63111D9-7A50-490E-9BAF-980E367C5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61" y="5393688"/>
            <a:ext cx="2503550" cy="138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208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S06 - Missões – 06 de Novembro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Encontro com o perdão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dirty="0" err="1"/>
              <a:t>Yie</a:t>
            </a:r>
            <a:r>
              <a:rPr lang="pt-BR" sz="1800" dirty="0"/>
              <a:t> Yu-Ting, 21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Taiwan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11B5425-15F0-4082-A77A-06FDA4845B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/>
      </p:pic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29744B0-45F3-4002-96A9-5CE9A8CBB5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>
            <a:fillRect/>
          </a:stretch>
        </p:blipFill>
        <p:spPr/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38FDABB3-B820-4708-861D-8E53804D2F12}"/>
              </a:ext>
            </a:extLst>
          </p:cNvPr>
          <p:cNvCxnSpPr>
            <a:cxnSpLocks/>
          </p:cNvCxnSpPr>
          <p:nvPr/>
        </p:nvCxnSpPr>
        <p:spPr>
          <a:xfrm flipH="1">
            <a:off x="2555776" y="3555847"/>
            <a:ext cx="4143240" cy="12413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2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917774"/>
          </a:xfrm>
        </p:spPr>
        <p:txBody>
          <a:bodyPr/>
          <a:lstStyle/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 maior porcentagem da população de Taiwan (95%), de acordo com o governo, é composta por chineses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, principalmente descendentes de ondas de migração do continente a partir do século dezoito.</a:t>
            </a:r>
          </a:p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Mandarim é a língua mais comum em Taiwan.</a:t>
            </a:r>
          </a:p>
          <a:p>
            <a:pPr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Embora Taiwan seja o nome chinês da ilha, também era popularmente conhecida desde o século XVI como Formosa. Quando os navegadores portugueses o avistaram do mar, apontaram-no em seus mapas como Ilha Formosa (bela ilha).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289D62-B462-4568-B77C-472BF7194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91" y="1159663"/>
            <a:ext cx="5159829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02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8">
            <a:extLst>
              <a:ext uri="{FF2B5EF4-FFF2-40B4-BE49-F238E27FC236}">
                <a16:creationId xmlns:a16="http://schemas.microsoft.com/office/drawing/2014/main" id="{0848C690-D9C5-47E5-98D9-908C4C9FF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94927"/>
            <a:ext cx="2903052" cy="2954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Esquilo da Mongólia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esquilo da </a:t>
            </a:r>
            <a:r>
              <a:rPr lang="es-ES" sz="1200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, </a:t>
            </a:r>
            <a:r>
              <a:rPr lang="es-ES" sz="1200" dirty="0" err="1">
                <a:latin typeface="Comic Sans MS" panose="030F0702030302020204" pitchFamily="66" charset="0"/>
              </a:rPr>
              <a:t>também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conhecido</a:t>
            </a:r>
            <a:r>
              <a:rPr lang="es-ES" sz="1200" dirty="0">
                <a:latin typeface="Comic Sans MS" panose="030F0702030302020204" pitchFamily="66" charset="0"/>
              </a:rPr>
              <a:t> por gerbo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roedor nativo dos </a:t>
            </a:r>
            <a:r>
              <a:rPr lang="es-ES" sz="1200" dirty="0" err="1">
                <a:latin typeface="Comic Sans MS" panose="030F0702030302020204" pitchFamily="66" charset="0"/>
              </a:rPr>
              <a:t>desertos</a:t>
            </a:r>
            <a:r>
              <a:rPr lang="es-ES" sz="1200" dirty="0">
                <a:latin typeface="Comic Sans MS" panose="030F0702030302020204" pitchFamily="66" charset="0"/>
              </a:rPr>
              <a:t> da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 excelente animal de estimação, dócil e sociável;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pequenininho, tem uma longa cauda e patas dianteiras pequenas, que usa para apanhar os alimentos.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6260253-1EC6-4C59-87DD-F15873D0AA8B}"/>
              </a:ext>
            </a:extLst>
          </p:cNvPr>
          <p:cNvSpPr txBox="1"/>
          <p:nvPr/>
        </p:nvSpPr>
        <p:spPr>
          <a:xfrm>
            <a:off x="4375585" y="6517341"/>
            <a:ext cx="2303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Mongólia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5643CEC-2F04-490A-91C5-D47A6E5EB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06" y="5602878"/>
            <a:ext cx="1758620" cy="879310"/>
          </a:xfrm>
          <a:prstGeom prst="rect">
            <a:avLst/>
          </a:prstGeom>
        </p:spPr>
      </p:pic>
      <p:pic>
        <p:nvPicPr>
          <p:cNvPr id="13" name="Picture 2" descr="Imagem relacionada">
            <a:extLst>
              <a:ext uri="{FF2B5EF4-FFF2-40B4-BE49-F238E27FC236}">
                <a16:creationId xmlns:a16="http://schemas.microsoft.com/office/drawing/2014/main" id="{18E5A70D-385E-4AA0-BB51-A0FADD7A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2" y="4149080"/>
            <a:ext cx="3312368" cy="218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mano sol dulce ratÃ³n linda mascota pequeÃ±a mamÃ­fero juntos hÃ¡mster roedor fauna rata bigotes Animales vertebrado Nager parÃ¡sito mongol domar ratones Animales jÃ³venes Gerbo Muroidea Muridae RatÃ³n de carreras lirÃ³n Gerbils mongoles Gerbos">
            <a:extLst>
              <a:ext uri="{FF2B5EF4-FFF2-40B4-BE49-F238E27FC236}">
                <a16:creationId xmlns:a16="http://schemas.microsoft.com/office/drawing/2014/main" id="{A5252EDC-AEF9-49BA-A707-B4499A8A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87" y="3359115"/>
            <a:ext cx="2966890" cy="197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File:Meriones unguiculatus (wild).jpg">
            <a:extLst>
              <a:ext uri="{FF2B5EF4-FFF2-40B4-BE49-F238E27FC236}">
                <a16:creationId xmlns:a16="http://schemas.microsoft.com/office/drawing/2014/main" id="{DD7A424B-0D30-4428-A411-09EF7970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46" y="785937"/>
            <a:ext cx="3683288" cy="245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8" descr="Imagem relacionada">
            <a:extLst>
              <a:ext uri="{FF2B5EF4-FFF2-40B4-BE49-F238E27FC236}">
                <a16:creationId xmlns:a16="http://schemas.microsoft.com/office/drawing/2014/main" id="{9A6015FE-A22E-494B-822D-B1A9CAA8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90" y="5102051"/>
            <a:ext cx="2200374" cy="165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8449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6512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S07 - Missões – 13 de Novembro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Uma boa memória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Zhuen</a:t>
            </a:r>
            <a:r>
              <a:rPr lang="pt-BR" dirty="0"/>
              <a:t>, 11; </a:t>
            </a:r>
            <a:r>
              <a:rPr lang="pt-BR" dirty="0" err="1"/>
              <a:t>Zuher</a:t>
            </a:r>
            <a:r>
              <a:rPr lang="pt-BR" dirty="0"/>
              <a:t> e </a:t>
            </a:r>
            <a:r>
              <a:rPr lang="pt-BR" dirty="0" err="1"/>
              <a:t>Shaoen</a:t>
            </a:r>
            <a:r>
              <a:rPr lang="pt-BR" dirty="0"/>
              <a:t> 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Taiwan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480E576-7D87-4F2D-8D80-C67DA8ABB1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/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78227D6B-CB88-485C-9609-224604374D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600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94899B44-5E1C-4DE6-9488-12C07D7ED1AC}"/>
              </a:ext>
            </a:extLst>
          </p:cNvPr>
          <p:cNvCxnSpPr>
            <a:cxnSpLocks/>
          </p:cNvCxnSpPr>
          <p:nvPr/>
        </p:nvCxnSpPr>
        <p:spPr>
          <a:xfrm flipH="1">
            <a:off x="2555776" y="3555847"/>
            <a:ext cx="4143240" cy="12413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62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taiwan turismo">
            <a:extLst>
              <a:ext uri="{FF2B5EF4-FFF2-40B4-BE49-F238E27FC236}">
                <a16:creationId xmlns:a16="http://schemas.microsoft.com/office/drawing/2014/main" id="{5FEC45EB-82CB-49A8-AA90-1C7B71C1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299">
            <a:off x="4682041" y="1043962"/>
            <a:ext cx="378989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ia de sol em frente a pagoda do tigre e do dragão no lago da lotus em jaohsiung turismo em taiwan">
            <a:extLst>
              <a:ext uri="{FF2B5EF4-FFF2-40B4-BE49-F238E27FC236}">
                <a16:creationId xmlns:a16="http://schemas.microsoft.com/office/drawing/2014/main" id="{ADB7911A-A0BF-4A51-A6E9-FE34BFB1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93">
            <a:off x="332528" y="3748620"/>
            <a:ext cx="194454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027F79F-AB6D-4373-A2E9-BEB0E0A12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00" y="3429000"/>
            <a:ext cx="2601342" cy="32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71BB484-3391-49CB-BC6F-343CE3961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240">
            <a:off x="247279" y="1046638"/>
            <a:ext cx="3779912" cy="25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4A47F22-CE2C-4B21-BEAB-C213517B3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583">
            <a:off x="2501003" y="4171122"/>
            <a:ext cx="3347864" cy="22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4516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800" b="0" i="0" u="none" strike="noStrike" baseline="0" dirty="0">
                <a:latin typeface="AmsiProCond-Light"/>
              </a:rPr>
              <a:t>Passeios em Taiwan</a:t>
            </a:r>
            <a:endParaRPr lang="es-ES" b="0" dirty="0">
              <a:latin typeface="AmsiProCond-Light"/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0397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18">
            <a:extLst>
              <a:ext uri="{FF2B5EF4-FFF2-40B4-BE49-F238E27FC236}">
                <a16:creationId xmlns:a16="http://schemas.microsoft.com/office/drawing/2014/main" id="{5E792FDB-1B50-42DC-B978-5B053801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47169"/>
            <a:ext cx="2903052" cy="33547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Corvo azul de Taiwan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corvo azul de </a:t>
            </a:r>
            <a:r>
              <a:rPr lang="es-ES" sz="1200" dirty="0" err="1">
                <a:latin typeface="Comic Sans MS" panose="030F0702030302020204" pitchFamily="66" charset="0"/>
              </a:rPr>
              <a:t>Taiwan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uma</a:t>
            </a:r>
            <a:r>
              <a:rPr lang="es-ES" sz="1200" dirty="0">
                <a:latin typeface="Comic Sans MS" panose="030F0702030302020204" pitchFamily="66" charset="0"/>
              </a:rPr>
              <a:t> ave colorida e </a:t>
            </a:r>
            <a:r>
              <a:rPr lang="pt-BR" sz="1200" dirty="0">
                <a:latin typeface="Comic Sans MS" panose="030F0702030302020204" pitchFamily="66" charset="0"/>
              </a:rPr>
              <a:t>é nativa das montanhas de </a:t>
            </a:r>
            <a:r>
              <a:rPr lang="pt-BR" sz="1200" b="1" dirty="0">
                <a:latin typeface="Comic Sans MS" panose="030F0702030302020204" pitchFamily="66" charset="0"/>
              </a:rPr>
              <a:t>Taiwan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altLang="pt-BR" sz="1200" dirty="0">
                <a:solidFill>
                  <a:srgbClr val="212121"/>
                </a:solidFill>
                <a:latin typeface="Comic Sans MS" panose="030F0702030302020204" pitchFamily="66" charset="0"/>
              </a:rPr>
              <a:t>Sua cabeça e pescoço são negros. Os olhos são amarelos. O bico e os pés são vermelhos e o restante de sua plumagem é principalmente azul. As asas e as penas da cauda têm pontas brancas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 alimenta de pequenos insetos, plantas, frutos e sementes</a:t>
            </a:r>
            <a:r>
              <a:rPr lang="pt-BR" dirty="0"/>
              <a:t>. 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BC311A-C52F-4ADD-B3A4-1DCE30EE8A33}"/>
              </a:ext>
            </a:extLst>
          </p:cNvPr>
          <p:cNvSpPr txBox="1"/>
          <p:nvPr/>
        </p:nvSpPr>
        <p:spPr>
          <a:xfrm>
            <a:off x="7036640" y="604742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de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Taiwan</a:t>
            </a:r>
          </a:p>
        </p:txBody>
      </p:sp>
      <p:pic>
        <p:nvPicPr>
          <p:cNvPr id="14" name="Picture 2" descr="Resultado de imagem para bandeira de taiwan">
            <a:extLst>
              <a:ext uri="{FF2B5EF4-FFF2-40B4-BE49-F238E27FC236}">
                <a16:creationId xmlns:a16="http://schemas.microsoft.com/office/drawing/2014/main" id="{2C7AA10E-80E2-442E-A747-40044172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505" y="5841005"/>
            <a:ext cx="1368700" cy="91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m relacionada">
            <a:extLst>
              <a:ext uri="{FF2B5EF4-FFF2-40B4-BE49-F238E27FC236}">
                <a16:creationId xmlns:a16="http://schemas.microsoft.com/office/drawing/2014/main" id="{8645F175-6B89-4509-B246-A0CC0003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57" y="3429000"/>
            <a:ext cx="4017470" cy="226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8" descr="http://4.bp.blogspot.com/-L5pInnpALLA/VAYJdxNkZ8I/AAAAAAAAZqo/osaLuTkl1OE/s1600/Pega-azul-de-Taiwan%2B(Urocissa%2Bcaerulea)%2B14%2B-%2BGould%2C%2B1863%2B%5BEN%5D.jpg">
            <a:extLst>
              <a:ext uri="{FF2B5EF4-FFF2-40B4-BE49-F238E27FC236}">
                <a16:creationId xmlns:a16="http://schemas.microsoft.com/office/drawing/2014/main" id="{E29FFD48-02CD-4A53-9C92-E6D783BC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9" y="803981"/>
            <a:ext cx="3790226" cy="2525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 descr="http://1.bp.blogspot.com/-7-NRKmrtfdE/VAYJxMc9JzI/AAAAAAAAZrU/PIG0c4GsMz4/s1600/Pega-azul-de-Taiwan%2B(Urocissa%2Bcaerulea)%2B19%2B-%2BGould%2C%2B1863%2B%5BEN%5D.jpg">
            <a:extLst>
              <a:ext uri="{FF2B5EF4-FFF2-40B4-BE49-F238E27FC236}">
                <a16:creationId xmlns:a16="http://schemas.microsoft.com/office/drawing/2014/main" id="{F139F2BA-6F20-4F57-BE0A-1062D8A9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6" y="4382353"/>
            <a:ext cx="3559170" cy="2371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9698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S08 - Missões – 20 de Novembro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b="0" i="0" dirty="0"/>
              <a:t>O último convite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Sehee</a:t>
            </a:r>
            <a:r>
              <a:rPr lang="pt-BR" dirty="0"/>
              <a:t>, 10</a:t>
            </a:r>
          </a:p>
        </p:txBody>
      </p:sp>
      <p:sp>
        <p:nvSpPr>
          <p:cNvPr id="16" name="Espaço Reservado para Texto 26">
            <a:extLst>
              <a:ext uri="{FF2B5EF4-FFF2-40B4-BE49-F238E27FC236}">
                <a16:creationId xmlns:a16="http://schemas.microsoft.com/office/drawing/2014/main" id="{E70688C9-A5B3-49F9-9A72-BA601086CD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99015" y="3253428"/>
            <a:ext cx="2355590" cy="604837"/>
          </a:xfrm>
        </p:spPr>
        <p:txBody>
          <a:bodyPr>
            <a:normAutofit/>
          </a:bodyPr>
          <a:lstStyle/>
          <a:p>
            <a:r>
              <a:rPr lang="pt-BR" dirty="0"/>
              <a:t>Coreia do Sul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50F9BD03-8F95-4786-A088-9384B767A5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/>
      </p:pic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320CC9C9-08C1-4ED7-8BDD-2638A48695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600"/>
          <a:stretch>
            <a:fillRect/>
          </a:stretch>
        </p:blipFill>
        <p:spPr/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0E5FFDF9-5A19-4C7A-B72E-7427D879E400}"/>
              </a:ext>
            </a:extLst>
          </p:cNvPr>
          <p:cNvCxnSpPr>
            <a:cxnSpLocks/>
          </p:cNvCxnSpPr>
          <p:nvPr/>
        </p:nvCxnSpPr>
        <p:spPr>
          <a:xfrm flipH="1">
            <a:off x="2915816" y="3555848"/>
            <a:ext cx="3783200" cy="3024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739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União Adventista da Coreia possui 700 igrejas e 132 grupos. Há 260.901 membros em uma população de quase 78 milhões. </a:t>
            </a:r>
          </a:p>
          <a:p>
            <a:pPr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sede da Divisão norte-asiática do Pacífico fica em </a:t>
            </a:r>
            <a:r>
              <a:rPr lang="pt-BR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Goyang</a:t>
            </a:r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uma cidade localizada na região metropolitana de Seul, capital da Coreia do Sul.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Em fevereiro de 1943, durante a Segunda Guerra Mundial, os líderes da igreja na Coreia foram presos pela polícia japonesa e mantidos na prisão até o final do ano. Ao todo, cerca de 40 adventistas do sétimo dia foram presos por sua fé.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ADFA203-C4F0-4CF3-8CBC-A8F3D8529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90992"/>
            <a:ext cx="4865167" cy="294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DF2EF6-4EBE-470C-B01F-8805CEBBDEF0}"/>
              </a:ext>
            </a:extLst>
          </p:cNvPr>
          <p:cNvSpPr txBox="1"/>
          <p:nvPr/>
        </p:nvSpPr>
        <p:spPr>
          <a:xfrm>
            <a:off x="5777699" y="790992"/>
            <a:ext cx="229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Goyang</a:t>
            </a:r>
            <a:endParaRPr lang="pt-BR" dirty="0"/>
          </a:p>
        </p:txBody>
      </p:sp>
      <p:pic>
        <p:nvPicPr>
          <p:cNvPr id="7172" name="Picture 4" descr="As 5 melhores universidades da Coreia do Sul">
            <a:extLst>
              <a:ext uri="{FF2B5EF4-FFF2-40B4-BE49-F238E27FC236}">
                <a16:creationId xmlns:a16="http://schemas.microsoft.com/office/drawing/2014/main" id="{96416669-C57F-4030-BB6F-B7535D42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66" y="3739578"/>
            <a:ext cx="555333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s 5 melhores universidades da Coreia do Sul">
            <a:extLst>
              <a:ext uri="{FF2B5EF4-FFF2-40B4-BE49-F238E27FC236}">
                <a16:creationId xmlns:a16="http://schemas.microsoft.com/office/drawing/2014/main" id="{118685B1-F93C-43A7-A92A-CA9744E78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0" t="17815" r="18474" b="75126"/>
          <a:stretch/>
        </p:blipFill>
        <p:spPr bwMode="auto">
          <a:xfrm>
            <a:off x="6372200" y="3872536"/>
            <a:ext cx="93610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s 5 melhores universidades da Coreia do Sul">
            <a:extLst>
              <a:ext uri="{FF2B5EF4-FFF2-40B4-BE49-F238E27FC236}">
                <a16:creationId xmlns:a16="http://schemas.microsoft.com/office/drawing/2014/main" id="{F0598604-4D1F-42A2-AEA0-C86058015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0" t="17815" r="18474" b="75126"/>
          <a:stretch/>
        </p:blipFill>
        <p:spPr bwMode="auto">
          <a:xfrm>
            <a:off x="7452320" y="3872536"/>
            <a:ext cx="936104" cy="4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s 5 melhores universidades da Coreia do Sul">
            <a:extLst>
              <a:ext uri="{FF2B5EF4-FFF2-40B4-BE49-F238E27FC236}">
                <a16:creationId xmlns:a16="http://schemas.microsoft.com/office/drawing/2014/main" id="{9B29A4B6-A0C4-47C2-A53D-B47BA9ECE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0" t="17815" r="18474" b="75126"/>
          <a:stretch/>
        </p:blipFill>
        <p:spPr bwMode="auto">
          <a:xfrm>
            <a:off x="6372200" y="3790282"/>
            <a:ext cx="1224136" cy="5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4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98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8">
            <a:extLst>
              <a:ext uri="{FF2B5EF4-FFF2-40B4-BE49-F238E27FC236}">
                <a16:creationId xmlns:a16="http://schemas.microsoft.com/office/drawing/2014/main" id="{3031D242-9626-496A-A349-DEBE23FC7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65" y="755929"/>
            <a:ext cx="2903052" cy="418576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Panda gigante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panda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encontrado inclusive na </a:t>
            </a:r>
            <a:r>
              <a:rPr lang="es-ES" sz="1200" b="1" dirty="0">
                <a:latin typeface="Comic Sans MS" panose="030F0702030302020204" pitchFamily="66" charset="0"/>
              </a:rPr>
              <a:t>China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 pelagem é branca e preta, e o focinho é curto. Podem medir até 1,50m e pesar até 160 quilos;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Muito dócil e tímido, dificilmente ataca o homem. Se alimentam principalmente de bambu;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Seus filhotes nascem bem pequenos.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Vivem por volta de 20 anos.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B2EC0F-61AE-41BB-B013-05873C243F80}"/>
              </a:ext>
            </a:extLst>
          </p:cNvPr>
          <p:cNvSpPr txBox="1"/>
          <p:nvPr/>
        </p:nvSpPr>
        <p:spPr>
          <a:xfrm>
            <a:off x="7036640" y="604742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China</a:t>
            </a:r>
          </a:p>
        </p:txBody>
      </p:sp>
      <p:pic>
        <p:nvPicPr>
          <p:cNvPr id="8" name="Picture 2" descr="Resultado de imagem para bandeira da china">
            <a:extLst>
              <a:ext uri="{FF2B5EF4-FFF2-40B4-BE49-F238E27FC236}">
                <a16:creationId xmlns:a16="http://schemas.microsoft.com/office/drawing/2014/main" id="{E1326CDF-9233-4C82-AFFF-672B273A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812763"/>
            <a:ext cx="1396198" cy="93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B5073064-36FA-4C6A-8C9F-0FCB051D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15" y="831255"/>
            <a:ext cx="3240885" cy="216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Imagem relacionada">
            <a:extLst>
              <a:ext uri="{FF2B5EF4-FFF2-40B4-BE49-F238E27FC236}">
                <a16:creationId xmlns:a16="http://schemas.microsoft.com/office/drawing/2014/main" id="{A24DEB66-7FA6-4C49-9689-6600042A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05663"/>
            <a:ext cx="3888432" cy="2589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 descr="Imagem relacionada">
            <a:extLst>
              <a:ext uri="{FF2B5EF4-FFF2-40B4-BE49-F238E27FC236}">
                <a16:creationId xmlns:a16="http://schemas.microsoft.com/office/drawing/2014/main" id="{B1F5816D-1A0C-491E-9E2B-5BBFCA87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9" y="5031563"/>
            <a:ext cx="2282907" cy="1712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0" descr="Imagem relacionada">
            <a:extLst>
              <a:ext uri="{FF2B5EF4-FFF2-40B4-BE49-F238E27FC236}">
                <a16:creationId xmlns:a16="http://schemas.microsoft.com/office/drawing/2014/main" id="{58D97703-8563-4A8B-989B-530D8BFA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23" y="997801"/>
            <a:ext cx="2531011" cy="189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8089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S09 - Missões – 27 de Novembro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Igreja Feliz</a:t>
            </a:r>
            <a:endParaRPr lang="en-US" i="0" dirty="0"/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Sun-mi, 8 e Sun-young, 9</a:t>
            </a:r>
            <a:endParaRPr lang="pt-BR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Coreia do Sul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258F1F1E-D0A4-4810-8278-1D8A123405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/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C5419CAC-F9AB-45FB-9B58-6C1257F41CC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600"/>
          <a:stretch>
            <a:fillRect/>
          </a:stretch>
        </p:blipFill>
        <p:spPr/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E6DA8A5-D75B-407D-95A6-3DD0E48E2DB8}"/>
              </a:ext>
            </a:extLst>
          </p:cNvPr>
          <p:cNvCxnSpPr>
            <a:cxnSpLocks/>
          </p:cNvCxnSpPr>
          <p:nvPr/>
        </p:nvCxnSpPr>
        <p:spPr>
          <a:xfrm flipH="1">
            <a:off x="2915816" y="3555848"/>
            <a:ext cx="3783200" cy="3024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488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131852" cy="6120000"/>
          </a:xfrm>
        </p:spPr>
        <p:txBody>
          <a:bodyPr/>
          <a:lstStyle/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/>
              <a:t>Os primeiros coreanos adventistas foram Lee </a:t>
            </a:r>
            <a:r>
              <a:rPr lang="pt-BR" b="0" dirty="0" err="1"/>
              <a:t>Eung</a:t>
            </a:r>
            <a:r>
              <a:rPr lang="pt-BR" b="0" dirty="0"/>
              <a:t> </a:t>
            </a:r>
            <a:r>
              <a:rPr lang="pt-BR" b="0" dirty="0" err="1"/>
              <a:t>Hyun</a:t>
            </a:r>
            <a:r>
              <a:rPr lang="pt-BR" b="0" dirty="0"/>
              <a:t> e </a:t>
            </a:r>
            <a:r>
              <a:rPr lang="pt-BR" b="0" dirty="0" err="1"/>
              <a:t>Son</a:t>
            </a:r>
            <a:r>
              <a:rPr lang="pt-BR" b="0" dirty="0"/>
              <a:t> </a:t>
            </a:r>
            <a:r>
              <a:rPr lang="pt-BR" b="0" dirty="0" err="1"/>
              <a:t>Heung</a:t>
            </a:r>
            <a:r>
              <a:rPr lang="pt-BR" b="0" dirty="0"/>
              <a:t> Cho, que foram batizados em 1904 em Kobe, Japão. Em Kobe, Lee </a:t>
            </a:r>
            <a:r>
              <a:rPr lang="pt-BR" b="0" dirty="0" err="1"/>
              <a:t>Eung</a:t>
            </a:r>
            <a:r>
              <a:rPr lang="pt-BR" b="0" dirty="0"/>
              <a:t> </a:t>
            </a:r>
            <a:r>
              <a:rPr lang="pt-BR" b="0" dirty="0" err="1"/>
              <a:t>Hyun</a:t>
            </a:r>
            <a:r>
              <a:rPr lang="pt-BR" b="0" dirty="0"/>
              <a:t> uma vez viu em uma rua uma placa escrita em chinês que anunciou: "A Igreja da Segunda Vinda de Jesus e do Sétimo Dia." </a:t>
            </a:r>
            <a:r>
              <a:rPr lang="pt-BR" b="0" dirty="0" err="1"/>
              <a:t>Hyun</a:t>
            </a:r>
            <a:r>
              <a:rPr lang="pt-BR" b="0" dirty="0"/>
              <a:t> já era cristão, e ele ficou intrigado ao ver essa placa. Depois de pesquisar e falar com o evangelista </a:t>
            </a:r>
            <a:r>
              <a:rPr lang="pt-BR" b="0" dirty="0" err="1"/>
              <a:t>Kuniya</a:t>
            </a:r>
            <a:r>
              <a:rPr lang="pt-BR" b="0" dirty="0"/>
              <a:t>, convidou seu amigo </a:t>
            </a:r>
            <a:r>
              <a:rPr lang="pt-BR" b="0" dirty="0" err="1"/>
              <a:t>Son</a:t>
            </a:r>
            <a:r>
              <a:rPr lang="pt-BR" b="0" dirty="0"/>
              <a:t> </a:t>
            </a:r>
            <a:r>
              <a:rPr lang="pt-BR" b="0" dirty="0" err="1"/>
              <a:t>Heung</a:t>
            </a:r>
            <a:r>
              <a:rPr lang="pt-BR" b="0" dirty="0"/>
              <a:t> Cho para visitar a igreja com ele. Como resultado, os dois homens eles foram batizados logo depois. Em seguida, voltou para a Coreia, onde começou a compartilhar a mensagem adventista. </a:t>
            </a:r>
            <a:endParaRPr lang="pt-BR" dirty="0"/>
          </a:p>
        </p:txBody>
      </p:sp>
      <p:pic>
        <p:nvPicPr>
          <p:cNvPr id="8194" name="Picture 2" descr="Kobe, Japan Cruises | Azamara">
            <a:extLst>
              <a:ext uri="{FF2B5EF4-FFF2-40B4-BE49-F238E27FC236}">
                <a16:creationId xmlns:a16="http://schemas.microsoft.com/office/drawing/2014/main" id="{DBB48DF7-F69D-457D-AA92-B515AE37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53" y="908720"/>
            <a:ext cx="4744800" cy="26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692E9E3-C1F6-440E-8F1F-A756653B2101}"/>
              </a:ext>
            </a:extLst>
          </p:cNvPr>
          <p:cNvSpPr txBox="1"/>
          <p:nvPr/>
        </p:nvSpPr>
        <p:spPr>
          <a:xfrm>
            <a:off x="5488877" y="3234545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/>
              <a:t>Kobe, Japão</a:t>
            </a:r>
            <a:endParaRPr lang="pt-BR" dirty="0"/>
          </a:p>
        </p:txBody>
      </p:sp>
      <p:pic>
        <p:nvPicPr>
          <p:cNvPr id="8196" name="Picture 4" descr="An aerial view of Seoul's cityscape">
            <a:extLst>
              <a:ext uri="{FF2B5EF4-FFF2-40B4-BE49-F238E27FC236}">
                <a16:creationId xmlns:a16="http://schemas.microsoft.com/office/drawing/2014/main" id="{9CD116E2-2701-4C57-B7D1-DEB11765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88" y="3635240"/>
            <a:ext cx="4743331" cy="29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FFC9369-B3F4-4647-93DB-E774A55EE006}"/>
              </a:ext>
            </a:extLst>
          </p:cNvPr>
          <p:cNvSpPr txBox="1"/>
          <p:nvPr/>
        </p:nvSpPr>
        <p:spPr>
          <a:xfrm>
            <a:off x="5488877" y="3708647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/>
              <a:t>Seul, Coreia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1111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8">
            <a:extLst>
              <a:ext uri="{FF2B5EF4-FFF2-40B4-BE49-F238E27FC236}">
                <a16:creationId xmlns:a16="http://schemas.microsoft.com/office/drawing/2014/main" id="{124A11A7-AECE-4390-8DC5-2C314A296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11" y="817188"/>
            <a:ext cx="2903052" cy="350865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Cavalo selvagem da Mongólia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cavalo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selvagem</a:t>
            </a:r>
            <a:r>
              <a:rPr lang="es-ES" sz="1200" dirty="0">
                <a:latin typeface="Comic Sans MS" panose="030F0702030302020204" pitchFamily="66" charset="0"/>
              </a:rPr>
              <a:t> da </a:t>
            </a:r>
            <a:r>
              <a:rPr lang="es-ES" sz="1200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dos </a:t>
            </a:r>
            <a:r>
              <a:rPr lang="es-ES" sz="1200" dirty="0" err="1">
                <a:latin typeface="Comic Sans MS" panose="030F0702030302020204" pitchFamily="66" charset="0"/>
              </a:rPr>
              <a:t>desertos</a:t>
            </a:r>
            <a:r>
              <a:rPr lang="es-ES" sz="1200" dirty="0">
                <a:latin typeface="Comic Sans MS" panose="030F0702030302020204" pitchFamily="66" charset="0"/>
              </a:rPr>
              <a:t> da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 pelagem é de cor castanha. É baixo, tem a cabeça larga, o pescoço curto, e a crina é negra;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 Mongólia é conhecida como a “Terra dos Cavaleiros”. Lá existem mais cavalos do que pessoas e são muito amados por todos.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E56934-5550-486A-B1FF-206DF0FB2238}"/>
              </a:ext>
            </a:extLst>
          </p:cNvPr>
          <p:cNvSpPr txBox="1"/>
          <p:nvPr/>
        </p:nvSpPr>
        <p:spPr>
          <a:xfrm>
            <a:off x="6460576" y="6095046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Mongólia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311B2E1-86BC-42B7-AA6E-640D36909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86224"/>
            <a:ext cx="1758620" cy="879310"/>
          </a:xfrm>
          <a:prstGeom prst="rect">
            <a:avLst/>
          </a:prstGeom>
        </p:spPr>
      </p:pic>
      <p:pic>
        <p:nvPicPr>
          <p:cNvPr id="9" name="Picture 2" descr="Resultado de imagem para cavalo selvagem mongolia">
            <a:extLst>
              <a:ext uri="{FF2B5EF4-FFF2-40B4-BE49-F238E27FC236}">
                <a16:creationId xmlns:a16="http://schemas.microsoft.com/office/drawing/2014/main" id="{C0DB52AC-BA28-4809-8373-84AC440E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76" y="817188"/>
            <a:ext cx="2274349" cy="170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Resultado de imagem para naadam festival">
            <a:extLst>
              <a:ext uri="{FF2B5EF4-FFF2-40B4-BE49-F238E27FC236}">
                <a16:creationId xmlns:a16="http://schemas.microsoft.com/office/drawing/2014/main" id="{794AA0BE-4683-47BD-861F-1AD62145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" y="4498355"/>
            <a:ext cx="3178590" cy="2116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 descr="Imagem relacionada">
            <a:extLst>
              <a:ext uri="{FF2B5EF4-FFF2-40B4-BE49-F238E27FC236}">
                <a16:creationId xmlns:a16="http://schemas.microsoft.com/office/drawing/2014/main" id="{93EE6C60-F6CF-4FC3-8C3E-84BCA6F6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61" y="3253867"/>
            <a:ext cx="4245789" cy="238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Imagem relacionada">
            <a:extLst>
              <a:ext uri="{FF2B5EF4-FFF2-40B4-BE49-F238E27FC236}">
                <a16:creationId xmlns:a16="http://schemas.microsoft.com/office/drawing/2014/main" id="{C013767D-BF2B-4703-AE00-33FB8699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52" y="856677"/>
            <a:ext cx="2664296" cy="2032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7937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S10 - Missões – 04 de Dezembro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Oração poderosa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dirty="0" err="1"/>
              <a:t>Jaechan</a:t>
            </a:r>
            <a:r>
              <a:rPr lang="pt-BR" sz="1800" dirty="0"/>
              <a:t>, 12</a:t>
            </a:r>
          </a:p>
        </p:txBody>
      </p:sp>
      <p:sp>
        <p:nvSpPr>
          <p:cNvPr id="13" name="Espaço Reservado para Texto 26">
            <a:extLst>
              <a:ext uri="{FF2B5EF4-FFF2-40B4-BE49-F238E27FC236}">
                <a16:creationId xmlns:a16="http://schemas.microsoft.com/office/drawing/2014/main" id="{6D0FA4B2-3A27-42F7-B817-328C3F29C7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99015" y="3253428"/>
            <a:ext cx="2355590" cy="604837"/>
          </a:xfrm>
        </p:spPr>
        <p:txBody>
          <a:bodyPr/>
          <a:lstStyle/>
          <a:p>
            <a:r>
              <a:rPr lang="pt-BR" dirty="0"/>
              <a:t>Coreia do Sul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E7E78680-4917-43A0-980B-4880D621F5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/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71A58354-E133-4542-82A7-746E2F87B5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r="600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D68CC9C-BA77-40EF-AB1D-E6156A92DEBF}"/>
              </a:ext>
            </a:extLst>
          </p:cNvPr>
          <p:cNvCxnSpPr>
            <a:cxnSpLocks/>
          </p:cNvCxnSpPr>
          <p:nvPr/>
        </p:nvCxnSpPr>
        <p:spPr>
          <a:xfrm flipH="1">
            <a:off x="2915816" y="3555848"/>
            <a:ext cx="3783200" cy="3024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788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 elemento mais popular e conhecido da culinária coreana é o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kimchi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: um prato feito de vários vegetais fermentados e temperos, incluindo pimenta em pó.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Desde 1945, a Coreia está dividida na Coreia do Norte (República Popular Democrática da Coreia) e Coreia do Sul (República da Coreia).</a:t>
            </a:r>
          </a:p>
          <a:p>
            <a:pPr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Coreia do Sul já foi o lar de numerosos tigres siberianos. No entanto, à medida que a população crescia, eles eram caçados quase à extinção e agora só são encontrados na Coreia do Norte.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7BDB377-B6C7-4CDE-8E9F-2F58AF90B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764704"/>
            <a:ext cx="3096344" cy="267768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704266E-A6FE-4D44-BC06-1E235DD7F085}"/>
              </a:ext>
            </a:extLst>
          </p:cNvPr>
          <p:cNvSpPr txBox="1"/>
          <p:nvPr/>
        </p:nvSpPr>
        <p:spPr>
          <a:xfrm>
            <a:off x="3347864" y="3028654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/>
              <a:t>kimchi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8163DDE-A39B-47A0-9ECE-2E4C95D4A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4" t="16100" b="5182"/>
          <a:stretch/>
        </p:blipFill>
        <p:spPr>
          <a:xfrm>
            <a:off x="4429099" y="3623768"/>
            <a:ext cx="4642905" cy="316835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F0AB88-063B-4427-B535-1A69995A57AD}"/>
              </a:ext>
            </a:extLst>
          </p:cNvPr>
          <p:cNvSpPr txBox="1"/>
          <p:nvPr/>
        </p:nvSpPr>
        <p:spPr>
          <a:xfrm>
            <a:off x="7308304" y="6422788"/>
            <a:ext cx="1835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tigre siberiano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6564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8">
            <a:extLst>
              <a:ext uri="{FF2B5EF4-FFF2-40B4-BE49-F238E27FC236}">
                <a16:creationId xmlns:a16="http://schemas.microsoft.com/office/drawing/2014/main" id="{7D605C43-E042-44EE-A828-C52DAF9ED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60" y="778075"/>
            <a:ext cx="2903052" cy="35394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 fontAlgn="base"/>
            <a:r>
              <a:rPr lang="pt-BR" sz="17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SAPO-DE-BARRIGA-DE-FOGO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sapo de barriga de </a:t>
            </a:r>
            <a:r>
              <a:rPr lang="es-ES" sz="1200" dirty="0" err="1">
                <a:latin typeface="Comic Sans MS" panose="030F0702030302020204" pitchFamily="66" charset="0"/>
              </a:rPr>
              <a:t>fogo</a:t>
            </a:r>
            <a:r>
              <a:rPr lang="es-ES" sz="1200" dirty="0">
                <a:latin typeface="Comic Sans MS" panose="030F0702030302020204" pitchFamily="66" charset="0"/>
              </a:rPr>
              <a:t> é encontrado </a:t>
            </a:r>
            <a:r>
              <a:rPr lang="es-ES" sz="1200" dirty="0" err="1">
                <a:latin typeface="Comic Sans MS" panose="030F0702030302020204" pitchFamily="66" charset="0"/>
              </a:rPr>
              <a:t>em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alguns</a:t>
            </a:r>
            <a:r>
              <a:rPr lang="es-ES" sz="1200" dirty="0">
                <a:latin typeface="Comic Sans MS" panose="030F0702030302020204" pitchFamily="66" charset="0"/>
              </a:rPr>
              <a:t> lugares do mundo,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Coreia</a:t>
            </a:r>
            <a:r>
              <a:rPr lang="es-ES" sz="1200" b="1" dirty="0">
                <a:latin typeface="Comic Sans MS" panose="030F0702030302020204" pitchFamily="66" charset="0"/>
              </a:rPr>
              <a:t> do Sul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Suas cores são lindas e vibrantes. Visto de cima, é verde com manchas pretas, já o seu tórax tens tons avermelhados ou alaranjados, com manchas pretas;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Não é bom pega-lo muito, pois possui uma toxina que causa irritação na pele.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3C6D80-580D-4673-B5A2-77BA2C84C334}"/>
              </a:ext>
            </a:extLst>
          </p:cNvPr>
          <p:cNvSpPr txBox="1"/>
          <p:nvPr/>
        </p:nvSpPr>
        <p:spPr>
          <a:xfrm>
            <a:off x="3347864" y="6103888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Coreia do Sul</a:t>
            </a:r>
          </a:p>
        </p:txBody>
      </p:sp>
      <p:pic>
        <p:nvPicPr>
          <p:cNvPr id="8" name="Picture 2" descr="Bandeira da Coreia do Sul">
            <a:extLst>
              <a:ext uri="{FF2B5EF4-FFF2-40B4-BE49-F238E27FC236}">
                <a16:creationId xmlns:a16="http://schemas.microsoft.com/office/drawing/2014/main" id="{CF7AABC8-B8BF-4926-B164-50849DB3F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29" y="4818979"/>
            <a:ext cx="1296144" cy="8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m para Bombina orientalis">
            <a:extLst>
              <a:ext uri="{FF2B5EF4-FFF2-40B4-BE49-F238E27FC236}">
                <a16:creationId xmlns:a16="http://schemas.microsoft.com/office/drawing/2014/main" id="{ED03A2E1-C09D-4329-BC5A-2A94073B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4464496" cy="3340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Fire-Belly Toad 6 by Up-Is-Down">
            <a:extLst>
              <a:ext uri="{FF2B5EF4-FFF2-40B4-BE49-F238E27FC236}">
                <a16:creationId xmlns:a16="http://schemas.microsoft.com/office/drawing/2014/main" id="{498CFB45-7B4E-45B7-A3E3-59CE1F0F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2" y="4651611"/>
            <a:ext cx="2752556" cy="206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Imagem relacionada">
            <a:extLst>
              <a:ext uri="{FF2B5EF4-FFF2-40B4-BE49-F238E27FC236}">
                <a16:creationId xmlns:a16="http://schemas.microsoft.com/office/drawing/2014/main" id="{C542BFFC-B44B-447F-A81B-A5E9A5B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21729"/>
            <a:ext cx="3798676" cy="254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5696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S11 - Missões – 11 de Dezembro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Aniversário com amigos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1800" dirty="0" err="1"/>
              <a:t>Jiyul</a:t>
            </a:r>
            <a:r>
              <a:rPr lang="pt-BR" sz="1800" dirty="0"/>
              <a:t>, 9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Coreia do Sul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B82DDFEB-184E-400D-8543-FD981232C2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6920"/>
          <a:stretch>
            <a:fillRect/>
          </a:stretch>
        </p:blipFill>
        <p:spPr/>
      </p:pic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78F41365-3D36-49AB-9683-1ECFF95FF2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r="9196"/>
          <a:stretch>
            <a:fillRect/>
          </a:stretch>
        </p:blipFill>
        <p:spPr/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288081BC-390B-4EF7-8165-4DC15E338C3C}"/>
              </a:ext>
            </a:extLst>
          </p:cNvPr>
          <p:cNvCxnSpPr>
            <a:cxnSpLocks/>
          </p:cNvCxnSpPr>
          <p:nvPr/>
        </p:nvCxnSpPr>
        <p:spPr>
          <a:xfrm flipH="1">
            <a:off x="2915816" y="3555848"/>
            <a:ext cx="3783200" cy="3024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48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A47AC2AF-4BFA-42F8-B877-28B561F4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789040"/>
            <a:ext cx="4261181" cy="28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290FEF6-56BB-4792-9D80-C178CCF96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247">
            <a:off x="309754" y="1050464"/>
            <a:ext cx="3150713" cy="264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F State Office of International Programs: Search Programs:">
            <a:extLst>
              <a:ext uri="{FF2B5EF4-FFF2-40B4-BE49-F238E27FC236}">
                <a16:creationId xmlns:a16="http://schemas.microsoft.com/office/drawing/2014/main" id="{7AF747B1-D510-41EA-AB4D-A12BFBD1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202">
            <a:off x="5400924" y="1022047"/>
            <a:ext cx="3491074" cy="26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3435" y="3446196"/>
            <a:ext cx="2277129" cy="294591"/>
          </a:xfrm>
        </p:spPr>
        <p:txBody>
          <a:bodyPr/>
          <a:lstStyle/>
          <a:p>
            <a:r>
              <a:rPr 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Turismo na Coreia</a:t>
            </a:r>
          </a:p>
        </p:txBody>
      </p:sp>
      <p:pic>
        <p:nvPicPr>
          <p:cNvPr id="10248" name="Picture 8" descr="Tourism in South Korea down 90.4% in February">
            <a:extLst>
              <a:ext uri="{FF2B5EF4-FFF2-40B4-BE49-F238E27FC236}">
                <a16:creationId xmlns:a16="http://schemas.microsoft.com/office/drawing/2014/main" id="{500141A1-5265-4A60-BBED-0B7994DF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26" y="4053173"/>
            <a:ext cx="4106075" cy="27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ontact of South Korea Tourism support (phone, email)">
            <a:extLst>
              <a:ext uri="{FF2B5EF4-FFF2-40B4-BE49-F238E27FC236}">
                <a16:creationId xmlns:a16="http://schemas.microsoft.com/office/drawing/2014/main" id="{914EA5C9-0B35-4666-A249-A3AB10ADA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/>
          <a:stretch/>
        </p:blipFill>
        <p:spPr bwMode="auto">
          <a:xfrm>
            <a:off x="3355684" y="942822"/>
            <a:ext cx="2114121" cy="23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64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8">
            <a:extLst>
              <a:ext uri="{FF2B5EF4-FFF2-40B4-BE49-F238E27FC236}">
                <a16:creationId xmlns:a16="http://schemas.microsoft.com/office/drawing/2014/main" id="{CAF77C69-6B86-452B-B1D9-C8476019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22302"/>
            <a:ext cx="2903052" cy="33547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Tigre siberiano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tigre siberiano é considerado o animal símbolo da </a:t>
            </a:r>
            <a:r>
              <a:rPr lang="es-ES" sz="1200" dirty="0" err="1">
                <a:latin typeface="Comic Sans MS" panose="030F0702030302020204" pitchFamily="66" charset="0"/>
              </a:rPr>
              <a:t>Coreia</a:t>
            </a:r>
            <a:r>
              <a:rPr lang="es-ES" sz="1200" dirty="0">
                <a:latin typeface="Comic Sans MS" panose="030F0702030302020204" pitchFamily="66" charset="0"/>
              </a:rPr>
              <a:t> do Sul;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o maior dos tigres, chegando a pesar mais de 300 quilos;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Têm uma pelagem mais grossa e mais clara, devido ao clima frio do lugar onde vive;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Está em extremo risco de extinção, principalmente por causa da caça, Existia muito na Coreia do Sul, mas agora, e</a:t>
            </a:r>
            <a:r>
              <a:rPr lang="pt-BR" sz="1200" dirty="0">
                <a:latin typeface="Comic Sans MS" panose="030F0702030302020204" pitchFamily="66" charset="0"/>
                <a:cs typeface="Arial" panose="020B0604020202020204" pitchFamily="34" charset="0"/>
              </a:rPr>
              <a:t>xiste apenas na Coreia do Norte.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54D90A0-61D8-4BE1-8894-910F8E07581C}"/>
              </a:ext>
            </a:extLst>
          </p:cNvPr>
          <p:cNvSpPr txBox="1"/>
          <p:nvPr/>
        </p:nvSpPr>
        <p:spPr>
          <a:xfrm>
            <a:off x="6963806" y="622335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Coreia do Sul</a:t>
            </a:r>
          </a:p>
        </p:txBody>
      </p:sp>
      <p:pic>
        <p:nvPicPr>
          <p:cNvPr id="7" name="Picture 2" descr="Bandeira da Coreia do Sul">
            <a:extLst>
              <a:ext uri="{FF2B5EF4-FFF2-40B4-BE49-F238E27FC236}">
                <a16:creationId xmlns:a16="http://schemas.microsoft.com/office/drawing/2014/main" id="{07D9C084-CB86-40DA-A381-FD07662A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23" y="5949280"/>
            <a:ext cx="1296144" cy="8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m relacionada">
            <a:extLst>
              <a:ext uri="{FF2B5EF4-FFF2-40B4-BE49-F238E27FC236}">
                <a16:creationId xmlns:a16="http://schemas.microsoft.com/office/drawing/2014/main" id="{55784556-7923-4CE8-93E0-A8D7D68C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03" y="849703"/>
            <a:ext cx="3960440" cy="2685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Resultado de imagem para tigre siberiano">
            <a:extLst>
              <a:ext uri="{FF2B5EF4-FFF2-40B4-BE49-F238E27FC236}">
                <a16:creationId xmlns:a16="http://schemas.microsoft.com/office/drawing/2014/main" id="{AEC23F31-142A-4E51-BBDA-CB14510FA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67687"/>
            <a:ext cx="3552329" cy="236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 descr="Imagem relacionada">
            <a:extLst>
              <a:ext uri="{FF2B5EF4-FFF2-40B4-BE49-F238E27FC236}">
                <a16:creationId xmlns:a16="http://schemas.microsoft.com/office/drawing/2014/main" id="{91B8669E-4D5E-4B86-92E4-650F8EB9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53" y="3727559"/>
            <a:ext cx="2781910" cy="211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591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3">
            <a:extLst>
              <a:ext uri="{FF2B5EF4-FFF2-40B4-BE49-F238E27FC236}">
                <a16:creationId xmlns:a16="http://schemas.microsoft.com/office/drawing/2014/main" id="{CA97E262-0A1B-42AA-A1F6-32966928B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3" y="3858636"/>
            <a:ext cx="452445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>
                <a:solidFill>
                  <a:srgbClr val="FF0000"/>
                </a:solidFill>
                <a:latin typeface="Arial" charset="0"/>
              </a:rPr>
              <a:t>Coreia do Sul</a:t>
            </a:r>
            <a:endParaRPr lang="pt-BR" altLang="pt-BR" sz="3600" b="1" dirty="0"/>
          </a:p>
        </p:txBody>
      </p:sp>
      <p:sp>
        <p:nvSpPr>
          <p:cNvPr id="15" name="CaixaDeTexto 3">
            <a:extLst>
              <a:ext uri="{FF2B5EF4-FFF2-40B4-BE49-F238E27FC236}">
                <a16:creationId xmlns:a16="http://schemas.microsoft.com/office/drawing/2014/main" id="{B713A438-AF54-4630-888C-B799E6F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412" y="3859030"/>
            <a:ext cx="4572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>
                <a:solidFill>
                  <a:srgbClr val="FF0000"/>
                </a:solidFill>
                <a:latin typeface="Arial" charset="0"/>
              </a:rPr>
              <a:t>Taiwan</a:t>
            </a:r>
            <a:endParaRPr lang="pt-BR" altLang="pt-BR" sz="3600" b="1" dirty="0"/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FFD7811B-67C4-430E-9000-90E47BC55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3" y="718332"/>
            <a:ext cx="452445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>
                <a:solidFill>
                  <a:srgbClr val="FF0000"/>
                </a:solidFill>
                <a:latin typeface="Arial" charset="0"/>
              </a:rPr>
              <a:t>Mongólia</a:t>
            </a:r>
            <a:endParaRPr lang="pt-BR" altLang="pt-BR" sz="3600" b="1" dirty="0"/>
          </a:p>
        </p:txBody>
      </p:sp>
      <p:sp>
        <p:nvSpPr>
          <p:cNvPr id="29" name="CaixaDeTexto 3">
            <a:extLst>
              <a:ext uri="{FF2B5EF4-FFF2-40B4-BE49-F238E27FC236}">
                <a16:creationId xmlns:a16="http://schemas.microsoft.com/office/drawing/2014/main" id="{D95CF794-B5F7-4298-9A94-9123A3DF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412" y="718726"/>
            <a:ext cx="4572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>
                <a:solidFill>
                  <a:srgbClr val="FF0000"/>
                </a:solidFill>
                <a:latin typeface="Arial" charset="0"/>
              </a:rPr>
              <a:t>Japão</a:t>
            </a:r>
            <a:endParaRPr lang="pt-BR" altLang="pt-BR" sz="3600" b="1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F6DAE82-E6F3-432D-AC95-701A780AF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3" y="4731281"/>
            <a:ext cx="2876550" cy="193357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0E0533B-6A89-46DA-8A2B-11B6A27E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12" y="1644667"/>
            <a:ext cx="2895600" cy="193357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CEA66E6-23E8-496B-A47A-C9138A2BC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1" y="1644668"/>
            <a:ext cx="2886075" cy="19335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CECAE01-5F54-4442-93FA-577A1462A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37" y="4724588"/>
            <a:ext cx="28765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8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S12 - Missões – 18 de Dezembro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 poder de um livro</a:t>
            </a:r>
            <a:endParaRPr lang="pt-BR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Saki</a:t>
            </a:r>
            <a:r>
              <a:rPr lang="pt-BR" dirty="0"/>
              <a:t> </a:t>
            </a:r>
            <a:r>
              <a:rPr lang="pt-BR" dirty="0" err="1"/>
              <a:t>Takahagi</a:t>
            </a:r>
            <a:r>
              <a:rPr lang="pt-BR" dirty="0"/>
              <a:t>, 35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Japão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C517969A-73D0-472E-831C-4DBB6B9F60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6634"/>
          <a:stretch>
            <a:fillRect/>
          </a:stretch>
        </p:blipFill>
        <p:spPr/>
      </p:pic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C1F4BD10-43CF-49DB-9D1E-0161373704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 r="9562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F519A3C-C874-47DF-9743-53F6EC294042}"/>
              </a:ext>
            </a:extLst>
          </p:cNvPr>
          <p:cNvCxnSpPr>
            <a:cxnSpLocks/>
          </p:cNvCxnSpPr>
          <p:nvPr/>
        </p:nvCxnSpPr>
        <p:spPr>
          <a:xfrm flipH="1">
            <a:off x="3491880" y="3555848"/>
            <a:ext cx="3207136" cy="4192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707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15828" cy="5917774"/>
          </a:xfrm>
        </p:spPr>
        <p:txBody>
          <a:bodyPr/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Teruhiko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H.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Okohira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(1865 - 1939) nasceu em uma família influente na província de Satsuma, Japão. Enquanto estudava administração nos Estados Unidos, ele foi convertido primeiro ao metodismo e, em seguida, em São Francisco, tornou-se um Adventista do Sétimo Dia. Ele estudou no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Healdsburg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College e, no final do ano letivo de 1894, apelou para que alguém voltasse ao Japão com ele para espalhar a mensagem adventista. O presidente da faculdade W.C.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Grainger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respondeu e, em 1896, eles foram enviados pela Conferência Geral para Tóquio, Japão.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Japan Travel Guide - What to do in Japan - Tourist Journey">
            <a:extLst>
              <a:ext uri="{FF2B5EF4-FFF2-40B4-BE49-F238E27FC236}">
                <a16:creationId xmlns:a16="http://schemas.microsoft.com/office/drawing/2014/main" id="{9799D01F-0A4B-4250-B4F5-DF59B0B6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38" y="4077072"/>
            <a:ext cx="4024265" cy="26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Japan Travel Guide (Tourist spot, culture) - Let&amp;#39;s Travel around Japan!">
            <a:extLst>
              <a:ext uri="{FF2B5EF4-FFF2-40B4-BE49-F238E27FC236}">
                <a16:creationId xmlns:a16="http://schemas.microsoft.com/office/drawing/2014/main" id="{E4EFE61D-72FA-4ED1-9AFE-2E1320464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5656546" cy="3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81E9781B-F8EE-456A-B254-191B7B860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93" y="4365104"/>
            <a:ext cx="1704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812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8">
            <a:extLst>
              <a:ext uri="{FF2B5EF4-FFF2-40B4-BE49-F238E27FC236}">
                <a16:creationId xmlns:a16="http://schemas.microsoft.com/office/drawing/2014/main" id="{F1442005-E569-43F2-9B28-9A8B28058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10" y="816200"/>
            <a:ext cx="2903052" cy="421653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Cão guaxinim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cão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guaxinim</a:t>
            </a:r>
            <a:r>
              <a:rPr lang="es-ES" sz="1200" dirty="0">
                <a:latin typeface="Comic Sans MS" panose="030F0702030302020204" pitchFamily="66" charset="0"/>
              </a:rPr>
              <a:t>, </a:t>
            </a:r>
            <a:r>
              <a:rPr lang="es-ES" sz="1200" dirty="0" err="1">
                <a:latin typeface="Comic Sans MS" panose="030F0702030302020204" pitchFamily="66" charset="0"/>
              </a:rPr>
              <a:t>também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conhecido</a:t>
            </a:r>
            <a:r>
              <a:rPr lang="es-ES" sz="1200" dirty="0">
                <a:latin typeface="Comic Sans MS" panose="030F0702030302020204" pitchFamily="66" charset="0"/>
              </a:rPr>
              <a:t> por </a:t>
            </a:r>
            <a:r>
              <a:rPr lang="es-ES" sz="1200" dirty="0" err="1">
                <a:latin typeface="Comic Sans MS" panose="030F0702030302020204" pitchFamily="66" charset="0"/>
              </a:rPr>
              <a:t>tanuki</a:t>
            </a:r>
            <a:r>
              <a:rPr lang="es-ES" sz="1200" dirty="0">
                <a:latin typeface="Comic Sans MS" panose="030F0702030302020204" pitchFamily="66" charset="0"/>
              </a:rPr>
              <a:t>,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do </a:t>
            </a:r>
            <a:r>
              <a:rPr lang="es-ES" sz="1200" b="1" dirty="0" err="1">
                <a:latin typeface="Comic Sans MS" panose="030F0702030302020204" pitchFamily="66" charset="0"/>
              </a:rPr>
              <a:t>Japão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Seu pelo é grosso para protegê-los do frio onde vivem. Sua cauda é longa e suas orelhas são pequenas.</a:t>
            </a:r>
            <a:endParaRPr lang="es-ES" sz="1200" b="1" dirty="0">
              <a:latin typeface="Comic Sans MS" panose="030F0702030302020204" pitchFamily="66" charset="0"/>
            </a:endParaRP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Apesar da aparência e do nome, guaxinins e </a:t>
            </a:r>
            <a:r>
              <a:rPr lang="pt-BR" sz="1200" dirty="0" err="1">
                <a:latin typeface="Comic Sans MS" panose="030F0702030302020204" pitchFamily="66" charset="0"/>
              </a:rPr>
              <a:t>tanukis</a:t>
            </a:r>
            <a:r>
              <a:rPr lang="pt-BR" sz="1200" dirty="0">
                <a:latin typeface="Comic Sans MS" panose="030F0702030302020204" pitchFamily="66" charset="0"/>
              </a:rPr>
              <a:t> não são parentes. Eles são parentes diretos de cães e lobos;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Quando as fêmeas dão à luz, saem para caçar enquanto o papai cuida dos filhotinhos, geralmente 5 ou 7 a cada ninhada.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A5F18C5-3953-44C6-BF5E-9EEBA7FDDDFE}"/>
              </a:ext>
            </a:extLst>
          </p:cNvPr>
          <p:cNvSpPr txBox="1"/>
          <p:nvPr/>
        </p:nvSpPr>
        <p:spPr>
          <a:xfrm>
            <a:off x="467544" y="6212058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Japão</a:t>
            </a:r>
          </a:p>
        </p:txBody>
      </p:sp>
      <p:pic>
        <p:nvPicPr>
          <p:cNvPr id="8" name="Picture 2" descr="Bandeira do Japão">
            <a:extLst>
              <a:ext uri="{FF2B5EF4-FFF2-40B4-BE49-F238E27FC236}">
                <a16:creationId xmlns:a16="http://schemas.microsoft.com/office/drawing/2014/main" id="{DF1587CD-31ED-4B54-911A-D5CBC4127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0" y="5398463"/>
            <a:ext cx="1199005" cy="8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CE6AC16E-0A8B-4700-AC24-CA581EDD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79" y="816547"/>
            <a:ext cx="3068723" cy="230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ConheÃ§a o cÃ£o-guaxinim ou Tanuki">
            <a:extLst>
              <a:ext uri="{FF2B5EF4-FFF2-40B4-BE49-F238E27FC236}">
                <a16:creationId xmlns:a16="http://schemas.microsoft.com/office/drawing/2014/main" id="{51A8BE9F-68A7-4181-90D1-92552C10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99229"/>
            <a:ext cx="3931154" cy="261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Fichier:ÐÐ½Ð¾ÑÐ¾Ð²Ð¸Ð´Ð½Ð°Ñ ÑÐ¾Ð±Ð°ÐºÐ° ÐÑÐ¾Ð´Ð½Ð¾.jpg">
            <a:extLst>
              <a:ext uri="{FF2B5EF4-FFF2-40B4-BE49-F238E27FC236}">
                <a16:creationId xmlns:a16="http://schemas.microsoft.com/office/drawing/2014/main" id="{4A24B8F6-59B3-4705-8EF3-553C583A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2730028" cy="2047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2515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S13 - Missões – 25 de Dezembro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5" y="620688"/>
            <a:ext cx="9019681" cy="1080120"/>
          </a:xfrm>
        </p:spPr>
        <p:txBody>
          <a:bodyPr/>
          <a:lstStyle/>
          <a:p>
            <a:r>
              <a:rPr lang="pt-BR" sz="4000" i="0" dirty="0"/>
              <a:t>Que livro é este? </a:t>
            </a:r>
          </a:p>
          <a:p>
            <a:r>
              <a:rPr lang="pt-BR" sz="2400" i="0" dirty="0"/>
              <a:t>Décimo terceiro sábado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Ryotaro</a:t>
            </a:r>
            <a:r>
              <a:rPr lang="pt-BR" dirty="0"/>
              <a:t> </a:t>
            </a:r>
            <a:r>
              <a:rPr lang="pt-BR" dirty="0" err="1"/>
              <a:t>Kishida</a:t>
            </a:r>
            <a:r>
              <a:rPr lang="pt-BR" dirty="0"/>
              <a:t>, 12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pt-BR" dirty="0"/>
              <a:t>Japão</a:t>
            </a:r>
            <a:endParaRPr lang="pt-BR" sz="3600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70B3C0AC-25F2-4FD5-AB99-6112F9862D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>
            <a:fillRect/>
          </a:stretch>
        </p:blipFill>
        <p:spPr/>
      </p:pic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3998B6F5-083F-4AE1-AD79-58275AC97D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6634"/>
          <a:stretch>
            <a:fillRect/>
          </a:stretch>
        </p:blipFill>
        <p:spPr/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D1B29326-48E3-4FCC-9A38-37E51C8E043E}"/>
              </a:ext>
            </a:extLst>
          </p:cNvPr>
          <p:cNvCxnSpPr>
            <a:cxnSpLocks/>
          </p:cNvCxnSpPr>
          <p:nvPr/>
        </p:nvCxnSpPr>
        <p:spPr>
          <a:xfrm flipH="1">
            <a:off x="3491880" y="3555848"/>
            <a:ext cx="3207136" cy="4192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897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xploring Mount Fuji: A Visitor&amp;#39;s Guide | PlanetWare">
            <a:extLst>
              <a:ext uri="{FF2B5EF4-FFF2-40B4-BE49-F238E27FC236}">
                <a16:creationId xmlns:a16="http://schemas.microsoft.com/office/drawing/2014/main" id="{D2A96254-1DBD-49C4-B133-D4DEF294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89" y="764704"/>
            <a:ext cx="4628753" cy="28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4283980" cy="1957334"/>
          </a:xfrm>
        </p:spPr>
        <p:txBody>
          <a:bodyPr/>
          <a:lstStyle/>
          <a:p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 </a:t>
            </a:r>
            <a:r>
              <a:rPr lang="pt-B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monte Fuji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pt-B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 japonês 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富士山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   </a:t>
            </a:r>
            <a:r>
              <a:rPr lang="pt-BR" b="0" dirty="0">
                <a:solidFill>
                  <a:srgbClr val="202122"/>
                </a:solidFill>
                <a:latin typeface="Arial" panose="020B0604020202020204" pitchFamily="34" charset="0"/>
              </a:rPr>
              <a:t>ou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Fuji-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san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endParaRPr lang="pt-B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é a mais alta montanha de todo Japão. É um vulcão ativo, porém de baixo risco de erupção.</a:t>
            </a:r>
          </a:p>
          <a:p>
            <a:endParaRPr lang="pt-BR" b="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C86D507-18E6-42AD-899F-25E42404DBB8}"/>
              </a:ext>
            </a:extLst>
          </p:cNvPr>
          <p:cNvSpPr/>
          <p:nvPr/>
        </p:nvSpPr>
        <p:spPr>
          <a:xfrm>
            <a:off x="4355976" y="782470"/>
            <a:ext cx="22322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Monte Fuji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56AB08-5CEE-46D7-BAE5-D9DFB14FA651}"/>
              </a:ext>
            </a:extLst>
          </p:cNvPr>
          <p:cNvSpPr txBox="1"/>
          <p:nvPr/>
        </p:nvSpPr>
        <p:spPr>
          <a:xfrm>
            <a:off x="88655" y="6504438"/>
            <a:ext cx="763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Por </a:t>
            </a:r>
            <a:r>
              <a:rPr lang="pt-BR" dirty="0" err="1"/>
              <a:t>hoge</a:t>
            </a:r>
            <a:r>
              <a:rPr lang="pt-BR" dirty="0"/>
              <a:t> </a:t>
            </a:r>
            <a:r>
              <a:rPr lang="pt-BR" dirty="0" err="1"/>
              <a:t>asdf</a:t>
            </a:r>
            <a:r>
              <a:rPr lang="pt-BR" dirty="0"/>
              <a:t> - </a:t>
            </a:r>
            <a:r>
              <a:rPr lang="pt-BR" dirty="0" err="1"/>
              <a:t>精進湖からの富士山</a:t>
            </a:r>
            <a:r>
              <a:rPr lang="pt-BR" dirty="0"/>
              <a:t> </a:t>
            </a:r>
            <a:r>
              <a:rPr lang="pt-BR" dirty="0" err="1"/>
              <a:t>Mt.Fuji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Lake </a:t>
            </a:r>
            <a:r>
              <a:rPr lang="pt-BR" dirty="0" err="1"/>
              <a:t>Shojiko</a:t>
            </a:r>
            <a:r>
              <a:rPr lang="pt-BR" dirty="0"/>
              <a:t>, CC BY 2.0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427BDF63-F4B2-41AA-805E-74AE798E9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6995"/>
            <a:ext cx="4628753" cy="30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O Monte Fuji: Mais do que uma Montanha | Viagens Japão | JNTO">
            <a:extLst>
              <a:ext uri="{FF2B5EF4-FFF2-40B4-BE49-F238E27FC236}">
                <a16:creationId xmlns:a16="http://schemas.microsoft.com/office/drawing/2014/main" id="{7F19EFF4-1E76-47A7-9DE6-ADE9BAEA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49" y="3936827"/>
            <a:ext cx="3787899" cy="254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049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8">
            <a:extLst>
              <a:ext uri="{FF2B5EF4-FFF2-40B4-BE49-F238E27FC236}">
                <a16:creationId xmlns:a16="http://schemas.microsoft.com/office/drawing/2014/main" id="{031F0811-A559-4EDD-AC8F-50603233E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35" y="797312"/>
            <a:ext cx="2903052" cy="418576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Esquilo voador do Japão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esquilo </a:t>
            </a:r>
            <a:r>
              <a:rPr lang="es-ES" sz="1200" dirty="0" err="1">
                <a:latin typeface="Comic Sans MS" panose="030F0702030302020204" pitchFamily="66" charset="0"/>
              </a:rPr>
              <a:t>voador</a:t>
            </a:r>
            <a:r>
              <a:rPr lang="es-ES" sz="1200" dirty="0">
                <a:latin typeface="Comic Sans MS" panose="030F0702030302020204" pitchFamily="66" charset="0"/>
              </a:rPr>
              <a:t> é animal roedor encontrado no </a:t>
            </a:r>
            <a:r>
              <a:rPr lang="es-ES" sz="1200" b="1" dirty="0" err="1">
                <a:latin typeface="Comic Sans MS" panose="030F0702030302020204" pitchFamily="66" charset="0"/>
              </a:rPr>
              <a:t>Japão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 dos animais mais fofos do planeta;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esquilos não voam de verdade, eles deslizam por até 100 metros através de uma membrana peluda encontrada entre suas patas;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Eles a usam para fugir dos inimigos ou para passear pelos galhos das árvores;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 alimentam de folhas, sementes, brotos, nozes, frutas.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48506EA-CE09-47F7-AF5B-9F48637A361A}"/>
              </a:ext>
            </a:extLst>
          </p:cNvPr>
          <p:cNvSpPr txBox="1"/>
          <p:nvPr/>
        </p:nvSpPr>
        <p:spPr>
          <a:xfrm>
            <a:off x="3842762" y="5983462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Japão</a:t>
            </a:r>
          </a:p>
        </p:txBody>
      </p:sp>
      <p:pic>
        <p:nvPicPr>
          <p:cNvPr id="10" name="Picture 2" descr="Bandeira do Japão">
            <a:extLst>
              <a:ext uri="{FF2B5EF4-FFF2-40B4-BE49-F238E27FC236}">
                <a16:creationId xmlns:a16="http://schemas.microsoft.com/office/drawing/2014/main" id="{B360654F-2823-438C-8B41-AB3BEF80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98" y="5814282"/>
            <a:ext cx="1199005" cy="8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8FD58A54-F283-43D5-959F-0F696B2B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23" y="3925221"/>
            <a:ext cx="2258917" cy="1634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m relacionada">
            <a:extLst>
              <a:ext uri="{FF2B5EF4-FFF2-40B4-BE49-F238E27FC236}">
                <a16:creationId xmlns:a16="http://schemas.microsoft.com/office/drawing/2014/main" id="{EAF301DF-65FC-46B1-8D28-115098555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04" y="797312"/>
            <a:ext cx="4006002" cy="3012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Imagem relacionada">
            <a:extLst>
              <a:ext uri="{FF2B5EF4-FFF2-40B4-BE49-F238E27FC236}">
                <a16:creationId xmlns:a16="http://schemas.microsoft.com/office/drawing/2014/main" id="{128707BE-CC87-4582-ADB2-0B2BD77C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22" y="5083125"/>
            <a:ext cx="1675478" cy="167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https://lh6.googleusercontent.com/-HjMKakdVTaU/VPr5kfumWiI/AAAAAAAAGoc/8_DNqFdIma4/w500-h400-no/esquilo%2Bvoador%2Bjapon%C3%AAs.jpg">
            <a:extLst>
              <a:ext uri="{FF2B5EF4-FFF2-40B4-BE49-F238E27FC236}">
                <a16:creationId xmlns:a16="http://schemas.microsoft.com/office/drawing/2014/main" id="{DEBF7EA0-148A-4FA9-B2FD-C34BBF4BD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228655"/>
            <a:ext cx="3025212" cy="2420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1817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57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08D5C2E-D425-4C03-9309-D4B49371D106}"/>
              </a:ext>
            </a:extLst>
          </p:cNvPr>
          <p:cNvSpPr txBox="1"/>
          <p:nvPr/>
        </p:nvSpPr>
        <p:spPr>
          <a:xfrm>
            <a:off x="45053" y="2021353"/>
            <a:ext cx="89194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PT" altLang="pt-BR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A oferta do décimo terceiro sábado no próximo trimestre ajudará o para estabelecer:</a:t>
            </a:r>
            <a:endParaRPr lang="en-US" sz="3600" dirty="0">
              <a:solidFill>
                <a:srgbClr val="202124"/>
              </a:solidFill>
              <a:latin typeface="inheri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Escola primária em Luang Namtha, Laos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Dormitório de estudantes na Escola Adventista Internacional de Timor-Leste em Dili, Timor-Leste</a:t>
            </a:r>
            <a:endParaRPr lang="pt-PT" sz="2800" dirty="0">
              <a:solidFill>
                <a:srgbClr val="202124"/>
              </a:solidFill>
              <a:latin typeface="inheri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Centro de saúde no norte do Paquistão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0" lang="pt-PT" altLang="pt-BR" sz="28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Centro de aprendizagem infantil em Long Thanh, Vietnã</a:t>
            </a:r>
            <a:r>
              <a:rPr kumimoji="0" lang="pt-PT" altLang="pt-BR" sz="9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pt-PT" altLang="pt-BR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t-PT" altLang="pt-BR" sz="2800" dirty="0">
              <a:solidFill>
                <a:srgbClr val="202124"/>
              </a:solidFill>
              <a:latin typeface="inherit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3" y="699603"/>
            <a:ext cx="9089479" cy="56915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400" dirty="0">
                <a:solidFill>
                  <a:srgbClr val="212121"/>
                </a:solidFill>
                <a:latin typeface="inherit"/>
              </a:rPr>
              <a:t>No próximo trimestre as ofertas irão ajudar a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57379" y="1325719"/>
            <a:ext cx="908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nherit"/>
                <a:cs typeface="Arial" pitchFamily="34" charset="0"/>
              </a:rPr>
              <a:t>Divisão</a:t>
            </a:r>
            <a:r>
              <a:rPr lang="en-US" sz="3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nherit"/>
                <a:cs typeface="Arial" pitchFamily="34" charset="0"/>
              </a:rPr>
              <a:t>Pacífico</a:t>
            </a:r>
            <a:r>
              <a:rPr lang="en-US" sz="3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 Sul </a:t>
            </a:r>
            <a:r>
              <a:rPr lang="en-US" sz="3600" b="1" dirty="0" err="1">
                <a:solidFill>
                  <a:srgbClr val="FF0000"/>
                </a:solidFill>
                <a:latin typeface="inherit"/>
                <a:cs typeface="Arial" pitchFamily="34" charset="0"/>
              </a:rPr>
              <a:t>Asiático</a:t>
            </a:r>
            <a:endParaRPr lang="en-US" sz="20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EE3087-1851-4050-82D0-174BE7B36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24D0E0-D590-480E-A044-9A3781F7A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2016224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Há três anos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36F2725-9A4A-4C07-96D4-D876C87AEF3B}"/>
              </a:ext>
            </a:extLst>
          </p:cNvPr>
          <p:cNvSpPr/>
          <p:nvPr/>
        </p:nvSpPr>
        <p:spPr>
          <a:xfrm>
            <a:off x="6516215" y="5351910"/>
            <a:ext cx="2608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Obrigado pelas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 suas ofertas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135DD96-1713-42CA-86F8-628339ACA86D}"/>
              </a:ext>
            </a:extLst>
          </p:cNvPr>
          <p:cNvSpPr/>
          <p:nvPr/>
        </p:nvSpPr>
        <p:spPr>
          <a:xfrm>
            <a:off x="2123728" y="697592"/>
            <a:ext cx="6696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pt-BR" sz="2000" b="1" dirty="0">
                <a:solidFill>
                  <a:srgbClr val="FF0000"/>
                </a:solidFill>
                <a:latin typeface="inherit"/>
              </a:rPr>
              <a:t>Obrigado por sua oferta do décimo terceiro sábado, três anos atrás, que ajudou a estabelecer um centro de treinamento de evangelismo para jovens na Igreja Adventista do Sétimo Dia de Setagaya, (FOTO ABAIXO), em Tóquio, Japão. </a:t>
            </a:r>
          </a:p>
          <a:p>
            <a:r>
              <a:rPr lang="pt-PT" altLang="pt-BR" sz="2000" b="1" dirty="0">
                <a:solidFill>
                  <a:srgbClr val="FF0000"/>
                </a:solidFill>
                <a:latin typeface="inherit"/>
              </a:rPr>
              <a:t> </a:t>
            </a:r>
          </a:p>
        </p:txBody>
      </p:sp>
      <p:pic>
        <p:nvPicPr>
          <p:cNvPr id="8" name="Imagem 7" descr="Casa em construção&#10;&#10;Descrição gerada automaticamente com confiança baixa">
            <a:extLst>
              <a:ext uri="{FF2B5EF4-FFF2-40B4-BE49-F238E27FC236}">
                <a16:creationId xmlns:a16="http://schemas.microsoft.com/office/drawing/2014/main" id="{9C496E3A-A6A3-4C2C-98CE-D0755A1A1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" y="2030534"/>
            <a:ext cx="4310743" cy="477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ÍNDICE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34925" y="690563"/>
            <a:ext cx="9109075" cy="523875"/>
          </a:xfrm>
          <a:prstGeom prst="rect">
            <a:avLst/>
          </a:prstGeom>
        </p:spPr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849195" y="1556792"/>
            <a:ext cx="72021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2" action="ppaction://hlinksldjump"/>
              </a:rPr>
              <a:t>02 de outubro – Quem nomeou os animais?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3" action="ppaction://hlinksldjump"/>
              </a:rPr>
              <a:t>09 de outubro – A cura milagrosa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4" action="ppaction://hlinksldjump"/>
              </a:rPr>
              <a:t>16 de outubro – Orando aos anjos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5" action="ppaction://hlinksldjump"/>
              </a:rPr>
              <a:t>23 de outubro – Deus ouviu minha oração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6" action="ppaction://hlinksldjump"/>
              </a:rPr>
              <a:t>30 de outubro – Obedecendo a Deus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7" action="ppaction://hlinksldjump"/>
              </a:rPr>
              <a:t>06 de novembro – Encontro com o perdão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8" action="ppaction://hlinksldjump"/>
              </a:rPr>
              <a:t>13 de novembro – Uma boa memória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9" action="ppaction://hlinksldjump"/>
              </a:rPr>
              <a:t>20 de novembro – O último Convite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0" action="ppaction://hlinksldjump"/>
              </a:rPr>
              <a:t>27 de novembro – Igreja feliz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1" action="ppaction://hlinksldjump"/>
              </a:rPr>
              <a:t>04 de dezembro – Oração Poderosa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2" action="ppaction://hlinksldjump"/>
              </a:rPr>
              <a:t>11 de dezembro – Aniversário com amigos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3" action="ppaction://hlinksldjump"/>
              </a:rPr>
              <a:t>18 de dezembro – O poder de um livro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4" action="ppaction://hlinksldjump"/>
              </a:rPr>
              <a:t>25 de dezembro – Que livro é este?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5B5BFF2-F451-471A-B67F-76B451181B3C}"/>
              </a:ext>
            </a:extLst>
          </p:cNvPr>
          <p:cNvSpPr/>
          <p:nvPr/>
        </p:nvSpPr>
        <p:spPr>
          <a:xfrm>
            <a:off x="92675" y="1581014"/>
            <a:ext cx="1756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Mongólia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Taiwan</a:t>
            </a:r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Coréia do Sul</a:t>
            </a:r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Japão</a:t>
            </a:r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02 de Outubro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Quem nomeou os animais?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>
                <a:solidFill>
                  <a:srgbClr val="000000"/>
                </a:solidFill>
              </a:rPr>
              <a:t>Batzul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dirty="0" err="1">
                <a:solidFill>
                  <a:srgbClr val="000000"/>
                </a:solidFill>
              </a:rPr>
              <a:t>Ganbold</a:t>
            </a:r>
            <a:r>
              <a:rPr lang="pt-BR" dirty="0">
                <a:solidFill>
                  <a:srgbClr val="000000"/>
                </a:solidFill>
              </a:rPr>
              <a:t>, 30 </a:t>
            </a:r>
            <a:endParaRPr lang="pt-BR" dirty="0"/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Mongólia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A3C200A-B4EC-4149-9A94-91C0B7FB19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 b="6777"/>
          <a:stretch>
            <a:fillRect/>
          </a:stretch>
        </p:blipFill>
        <p:spPr/>
      </p:pic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CC7AC9A8-4141-4B0C-AF40-0C888EE120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9921"/>
          <a:stretch>
            <a:fillRect/>
          </a:stretch>
        </p:blipFill>
        <p:spPr/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F9534C78-AFF6-4137-863F-61269B208082}"/>
              </a:ext>
            </a:extLst>
          </p:cNvPr>
          <p:cNvCxnSpPr>
            <a:cxnSpLocks/>
          </p:cNvCxnSpPr>
          <p:nvPr/>
        </p:nvCxnSpPr>
        <p:spPr>
          <a:xfrm flipH="1" flipV="1">
            <a:off x="1475656" y="2882943"/>
            <a:ext cx="5223360" cy="6729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CF8223-7BF8-441C-B3AA-D68CC894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6E9F04-EE53-4C99-A1C0-0AF3AF147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701750"/>
          </a:xfrm>
        </p:spPr>
        <p:txBody>
          <a:bodyPr/>
          <a:lstStyle/>
          <a:p>
            <a:pPr indent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 Missão Adventista na Mongólia tem seis igrejas e cinco grupos, que reúnem 3.061 Membros.</a:t>
            </a:r>
          </a:p>
          <a:p>
            <a:pPr indent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A população total do país é de cerca de 3 milhões de habitantes.</a:t>
            </a:r>
          </a:p>
          <a:p>
            <a:pPr indent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Caçar a cavalo com águias douradas é um esporte tradicional mongol e é celebrado em um festival anual.</a:t>
            </a:r>
          </a:p>
          <a:p>
            <a:pPr indent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Os cavalos desempenham um papel preponderante na vida dos nômades e estima-se que existam mais de 3 milhões de cavalos na Mongólia; ou seja, pelo menos um cavalo por pessoa.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5BDE696-3D8F-47BE-94DA-94ACFF6DC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01834"/>
            <a:ext cx="4087127" cy="2897481"/>
          </a:xfrm>
          <a:prstGeom prst="rect">
            <a:avLst/>
          </a:prstGeom>
        </p:spPr>
      </p:pic>
      <p:pic>
        <p:nvPicPr>
          <p:cNvPr id="1026" name="Picture 2" descr="Esforços para proteger cultura de cavalos na Mongólia  Interior_portuguese.xinhuanet.com">
            <a:extLst>
              <a:ext uri="{FF2B5EF4-FFF2-40B4-BE49-F238E27FC236}">
                <a16:creationId xmlns:a16="http://schemas.microsoft.com/office/drawing/2014/main" id="{6A70F764-FCB3-4D62-BF45-DC00D2FCD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615158"/>
            <a:ext cx="4518335" cy="31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0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esultado de imagem para American black b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Imagem relaciona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Imagem relacionad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Imagem relacionad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4" descr="File:Cub with trophy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A2464AF3-CCE5-402E-A4A1-034F5ABAA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30" y="795100"/>
            <a:ext cx="2903052" cy="40010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Águia dourada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A </a:t>
            </a:r>
            <a:r>
              <a:rPr lang="es-ES" sz="1200" dirty="0" err="1">
                <a:latin typeface="Comic Sans MS" panose="030F0702030302020204" pitchFamily="66" charset="0"/>
              </a:rPr>
              <a:t>águia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dourada</a:t>
            </a:r>
            <a:r>
              <a:rPr lang="es-ES" sz="1200" dirty="0">
                <a:latin typeface="Comic Sans MS" panose="030F0702030302020204" pitchFamily="66" charset="0"/>
              </a:rPr>
              <a:t>, é </a:t>
            </a:r>
            <a:r>
              <a:rPr lang="es-ES" sz="1200" dirty="0" err="1">
                <a:latin typeface="Comic Sans MS" panose="030F0702030302020204" pitchFamily="66" charset="0"/>
              </a:rPr>
              <a:t>uma</a:t>
            </a:r>
            <a:r>
              <a:rPr lang="es-ES" sz="1200" dirty="0">
                <a:latin typeface="Comic Sans MS" panose="030F0702030302020204" pitchFamily="66" charset="0"/>
              </a:rPr>
              <a:t> ave de </a:t>
            </a:r>
            <a:r>
              <a:rPr lang="es-ES" sz="1200" dirty="0" err="1">
                <a:latin typeface="Comic Sans MS" panose="030F0702030302020204" pitchFamily="66" charset="0"/>
              </a:rPr>
              <a:t>rapina</a:t>
            </a:r>
            <a:r>
              <a:rPr lang="es-ES" sz="1200" dirty="0">
                <a:latin typeface="Comic Sans MS" panose="030F0702030302020204" pitchFamily="66" charset="0"/>
              </a:rPr>
              <a:t> encontrada na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es-ES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 dos maiores pássaros do planeta. A envergadura de suas asas chega a medir 2,30m;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Usam suas garras de até 6cm como armas, na caça de coelhos e raposas;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Na Mongólia acontece todos os anos um campeonato que reúne vários caçadores e suas águias, chamado Festival da Águia.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EF7545-F4C5-4F6F-B92E-1E1695B9F5E6}"/>
              </a:ext>
            </a:extLst>
          </p:cNvPr>
          <p:cNvSpPr txBox="1"/>
          <p:nvPr/>
        </p:nvSpPr>
        <p:spPr>
          <a:xfrm>
            <a:off x="3112098" y="2025604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Mongólia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F8B55D-194C-44F5-8AC1-C36A61D58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85" y="1287201"/>
            <a:ext cx="1249616" cy="624808"/>
          </a:xfrm>
          <a:prstGeom prst="rect">
            <a:avLst/>
          </a:prstGeom>
        </p:spPr>
      </p:pic>
      <p:pic>
        <p:nvPicPr>
          <p:cNvPr id="17" name="Picture 6" descr="Imagem relacionada">
            <a:extLst>
              <a:ext uri="{FF2B5EF4-FFF2-40B4-BE49-F238E27FC236}">
                <a16:creationId xmlns:a16="http://schemas.microsoft.com/office/drawing/2014/main" id="{4D360BC9-50CE-479B-B32E-DD6DEAAE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80" y="3959022"/>
            <a:ext cx="5672898" cy="2392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8" descr="Imagem relacionada">
            <a:extLst>
              <a:ext uri="{FF2B5EF4-FFF2-40B4-BE49-F238E27FC236}">
                <a16:creationId xmlns:a16="http://schemas.microsoft.com/office/drawing/2014/main" id="{AAD68F92-81AF-4A72-9278-2E062707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904" y="778197"/>
            <a:ext cx="4070788" cy="271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551800CC-A78C-4650-A184-D01F40EA1275}"/>
              </a:ext>
            </a:extLst>
          </p:cNvPr>
          <p:cNvSpPr/>
          <p:nvPr/>
        </p:nvSpPr>
        <p:spPr>
          <a:xfrm>
            <a:off x="5076056" y="3497356"/>
            <a:ext cx="3483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dirty="0" err="1">
                <a:latin typeface="Comic Sans MS" panose="030F0702030302020204" pitchFamily="66" charset="0"/>
              </a:rPr>
              <a:t>Ashol</a:t>
            </a:r>
            <a:r>
              <a:rPr lang="pt-BR" sz="1200" dirty="0">
                <a:latin typeface="Comic Sans MS" panose="030F0702030302020204" pitchFamily="66" charset="0"/>
              </a:rPr>
              <a:t>-Pan, a menina da Mongólia que caça com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 águia dourada</a:t>
            </a:r>
          </a:p>
        </p:txBody>
      </p:sp>
      <p:pic>
        <p:nvPicPr>
          <p:cNvPr id="20" name="Picture 10" descr="Imagem relacionada">
            <a:extLst>
              <a:ext uri="{FF2B5EF4-FFF2-40B4-BE49-F238E27FC236}">
                <a16:creationId xmlns:a16="http://schemas.microsoft.com/office/drawing/2014/main" id="{4A9C8E88-3A8D-43E2-BD3B-040E79BD1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5" y="4924545"/>
            <a:ext cx="2507734" cy="1675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E15DA2A0-E02B-4B26-9121-8A9CB585B23C}"/>
              </a:ext>
            </a:extLst>
          </p:cNvPr>
          <p:cNvSpPr txBox="1"/>
          <p:nvPr/>
        </p:nvSpPr>
        <p:spPr>
          <a:xfrm>
            <a:off x="3878715" y="6442936"/>
            <a:ext cx="508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Caçadores e suas águias, no Festival anual da Águia na Mongólia </a:t>
            </a:r>
          </a:p>
        </p:txBody>
      </p:sp>
    </p:spTree>
    <p:extLst>
      <p:ext uri="{BB962C8B-B14F-4D97-AF65-F5344CB8AC3E}">
        <p14:creationId xmlns:p14="http://schemas.microsoft.com/office/powerpoint/2010/main" val="3137709705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marelo ADORAÇ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29175</TotalTime>
  <Words>2410</Words>
  <Application>Microsoft Office PowerPoint</Application>
  <PresentationFormat>Apresentação na tela (4:3)</PresentationFormat>
  <Paragraphs>315</Paragraphs>
  <Slides>49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49</vt:i4>
      </vt:variant>
    </vt:vector>
  </HeadingPairs>
  <TitlesOfParts>
    <vt:vector size="58" baseType="lpstr">
      <vt:lpstr>AmsiProCond-Light</vt:lpstr>
      <vt:lpstr>Arial</vt:lpstr>
      <vt:lpstr>Calibri</vt:lpstr>
      <vt:lpstr>Comic Sans MS</vt:lpstr>
      <vt:lpstr>inherit</vt:lpstr>
      <vt:lpstr>MyriadPro-Light</vt:lpstr>
      <vt:lpstr>Wingdings</vt:lpstr>
      <vt:lpstr>Missões</vt:lpstr>
      <vt:lpstr>Amarelo ADORAÇÃO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1636</cp:revision>
  <dcterms:created xsi:type="dcterms:W3CDTF">2014-12-27T17:37:04Z</dcterms:created>
  <dcterms:modified xsi:type="dcterms:W3CDTF">2021-09-16T12:31:49Z</dcterms:modified>
</cp:coreProperties>
</file>