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11" r:id="rId2"/>
  </p:sldMasterIdLst>
  <p:notesMasterIdLst>
    <p:notesMasterId r:id="rId52"/>
  </p:notesMasterIdLst>
  <p:sldIdLst>
    <p:sldId id="727" r:id="rId3"/>
    <p:sldId id="256" r:id="rId4"/>
    <p:sldId id="902" r:id="rId5"/>
    <p:sldId id="517" r:id="rId6"/>
    <p:sldId id="258" r:id="rId7"/>
    <p:sldId id="259" r:id="rId8"/>
    <p:sldId id="260" r:id="rId9"/>
    <p:sldId id="733" r:id="rId10"/>
    <p:sldId id="985" r:id="rId11"/>
    <p:sldId id="943" r:id="rId12"/>
    <p:sldId id="961" r:id="rId13"/>
    <p:sldId id="970" r:id="rId14"/>
    <p:sldId id="925" r:id="rId15"/>
    <p:sldId id="963" r:id="rId16"/>
    <p:sldId id="968" r:id="rId17"/>
    <p:sldId id="928" r:id="rId18"/>
    <p:sldId id="965" r:id="rId19"/>
    <p:sldId id="962" r:id="rId20"/>
    <p:sldId id="931" r:id="rId21"/>
    <p:sldId id="967" r:id="rId22"/>
    <p:sldId id="964" r:id="rId23"/>
    <p:sldId id="934" r:id="rId24"/>
    <p:sldId id="969" r:id="rId25"/>
    <p:sldId id="966" r:id="rId26"/>
    <p:sldId id="937" r:id="rId27"/>
    <p:sldId id="971" r:id="rId28"/>
    <p:sldId id="930" r:id="rId29"/>
    <p:sldId id="940" r:id="rId30"/>
    <p:sldId id="973" r:id="rId31"/>
    <p:sldId id="974" r:id="rId32"/>
    <p:sldId id="946" r:id="rId33"/>
    <p:sldId id="975" r:id="rId34"/>
    <p:sldId id="976" r:id="rId35"/>
    <p:sldId id="949" r:id="rId36"/>
    <p:sldId id="977" r:id="rId37"/>
    <p:sldId id="978" r:id="rId38"/>
    <p:sldId id="952" r:id="rId39"/>
    <p:sldId id="979" r:id="rId40"/>
    <p:sldId id="980" r:id="rId41"/>
    <p:sldId id="955" r:id="rId42"/>
    <p:sldId id="981" r:id="rId43"/>
    <p:sldId id="982" r:id="rId44"/>
    <p:sldId id="958" r:id="rId45"/>
    <p:sldId id="983" r:id="rId46"/>
    <p:sldId id="984" r:id="rId47"/>
    <p:sldId id="924" r:id="rId48"/>
    <p:sldId id="312" r:id="rId49"/>
    <p:sldId id="325" r:id="rId50"/>
    <p:sldId id="304" r:id="rId5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y Ernesto Nobrega Schwantes" initials="RENS" lastIdx="1" clrIdx="0">
    <p:extLst>
      <p:ext uri="{19B8F6BF-5375-455C-9EA6-DF929625EA0E}">
        <p15:presenceInfo xmlns:p15="http://schemas.microsoft.com/office/powerpoint/2012/main" userId="2159a553c4c130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82" autoAdjust="0"/>
    <p:restoredTop sz="94434" autoAdjust="0"/>
  </p:normalViewPr>
  <p:slideViewPr>
    <p:cSldViewPr>
      <p:cViewPr varScale="1">
        <p:scale>
          <a:sx n="77" d="100"/>
          <a:sy n="77" d="100"/>
        </p:scale>
        <p:origin x="222" y="90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19/06/2021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82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95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199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23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7384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27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626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439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606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5819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33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509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47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6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337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190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9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17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48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76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08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98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8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83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17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35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6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99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2021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882D1CDF-A47D-47A7-9A67-85964D32545C}"/>
              </a:ext>
            </a:extLst>
          </p:cNvPr>
          <p:cNvSpPr/>
          <p:nvPr userDrawn="1"/>
        </p:nvSpPr>
        <p:spPr>
          <a:xfrm>
            <a:off x="23812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76A1A1E-51CD-4CA1-AA4A-99FB22EFDD33}"/>
              </a:ext>
            </a:extLst>
          </p:cNvPr>
          <p:cNvSpPr/>
          <p:nvPr userDrawn="1"/>
        </p:nvSpPr>
        <p:spPr>
          <a:xfrm>
            <a:off x="34925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DEC2DDF-130F-4C79-8748-C45A2439757C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3" name="Espaço Reservado para Texto 8">
            <a:extLst>
              <a:ext uri="{FF2B5EF4-FFF2-40B4-BE49-F238E27FC236}">
                <a16:creationId xmlns:a16="http://schemas.microsoft.com/office/drawing/2014/main" id="{8F14CC2E-63C0-43EF-A5E7-4848A35205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t-BR" sz="40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S01 – </a:t>
            </a:r>
            <a:r>
              <a:rPr lang="pt-BR" dirty="0" err="1"/>
              <a:t>Misión</a:t>
            </a:r>
            <a:r>
              <a:rPr lang="pt-BR" dirty="0"/>
              <a:t> – 5 de Janeiro</a:t>
            </a:r>
          </a:p>
        </p:txBody>
      </p:sp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AEBCA12A-E4DA-4E15-AE44-1DD2C49FA5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15" name="Espaço Reservado para Imagem 17">
            <a:extLst>
              <a:ext uri="{FF2B5EF4-FFF2-40B4-BE49-F238E27FC236}">
                <a16:creationId xmlns:a16="http://schemas.microsoft.com/office/drawing/2014/main" id="{7F82A950-F6C9-4D1D-B221-C2E5E6F084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99015" y="1779509"/>
            <a:ext cx="2376487" cy="1377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16" name="Espaço Reservado para Imagem 19">
            <a:extLst>
              <a:ext uri="{FF2B5EF4-FFF2-40B4-BE49-F238E27FC236}">
                <a16:creationId xmlns:a16="http://schemas.microsoft.com/office/drawing/2014/main" id="{CE57A428-608B-4276-BC8C-58272C3E61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99014" y="3975057"/>
            <a:ext cx="2355591" cy="274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17" name="Espaço Reservado para Texto 21">
            <a:extLst>
              <a:ext uri="{FF2B5EF4-FFF2-40B4-BE49-F238E27FC236}">
                <a16:creationId xmlns:a16="http://schemas.microsoft.com/office/drawing/2014/main" id="{E651C1CB-A436-4985-B4EF-7E329E7DEB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284" y="6381328"/>
            <a:ext cx="6446941" cy="33351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19" name="Espaço Reservado para Texto 23">
            <a:extLst>
              <a:ext uri="{FF2B5EF4-FFF2-40B4-BE49-F238E27FC236}">
                <a16:creationId xmlns:a16="http://schemas.microsoft.com/office/drawing/2014/main" id="{701F3D57-ACE6-47CE-8826-670C610CA4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9015" y="3253428"/>
            <a:ext cx="2355590" cy="604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E4D88622-588D-40B0-8D57-F040315BC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4" y="1835172"/>
            <a:ext cx="65341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5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Norte-Americana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BD80D8-3761-4900-B3A7-1F0AC121B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</a:t>
            </a:r>
          </a:p>
        </p:txBody>
      </p:sp>
    </p:spTree>
    <p:extLst>
      <p:ext uri="{BB962C8B-B14F-4D97-AF65-F5344CB8AC3E}">
        <p14:creationId xmlns:p14="http://schemas.microsoft.com/office/powerpoint/2010/main" val="1327805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División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Interamericana</a:t>
            </a:r>
            <a:endParaRPr lang="pt-BR" sz="3200" b="1" kern="1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8BE4788-A1D5-4700-803A-52224B286B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</a:t>
            </a:r>
          </a:p>
        </p:txBody>
      </p:sp>
    </p:spTree>
    <p:extLst>
      <p:ext uri="{BB962C8B-B14F-4D97-AF65-F5344CB8AC3E}">
        <p14:creationId xmlns:p14="http://schemas.microsoft.com/office/powerpoint/2010/main" val="3542583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34061" y="1282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Norte-Americana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5BEB51A7-FA12-4092-880C-D92F60CC10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1">
                <a:latin typeface="Comic Sans MS" panose="030F0702030302020204" pitchFamily="66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</a:t>
            </a:r>
          </a:p>
        </p:txBody>
      </p:sp>
    </p:spTree>
    <p:extLst>
      <p:ext uri="{BB962C8B-B14F-4D97-AF65-F5344CB8AC3E}">
        <p14:creationId xmlns:p14="http://schemas.microsoft.com/office/powerpoint/2010/main" val="2258422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2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División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Interamericana</a:t>
            </a:r>
            <a:endParaRPr lang="pt-BR" sz="3200" b="1" kern="1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C3C6BC68-F4EE-4E9D-871A-85BBCAF210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1">
                <a:latin typeface="Comic Sans MS" panose="030F0702030302020204" pitchFamily="66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</a:t>
            </a:r>
          </a:p>
        </p:txBody>
      </p:sp>
    </p:spTree>
    <p:extLst>
      <p:ext uri="{BB962C8B-B14F-4D97-AF65-F5344CB8AC3E}">
        <p14:creationId xmlns:p14="http://schemas.microsoft.com/office/powerpoint/2010/main" val="3313019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7737" y="685695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3031C4F-6308-48D1-AE9D-A3E3CDBF91F7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Norte-Americana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28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División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Interamericana</a:t>
            </a:r>
            <a:endParaRPr lang="pt-BR" sz="3200" b="1" kern="1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03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FCC3EF9-EFE1-42F6-AF89-C307108FF02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Orientação aos Professores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4857A5-1D10-4BFC-8C69-E0241B0C4CC3}"/>
              </a:ext>
            </a:extLst>
          </p:cNvPr>
          <p:cNvSpPr txBox="1"/>
          <p:nvPr userDrawn="1"/>
        </p:nvSpPr>
        <p:spPr>
          <a:xfrm>
            <a:off x="55055" y="666750"/>
            <a:ext cx="905402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1600" algn="ctr">
              <a:lnSpc>
                <a:spcPct val="107000"/>
              </a:lnSpc>
              <a:spcAft>
                <a:spcPts val="0"/>
              </a:spcAft>
            </a:pPr>
            <a:r>
              <a:rPr lang="pt-BR" sz="2800" b="1" i="1" dirty="0">
                <a:solidFill>
                  <a:srgbClr val="FF0000"/>
                </a:solidFill>
              </a:rPr>
              <a:t>Dicas da história </a:t>
            </a:r>
          </a:p>
        </p:txBody>
      </p:sp>
    </p:spTree>
    <p:extLst>
      <p:ext uri="{BB962C8B-B14F-4D97-AF65-F5344CB8AC3E}">
        <p14:creationId xmlns:p14="http://schemas.microsoft.com/office/powerpoint/2010/main" val="2805412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1B27DBC-FF71-42CD-8B6F-E2C8DA647EC9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Orientación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para maestras/os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63A38D-7392-4EB8-BA13-145A2E40E623}"/>
              </a:ext>
            </a:extLst>
          </p:cNvPr>
          <p:cNvSpPr txBox="1"/>
          <p:nvPr userDrawn="1"/>
        </p:nvSpPr>
        <p:spPr>
          <a:xfrm>
            <a:off x="41003" y="700273"/>
            <a:ext cx="9068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pt-BR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anose="020B0604020202020204" pitchFamily="34" charset="0"/>
              </a:rPr>
              <a:t>Consejos de historia</a:t>
            </a:r>
            <a:endParaRPr kumimoji="0" lang="es-ES" altLang="pt-BR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488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ões no M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F7A317-04DB-406C-AA6E-EB39E08D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11018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002AFE-889F-4D14-A8A3-F88B46A73AE4}"/>
              </a:ext>
            </a:extLst>
          </p:cNvPr>
          <p:cNvSpPr txBox="1"/>
          <p:nvPr userDrawn="1"/>
        </p:nvSpPr>
        <p:spPr>
          <a:xfrm>
            <a:off x="1304113" y="55094"/>
            <a:ext cx="77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Divisões da Igreja Adventista no mundo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FD460E0-A66A-4EFF-83B4-D872D91F38A9}"/>
              </a:ext>
            </a:extLst>
          </p:cNvPr>
          <p:cNvSpPr/>
          <p:nvPr userDrawn="1"/>
        </p:nvSpPr>
        <p:spPr>
          <a:xfrm>
            <a:off x="1364459" y="711018"/>
            <a:ext cx="7733884" cy="413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FF0000"/>
                </a:solidFill>
              </a:rPr>
              <a:t>Conferência Geral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877F83-E5D6-4F8E-907D-4BA9F142A14E}"/>
              </a:ext>
            </a:extLst>
          </p:cNvPr>
          <p:cNvSpPr txBox="1"/>
          <p:nvPr userDrawn="1"/>
        </p:nvSpPr>
        <p:spPr>
          <a:xfrm>
            <a:off x="1835696" y="5661248"/>
            <a:ext cx="16951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b="1" dirty="0"/>
              <a:t>Norte Americana (NAD)</a:t>
            </a:r>
          </a:p>
          <a:p>
            <a:r>
              <a:rPr lang="pt-BR" sz="1200" b="1" dirty="0"/>
              <a:t>Interamericana (IAD)</a:t>
            </a:r>
          </a:p>
          <a:p>
            <a:r>
              <a:rPr lang="pt-BR" sz="1200" b="1" dirty="0"/>
              <a:t>Sul Americana (SAD)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B8DD16-7EA1-47D0-BE16-5B35C97E74C4}"/>
              </a:ext>
            </a:extLst>
          </p:cNvPr>
          <p:cNvSpPr txBox="1"/>
          <p:nvPr userDrawn="1"/>
        </p:nvSpPr>
        <p:spPr>
          <a:xfrm>
            <a:off x="4211960" y="5291915"/>
            <a:ext cx="24482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Transeuropeia (TED) </a:t>
            </a:r>
          </a:p>
          <a:p>
            <a:r>
              <a:rPr lang="pt-BR" sz="1200" b="1" dirty="0"/>
              <a:t>Intereuropeia (EUD)</a:t>
            </a:r>
          </a:p>
          <a:p>
            <a:r>
              <a:rPr lang="pt-BR" sz="1200" b="1" dirty="0"/>
              <a:t>Oriente Médio/Norte África(MENA)</a:t>
            </a:r>
          </a:p>
          <a:p>
            <a:r>
              <a:rPr lang="pt-BR" sz="1200" b="1" dirty="0"/>
              <a:t>Campo de Israel (IF)</a:t>
            </a:r>
          </a:p>
          <a:p>
            <a:r>
              <a:rPr lang="pt-BR" sz="1200" b="1" dirty="0"/>
              <a:t>Centro Oeste Africana (WAD)</a:t>
            </a:r>
          </a:p>
          <a:p>
            <a:r>
              <a:rPr lang="pt-BR" sz="1200" b="1" dirty="0"/>
              <a:t>Centro Leste Africana (ECD)</a:t>
            </a:r>
          </a:p>
          <a:p>
            <a:r>
              <a:rPr lang="pt-BR" sz="1200" b="1" i="0" dirty="0"/>
              <a:t>Sul-Africana Oceano </a:t>
            </a:r>
            <a:r>
              <a:rPr lang="pt-BR" sz="1100" b="1" dirty="0"/>
              <a:t>Índico (SID)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AAA76E-B543-4D9E-8A95-B102DC517481}"/>
              </a:ext>
            </a:extLst>
          </p:cNvPr>
          <p:cNvSpPr txBox="1"/>
          <p:nvPr userDrawn="1"/>
        </p:nvSpPr>
        <p:spPr>
          <a:xfrm>
            <a:off x="6866095" y="5278084"/>
            <a:ext cx="22322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Euroasiática (ESD)</a:t>
            </a:r>
          </a:p>
          <a:p>
            <a:r>
              <a:rPr lang="pt-BR" sz="1200" b="1" dirty="0"/>
              <a:t>Pacífico Norte Asiático (NSD) Pacífico Sul Asiático (SSD) </a:t>
            </a:r>
          </a:p>
          <a:p>
            <a:r>
              <a:rPr lang="pt-BR" sz="1200" b="1" dirty="0"/>
              <a:t>Sul Asiático (SUD)</a:t>
            </a:r>
          </a:p>
          <a:p>
            <a:r>
              <a:rPr lang="pt-BR" sz="1200" b="1" dirty="0"/>
              <a:t>Sul do Pacífico (SPD)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86452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Trimestr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2021</a:t>
            </a:r>
          </a:p>
        </p:txBody>
      </p:sp>
      <p:sp>
        <p:nvSpPr>
          <p:cNvPr id="22" name="CaixaDeTexto 18">
            <a:extLst>
              <a:ext uri="{FF2B5EF4-FFF2-40B4-BE49-F238E27FC236}">
                <a16:creationId xmlns:a16="http://schemas.microsoft.com/office/drawing/2014/main" id="{A641F165-A71D-4BBB-8C38-E1BECC5D31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HISTORIAS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DE CAMPO DE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1ED557E-C7F0-4900-81BA-E8742967E8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ÓN</a:t>
            </a:r>
            <a:endParaRPr lang="pt-BR" altLang="pt-BR" sz="2800" b="1" dirty="0">
              <a:cs typeface="+mn-cs"/>
            </a:endParaRPr>
          </a:p>
        </p:txBody>
      </p:sp>
      <p:sp>
        <p:nvSpPr>
          <p:cNvPr id="24" name="Espaço Reservado para Texto 29">
            <a:extLst>
              <a:ext uri="{FF2B5EF4-FFF2-40B4-BE49-F238E27FC236}">
                <a16:creationId xmlns:a16="http://schemas.microsoft.com/office/drawing/2014/main" id="{7BA4ED98-1071-4839-AF93-08123AF9F8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2499511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ões no Mundo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F7A317-04DB-406C-AA6E-EB39E08D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11018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002AFE-889F-4D14-A8A3-F88B46A73AE4}"/>
              </a:ext>
            </a:extLst>
          </p:cNvPr>
          <p:cNvSpPr txBox="1"/>
          <p:nvPr userDrawn="1"/>
        </p:nvSpPr>
        <p:spPr>
          <a:xfrm>
            <a:off x="107504" y="55094"/>
            <a:ext cx="8930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pt-BR" sz="3200" b="1" kern="1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Divisiones de la Iglesia Adventista en el mundo</a:t>
            </a:r>
            <a:endParaRPr lang="pt-BR" sz="3200" b="1" kern="1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FD460E0-A66A-4EFF-83B4-D872D91F38A9}"/>
              </a:ext>
            </a:extLst>
          </p:cNvPr>
          <p:cNvSpPr/>
          <p:nvPr userDrawn="1"/>
        </p:nvSpPr>
        <p:spPr>
          <a:xfrm>
            <a:off x="1364459" y="711018"/>
            <a:ext cx="7733884" cy="413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pt-BR" sz="16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Conferencia general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F666B05-6BFC-4CED-AAED-C78BD32125A7}"/>
              </a:ext>
            </a:extLst>
          </p:cNvPr>
          <p:cNvSpPr txBox="1"/>
          <p:nvPr userDrawn="1"/>
        </p:nvSpPr>
        <p:spPr>
          <a:xfrm>
            <a:off x="1835696" y="5661248"/>
            <a:ext cx="16951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b="1" dirty="0"/>
              <a:t>Norte Americana (NAD)</a:t>
            </a:r>
          </a:p>
          <a:p>
            <a:r>
              <a:rPr lang="pt-BR" sz="1200" b="1" dirty="0"/>
              <a:t>Interamericana (IAD)</a:t>
            </a:r>
          </a:p>
          <a:p>
            <a:r>
              <a:rPr lang="pt-BR" sz="1200" b="1" dirty="0"/>
              <a:t>Sul Americana (SAD)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F052CDC-5E95-4536-941C-45E02E47DA14}"/>
              </a:ext>
            </a:extLst>
          </p:cNvPr>
          <p:cNvSpPr txBox="1"/>
          <p:nvPr userDrawn="1"/>
        </p:nvSpPr>
        <p:spPr>
          <a:xfrm>
            <a:off x="4211960" y="5291915"/>
            <a:ext cx="24482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Transeuropeia (TED) </a:t>
            </a:r>
          </a:p>
          <a:p>
            <a:r>
              <a:rPr lang="pt-BR" sz="1200" b="1" dirty="0"/>
              <a:t>Intereuropeia (EUD)</a:t>
            </a:r>
          </a:p>
          <a:p>
            <a:r>
              <a:rPr lang="pt-BR" sz="1200" b="1" dirty="0"/>
              <a:t>Oriente Médio/Norte África(MENA)</a:t>
            </a:r>
          </a:p>
          <a:p>
            <a:r>
              <a:rPr lang="pt-BR" sz="1200" b="1" dirty="0"/>
              <a:t>Campo de Israel (IF)</a:t>
            </a:r>
          </a:p>
          <a:p>
            <a:r>
              <a:rPr lang="pt-BR" sz="1200" b="1" dirty="0"/>
              <a:t>Centro Oeste Africana (WAD)</a:t>
            </a:r>
          </a:p>
          <a:p>
            <a:r>
              <a:rPr lang="pt-BR" sz="1200" b="1" dirty="0"/>
              <a:t>Centro Leste Africana (ECD)</a:t>
            </a:r>
          </a:p>
          <a:p>
            <a:r>
              <a:rPr lang="pt-BR" sz="1200" b="1" i="0" dirty="0"/>
              <a:t>Sul-Africana Oceano </a:t>
            </a:r>
            <a:r>
              <a:rPr lang="pt-BR" sz="1100" b="1" dirty="0"/>
              <a:t>Índico (SID)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C08EA43-125B-4F70-A8B6-75EA9A0DF317}"/>
              </a:ext>
            </a:extLst>
          </p:cNvPr>
          <p:cNvSpPr txBox="1"/>
          <p:nvPr userDrawn="1"/>
        </p:nvSpPr>
        <p:spPr>
          <a:xfrm>
            <a:off x="6866095" y="5278084"/>
            <a:ext cx="22322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Euroasiática (ESD)</a:t>
            </a:r>
          </a:p>
          <a:p>
            <a:r>
              <a:rPr lang="pt-BR" sz="1200" b="1" dirty="0"/>
              <a:t>Pacífico Norte Asiático (NSD) Pacífico Sul Asiático (SSD) </a:t>
            </a:r>
          </a:p>
          <a:p>
            <a:r>
              <a:rPr lang="pt-BR" sz="1200" b="1" dirty="0"/>
              <a:t>Sul Asiático (SUD)</a:t>
            </a:r>
          </a:p>
          <a:p>
            <a:r>
              <a:rPr lang="pt-BR" sz="1200" b="1" dirty="0"/>
              <a:t>Sul do Pacífico (SPD)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221401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 </a:t>
            </a: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24418F8F-55AE-4F30-A4F5-B7D5BACE0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As imagens que temos utilizado aqui são sempre imagens tiradas da internet. Procuramos não utilizar imagens que tenham alguma restrição quanto à direitos autorais.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Se por acaso estivermos utilizando de maneira indevida alguma imagem, por favor me avise que retirarei imediatamente a imagem deste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8F28B665-A79E-4E52-BD91-14131BA516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/>
              <a:t>Qualquer observação sobre este material entre em contato comigo pelo e-mail: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</a:endParaRPr>
          </a:p>
          <a:p>
            <a:pPr eaLnBrk="1" hangingPunct="1"/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1A7E6371-DDD0-428D-ADA7-00C93FFBF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0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E3D07488-1B31-49D1-8FDD-086C49F419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es-ES" altLang="pt-BR" sz="2400" b="1" dirty="0"/>
              <a:t>Las imágenes que hemos utilizado aquí son tomadas de Internet. Buscamos no utilizar imágenes que tengan restricciones sobre los derechos de autor.</a:t>
            </a:r>
          </a:p>
          <a:p>
            <a:pPr algn="just" eaLnBrk="1" hangingPunct="1">
              <a:spcAft>
                <a:spcPts val="1200"/>
              </a:spcAft>
            </a:pPr>
            <a:r>
              <a:rPr lang="es-ES" altLang="pt-BR" sz="2400" b="1" dirty="0"/>
              <a:t>Si por casualidad estamos utilizando incorrectamente alguna imagen, por favor hágamelo saber que voy a eliminar inmediatamente la imagen de 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652FF157-BCF9-4E58-B41D-0A2AE0159D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2400" b="1" dirty="0"/>
              <a:t>Cualquier comentario sobre este material por favor póngase en contacto conmigo por correo electrónico </a:t>
            </a:r>
            <a:r>
              <a:rPr lang="pt-BR" altLang="pt-BR" sz="2400" b="1" dirty="0"/>
              <a:t>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4CE21B50-5B16-4325-9033-D646B8D466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32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156401C-DE18-48C8-8A43-D90D8C472295}"/>
              </a:ext>
            </a:extLst>
          </p:cNvPr>
          <p:cNvSpPr/>
          <p:nvPr userDrawn="1"/>
        </p:nvSpPr>
        <p:spPr>
          <a:xfrm>
            <a:off x="34925" y="0"/>
            <a:ext cx="91090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881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 com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CAPA - 4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5C4FEF0-8A47-4AC6-A0E0-30CD42D95EE1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B65C028F-C3E5-48CD-BA7A-8E01655A4F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998C51B-5961-4332-9F95-1378C485AEC4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95C15DF-A763-467D-B824-0CB19D24092D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C83C081-DE6D-4125-B51B-BE5A43D08F53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728AF6E-8F61-4B91-A810-08F10495D554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90DB37D-F52C-4018-A150-43DF63D0D08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4D6CC90-7387-499B-B3C5-1FA4E71D89A9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9978B942-97EB-496B-8EB7-CCBC2F7F3196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42963"/>
            <a:ext cx="126841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91E05CD-9CC7-447C-A604-5790BBFD58FB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1683427A-8243-4FC1-92C8-1E3BE900AA46}"/>
              </a:ext>
            </a:extLst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DA24ACCB-34BD-4833-8FBD-D447B81ABC8D}"/>
              </a:ext>
            </a:extLst>
          </p:cNvPr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64604E08-EF50-479C-BF89-EAD268211E5B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2793710C-739A-4F95-868F-AE0D753ADB7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11B95390-0995-4B81-8E7F-C616DBB3226B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ADF4A2DB-7503-43BB-8701-2341441E1B57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8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EF17D8FD-C7E7-4BCF-9742-40BC2670E9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0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ixaDeTexto 18">
            <a:extLst>
              <a:ext uri="{FF2B5EF4-FFF2-40B4-BE49-F238E27FC236}">
                <a16:creationId xmlns:a16="http://schemas.microsoft.com/office/drawing/2014/main" id="{08514C7B-E36E-4B83-9AAB-7166EC8914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C29CE97F-0103-4489-86DA-9A7E2F0B04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416853"/>
            <a:ext cx="4238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ONÁR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055C3C2-8158-473C-9D75-092FA71103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2021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502883E-26D5-4D6A-A98A-52B76B0E1A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dirty="0">
                <a:cs typeface="+mn-cs"/>
              </a:rPr>
              <a:t>Sábado</a:t>
            </a:r>
          </a:p>
        </p:txBody>
      </p:sp>
      <p:sp>
        <p:nvSpPr>
          <p:cNvPr id="33" name="Espaço Reservado para Texto 29">
            <a:extLst>
              <a:ext uri="{FF2B5EF4-FFF2-40B4-BE49-F238E27FC236}">
                <a16:creationId xmlns:a16="http://schemas.microsoft.com/office/drawing/2014/main" id="{89A7A51E-7F41-452E-8036-2D3AFDD2DF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DEF5D634-A807-40BF-91FB-7977F63075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35" name="Espaço Reservado para Texto 23">
            <a:extLst>
              <a:ext uri="{FF2B5EF4-FFF2-40B4-BE49-F238E27FC236}">
                <a16:creationId xmlns:a16="http://schemas.microsoft.com/office/drawing/2014/main" id="{A9497C66-2287-4ED7-9704-77C9B6E3F3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6847" y="5876925"/>
            <a:ext cx="1742594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</p:spTree>
    <p:extLst>
      <p:ext uri="{BB962C8B-B14F-4D97-AF65-F5344CB8AC3E}">
        <p14:creationId xmlns:p14="http://schemas.microsoft.com/office/powerpoint/2010/main" val="757730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ES CAPA - 4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5C4FEF0-8A47-4AC6-A0E0-30CD42D95EE1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B65C028F-C3E5-48CD-BA7A-8E01655A4F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998C51B-5961-4332-9F95-1378C485AEC4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95C15DF-A763-467D-B824-0CB19D24092D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C83C081-DE6D-4125-B51B-BE5A43D08F53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728AF6E-8F61-4B91-A810-08F10495D554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90DB37D-F52C-4018-A150-43DF63D0D08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4D6CC90-7387-499B-B3C5-1FA4E71D89A9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64604E08-EF50-479C-BF89-EAD268211E5B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2793710C-739A-4F95-868F-AE0D753ADB7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11B95390-0995-4B81-8E7F-C616DBB3226B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ADF4A2DB-7503-43BB-8701-2341441E1B57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8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EF17D8FD-C7E7-4BCF-9742-40BC2670E9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0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m 29" descr="Uma imagem contendo parede, foto&#10;&#10;Descrição gerada automaticamente">
            <a:extLst>
              <a:ext uri="{FF2B5EF4-FFF2-40B4-BE49-F238E27FC236}">
                <a16:creationId xmlns:a16="http://schemas.microsoft.com/office/drawing/2014/main" id="{08BDE167-1629-40AF-A05F-0C1C032D56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00" y="838800"/>
            <a:ext cx="1260000" cy="1566000"/>
          </a:xfrm>
          <a:prstGeom prst="rect">
            <a:avLst/>
          </a:prstGeom>
        </p:spPr>
      </p:pic>
      <p:pic>
        <p:nvPicPr>
          <p:cNvPr id="31" name="Imagem 30" descr="Uma imagem contendo foto, parede, edifício&#10;&#10;Descrição gerada automaticamente">
            <a:extLst>
              <a:ext uri="{FF2B5EF4-FFF2-40B4-BE49-F238E27FC236}">
                <a16:creationId xmlns:a16="http://schemas.microsoft.com/office/drawing/2014/main" id="{0F3BEEC7-5B9E-4B3C-98E9-247B542933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00" y="1796400"/>
            <a:ext cx="1260000" cy="1566672"/>
          </a:xfrm>
          <a:prstGeom prst="rect">
            <a:avLst/>
          </a:prstGeom>
        </p:spPr>
      </p:pic>
      <p:pic>
        <p:nvPicPr>
          <p:cNvPr id="32" name="Imagem 31" descr="Uma imagem contendo foto, objeto&#10;&#10;Descrição gerada automaticamente">
            <a:extLst>
              <a:ext uri="{FF2B5EF4-FFF2-40B4-BE49-F238E27FC236}">
                <a16:creationId xmlns:a16="http://schemas.microsoft.com/office/drawing/2014/main" id="{5BBA511B-4DC5-491A-8B09-45AA6C7B2D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00" y="2822400"/>
            <a:ext cx="1260000" cy="1566672"/>
          </a:xfrm>
          <a:prstGeom prst="rect">
            <a:avLst/>
          </a:prstGeom>
        </p:spPr>
      </p:pic>
      <p:pic>
        <p:nvPicPr>
          <p:cNvPr id="33" name="Imagem 32" descr="Uma imagem contendo foto, interior, parede&#10;&#10;Descrição gerada automaticamente">
            <a:extLst>
              <a:ext uri="{FF2B5EF4-FFF2-40B4-BE49-F238E27FC236}">
                <a16:creationId xmlns:a16="http://schemas.microsoft.com/office/drawing/2014/main" id="{16A2D038-7666-4D00-9E8D-3CF697757C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0" y="3657600"/>
            <a:ext cx="1260000" cy="1566000"/>
          </a:xfrm>
          <a:prstGeom prst="rect">
            <a:avLst/>
          </a:prstGeom>
        </p:spPr>
      </p:pic>
      <p:pic>
        <p:nvPicPr>
          <p:cNvPr id="34" name="12 Imagen">
            <a:extLst>
              <a:ext uri="{FF2B5EF4-FFF2-40B4-BE49-F238E27FC236}">
                <a16:creationId xmlns:a16="http://schemas.microsoft.com/office/drawing/2014/main" id="{1CF7C75E-1F60-456C-A29B-08262A13C1C3}"/>
              </a:ext>
            </a:extLst>
          </p:cNvPr>
          <p:cNvPicPr preferRelativeResize="0"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3"/>
          <a:stretch>
            <a:fillRect/>
          </a:stretch>
        </p:blipFill>
        <p:spPr bwMode="auto">
          <a:xfrm>
            <a:off x="53975" y="5475288"/>
            <a:ext cx="12065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ixaDeTexto 18">
            <a:extLst>
              <a:ext uri="{FF2B5EF4-FFF2-40B4-BE49-F238E27FC236}">
                <a16:creationId xmlns:a16="http://schemas.microsoft.com/office/drawing/2014/main" id="{DCA41576-48C0-4916-862D-2FAD6CE9F4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HISTORIAS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DE CAMPO DE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F097D7CD-7270-4E67-B18C-93CA5AD0C6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ÓN</a:t>
            </a:r>
            <a:endParaRPr lang="pt-BR" altLang="pt-BR" sz="2800" b="1" dirty="0">
              <a:cs typeface="+mn-cs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19F9088-5013-4C72-A3EC-55FAF8DF0B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2021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39A766B-ED1C-4D51-9C99-E4B0E92F396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dirty="0">
                <a:cs typeface="+mn-cs"/>
              </a:rPr>
              <a:t>Sábado</a:t>
            </a:r>
          </a:p>
        </p:txBody>
      </p:sp>
      <p:sp>
        <p:nvSpPr>
          <p:cNvPr id="38" name="Espaço Reservado para Texto 29">
            <a:extLst>
              <a:ext uri="{FF2B5EF4-FFF2-40B4-BE49-F238E27FC236}">
                <a16:creationId xmlns:a16="http://schemas.microsoft.com/office/drawing/2014/main" id="{0B517EB9-0CDE-4E51-816C-D1D6349AA3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F9BB5DE4-6788-4654-A87B-B5CEE828B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40" name="Espaço Reservado para Texto 23">
            <a:extLst>
              <a:ext uri="{FF2B5EF4-FFF2-40B4-BE49-F238E27FC236}">
                <a16:creationId xmlns:a16="http://schemas.microsoft.com/office/drawing/2014/main" id="{4E5B7A22-354D-406C-81D8-A0646FDE44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</p:spTree>
    <p:extLst>
      <p:ext uri="{BB962C8B-B14F-4D97-AF65-F5344CB8AC3E}">
        <p14:creationId xmlns:p14="http://schemas.microsoft.com/office/powerpoint/2010/main" val="419694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9A79CD-F44D-41E3-95D5-403F534FC2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8" y="1674844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732175-8E83-42F7-B365-D255D1178ADA}"/>
              </a:ext>
            </a:extLst>
          </p:cNvPr>
          <p:cNvSpPr txBox="1"/>
          <p:nvPr userDrawn="1"/>
        </p:nvSpPr>
        <p:spPr>
          <a:xfrm>
            <a:off x="6623639" y="204510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E44E63-61CA-4CC5-84C6-0337E5E151A5}"/>
              </a:ext>
            </a:extLst>
          </p:cNvPr>
          <p:cNvSpPr txBox="1"/>
          <p:nvPr userDrawn="1"/>
        </p:nvSpPr>
        <p:spPr>
          <a:xfrm>
            <a:off x="1332000" y="687600"/>
            <a:ext cx="7812000" cy="9900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dirty="0"/>
              <a:t>Informativo</a:t>
            </a:r>
            <a:r>
              <a:rPr lang="pt-BR" sz="2800" dirty="0"/>
              <a:t>   Mundial das Missões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FFB3E1D8-4CC7-4B90-BFD6-30AC047F6F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8" y="1674844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8E447A3-4C0C-4B97-98F8-70B3A5C5201E}"/>
              </a:ext>
            </a:extLst>
          </p:cNvPr>
          <p:cNvSpPr txBox="1"/>
          <p:nvPr userDrawn="1"/>
        </p:nvSpPr>
        <p:spPr>
          <a:xfrm>
            <a:off x="6588224" y="260648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BA74E7B-CD9F-494C-971D-6178576C53F8}"/>
              </a:ext>
            </a:extLst>
          </p:cNvPr>
          <p:cNvSpPr txBox="1"/>
          <p:nvPr userDrawn="1"/>
        </p:nvSpPr>
        <p:spPr>
          <a:xfrm>
            <a:off x="1332000" y="687600"/>
            <a:ext cx="7812000" cy="1107996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sz="8000" dirty="0" err="1"/>
              <a:t>Misión</a:t>
            </a:r>
            <a:r>
              <a:rPr lang="pt-BR" dirty="0"/>
              <a:t> </a:t>
            </a:r>
            <a:r>
              <a:rPr lang="pt-BR" sz="5400" dirty="0"/>
              <a:t>Adventista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756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ma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29C4F9F-7164-4A88-8186-F2EC86C7B03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D53788-D976-41CE-802E-EB4B8F1547D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8B633A-5599-49C4-9110-6CDC02E0481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9D429E-CB15-4015-B86F-76F9FB74F8B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4757FE-40FD-4D22-A6FB-5F1A6A3ACE5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A24CF0-7EA8-4C2F-B85C-F557DC02C7D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A6B12C85-1D00-4489-8EF9-E600501C5A7E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042B04BC-7E8B-4698-A759-CE34BD7E8E7B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5BB715D9-9498-49F7-971C-96EE72AE648A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B932BA80-A5D1-4DF3-B45F-BDFB88D5505B}"/>
              </a:ext>
            </a:extLst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3D09FAD2-3874-4980-9B63-0809E084B2C2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39A55A55-E9F4-4396-824E-78B36933FBFB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F0AC6B4D-9C49-4064-A87B-765A51EA94A9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3439E98F-DE90-4B51-AF68-122A0097F93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1E811989-F229-4558-A06D-EC63EFF9D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B87E281-8C6B-4F06-86F2-32D2DD4F0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ONÁR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OS</a:t>
            </a:r>
            <a:endParaRPr lang="pt-BR" altLang="pt-BR" sz="2400" b="1" dirty="0"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F16FD-8A4E-4357-BC73-A688F80EE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2021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E871F9-C59B-4534-AF03-EB9B66183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cs typeface="+mn-cs"/>
              </a:rPr>
              <a:t>Sábado</a:t>
            </a:r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  <p:pic>
        <p:nvPicPr>
          <p:cNvPr id="27" name="Imagem 2">
            <a:extLst>
              <a:ext uri="{FF2B5EF4-FFF2-40B4-BE49-F238E27FC236}">
                <a16:creationId xmlns:a16="http://schemas.microsoft.com/office/drawing/2014/main" id="{EC744A77-C2D0-4BCF-93F7-481B580387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94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man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29C4F9F-7164-4A88-8186-F2EC86C7B03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D53788-D976-41CE-802E-EB4B8F1547D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8B633A-5599-49C4-9110-6CDC02E0481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9D429E-CB15-4015-B86F-76F9FB74F8B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4757FE-40FD-4D22-A6FB-5F1A6A3ACE5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A24CF0-7EA8-4C2F-B85C-F557DC02C7D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3D09FAD2-3874-4980-9B63-0809E084B2C2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39A55A55-E9F4-4396-824E-78B36933FBFB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F0AC6B4D-9C49-4064-A87B-765A51EA94A9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3439E98F-DE90-4B51-AF68-122A0097F93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1E811989-F229-4558-A06D-EC63EFF9D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HISTORIAS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DE CAMPO DE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B87E281-8C6B-4F06-86F2-32D2DD4F0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ÓN</a:t>
            </a:r>
            <a:endParaRPr lang="pt-BR" altLang="pt-BR" sz="2800" b="1" dirty="0"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F16FD-8A4E-4357-BC73-A688F80EE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2021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E871F9-C59B-4534-AF03-EB9B66183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cs typeface="+mn-cs"/>
              </a:rPr>
              <a:t>Sábado</a:t>
            </a:r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  <p:pic>
        <p:nvPicPr>
          <p:cNvPr id="35" name="Imagem 34" descr="Uma imagem contendo parede, foto&#10;&#10;Descrição gerada automaticamente">
            <a:extLst>
              <a:ext uri="{FF2B5EF4-FFF2-40B4-BE49-F238E27FC236}">
                <a16:creationId xmlns:a16="http://schemas.microsoft.com/office/drawing/2014/main" id="{7EEB57F5-F4C9-4CE0-AC62-36B44926C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00" y="1796400"/>
            <a:ext cx="1260000" cy="1566000"/>
          </a:xfrm>
          <a:prstGeom prst="rect">
            <a:avLst/>
          </a:prstGeom>
        </p:spPr>
      </p:pic>
      <p:pic>
        <p:nvPicPr>
          <p:cNvPr id="37" name="Imagem 36" descr="Uma imagem contendo foto, parede, edifício&#10;&#10;Descrição gerada automaticamente">
            <a:extLst>
              <a:ext uri="{FF2B5EF4-FFF2-40B4-BE49-F238E27FC236}">
                <a16:creationId xmlns:a16="http://schemas.microsoft.com/office/drawing/2014/main" id="{6C52544F-0C00-4D7F-8E74-D542857570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00" y="2822400"/>
            <a:ext cx="1260000" cy="1566672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2A2640E4-4023-4CF4-8933-1FC1080921C9}"/>
              </a:ext>
            </a:extLst>
          </p:cNvPr>
          <p:cNvPicPr preferRelativeResize="0"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" y="5245200"/>
            <a:ext cx="1206000" cy="1276350"/>
          </a:xfrm>
          <a:prstGeom prst="rect">
            <a:avLst/>
          </a:prstGeom>
        </p:spPr>
      </p:pic>
      <p:pic>
        <p:nvPicPr>
          <p:cNvPr id="41" name="Imagem 40" descr="Uma imagem contendo foto, objeto&#10;&#10;Descrição gerada automaticamente">
            <a:extLst>
              <a:ext uri="{FF2B5EF4-FFF2-40B4-BE49-F238E27FC236}">
                <a16:creationId xmlns:a16="http://schemas.microsoft.com/office/drawing/2014/main" id="{B4055186-3C26-4D1D-8637-81CC634B9E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0" y="3657600"/>
            <a:ext cx="1260000" cy="1566672"/>
          </a:xfrm>
          <a:prstGeom prst="rect">
            <a:avLst/>
          </a:prstGeom>
        </p:spPr>
      </p:pic>
      <p:pic>
        <p:nvPicPr>
          <p:cNvPr id="43" name="Imagem 42" descr="Uma imagem contendo foto, interior, parede&#10;&#10;Descrição gerada automaticamente">
            <a:extLst>
              <a:ext uri="{FF2B5EF4-FFF2-40B4-BE49-F238E27FC236}">
                <a16:creationId xmlns:a16="http://schemas.microsoft.com/office/drawing/2014/main" id="{60A1F0D2-666F-4E65-99F3-85695920FC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00" y="838800"/>
            <a:ext cx="1260000" cy="1566000"/>
          </a:xfrm>
          <a:prstGeom prst="rect">
            <a:avLst/>
          </a:prstGeom>
        </p:spPr>
      </p:pic>
      <p:pic>
        <p:nvPicPr>
          <p:cNvPr id="27" name="Imagem 2">
            <a:extLst>
              <a:ext uri="{FF2B5EF4-FFF2-40B4-BE49-F238E27FC236}">
                <a16:creationId xmlns:a16="http://schemas.microsoft.com/office/drawing/2014/main" id="{EB4D98F1-E254-4ADC-ABDD-B42AB9D51F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6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115E967B-69B9-4192-B809-C788D7558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691"/>
            <a:ext cx="9144000" cy="6216399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BF548D46-1421-4A47-9FA0-ED5EA4F96B86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/>
          <p:nvPr userDrawn="1"/>
        </p:nvSpPr>
        <p:spPr>
          <a:xfrm>
            <a:off x="5180" y="25192"/>
            <a:ext cx="907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Norte-Americana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4BE31BE-595E-46BB-9D34-E0EF7CCCA044}"/>
              </a:ext>
            </a:extLst>
          </p:cNvPr>
          <p:cNvSpPr/>
          <p:nvPr userDrawn="1"/>
        </p:nvSpPr>
        <p:spPr>
          <a:xfrm>
            <a:off x="5940152" y="4557877"/>
            <a:ext cx="3242092" cy="204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chemeClr val="tx1"/>
                </a:solidFill>
              </a:rPr>
              <a:t>Projetos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pt-BR" sz="1200" b="1" dirty="0">
                <a:solidFill>
                  <a:schemeClr val="tx1"/>
                </a:solidFill>
              </a:rPr>
              <a:t>1. Alojamento para funcionários da Escola Adventista de Palau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pt-BR" sz="1200" b="1" dirty="0">
                <a:solidFill>
                  <a:schemeClr val="tx1"/>
                </a:solidFill>
              </a:rPr>
              <a:t>2. Segunda fase do ginásio multifuncional da Escola Adventista indígena de Holbrook, Arizona, estados Unidos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pt-BR" sz="1200" b="1" dirty="0">
                <a:solidFill>
                  <a:schemeClr val="tx1"/>
                </a:solidFill>
              </a:rPr>
              <a:t>3. Estabelecer igrejas e oferecer bolsas de estudo para refugiados no Canadá e Estados Unidos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pt-BR" sz="1200" b="1" dirty="0">
                <a:solidFill>
                  <a:schemeClr val="tx1"/>
                </a:solidFill>
              </a:rPr>
              <a:t>4. Desenvolver igreja e centro comunitário em </a:t>
            </a:r>
            <a:r>
              <a:rPr lang="pt-BR" sz="1200" b="1" dirty="0" err="1">
                <a:solidFill>
                  <a:schemeClr val="tx1"/>
                </a:solidFill>
              </a:rPr>
              <a:t>Igloolik</a:t>
            </a:r>
            <a:r>
              <a:rPr lang="pt-BR" sz="1200" b="1" dirty="0">
                <a:solidFill>
                  <a:schemeClr val="tx1"/>
                </a:solidFill>
              </a:rPr>
              <a:t>, Canadá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AA9CC46-525E-4F24-81CC-917B00C4CE3D}"/>
              </a:ext>
            </a:extLst>
          </p:cNvPr>
          <p:cNvSpPr/>
          <p:nvPr userDrawn="1"/>
        </p:nvSpPr>
        <p:spPr>
          <a:xfrm>
            <a:off x="6057414" y="3753775"/>
            <a:ext cx="1682938" cy="827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CAE96E6-AC2A-4B4B-A14A-A9848AA8D6C1}"/>
              </a:ext>
            </a:extLst>
          </p:cNvPr>
          <p:cNvSpPr/>
          <p:nvPr userDrawn="1"/>
        </p:nvSpPr>
        <p:spPr>
          <a:xfrm>
            <a:off x="5767277" y="4213276"/>
            <a:ext cx="3414967" cy="3446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haroni" panose="02010803020104030203" pitchFamily="2" charset="-79"/>
              </a:rPr>
              <a:t>Divisão Norte-Americana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D92E419-BD2B-4F2F-9116-C5638B7B673F}"/>
              </a:ext>
            </a:extLst>
          </p:cNvPr>
          <p:cNvCxnSpPr>
            <a:cxnSpLocks/>
          </p:cNvCxnSpPr>
          <p:nvPr userDrawn="1"/>
        </p:nvCxnSpPr>
        <p:spPr>
          <a:xfrm flipH="1">
            <a:off x="1763688" y="4902478"/>
            <a:ext cx="4176464" cy="902786"/>
          </a:xfrm>
          <a:prstGeom prst="straightConnector1">
            <a:avLst/>
          </a:prstGeom>
          <a:ln w="47625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BF89C6D6-8D3A-4B5C-A5D0-B4784255BB2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35896" y="5199613"/>
            <a:ext cx="2304256" cy="104249"/>
          </a:xfrm>
          <a:prstGeom prst="straightConnector1">
            <a:avLst/>
          </a:prstGeom>
          <a:ln w="476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43FBEDC3-0795-4941-B605-D450EBC6EBC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35896" y="4156493"/>
            <a:ext cx="2304256" cy="1648771"/>
          </a:xfrm>
          <a:prstGeom prst="straightConnector1">
            <a:avLst/>
          </a:prstGeom>
          <a:ln w="47625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D303DBE6-FAF6-4E6E-BAD8-CA48326C58D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427984" y="2132858"/>
            <a:ext cx="1512168" cy="4176462"/>
          </a:xfrm>
          <a:prstGeom prst="straightConnector1">
            <a:avLst/>
          </a:prstGeom>
          <a:ln w="476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19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79043624-48F2-4013-BC5B-118295354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111"/>
            <a:ext cx="9144000" cy="6216399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5B90587-1583-499F-9BA4-17C3701F9835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D77CAD2-81C2-4EB8-8A44-52E01E574705}"/>
              </a:ext>
            </a:extLst>
          </p:cNvPr>
          <p:cNvSpPr txBox="1"/>
          <p:nvPr userDrawn="1"/>
        </p:nvSpPr>
        <p:spPr>
          <a:xfrm>
            <a:off x="5180" y="25192"/>
            <a:ext cx="907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DE LAS OFRENDAS – </a:t>
            </a:r>
            <a:r>
              <a:rPr lang="pt-BR" sz="3200" b="1" kern="1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División</a:t>
            </a:r>
            <a:r>
              <a:rPr lang="pt-BR" sz="32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Interamericana</a:t>
            </a:r>
            <a:endParaRPr lang="pt-BR" sz="2800" b="1" kern="1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01AE8908-5D69-49D0-AFEE-E71CEC0F5A55}"/>
              </a:ext>
            </a:extLst>
          </p:cNvPr>
          <p:cNvCxnSpPr>
            <a:cxnSpLocks/>
          </p:cNvCxnSpPr>
          <p:nvPr userDrawn="1"/>
        </p:nvCxnSpPr>
        <p:spPr>
          <a:xfrm flipH="1">
            <a:off x="1763688" y="5199614"/>
            <a:ext cx="4248472" cy="605650"/>
          </a:xfrm>
          <a:prstGeom prst="straightConnector1">
            <a:avLst/>
          </a:prstGeom>
          <a:ln w="47625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7CC24947-110F-416A-B526-718329435B9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35896" y="5199614"/>
            <a:ext cx="2376264" cy="317618"/>
          </a:xfrm>
          <a:prstGeom prst="straightConnector1">
            <a:avLst/>
          </a:prstGeom>
          <a:ln w="476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A082CFE9-C52A-4FDD-A594-25D2196C943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35896" y="4156494"/>
            <a:ext cx="2376264" cy="1648770"/>
          </a:xfrm>
          <a:prstGeom prst="straightConnector1">
            <a:avLst/>
          </a:prstGeom>
          <a:ln w="47625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CF933513-0FC1-4235-8EA7-45572DCE149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427984" y="2132858"/>
            <a:ext cx="1584176" cy="3960438"/>
          </a:xfrm>
          <a:prstGeom prst="straightConnector1">
            <a:avLst/>
          </a:prstGeom>
          <a:ln w="476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76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9C02A9C-EC97-48F4-96BC-621B79453E1E}"/>
              </a:ext>
            </a:extLst>
          </p:cNvPr>
          <p:cNvSpPr/>
          <p:nvPr userDrawn="1"/>
        </p:nvSpPr>
        <p:spPr>
          <a:xfrm>
            <a:off x="23812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80D2776-4C41-401B-A7ED-1A0BC0EF6948}"/>
              </a:ext>
            </a:extLst>
          </p:cNvPr>
          <p:cNvSpPr/>
          <p:nvPr userDrawn="1"/>
        </p:nvSpPr>
        <p:spPr>
          <a:xfrm>
            <a:off x="69850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9B7D715-C879-4B8E-84D0-F847AD87DBF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A2F1A39E-2A2D-4DFD-B384-4C8496CF9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S99 – Missões – 5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C1F9B76E-4B1A-4EB0-A3FF-955595CF6B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20" name="Espaço Reservado para Imagem 17">
            <a:extLst>
              <a:ext uri="{FF2B5EF4-FFF2-40B4-BE49-F238E27FC236}">
                <a16:creationId xmlns:a16="http://schemas.microsoft.com/office/drawing/2014/main" id="{7D0CB816-BE66-401C-8064-957A5D52EA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99015" y="1779509"/>
            <a:ext cx="2376487" cy="1377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22" name="Espaço Reservado para Imagem 19">
            <a:extLst>
              <a:ext uri="{FF2B5EF4-FFF2-40B4-BE49-F238E27FC236}">
                <a16:creationId xmlns:a16="http://schemas.microsoft.com/office/drawing/2014/main" id="{077DD9D9-5667-415D-9AE1-F800DE7A38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99014" y="3975057"/>
            <a:ext cx="2355591" cy="274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23" name="Espaço Reservado para Texto 21">
            <a:extLst>
              <a:ext uri="{FF2B5EF4-FFF2-40B4-BE49-F238E27FC236}">
                <a16:creationId xmlns:a16="http://schemas.microsoft.com/office/drawing/2014/main" id="{E8EC2046-C85A-4C97-89CB-A052965A85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284" y="6381328"/>
            <a:ext cx="6446941" cy="33351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89016258-7870-4C04-A223-9D68544350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9015" y="3253428"/>
            <a:ext cx="2355590" cy="604837"/>
          </a:xfrm>
          <a:prstGeom prst="rect">
            <a:avLst/>
          </a:prstGeom>
        </p:spPr>
        <p:txBody>
          <a:bodyPr wrap="none" lIns="90000" anchor="ctr" anchorCtr="0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46A11B71-4F43-43B4-8F41-CFEB59F24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" y="1781697"/>
            <a:ext cx="6552234" cy="45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73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13E3794A-39B9-4F11-9A65-AC2566BBFC9F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FB7F4FA-087C-404C-B195-50699B26695F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5E88BB1A-AC3F-4CD1-A010-5AA2B37E13C5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36A8CDFF-E5D3-445F-A807-E5E0A899467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666750"/>
            <a:ext cx="7812087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099EE3-ED9B-4A5A-98AE-233EE1213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" y="5247095"/>
            <a:ext cx="1206000" cy="12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09" r:id="rId2"/>
    <p:sldLayoutId id="2147483669" r:id="rId3"/>
    <p:sldLayoutId id="2147483710" r:id="rId4"/>
    <p:sldLayoutId id="2147483679" r:id="rId5"/>
    <p:sldLayoutId id="2147483680" r:id="rId6"/>
    <p:sldLayoutId id="2147483695" r:id="rId7"/>
    <p:sldLayoutId id="2147483696" r:id="rId8"/>
    <p:sldLayoutId id="2147483697" r:id="rId9"/>
    <p:sldLayoutId id="2147483698" r:id="rId10"/>
    <p:sldLayoutId id="2147483705" r:id="rId11"/>
    <p:sldLayoutId id="2147483706" r:id="rId12"/>
    <p:sldLayoutId id="2147483707" r:id="rId13"/>
    <p:sldLayoutId id="2147483708" r:id="rId14"/>
    <p:sldLayoutId id="2147483687" r:id="rId15"/>
    <p:sldLayoutId id="2147483688" r:id="rId16"/>
    <p:sldLayoutId id="2147483685" r:id="rId17"/>
    <p:sldLayoutId id="2147483686" r:id="rId18"/>
    <p:sldLayoutId id="2147483703" r:id="rId19"/>
    <p:sldLayoutId id="2147483704" r:id="rId20"/>
    <p:sldLayoutId id="2147483689" r:id="rId21"/>
    <p:sldLayoutId id="2147483690" r:id="rId22"/>
    <p:sldLayoutId id="2147483691" r:id="rId23"/>
    <p:sldLayoutId id="2147483674" r:id="rId2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49D792-FF50-46C3-B99E-1FFD7A62B0D2}"/>
              </a:ext>
            </a:extLst>
          </p:cNvPr>
          <p:cNvSpPr/>
          <p:nvPr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4091148-46CF-4C2F-9893-4FD90646583D}"/>
              </a:ext>
            </a:extLst>
          </p:cNvPr>
          <p:cNvSpPr/>
          <p:nvPr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4F878A8-CB32-416C-99F4-CB44CED0AFA5}"/>
              </a:ext>
            </a:extLst>
          </p:cNvPr>
          <p:cNvSpPr/>
          <p:nvPr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7E0E060-FE17-4AF4-8BD3-CCC7D0CE15CA}"/>
              </a:ext>
            </a:extLst>
          </p:cNvPr>
          <p:cNvSpPr/>
          <p:nvPr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10BFC46-6C8D-420C-B296-B612BE901CBE}"/>
              </a:ext>
            </a:extLst>
          </p:cNvPr>
          <p:cNvSpPr/>
          <p:nvPr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A734109-F311-400B-AEA9-3DFCB54B5F1C}"/>
              </a:ext>
            </a:extLst>
          </p:cNvPr>
          <p:cNvSpPr/>
          <p:nvPr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1AF1CCD-5DFF-474E-A2EF-A008A3A3E47C}"/>
              </a:ext>
            </a:extLst>
          </p:cNvPr>
          <p:cNvSpPr/>
          <p:nvPr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00CF1C06-5A7C-4A21-B7A3-F45EA25BF693}"/>
              </a:ext>
            </a:extLst>
          </p:cNvPr>
          <p:cNvSpPr/>
          <p:nvPr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A05431B9-98A0-40A3-98CF-76DDDDD18BD2}"/>
              </a:ext>
            </a:extLst>
          </p:cNvPr>
          <p:cNvSpPr/>
          <p:nvPr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F414EB73-585D-4D82-82B0-34FA1109C31A}"/>
              </a:ext>
            </a:extLst>
          </p:cNvPr>
          <p:cNvSpPr/>
          <p:nvPr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9ED04254-46D8-4CAE-B02C-3B916F8DB788}"/>
              </a:ext>
            </a:extLst>
          </p:cNvPr>
          <p:cNvSpPr/>
          <p:nvPr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4109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E5FDA8F4-3AAB-402B-8FE6-77D6464D0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0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720536C1-1B3F-4960-A032-63CAD1C8BA98}"/>
              </a:ext>
            </a:extLst>
          </p:cNvPr>
          <p:cNvSpPr>
            <a:spLocks noChangeAspect="1"/>
          </p:cNvSpPr>
          <p:nvPr/>
        </p:nvSpPr>
        <p:spPr>
          <a:xfrm>
            <a:off x="1320800" y="666750"/>
            <a:ext cx="7797800" cy="6173788"/>
          </a:xfrm>
          <a:prstGeom prst="rect">
            <a:avLst/>
          </a:prstGeom>
          <a:gradFill>
            <a:gsLst>
              <a:gs pos="0">
                <a:srgbClr val="FFFFCC"/>
              </a:gs>
              <a:gs pos="0">
                <a:srgbClr val="FFFF99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3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92.pn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Relationship Id="rId9" Type="http://schemas.openxmlformats.org/officeDocument/2006/relationships/image" Target="../media/image11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92.png"/><Relationship Id="rId7" Type="http://schemas.openxmlformats.org/officeDocument/2006/relationships/image" Target="../media/image1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Relationship Id="rId9" Type="http://schemas.openxmlformats.org/officeDocument/2006/relationships/image" Target="../media/image1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7" Type="http://schemas.openxmlformats.org/officeDocument/2006/relationships/image" Target="../media/image1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jpg"/><Relationship Id="rId5" Type="http://schemas.openxmlformats.org/officeDocument/2006/relationships/image" Target="../media/image135.jpe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40.xml"/><Relationship Id="rId3" Type="http://schemas.openxmlformats.org/officeDocument/2006/relationships/slide" Target="slide10.xml"/><Relationship Id="rId7" Type="http://schemas.openxmlformats.org/officeDocument/2006/relationships/slide" Target="slide22.xml"/><Relationship Id="rId12" Type="http://schemas.openxmlformats.org/officeDocument/2006/relationships/slide" Target="slide3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11" Type="http://schemas.openxmlformats.org/officeDocument/2006/relationships/slide" Target="slide34.xml"/><Relationship Id="rId5" Type="http://schemas.openxmlformats.org/officeDocument/2006/relationships/slide" Target="slide16.xml"/><Relationship Id="rId10" Type="http://schemas.openxmlformats.org/officeDocument/2006/relationships/slide" Target="slide31.xml"/><Relationship Id="rId4" Type="http://schemas.openxmlformats.org/officeDocument/2006/relationships/slide" Target="slide13.xml"/><Relationship Id="rId9" Type="http://schemas.openxmlformats.org/officeDocument/2006/relationships/slide" Target="slide28.xml"/><Relationship Id="rId14" Type="http://schemas.openxmlformats.org/officeDocument/2006/relationships/slide" Target="slide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t-BR" sz="6000" b="1" dirty="0"/>
              <a:t>3º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S02 - Missões – 10 de Julho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3600" i="0" dirty="0"/>
              <a:t>Educação adventista conquista irmãs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b="1" i="0" u="none" strike="noStrike" baseline="0" dirty="0" err="1">
                <a:solidFill>
                  <a:srgbClr val="000000"/>
                </a:solidFill>
                <a:latin typeface="Goudy"/>
              </a:rPr>
              <a:t>Quentina</a:t>
            </a:r>
            <a:r>
              <a:rPr lang="pt-BR" b="1" i="0" u="none" strike="noStrike" baseline="0" dirty="0">
                <a:solidFill>
                  <a:srgbClr val="000000"/>
                </a:solidFill>
                <a:latin typeface="Goudy"/>
              </a:rPr>
              <a:t>, 15 </a:t>
            </a:r>
            <a:endParaRPr lang="pt-BR" sz="3200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U.S.A</a:t>
            </a:r>
          </a:p>
        </p:txBody>
      </p:sp>
      <p:pic>
        <p:nvPicPr>
          <p:cNvPr id="11" name="Espaço Reservado para Imagem 19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236E2E21-54EB-4FF3-9AD6-926BF30ADC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647"/>
          <a:stretch>
            <a:fillRect/>
          </a:stretch>
        </p:blipFill>
        <p:spPr>
          <a:xfrm>
            <a:off x="6699250" y="1581150"/>
            <a:ext cx="2376488" cy="1574800"/>
          </a:xfrm>
        </p:spPr>
      </p:pic>
      <p:pic>
        <p:nvPicPr>
          <p:cNvPr id="14" name="Espaço Reservado para Imagem 13" descr="Menino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0AA81979-66A8-4597-B62F-085F7D1E52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r="9540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8F7844A9-7EEE-4C96-9486-47A6E2789EFB}"/>
              </a:ext>
            </a:extLst>
          </p:cNvPr>
          <p:cNvCxnSpPr>
            <a:cxnSpLocks/>
          </p:cNvCxnSpPr>
          <p:nvPr/>
        </p:nvCxnSpPr>
        <p:spPr>
          <a:xfrm flipH="1">
            <a:off x="2627784" y="3555847"/>
            <a:ext cx="4071232" cy="145732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509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silhouette of hills at golden hour">
            <a:extLst>
              <a:ext uri="{FF2B5EF4-FFF2-40B4-BE49-F238E27FC236}">
                <a16:creationId xmlns:a16="http://schemas.microsoft.com/office/drawing/2014/main" id="{BECBDA5B-2D93-4C46-AD0D-A5532F866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657" y="717589"/>
            <a:ext cx="6074343" cy="348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929A01-8A30-47A4-808B-3D85EC1D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909662"/>
          </a:xfrm>
        </p:spPr>
        <p:txBody>
          <a:bodyPr/>
          <a:lstStyle/>
          <a:p>
            <a:pPr algn="l"/>
            <a:r>
              <a:rPr lang="pt-BR" sz="1800" i="0" u="none" strike="noStrike" baseline="0" dirty="0"/>
              <a:t>• Arizona, juntamente com Califórnia, Nevada, Novo México e Utah, eram originalmente parte do México. Depois que os Estados Unidos venceram a guerra contra o México em 1848, o Arizona tornou-se território americano, mas não se tornou o 48º estado até 1912.</a:t>
            </a:r>
          </a:p>
          <a:p>
            <a:pPr algn="l"/>
            <a:r>
              <a:rPr lang="pt-BR" sz="1800" i="0" u="none" strike="noStrike" baseline="0" dirty="0"/>
              <a:t>• A Nação Navajo está localizada em territórios nos estados do Arizona, Novo México e Utah, e cobre mais de 71.000 km2, representando um território maior que dez dos cinquenta estados americanos juntos.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F7CB8C2-79C3-4F5B-A34A-A453E2F6DB17}"/>
              </a:ext>
            </a:extLst>
          </p:cNvPr>
          <p:cNvSpPr txBox="1"/>
          <p:nvPr/>
        </p:nvSpPr>
        <p:spPr>
          <a:xfrm>
            <a:off x="7312935" y="1052736"/>
            <a:ext cx="1839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Território Navajo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Payenta a Page: Por Terras da Nação Navajo | Estados Unidos">
            <a:extLst>
              <a:ext uri="{FF2B5EF4-FFF2-40B4-BE49-F238E27FC236}">
                <a16:creationId xmlns:a16="http://schemas.microsoft.com/office/drawing/2014/main" id="{6114D824-AEB9-43F6-9F78-B146018C6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57241"/>
            <a:ext cx="3197297" cy="212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ulher em uma camisa preta de gola redonda com cocar floral rosa amarelo e verde">
            <a:extLst>
              <a:ext uri="{FF2B5EF4-FFF2-40B4-BE49-F238E27FC236}">
                <a16:creationId xmlns:a16="http://schemas.microsoft.com/office/drawing/2014/main" id="{7025353D-4D87-40A8-931F-C53738A0C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23227"/>
          <a:stretch/>
        </p:blipFill>
        <p:spPr bwMode="auto">
          <a:xfrm>
            <a:off x="3247657" y="4441523"/>
            <a:ext cx="2520280" cy="229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995CA11-254C-4560-80B1-805ADAA5EA5C}"/>
              </a:ext>
            </a:extLst>
          </p:cNvPr>
          <p:cNvSpPr txBox="1"/>
          <p:nvPr/>
        </p:nvSpPr>
        <p:spPr>
          <a:xfrm>
            <a:off x="5876789" y="4354262"/>
            <a:ext cx="1839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Território Navajo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3422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731AB8-A7E2-48DC-9063-B28042870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02" y="719113"/>
            <a:ext cx="4133088" cy="3176016"/>
          </a:xfrm>
          <a:prstGeom prst="rect">
            <a:avLst/>
          </a:prstGeom>
        </p:spPr>
      </p:pic>
      <p:sp>
        <p:nvSpPr>
          <p:cNvPr id="3" name="CaixaDeTexto 18">
            <a:extLst>
              <a:ext uri="{FF2B5EF4-FFF2-40B4-BE49-F238E27FC236}">
                <a16:creationId xmlns:a16="http://schemas.microsoft.com/office/drawing/2014/main" id="{8880B8BA-7B39-45A6-81E3-F6C5AB7BF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" y="719113"/>
            <a:ext cx="2903052" cy="455509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Mula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 mula é um animal encontrado em muitos lugares do mundo, inclusive nos </a:t>
            </a:r>
            <a:r>
              <a:rPr lang="pt-BR" sz="1200" b="1" dirty="0">
                <a:latin typeface="Comic Sans MS" panose="030F0702030302020204" pitchFamily="66" charset="0"/>
              </a:rPr>
              <a:t>Estados Unidos</a:t>
            </a:r>
            <a:r>
              <a:rPr lang="pt-BR" sz="12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Mula, se for fêmea ou burro, se for macho, é o resultado do cruzamento entre animais de espécies diferentes: a égua e o jumento;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Por seus pais serem de espécies diferentes, tanto a mula quanto o jumento são estéreis (não podem ter filhotes);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São animais fortes, capazes de realizar trabalhos pesados, como carregar cargas;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Vivem de 15 a 30 anos.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Picture 2" descr="Bandeira dos Estados Unidos">
            <a:extLst>
              <a:ext uri="{FF2B5EF4-FFF2-40B4-BE49-F238E27FC236}">
                <a16:creationId xmlns:a16="http://schemas.microsoft.com/office/drawing/2014/main" id="{72791301-CD21-4344-AA6A-BA8650B8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91" y="5589240"/>
            <a:ext cx="1392089" cy="73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2">
            <a:extLst>
              <a:ext uri="{FF2B5EF4-FFF2-40B4-BE49-F238E27FC236}">
                <a16:creationId xmlns:a16="http://schemas.microsoft.com/office/drawing/2014/main" id="{B1671711-B748-4F5F-BA6E-F846AB11D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1" y="6381328"/>
            <a:ext cx="25922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>
                <a:latin typeface="Comic Sans MS" panose="030F0702030302020204" pitchFamily="66" charset="0"/>
              </a:rPr>
              <a:t>Bandeira dos Estados Unidos</a:t>
            </a:r>
            <a:endParaRPr lang="pt-BR" altLang="pt-BR" sz="1000" dirty="0"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0BFD1BF-1BD8-4773-8BE3-16DB94C28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05" y="729149"/>
            <a:ext cx="1536192" cy="19629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4C053EC-AAD3-41BD-AE6E-B4A7AF10F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27" y="2574925"/>
            <a:ext cx="2450592" cy="170078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88599C5-4558-4046-A1BE-2C9CFBD39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92" y="4332520"/>
            <a:ext cx="552297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1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S03 - Missões – 17 de Julho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 err="1"/>
              <a:t>Malena</a:t>
            </a:r>
            <a:r>
              <a:rPr lang="pt-BR" i="0" dirty="0"/>
              <a:t>, a garota teimosa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Goudy"/>
              </a:rPr>
              <a:t>Naomi Jackson, 35 </a:t>
            </a:r>
            <a:endParaRPr lang="pt-BR" sz="3200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U.S.A.</a:t>
            </a:r>
          </a:p>
        </p:txBody>
      </p:sp>
      <p:pic>
        <p:nvPicPr>
          <p:cNvPr id="12" name="Espaço Reservado para Imagem 19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6CF8FB6-2534-4E95-B160-851E98136B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647"/>
          <a:stretch>
            <a:fillRect/>
          </a:stretch>
        </p:blipFill>
        <p:spPr>
          <a:xfrm>
            <a:off x="6699250" y="1581150"/>
            <a:ext cx="2376488" cy="1574800"/>
          </a:xfrm>
        </p:spPr>
      </p:pic>
      <p:pic>
        <p:nvPicPr>
          <p:cNvPr id="15" name="Espaço Reservado para Imagem 14" descr="Grupo de pessoas na grama posando para foto&#10;&#10;Descrição gerada automaticamente">
            <a:extLst>
              <a:ext uri="{FF2B5EF4-FFF2-40B4-BE49-F238E27FC236}">
                <a16:creationId xmlns:a16="http://schemas.microsoft.com/office/drawing/2014/main" id="{049E6B89-075E-4598-A6DF-E47E30CBAF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76DB1D16-0E23-47DC-BB59-C82FA3843D37}"/>
              </a:ext>
            </a:extLst>
          </p:cNvPr>
          <p:cNvCxnSpPr>
            <a:cxnSpLocks/>
          </p:cNvCxnSpPr>
          <p:nvPr/>
        </p:nvCxnSpPr>
        <p:spPr>
          <a:xfrm flipH="1">
            <a:off x="2627784" y="3555847"/>
            <a:ext cx="4071232" cy="145732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490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Vai por mim: Grand Canyon | Ricardo Freire | Viaje na Viagem">
            <a:extLst>
              <a:ext uri="{FF2B5EF4-FFF2-40B4-BE49-F238E27FC236}">
                <a16:creationId xmlns:a16="http://schemas.microsoft.com/office/drawing/2014/main" id="{2FDB1407-087D-412B-9B2A-1C6B9377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42" y="1227389"/>
            <a:ext cx="3567022" cy="20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929A01-8A30-47A4-808B-3D85EC1D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pt-BR" sz="1800" i="0" u="none" strike="noStrike" baseline="0" dirty="0"/>
              <a:t>• O Arizona é famoso pelo Grand Canyon, que tem mais de 1,6 quilômetros de profundidade, 365 quilômetros de comprimento e até 29 quilômetros de largura.</a:t>
            </a:r>
          </a:p>
          <a:p>
            <a:pPr algn="l"/>
            <a:r>
              <a:rPr lang="pt-BR" sz="1800" i="0" u="none" strike="noStrike" baseline="0" dirty="0"/>
              <a:t>• Em meados do século XIX, o governo dos Estados Unidos forçou brutalmente o povo navajo a deixar suas terras no Arizona. O Tratado de 1868 estabeleceu a "Reserva Indígena Navajo", permitindo que os navajos retornassem à sua terra tradicional. Ao longo dos anos, a Nação Navajo convenceu o governo dos EUA a adicionar terras à reserva, aumentando seu tamanho original em 14.000 km2.</a:t>
            </a:r>
            <a:endParaRPr lang="pt-BR" dirty="0"/>
          </a:p>
        </p:txBody>
      </p:sp>
      <p:pic>
        <p:nvPicPr>
          <p:cNvPr id="3074" name="Picture 2" descr="À beira do Grand Canyon - KLM Guia de viagens">
            <a:extLst>
              <a:ext uri="{FF2B5EF4-FFF2-40B4-BE49-F238E27FC236}">
                <a16:creationId xmlns:a16="http://schemas.microsoft.com/office/drawing/2014/main" id="{D20DF4AE-82D4-4D5C-A2D8-424CF82A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97" y="679579"/>
            <a:ext cx="2605406" cy="260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uia para visitar o Grand Canyon -">
            <a:extLst>
              <a:ext uri="{FF2B5EF4-FFF2-40B4-BE49-F238E27FC236}">
                <a16:creationId xmlns:a16="http://schemas.microsoft.com/office/drawing/2014/main" id="{A585FA49-CD27-45AC-B995-4AC4847B4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906" y="3658971"/>
            <a:ext cx="4844207" cy="314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82053F2-AA67-4876-BA7A-368BA1C01E3F}"/>
              </a:ext>
            </a:extLst>
          </p:cNvPr>
          <p:cNvSpPr txBox="1"/>
          <p:nvPr/>
        </p:nvSpPr>
        <p:spPr>
          <a:xfrm>
            <a:off x="4773668" y="3214721"/>
            <a:ext cx="25266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u="none" strike="noStrike" baseline="0" dirty="0"/>
              <a:t>Grand Canyon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22658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FE59A7A-84ED-4D13-B060-819C62F7D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80" y="2756806"/>
            <a:ext cx="3041904" cy="234086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821EA61-D23D-41EA-BBC3-13670B1C8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71" y="5089965"/>
            <a:ext cx="2474976" cy="1725168"/>
          </a:xfrm>
          <a:prstGeom prst="rect">
            <a:avLst/>
          </a:prstGeom>
        </p:spPr>
      </p:pic>
      <p:sp>
        <p:nvSpPr>
          <p:cNvPr id="4" name="CaixaDeTexto 18">
            <a:extLst>
              <a:ext uri="{FF2B5EF4-FFF2-40B4-BE49-F238E27FC236}">
                <a16:creationId xmlns:a16="http://schemas.microsoft.com/office/drawing/2014/main" id="{F41C8D6D-3F2B-459A-AE38-7798AFFF2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" y="719113"/>
            <a:ext cx="2903052" cy="524759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Leão Marinho</a:t>
            </a:r>
          </a:p>
          <a:p>
            <a:pPr algn="just"/>
            <a:endParaRPr lang="pt-BR" sz="12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50" dirty="0">
                <a:latin typeface="Comic Sans MS" panose="030F0702030302020204" pitchFamily="66" charset="0"/>
              </a:rPr>
              <a:t>O </a:t>
            </a:r>
            <a:r>
              <a:rPr lang="pt-BR" sz="1150" b="1" dirty="0">
                <a:latin typeface="Comic Sans MS" panose="030F0702030302020204" pitchFamily="66" charset="0"/>
              </a:rPr>
              <a:t>leão marinho</a:t>
            </a:r>
            <a:r>
              <a:rPr lang="pt-BR" sz="1150" dirty="0">
                <a:latin typeface="Comic Sans MS" panose="030F0702030302020204" pitchFamily="66" charset="0"/>
              </a:rPr>
              <a:t>, também chamado de foca orelhuda, é um mamífero carnívoro, encontrado em alguns mares do mundo, inclusive nos dos </a:t>
            </a:r>
            <a:r>
              <a:rPr lang="pt-BR" sz="1150" b="1" dirty="0">
                <a:latin typeface="Comic Sans MS" panose="030F0702030302020204" pitchFamily="66" charset="0"/>
              </a:rPr>
              <a:t>Estados Unidos</a:t>
            </a:r>
            <a:r>
              <a:rPr lang="pt-BR" sz="115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1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Seu comprimento pode chegar a 6 metros e seu peso a 3 toneladas. Vivem em grandes grupos; </a:t>
            </a:r>
          </a:p>
          <a:p>
            <a:pPr algn="just"/>
            <a:endParaRPr lang="pt-BR" sz="11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50" dirty="0">
                <a:latin typeface="Comic Sans MS" panose="030F0702030302020204" pitchFamily="66" charset="0"/>
              </a:rPr>
              <a:t>O nome surgiu da juba que os machos têm na cabeça, muito parecida com a dos leões;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1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50" dirty="0">
                <a:latin typeface="Comic Sans MS" panose="030F0702030302020204" pitchFamily="66" charset="0"/>
              </a:rPr>
              <a:t>Sua pelagem </a:t>
            </a:r>
            <a:r>
              <a:rPr lang="pt-BR" sz="1150" dirty="0" err="1">
                <a:latin typeface="Comic Sans MS" panose="030F0702030302020204" pitchFamily="66" charset="0"/>
              </a:rPr>
              <a:t>castanho-clara</a:t>
            </a:r>
            <a:r>
              <a:rPr lang="pt-BR" sz="1150" dirty="0">
                <a:latin typeface="Comic Sans MS" panose="030F0702030302020204" pitchFamily="66" charset="0"/>
              </a:rPr>
              <a:t> parece negra quando molhada.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1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50" dirty="0">
                <a:latin typeface="Comic Sans MS" panose="030F0702030302020204" pitchFamily="66" charset="0"/>
              </a:rPr>
              <a:t>Ele é a “foca” dos zoológicos e dos circos, pois são bastante semelhantes às focas. O que diferencia é que os leões marinhos possuem orelhas e conseguem se locomover melhor na terra, usando suas grandes nadadeiras peitorais.</a:t>
            </a:r>
            <a:endParaRPr lang="pt-BR" sz="115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2" descr="Bandeira dos Estados Unidos">
            <a:extLst>
              <a:ext uri="{FF2B5EF4-FFF2-40B4-BE49-F238E27FC236}">
                <a16:creationId xmlns:a16="http://schemas.microsoft.com/office/drawing/2014/main" id="{C2781DE3-C7EF-4003-9A8A-0305D6E9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08" y="6019066"/>
            <a:ext cx="1101889" cy="5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2">
            <a:extLst>
              <a:ext uri="{FF2B5EF4-FFF2-40B4-BE49-F238E27FC236}">
                <a16:creationId xmlns:a16="http://schemas.microsoft.com/office/drawing/2014/main" id="{54124D85-94F3-4A31-BDAF-FE4A68D39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98" y="6573783"/>
            <a:ext cx="22091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>
                <a:latin typeface="Comic Sans MS" panose="030F0702030302020204" pitchFamily="66" charset="0"/>
              </a:rPr>
              <a:t>Bandeira dos Estados Unidos</a:t>
            </a:r>
            <a:endParaRPr lang="pt-BR" altLang="pt-BR" sz="1000" dirty="0">
              <a:latin typeface="Comic Sans MS" panose="030F0702030302020204" pitchFamily="66" charset="0"/>
            </a:endParaRPr>
          </a:p>
        </p:txBody>
      </p:sp>
      <p:sp>
        <p:nvSpPr>
          <p:cNvPr id="7" name="CaixaDeTexto 2">
            <a:extLst>
              <a:ext uri="{FF2B5EF4-FFF2-40B4-BE49-F238E27FC236}">
                <a16:creationId xmlns:a16="http://schemas.microsoft.com/office/drawing/2014/main" id="{2D9D517A-90DF-4503-8150-B38D74C09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939" y="4982979"/>
            <a:ext cx="22091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>
                <a:latin typeface="Comic Sans MS" panose="030F0702030302020204" pitchFamily="66" charset="0"/>
              </a:rPr>
              <a:t>Leão marinho fêmea com sua cria.</a:t>
            </a:r>
            <a:endParaRPr lang="pt-BR" altLang="pt-BR" sz="1000" dirty="0">
              <a:latin typeface="Comic Sans MS" panose="030F0702030302020204" pitchFamily="66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2513357-B03C-4F38-8E29-9D95638DF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2" y="725327"/>
            <a:ext cx="2980944" cy="206654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2BD790B-77B7-4A29-9FB5-10D3B8AB1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369" y="731204"/>
            <a:ext cx="2548128" cy="19933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5C5F72D-FA62-4D9B-BA4F-7C0F3B69CF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81" y="2525724"/>
            <a:ext cx="1901952" cy="245059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69602D3-41E9-4339-8089-D1DC85BFAA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82" y="4832739"/>
            <a:ext cx="2944368" cy="19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61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S04 - Missões – 24 de Julho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O grande impacto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1800" b="1" i="0" u="none" strike="noStrike" baseline="0" dirty="0" err="1">
                <a:solidFill>
                  <a:srgbClr val="000000"/>
                </a:solidFill>
                <a:latin typeface="Goudy"/>
              </a:rPr>
              <a:t>Shima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Goudy"/>
              </a:rPr>
              <a:t> </a:t>
            </a:r>
            <a:endParaRPr lang="pt-BR" sz="3200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U.S.A.</a:t>
            </a:r>
          </a:p>
        </p:txBody>
      </p:sp>
      <p:pic>
        <p:nvPicPr>
          <p:cNvPr id="11" name="Espaço Reservado para Imagem 19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E4B04B49-0095-4728-B285-943EC2F10D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647"/>
          <a:stretch>
            <a:fillRect/>
          </a:stretch>
        </p:blipFill>
        <p:spPr>
          <a:xfrm>
            <a:off x="6699250" y="1581150"/>
            <a:ext cx="2376488" cy="1574800"/>
          </a:xfrm>
        </p:spPr>
      </p:pic>
      <p:pic>
        <p:nvPicPr>
          <p:cNvPr id="14" name="Espaço Reservado para Imagem 13" descr="Homem de camisa branca&#10;&#10;Descrição gerada automaticamente com confiança baixa">
            <a:extLst>
              <a:ext uri="{FF2B5EF4-FFF2-40B4-BE49-F238E27FC236}">
                <a16:creationId xmlns:a16="http://schemas.microsoft.com/office/drawing/2014/main" id="{69E58076-B9A6-4382-9C27-6335400E1C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" r="289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E2C273C4-0AE0-4D18-B9F9-CE1AD6E2661A}"/>
              </a:ext>
            </a:extLst>
          </p:cNvPr>
          <p:cNvCxnSpPr>
            <a:cxnSpLocks/>
          </p:cNvCxnSpPr>
          <p:nvPr/>
        </p:nvCxnSpPr>
        <p:spPr>
          <a:xfrm flipH="1">
            <a:off x="2627784" y="3555847"/>
            <a:ext cx="4071232" cy="145732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575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929A01-8A30-47A4-808B-3D85EC1D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3094478" cy="5629742"/>
          </a:xfrm>
        </p:spPr>
        <p:txBody>
          <a:bodyPr/>
          <a:lstStyle/>
          <a:p>
            <a:pPr algn="l"/>
            <a:r>
              <a:rPr lang="pt-BR" sz="1800" i="0" u="none" strike="noStrike" baseline="0" dirty="0"/>
              <a:t>• Cortar um cacto no Arizona é punível com até 25 anos de prisão. O cacto </a:t>
            </a:r>
            <a:r>
              <a:rPr lang="pt-BR" sz="1800" i="0" u="none" strike="noStrike" baseline="0" dirty="0" err="1"/>
              <a:t>saguaro</a:t>
            </a:r>
            <a:r>
              <a:rPr lang="pt-BR" sz="1800" i="0" u="none" strike="noStrike" baseline="0" dirty="0"/>
              <a:t> pode chegar a 15 metros de altura, mas cresce muito lentamente e pode viver até duzentos anos.</a:t>
            </a:r>
          </a:p>
          <a:p>
            <a:pPr algn="l"/>
            <a:r>
              <a:rPr lang="pt-BR" sz="1800" i="0" u="none" strike="noStrike" baseline="0" dirty="0"/>
              <a:t>• Muitas famílias navajo criam ovelhas e cabras, processam lã para venda ou transformam em fios para produzir cobertores e tapetes tecidos.</a:t>
            </a:r>
          </a:p>
          <a:p>
            <a:pPr algn="l"/>
            <a:r>
              <a:rPr lang="pt-BR" sz="1800" i="0" u="none" strike="noStrike" baseline="0" dirty="0"/>
              <a:t>• A Escola Indígena Adventista Holbrook começou a operar em 1946. Além de ensinar o currículo regular, a escola também se esforça para preservar a cultura nativa americana ensinando as tradições da cerâmica, da língua navajo e do sistema de governo navajo.</a:t>
            </a:r>
            <a:endParaRPr lang="es-ES" sz="1800" i="0" u="none" strike="noStrike" baseline="0" dirty="0"/>
          </a:p>
        </p:txBody>
      </p:sp>
      <p:pic>
        <p:nvPicPr>
          <p:cNvPr id="4098" name="Picture 2" descr="Saguaro Cactus: Sentinel of the Southwest (U.S. National Park Service)">
            <a:extLst>
              <a:ext uri="{FF2B5EF4-FFF2-40B4-BE49-F238E27FC236}">
                <a16:creationId xmlns:a16="http://schemas.microsoft.com/office/drawing/2014/main" id="{0E92F4C0-D78A-4227-88C8-5B807170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74" y="679578"/>
            <a:ext cx="3150009" cy="246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we &amp; her lambs | Ovelhas">
            <a:extLst>
              <a:ext uri="{FF2B5EF4-FFF2-40B4-BE49-F238E27FC236}">
                <a16:creationId xmlns:a16="http://schemas.microsoft.com/office/drawing/2014/main" id="{93E1D0D6-2646-4A5C-B2FF-5D64E7CF6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56" y="1813177"/>
            <a:ext cx="3053944" cy="2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rizona - Holbrook Indian School | Southern Adventist University">
            <a:extLst>
              <a:ext uri="{FF2B5EF4-FFF2-40B4-BE49-F238E27FC236}">
                <a16:creationId xmlns:a16="http://schemas.microsoft.com/office/drawing/2014/main" id="{666096A7-75BC-4B81-A787-6FD0239D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74" y="3899594"/>
            <a:ext cx="5148064" cy="289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4E8DA66-EF62-4B5F-9E13-357C273D93DA}"/>
              </a:ext>
            </a:extLst>
          </p:cNvPr>
          <p:cNvSpPr txBox="1"/>
          <p:nvPr/>
        </p:nvSpPr>
        <p:spPr>
          <a:xfrm>
            <a:off x="3166474" y="3932593"/>
            <a:ext cx="5148063" cy="36933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b="1" i="0" u="none" strike="noStrike" baseline="0" dirty="0"/>
              <a:t>Escola Indígena Adventista Holbrook </a:t>
            </a:r>
            <a:endParaRPr lang="pt-BR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A3EE76-8675-4644-9AE2-3E2D43D3294C}"/>
              </a:ext>
            </a:extLst>
          </p:cNvPr>
          <p:cNvSpPr txBox="1"/>
          <p:nvPr/>
        </p:nvSpPr>
        <p:spPr>
          <a:xfrm>
            <a:off x="3166474" y="601053"/>
            <a:ext cx="3094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u="none" strike="noStrike" baseline="0" dirty="0"/>
              <a:t>cacto </a:t>
            </a:r>
            <a:r>
              <a:rPr lang="pt-BR" sz="1800" b="1" i="0" u="none" strike="noStrike" baseline="0" dirty="0" err="1"/>
              <a:t>saguaro</a:t>
            </a:r>
            <a:r>
              <a:rPr lang="pt-BR" sz="1800" b="1" i="0" u="none" strike="noStrike" baseline="0" dirty="0"/>
              <a:t>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42110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A0D05E83-B1AF-4164-B711-9BD97FE42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" y="719113"/>
            <a:ext cx="2903052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Rato polinésio</a:t>
            </a:r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</a:t>
            </a:r>
            <a:r>
              <a:rPr lang="pt-BR" sz="1200" i="1" dirty="0"/>
              <a:t> rato polinésio.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" name="CaixaDeTexto 18">
            <a:extLst>
              <a:ext uri="{FF2B5EF4-FFF2-40B4-BE49-F238E27FC236}">
                <a16:creationId xmlns:a16="http://schemas.microsoft.com/office/drawing/2014/main" id="{66CB3E88-CFB4-4A2D-AA18-C110FC093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" y="719113"/>
            <a:ext cx="2903052" cy="47705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Rato polinésio</a:t>
            </a:r>
          </a:p>
          <a:p>
            <a:pPr algn="ctr"/>
            <a:endParaRPr lang="pt-BR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rato polinésio é o único mamífero nativo nas </a:t>
            </a:r>
            <a:r>
              <a:rPr lang="pt-BR" sz="1400" b="1" dirty="0">
                <a:latin typeface="Comic Sans MS" panose="030F0702030302020204" pitchFamily="66" charset="0"/>
              </a:rPr>
              <a:t>Ilhas Marshall</a:t>
            </a:r>
            <a:r>
              <a:rPr lang="pt-BR" sz="1400" b="1" i="1" dirty="0">
                <a:latin typeface="Comic Sans MS" panose="030F0702030302020204" pitchFamily="66" charset="0"/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É um roedor esguio, com cerca de 15 cm de comprimento e cerca de 80 g de peso;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Se alimentam de folhas, ervas, sementes, frutos, minhocas e insetos. Mas o que eles mais gostam de comer é cana de açúcar;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Cada fêmea pode dar à luz até quatro vezes por ano. Cada ninhada contém em média quatro ratinhos.</a:t>
            </a:r>
            <a:endParaRPr lang="pt-BR" sz="1400" b="1" i="1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Resultado de imagem para Rattus exulans">
            <a:extLst>
              <a:ext uri="{FF2B5EF4-FFF2-40B4-BE49-F238E27FC236}">
                <a16:creationId xmlns:a16="http://schemas.microsoft.com/office/drawing/2014/main" id="{32568D93-72C4-42F3-90D7-7139D2A4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80728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agem relacionada">
            <a:extLst>
              <a:ext uri="{FF2B5EF4-FFF2-40B4-BE49-F238E27FC236}">
                <a16:creationId xmlns:a16="http://schemas.microsoft.com/office/drawing/2014/main" id="{F9E7715D-21CC-42E4-83C0-9CC3EA805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59070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597B09-3FF0-456B-8138-AEC8CCF3D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76" y="5661248"/>
            <a:ext cx="1728192" cy="909461"/>
          </a:xfrm>
          <a:prstGeom prst="rect">
            <a:avLst/>
          </a:prstGeom>
        </p:spPr>
      </p:pic>
      <p:sp>
        <p:nvSpPr>
          <p:cNvPr id="7" name="CaixaDeTexto 2">
            <a:extLst>
              <a:ext uri="{FF2B5EF4-FFF2-40B4-BE49-F238E27FC236}">
                <a16:creationId xmlns:a16="http://schemas.microsoft.com/office/drawing/2014/main" id="{8DB580FD-AFC4-4AB9-AA60-21B2C1524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372" y="6001582"/>
            <a:ext cx="2592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>
                <a:latin typeface="Comic Sans MS" panose="030F0702030302020204" pitchFamily="66" charset="0"/>
              </a:rPr>
              <a:t>Bandeira das </a:t>
            </a:r>
          </a:p>
          <a:p>
            <a:pPr algn="ctr"/>
            <a:r>
              <a:rPr lang="pt-BR" sz="1000" dirty="0">
                <a:latin typeface="Comic Sans MS" panose="030F0702030302020204" pitchFamily="66" charset="0"/>
              </a:rPr>
              <a:t>Ilhas Marshall</a:t>
            </a:r>
            <a:endParaRPr lang="pt-BR" altLang="pt-BR" sz="1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521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S05 - Missões – 31 de Julho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Sorrisos e músicas</a:t>
            </a:r>
            <a:endParaRPr lang="pt-BR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sz="1800" b="1" i="0" u="none" strike="noStrike" baseline="0" dirty="0">
                <a:solidFill>
                  <a:srgbClr val="000000"/>
                </a:solidFill>
                <a:latin typeface="Goudy"/>
              </a:rPr>
              <a:t>Katelyn, 11, and Kallie, 9 </a:t>
            </a:r>
            <a:endParaRPr lang="pt-BR" sz="3200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U.S.A.</a:t>
            </a:r>
          </a:p>
        </p:txBody>
      </p:sp>
      <p:pic>
        <p:nvPicPr>
          <p:cNvPr id="11" name="Espaço Reservado para Imagem 19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B39C319C-CC21-40D4-BAA7-6B2D7BD9D0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647"/>
          <a:stretch>
            <a:fillRect/>
          </a:stretch>
        </p:blipFill>
        <p:spPr>
          <a:xfrm>
            <a:off x="6699250" y="1581150"/>
            <a:ext cx="2376488" cy="1574800"/>
          </a:xfrm>
        </p:spPr>
      </p:pic>
      <p:pic>
        <p:nvPicPr>
          <p:cNvPr id="14" name="Espaço Reservado para Imagem 13" descr="Pessoas andando de cavalo&#10;&#10;Descrição gerada automaticamente">
            <a:extLst>
              <a:ext uri="{FF2B5EF4-FFF2-40B4-BE49-F238E27FC236}">
                <a16:creationId xmlns:a16="http://schemas.microsoft.com/office/drawing/2014/main" id="{F16A4C75-62C2-4547-861D-806F4C32C25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r="8326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8BCC1161-8CB5-45BD-A3F8-F7ABDD1DB846}"/>
              </a:ext>
            </a:extLst>
          </p:cNvPr>
          <p:cNvCxnSpPr>
            <a:cxnSpLocks/>
          </p:cNvCxnSpPr>
          <p:nvPr/>
        </p:nvCxnSpPr>
        <p:spPr>
          <a:xfrm flipH="1">
            <a:off x="2627784" y="3555847"/>
            <a:ext cx="4071232" cy="145732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40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Homem de chapéu andando de cavalo&#10;&#10;Descrição gerada automaticamente">
            <a:extLst>
              <a:ext uri="{FF2B5EF4-FFF2-40B4-BE49-F238E27FC236}">
                <a16:creationId xmlns:a16="http://schemas.microsoft.com/office/drawing/2014/main" id="{9D72E6D4-DE3C-483B-8EDB-5D6727B9FB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r="3885"/>
          <a:stretch>
            <a:fillRect/>
          </a:stretch>
        </p:blipFill>
        <p:spPr>
          <a:xfrm>
            <a:off x="3276600" y="1714500"/>
            <a:ext cx="4248150" cy="5111750"/>
          </a:xfr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3D8590B-AC1D-4359-A763-15D2AA3A3A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solidFill>
            <a:schemeClr val="bg1">
              <a:alpha val="45000"/>
            </a:schemeClr>
          </a:solidFill>
        </p:spPr>
        <p:txBody>
          <a:bodyPr/>
          <a:lstStyle/>
          <a:p>
            <a:pPr algn="ctr"/>
            <a:r>
              <a:rPr lang="pt-BR" dirty="0"/>
              <a:t>3ºTrim 2021</a:t>
            </a:r>
          </a:p>
        </p:txBody>
      </p:sp>
    </p:spTree>
    <p:extLst>
      <p:ext uri="{BB962C8B-B14F-4D97-AF65-F5344CB8AC3E}">
        <p14:creationId xmlns:p14="http://schemas.microsoft.com/office/powerpoint/2010/main" val="252986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929A01-8A30-47A4-808B-3D85EC1D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837654"/>
          </a:xfrm>
        </p:spPr>
        <p:txBody>
          <a:bodyPr/>
          <a:lstStyle/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O monstro Gila é o maior lagarto e o o único venenoso nos Estados Unidos. Pode crescer até 60 centímetros e é um lagarto pesado, de movimento lento, por isso raramente representa um perigo para os humanos. </a:t>
            </a:r>
          </a:p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A sociedade Navajo é matriarcal: tradicionalmente, as mulheres eram donas das casas, gado e áreas de pastagem e plantação. Quando se casam, os homens eles foram morar com suas esposas nas casas de eles e perto de suas famílias. Seus filhos nasceram sob o clã da mãe e as filhas herdaram</a:t>
            </a:r>
            <a:r>
              <a:rPr kumimoji="0" lang="pt-PT" altLang="pt-B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s-ES" sz="1800" b="0" i="0" u="none" strike="noStrike" baseline="0" dirty="0"/>
          </a:p>
        </p:txBody>
      </p:sp>
      <p:pic>
        <p:nvPicPr>
          <p:cNvPr id="1026" name="Picture 2" descr="El Monstruo de Gila – ¿Un arma secreta contra la diabetes? – Información  Sobre Diabetes">
            <a:extLst>
              <a:ext uri="{FF2B5EF4-FFF2-40B4-BE49-F238E27FC236}">
                <a16:creationId xmlns:a16="http://schemas.microsoft.com/office/drawing/2014/main" id="{26DD5DD3-7983-42A9-936A-8624775A0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1" y="5463025"/>
            <a:ext cx="2756737" cy="139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nimales venenosos: El monstruo de gila">
            <a:extLst>
              <a:ext uri="{FF2B5EF4-FFF2-40B4-BE49-F238E27FC236}">
                <a16:creationId xmlns:a16="http://schemas.microsoft.com/office/drawing/2014/main" id="{EE681221-29AE-4EF0-ADFE-4B5CE987B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37" y="4075154"/>
            <a:ext cx="3281657" cy="278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4 generations of the Navajo Indian tribe . | Native american dress, Native  american women, Navajo women">
            <a:extLst>
              <a:ext uri="{FF2B5EF4-FFF2-40B4-BE49-F238E27FC236}">
                <a16:creationId xmlns:a16="http://schemas.microsoft.com/office/drawing/2014/main" id="{83D03013-88D1-4CA2-A0E7-6DB384DBC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226" y="742208"/>
            <a:ext cx="2823778" cy="418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Navajo woman weaving blanket-001">
            <a:extLst>
              <a:ext uri="{FF2B5EF4-FFF2-40B4-BE49-F238E27FC236}">
                <a16:creationId xmlns:a16="http://schemas.microsoft.com/office/drawing/2014/main" id="{DB568CF9-BC77-4D77-8754-FEF3350C3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20" y="937944"/>
            <a:ext cx="3176289" cy="287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448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3170BC9B-62BA-453A-B84C-207621307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" y="719113"/>
            <a:ext cx="2903052" cy="437042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Arraia jamanta 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 arraia jamanta é um peixe encontrado em muitos oceanos, inclusive no das </a:t>
            </a:r>
            <a:r>
              <a:rPr lang="pt-BR" sz="1200" b="1" dirty="0">
                <a:latin typeface="Comic Sans MS" panose="030F0702030302020204" pitchFamily="66" charset="0"/>
              </a:rPr>
              <a:t>Ilhas Marshall</a:t>
            </a:r>
            <a:r>
              <a:rPr lang="pt-BR" sz="1200" b="1" i="1" dirty="0">
                <a:latin typeface="Comic Sans MS" panose="030F0702030302020204" pitchFamily="66" charset="0"/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200" b="1" i="1" dirty="0"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Ela pode chegar a 7 metros de largura, 3 metros de comprimento e pesar 2 toneladas;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200" b="1" i="1" dirty="0"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Apesar de serem gigantescas, elas não são agressivas e nadam lentamente, permitindo a aproximação de pessoas;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Não tem dentes. Se alimentam de plâncton e pequenos peixes;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Sua cauda não possui ferrão, diferente das outras arraias, por isso é inofensiva.</a:t>
            </a:r>
            <a:endParaRPr lang="pt-BR" sz="1200" b="1" i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Resultado de imagem para manta">
            <a:extLst>
              <a:ext uri="{FF2B5EF4-FFF2-40B4-BE49-F238E27FC236}">
                <a16:creationId xmlns:a16="http://schemas.microsoft.com/office/drawing/2014/main" id="{3C2C7D9F-6AE4-4F0A-8AD4-53ACCD557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95705"/>
            <a:ext cx="3096344" cy="2059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https://upload.wikimedia.org/wikipedia/commons/d/df/Manta_birostris-Thailand4.jpg">
            <a:extLst>
              <a:ext uri="{FF2B5EF4-FFF2-40B4-BE49-F238E27FC236}">
                <a16:creationId xmlns:a16="http://schemas.microsoft.com/office/drawing/2014/main" id="{6BAE39FF-E87A-42C7-A9A6-11E53B5DF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78" y="1916832"/>
            <a:ext cx="2520280" cy="189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Imagem relacionada">
            <a:extLst>
              <a:ext uri="{FF2B5EF4-FFF2-40B4-BE49-F238E27FC236}">
                <a16:creationId xmlns:a16="http://schemas.microsoft.com/office/drawing/2014/main" id="{F0D6A282-6CAA-4650-BC15-A27D7412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05064"/>
            <a:ext cx="4007951" cy="2673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10889A7-84D6-4E97-B1E0-690FA75DA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76" y="5661248"/>
            <a:ext cx="1728192" cy="909461"/>
          </a:xfrm>
          <a:prstGeom prst="rect">
            <a:avLst/>
          </a:prstGeom>
        </p:spPr>
      </p:pic>
      <p:sp>
        <p:nvSpPr>
          <p:cNvPr id="7" name="CaixaDeTexto 2">
            <a:extLst>
              <a:ext uri="{FF2B5EF4-FFF2-40B4-BE49-F238E27FC236}">
                <a16:creationId xmlns:a16="http://schemas.microsoft.com/office/drawing/2014/main" id="{EB012E4D-A6EF-42C9-A718-614B02823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372" y="6001582"/>
            <a:ext cx="2592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>
                <a:latin typeface="Comic Sans MS" panose="030F0702030302020204" pitchFamily="66" charset="0"/>
              </a:rPr>
              <a:t>Bandeira das </a:t>
            </a:r>
          </a:p>
          <a:p>
            <a:pPr algn="ctr"/>
            <a:r>
              <a:rPr lang="pt-BR" sz="1000" dirty="0">
                <a:latin typeface="Comic Sans MS" panose="030F0702030302020204" pitchFamily="66" charset="0"/>
              </a:rPr>
              <a:t>Ilhas Marshall</a:t>
            </a:r>
            <a:endParaRPr lang="pt-BR" altLang="pt-BR" sz="1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23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S06 - Missões – 07 de Agosto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O presente Surpresa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sz="1800" b="1" i="0" u="none" strike="noStrike" baseline="0" dirty="0">
                <a:solidFill>
                  <a:srgbClr val="000000"/>
                </a:solidFill>
                <a:latin typeface="Goudy"/>
              </a:rPr>
              <a:t>Raijan, 15; Jehuraian, 11; Jaira, 9 </a:t>
            </a:r>
            <a:endParaRPr lang="pt-BR" sz="3200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Marshall Islands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7B569BF7-F083-4273-B5EA-2FF6D50DDD84}"/>
              </a:ext>
            </a:extLst>
          </p:cNvPr>
          <p:cNvCxnSpPr>
            <a:cxnSpLocks/>
          </p:cNvCxnSpPr>
          <p:nvPr/>
        </p:nvCxnSpPr>
        <p:spPr>
          <a:xfrm flipH="1">
            <a:off x="1259632" y="3555846"/>
            <a:ext cx="5439382" cy="181737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Espaço Reservado para Imagem 14" descr="Pessoas posando para foto&#10;&#10;Descrição gerada automaticamente">
            <a:extLst>
              <a:ext uri="{FF2B5EF4-FFF2-40B4-BE49-F238E27FC236}">
                <a16:creationId xmlns:a16="http://schemas.microsoft.com/office/drawing/2014/main" id="{4CA58D3D-1134-4A26-B076-BFA38CD073A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" b="194"/>
          <a:stretch>
            <a:fillRect/>
          </a:stretch>
        </p:blipFill>
        <p:spPr/>
      </p:pic>
      <p:pic>
        <p:nvPicPr>
          <p:cNvPr id="19" name="Espaço Reservado para Imagem 18" descr="Gráfico, Padrão do plano de fundo, Gráfico de pizza&#10;&#10;Descrição gerada automaticamente">
            <a:extLst>
              <a:ext uri="{FF2B5EF4-FFF2-40B4-BE49-F238E27FC236}">
                <a16:creationId xmlns:a16="http://schemas.microsoft.com/office/drawing/2014/main" id="{35B3D128-717C-441C-81C0-7F0EA5807A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r="4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220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929A01-8A30-47A4-808B-3D85EC1D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5413718"/>
          </a:xfrm>
        </p:spPr>
        <p:txBody>
          <a:bodyPr/>
          <a:lstStyle/>
          <a:p>
            <a:r>
              <a:rPr lang="es-ES" sz="1800" b="0" i="0" u="none" strike="noStrike" baseline="0" dirty="0"/>
              <a:t>• </a:t>
            </a:r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As Ilhas Marshall fazem parte da Missão de Guam e Micronésia, que também inclui Guam e a Ilha Wake, Ilhas Marianas do Norte, Micronésia e Palau. A missão agrupa 22 igrejas e 15 congregações, com uma adesão de 5.805 pessoas. </a:t>
            </a:r>
          </a:p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Delap Adventist Elementary School está localizada em Delap, na ilha de Majuro, ao largo da costa do Oceano Pacífico, e 500 metros da sede do governo local. </a:t>
            </a:r>
          </a:p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Foi fundado em 1978 e tem sido operado por estudantes missionários, principalmente da América do Norte, </a:t>
            </a:r>
            <a:r>
              <a:rPr kumimoji="0" lang="pt-PT" altLang="pt-BR" sz="18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Brasil</a:t>
            </a:r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e Filipinas. As aulas são ministradas em inglês.</a:t>
            </a:r>
            <a:r>
              <a:rPr kumimoji="0" lang="pt-PT" altLang="pt-B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Delap SDA School | Mapio.net">
            <a:extLst>
              <a:ext uri="{FF2B5EF4-FFF2-40B4-BE49-F238E27FC236}">
                <a16:creationId xmlns:a16="http://schemas.microsoft.com/office/drawing/2014/main" id="{04CABC21-707E-4A9C-AA31-76BB30787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9"/>
          <a:stretch/>
        </p:blipFill>
        <p:spPr bwMode="auto">
          <a:xfrm>
            <a:off x="3031196" y="679578"/>
            <a:ext cx="4572000" cy="246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06885E0-0A4F-4E39-B8C1-77177CEB9D0B}"/>
              </a:ext>
            </a:extLst>
          </p:cNvPr>
          <p:cNvSpPr txBox="1"/>
          <p:nvPr/>
        </p:nvSpPr>
        <p:spPr>
          <a:xfrm>
            <a:off x="3047037" y="2742786"/>
            <a:ext cx="4556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PT" altLang="pt-BR" sz="1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Escola Adventista Fundamental de Delap </a:t>
            </a:r>
            <a:endParaRPr lang="pt-BR" b="1" dirty="0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EE43EF0B-3BE4-4DE7-B29D-B2A5B82F3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01" y="3645025"/>
            <a:ext cx="5999403" cy="313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521060-F2AF-4160-B739-0A47BA8D8049}"/>
              </a:ext>
            </a:extLst>
          </p:cNvPr>
          <p:cNvSpPr txBox="1"/>
          <p:nvPr/>
        </p:nvSpPr>
        <p:spPr>
          <a:xfrm>
            <a:off x="3031196" y="3616175"/>
            <a:ext cx="604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PT" altLang="pt-BR" sz="1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Mar nas Ilhas Marshall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810806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EB31A737-1B22-45D6-9AED-2F60CCDA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" y="719113"/>
            <a:ext cx="2903052" cy="60324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Corais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Corais são animais invertebrados, pequenos e frágeis, encontrados em muitos mares, inclusive no das </a:t>
            </a:r>
            <a:r>
              <a:rPr lang="pt-BR" sz="1200" b="1" dirty="0">
                <a:latin typeface="Comic Sans MS" panose="030F0702030302020204" pitchFamily="66" charset="0"/>
              </a:rPr>
              <a:t>Ilhas Marshall;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As formações de coral podem ter a aparência de árvores ou mesmo pequenos tubos;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Eles se alimentam de pequenos seres vivos, como o </a:t>
            </a:r>
            <a:r>
              <a:rPr lang="pt-BR" sz="1200" dirty="0" err="1">
                <a:latin typeface="Comic Sans MS" panose="030F0702030302020204" pitchFamily="66" charset="0"/>
              </a:rPr>
              <a:t>zooplâncton</a:t>
            </a:r>
            <a:r>
              <a:rPr lang="pt-BR" sz="1200" dirty="0">
                <a:latin typeface="Comic Sans MS" panose="030F0702030302020204" pitchFamily="66" charset="0"/>
              </a:rPr>
              <a:t> e pequenos peixes;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 Os minúsculos animais formadores do coral lhe dão um bonito colorido laranja, amarelo, violeta, verde;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Os recifes de coral parecem verdadeiros jardins marinhos porque, entre os corais, vivem peixes, estrelas-do-mar, moluscos e anêmonas-do-mar;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Constroem grandes estruturas. Quando esses animais morrem, deixam esqueletos de calcário que são a base de barreiras denominadas recifes de coral.</a:t>
            </a:r>
          </a:p>
        </p:txBody>
      </p:sp>
      <p:pic>
        <p:nvPicPr>
          <p:cNvPr id="3" name="Imagem 2" descr="Resultado de imagem para coral reefs island">
            <a:extLst>
              <a:ext uri="{FF2B5EF4-FFF2-40B4-BE49-F238E27FC236}">
                <a16:creationId xmlns:a16="http://schemas.microsoft.com/office/drawing/2014/main" id="{38787510-9BF0-48A5-B6DA-3699CB9170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92486"/>
            <a:ext cx="4205119" cy="2474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6" descr="Imagem relacionada">
            <a:extLst>
              <a:ext uri="{FF2B5EF4-FFF2-40B4-BE49-F238E27FC236}">
                <a16:creationId xmlns:a16="http://schemas.microsoft.com/office/drawing/2014/main" id="{57C48CCF-1CE3-4022-9478-96A21D467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01" y="897237"/>
            <a:ext cx="4016634" cy="2594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 descr="Resultado de imagem para coral reefs island">
            <a:extLst>
              <a:ext uri="{FF2B5EF4-FFF2-40B4-BE49-F238E27FC236}">
                <a16:creationId xmlns:a16="http://schemas.microsoft.com/office/drawing/2014/main" id="{F3EFD78A-C0E7-455E-9BF2-D368B95C8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64904"/>
            <a:ext cx="259228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6C299D5-5B1A-4780-8B3C-DC8196BBB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231" y="4874946"/>
            <a:ext cx="1478007" cy="777801"/>
          </a:xfrm>
          <a:prstGeom prst="rect">
            <a:avLst/>
          </a:prstGeom>
        </p:spPr>
      </p:pic>
      <p:sp>
        <p:nvSpPr>
          <p:cNvPr id="7" name="CaixaDeTexto 2">
            <a:extLst>
              <a:ext uri="{FF2B5EF4-FFF2-40B4-BE49-F238E27FC236}">
                <a16:creationId xmlns:a16="http://schemas.microsoft.com/office/drawing/2014/main" id="{59BDBBC1-E0E8-4ECA-9589-679916853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027" y="5756081"/>
            <a:ext cx="19444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>
                <a:latin typeface="Comic Sans MS" panose="030F0702030302020204" pitchFamily="66" charset="0"/>
              </a:rPr>
              <a:t>Bandeira das </a:t>
            </a:r>
          </a:p>
          <a:p>
            <a:pPr algn="ctr"/>
            <a:r>
              <a:rPr lang="pt-BR" sz="1000" dirty="0">
                <a:latin typeface="Comic Sans MS" panose="030F0702030302020204" pitchFamily="66" charset="0"/>
              </a:rPr>
              <a:t>Ilhas Marshall</a:t>
            </a:r>
            <a:endParaRPr lang="pt-BR" altLang="pt-BR" sz="1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662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6512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S07 - Missões – 14 de Agosto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“Muito obrigado!”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1800" b="1" i="0" u="none" strike="noStrike" baseline="0" dirty="0" err="1">
                <a:solidFill>
                  <a:srgbClr val="000000"/>
                </a:solidFill>
                <a:latin typeface="Goudy"/>
              </a:rPr>
              <a:t>Jaira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Goudy"/>
              </a:rPr>
              <a:t>, 9 </a:t>
            </a:r>
            <a:endParaRPr lang="pt-BR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Marshall Islands</a:t>
            </a:r>
          </a:p>
        </p:txBody>
      </p:sp>
      <p:pic>
        <p:nvPicPr>
          <p:cNvPr id="19" name="Espaço Reservado para Imagem 18" descr="Menina de rosa na grama&#10;&#10;Descrição gerada automaticamente">
            <a:extLst>
              <a:ext uri="{FF2B5EF4-FFF2-40B4-BE49-F238E27FC236}">
                <a16:creationId xmlns:a16="http://schemas.microsoft.com/office/drawing/2014/main" id="{909E3AEB-7F89-4F0A-A534-6796ACAC5E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r="3552"/>
          <a:stretch>
            <a:fillRect/>
          </a:stretch>
        </p:blipFill>
        <p:spPr/>
      </p:pic>
      <p:pic>
        <p:nvPicPr>
          <p:cNvPr id="13" name="Espaço Reservado para Imagem 12" descr="Gráfico, Padrão do plano de fundo, Gráfico de pizza&#10;&#10;Descrição gerada automaticamente">
            <a:extLst>
              <a:ext uri="{FF2B5EF4-FFF2-40B4-BE49-F238E27FC236}">
                <a16:creationId xmlns:a16="http://schemas.microsoft.com/office/drawing/2014/main" id="{42F38E94-4834-4A4B-B899-F13FAF7421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r="4496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91D1EE4-1244-4624-8A7D-42AE415C0FBC}"/>
              </a:ext>
            </a:extLst>
          </p:cNvPr>
          <p:cNvCxnSpPr>
            <a:cxnSpLocks/>
          </p:cNvCxnSpPr>
          <p:nvPr/>
        </p:nvCxnSpPr>
        <p:spPr>
          <a:xfrm flipH="1">
            <a:off x="1259632" y="3555846"/>
            <a:ext cx="5439382" cy="181737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62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929A01-8A30-47A4-808B-3D85EC1D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A República das Ilhas Marshall está localizada em Micronésia (que significa literalmente "pequenas ilhas"), um grupo de ilhas e atóis no Pacífico Norte, a meio caminho entre o Havaí e a Austrália. </a:t>
            </a:r>
          </a:p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É uma das quatro nações atol do mundo e é composta por 29 atóis de coral de baixo altitude e remanescentes de sistemas vulcânicos próximos, com um total de 1.225 ilhas, 870 sistemas de recife e 160 espécies de coral. </a:t>
            </a:r>
          </a:p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As Ilhas Marshall são um dos países mais jovens do mundo: é independente apenas desde 1986. </a:t>
            </a:r>
          </a:p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A moeda das Ilhas Marshall é o dólar estadunidense.</a:t>
            </a:r>
            <a:r>
              <a:rPr kumimoji="0" lang="pt-PT" altLang="pt-B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lang="pt-B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762F1D-CEEE-4470-86CF-5FB8FF83F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Praia nas Ilhas Marshall">
            <a:extLst>
              <a:ext uri="{FF2B5EF4-FFF2-40B4-BE49-F238E27FC236}">
                <a16:creationId xmlns:a16="http://schemas.microsoft.com/office/drawing/2014/main" id="{E31C9B56-1570-4A46-A009-BC6BB16B9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806" y="4453114"/>
            <a:ext cx="4171490" cy="23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0FF7EE-9963-48A1-90F6-6E5906A0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60" y="2456913"/>
            <a:ext cx="3978326" cy="259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308050-E3C8-4580-A533-4A648D2EC743}"/>
              </a:ext>
            </a:extLst>
          </p:cNvPr>
          <p:cNvSpPr txBox="1"/>
          <p:nvPr/>
        </p:nvSpPr>
        <p:spPr>
          <a:xfrm>
            <a:off x="3275856" y="3655474"/>
            <a:ext cx="1852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PT" altLang="pt-BR" sz="1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As Ilhas Marshall </a:t>
            </a:r>
            <a:endParaRPr lang="pt-BR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987F3D9-BF42-4CD2-92A8-E7AB403D7E0B}"/>
              </a:ext>
            </a:extLst>
          </p:cNvPr>
          <p:cNvSpPr txBox="1"/>
          <p:nvPr/>
        </p:nvSpPr>
        <p:spPr>
          <a:xfrm>
            <a:off x="6666207" y="2093620"/>
            <a:ext cx="1852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PT" altLang="pt-BR" sz="1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Dolar americano</a:t>
            </a:r>
            <a:endParaRPr lang="pt-BR" b="1" dirty="0"/>
          </a:p>
        </p:txBody>
      </p:sp>
      <p:pic>
        <p:nvPicPr>
          <p:cNvPr id="10" name="Imagem 9" descr="Vista aérea de uma praia&#10;&#10;Descrição gerada automaticamente com confiança média">
            <a:extLst>
              <a:ext uri="{FF2B5EF4-FFF2-40B4-BE49-F238E27FC236}">
                <a16:creationId xmlns:a16="http://schemas.microsoft.com/office/drawing/2014/main" id="{F7366236-53A2-45B1-A4AF-3601935B0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6" y="679578"/>
            <a:ext cx="2962275" cy="2571750"/>
          </a:xfrm>
          <a:prstGeom prst="rect">
            <a:avLst/>
          </a:prstGeom>
        </p:spPr>
      </p:pic>
      <p:pic>
        <p:nvPicPr>
          <p:cNvPr id="14" name="Imagem 13" descr="Jornal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7389221A-AFE5-404D-9D97-DB9C524DD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57" y="755478"/>
            <a:ext cx="2954956" cy="13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55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F2BDE807-0B71-4268-BB1B-B3163F18F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836712"/>
            <a:ext cx="2903052" cy="513986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Tubarão Azul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Comic Sans MS" panose="030F0702030302020204" pitchFamily="66" charset="0"/>
              </a:rPr>
              <a:t>O </a:t>
            </a:r>
            <a:r>
              <a:rPr lang="es-ES" sz="1400" dirty="0" err="1">
                <a:latin typeface="Comic Sans MS" panose="030F0702030302020204" pitchFamily="66" charset="0"/>
              </a:rPr>
              <a:t>Tubarão</a:t>
            </a:r>
            <a:r>
              <a:rPr lang="es-ES" sz="1400" dirty="0">
                <a:latin typeface="Comic Sans MS" panose="030F0702030302020204" pitchFamily="66" charset="0"/>
              </a:rPr>
              <a:t> azul é </a:t>
            </a:r>
            <a:r>
              <a:rPr lang="es-ES" sz="1400" dirty="0" err="1">
                <a:latin typeface="Comic Sans MS" panose="030F0702030302020204" pitchFamily="66" charset="0"/>
              </a:rPr>
              <a:t>uma</a:t>
            </a:r>
            <a:r>
              <a:rPr lang="es-ES" sz="1400" dirty="0">
                <a:latin typeface="Comic Sans MS" panose="030F0702030302020204" pitchFamily="66" charset="0"/>
              </a:rPr>
              <a:t> das </a:t>
            </a:r>
            <a:r>
              <a:rPr lang="es-ES" sz="1400" dirty="0" err="1">
                <a:latin typeface="Comic Sans MS" panose="030F0702030302020204" pitchFamily="66" charset="0"/>
              </a:rPr>
              <a:t>espécies</a:t>
            </a:r>
            <a:r>
              <a:rPr lang="es-ES" sz="1400" dirty="0">
                <a:latin typeface="Comic Sans MS" panose="030F0702030302020204" pitchFamily="66" charset="0"/>
              </a:rPr>
              <a:t> de </a:t>
            </a:r>
            <a:r>
              <a:rPr lang="pt-BR" sz="1400" dirty="0">
                <a:latin typeface="Comic Sans MS" panose="030F0702030302020204" pitchFamily="66" charset="0"/>
              </a:rPr>
              <a:t>tubarões que vivem nas águas das </a:t>
            </a:r>
            <a:r>
              <a:rPr lang="pt-BR" sz="1400" b="1" dirty="0">
                <a:latin typeface="Comic Sans MS" panose="030F0702030302020204" pitchFamily="66" charset="0"/>
              </a:rPr>
              <a:t>Ilhas Marshall</a:t>
            </a:r>
            <a:r>
              <a:rPr lang="es-ES" sz="14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Tubarão azul possui esse nome devido à sua cor azul. São considerados os menores de sua espécie</a:t>
            </a:r>
            <a:r>
              <a:rPr lang="pt-BR" sz="1400" dirty="0">
                <a:latin typeface="Comic Sans MS" panose="030F0702030302020204" pitchFamily="66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Ele possui grandes olhos e seus dentes são pontudos e serrados. Crescem até 4 metros</a:t>
            </a:r>
            <a:r>
              <a:rPr lang="pt-BR" sz="1400" dirty="0">
                <a:latin typeface="Comic Sans MS" panose="030F0702030302020204" pitchFamily="66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Se alimentam de lulas e pequenos peixes; </a:t>
            </a:r>
          </a:p>
          <a:p>
            <a:pPr algn="just"/>
            <a:endParaRPr lang="pt-BR" sz="14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  <a:cs typeface="Arial" panose="020B0604020202020204" pitchFamily="34" charset="0"/>
              </a:rPr>
              <a:t>Vivem de 9 a 12 anos.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F2A2BE4-BF06-4DB6-B8B0-4E53B4083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50" y="5805264"/>
            <a:ext cx="1728192" cy="909461"/>
          </a:xfrm>
          <a:prstGeom prst="rect">
            <a:avLst/>
          </a:prstGeom>
        </p:spPr>
      </p:pic>
      <p:sp>
        <p:nvSpPr>
          <p:cNvPr id="4" name="CaixaDeTexto 2">
            <a:extLst>
              <a:ext uri="{FF2B5EF4-FFF2-40B4-BE49-F238E27FC236}">
                <a16:creationId xmlns:a16="http://schemas.microsoft.com/office/drawing/2014/main" id="{9E2B1284-2E05-4C90-90E2-8C17ADE79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246" y="6145598"/>
            <a:ext cx="2592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>
                <a:latin typeface="Comic Sans MS" panose="030F0702030302020204" pitchFamily="66" charset="0"/>
              </a:rPr>
              <a:t>Bandeira das </a:t>
            </a:r>
          </a:p>
          <a:p>
            <a:pPr algn="ctr"/>
            <a:r>
              <a:rPr lang="pt-BR" sz="1000" dirty="0">
                <a:latin typeface="Comic Sans MS" panose="030F0702030302020204" pitchFamily="66" charset="0"/>
              </a:rPr>
              <a:t>Ilhas Marshall</a:t>
            </a:r>
            <a:endParaRPr lang="pt-BR" altLang="pt-BR" sz="1000" dirty="0">
              <a:latin typeface="Comic Sans MS" panose="030F0702030302020204" pitchFamily="66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F1E0C8-CE01-49EE-8E54-DD22DF841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835767"/>
            <a:ext cx="4559808" cy="25237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2D8DE7E-932F-4920-86FA-F67C8F80D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99" y="3503047"/>
            <a:ext cx="469392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6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S08 - Missões – 21 de Agosto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b="0" i="0" dirty="0"/>
              <a:t>Em busca do caderno amarelo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1800" b="1" i="0" u="none" strike="noStrike" baseline="0" dirty="0" err="1">
                <a:solidFill>
                  <a:srgbClr val="000000"/>
                </a:solidFill>
                <a:latin typeface="Goudy"/>
              </a:rPr>
              <a:t>Jaira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Goudy"/>
              </a:rPr>
              <a:t>, 9 </a:t>
            </a:r>
            <a:endParaRPr lang="pt-BR" dirty="0"/>
          </a:p>
        </p:txBody>
      </p:sp>
      <p:sp>
        <p:nvSpPr>
          <p:cNvPr id="16" name="Espaço Reservado para Texto 26">
            <a:extLst>
              <a:ext uri="{FF2B5EF4-FFF2-40B4-BE49-F238E27FC236}">
                <a16:creationId xmlns:a16="http://schemas.microsoft.com/office/drawing/2014/main" id="{E70688C9-A5B3-49F9-9A72-BA601086CD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99015" y="3253428"/>
            <a:ext cx="2355590" cy="604837"/>
          </a:xfrm>
        </p:spPr>
        <p:txBody>
          <a:bodyPr>
            <a:normAutofit/>
          </a:bodyPr>
          <a:lstStyle/>
          <a:p>
            <a:r>
              <a:rPr lang="pt-BR" sz="2400" dirty="0"/>
              <a:t>Marshall Islands</a:t>
            </a:r>
          </a:p>
        </p:txBody>
      </p:sp>
      <p:pic>
        <p:nvPicPr>
          <p:cNvPr id="18" name="Espaço Reservado para Imagem 12" descr="Gráfico, Padrão do plano de fundo, Gráfico de pizza&#10;&#10;Descrição gerada automaticamente">
            <a:extLst>
              <a:ext uri="{FF2B5EF4-FFF2-40B4-BE49-F238E27FC236}">
                <a16:creationId xmlns:a16="http://schemas.microsoft.com/office/drawing/2014/main" id="{067ED00C-9E4F-4174-A43D-CF35B3666D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r="4496"/>
          <a:stretch>
            <a:fillRect/>
          </a:stretch>
        </p:blipFill>
        <p:spPr>
          <a:xfrm>
            <a:off x="6699015" y="1779509"/>
            <a:ext cx="2376487" cy="1377203"/>
          </a:xfrm>
        </p:spPr>
      </p:pic>
      <p:pic>
        <p:nvPicPr>
          <p:cNvPr id="21" name="Espaço Reservado para Imagem 20" descr="Mulher segurando pipa na grama&#10;&#10;Descrição gerada automaticamente">
            <a:extLst>
              <a:ext uri="{FF2B5EF4-FFF2-40B4-BE49-F238E27FC236}">
                <a16:creationId xmlns:a16="http://schemas.microsoft.com/office/drawing/2014/main" id="{EFAF77A4-283E-4387-A68C-32E5170ADD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r="4317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9A23F167-73E7-4107-94DC-A91B9BEAEE22}"/>
              </a:ext>
            </a:extLst>
          </p:cNvPr>
          <p:cNvCxnSpPr>
            <a:cxnSpLocks/>
          </p:cNvCxnSpPr>
          <p:nvPr/>
        </p:nvCxnSpPr>
        <p:spPr>
          <a:xfrm flipH="1">
            <a:off x="1259632" y="3555846"/>
            <a:ext cx="5439382" cy="181737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739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Adesivo Parede Animais Tubarão Mar Peixes Natureza GG300 | MadeiraMadeira">
            <a:extLst>
              <a:ext uri="{FF2B5EF4-FFF2-40B4-BE49-F238E27FC236}">
                <a16:creationId xmlns:a16="http://schemas.microsoft.com/office/drawing/2014/main" id="{786445A9-EAFA-498C-8E4B-3C02C170D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8500"/>
          <a:stretch/>
        </p:blipFill>
        <p:spPr bwMode="auto">
          <a:xfrm>
            <a:off x="5234692" y="2864670"/>
            <a:ext cx="3845757" cy="220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791610F-BB43-4331-9CF2-89C95AF93A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A economia das Ilhas Marshall gira principalmente em torno do processamento de atum e copra, a carne seca de coco que é usada para fazer óleo de coco. Alguns empreendedores foram experimentando com o uso de óleo de coco como alternativa ao óleo do motor diesel. </a:t>
            </a:r>
          </a:p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Existem cerca de setenta espécies de pássaros nas ilhas Marshall, mas o único pássaro terrestre é o pardal comum, que foi aí introduzido pelo homem. </a:t>
            </a:r>
          </a:p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Em 2011, o Governo das Ilhas Marshall criou o maior santuário de tubarões do mundo, com quase dois milhões de quilômetros quadrados.</a:t>
            </a:r>
            <a:r>
              <a:rPr kumimoji="0" lang="pt-PT" altLang="pt-B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2053" name="Picture 5" descr="Coco &amp;#39;Anão&amp;#39;">
            <a:extLst>
              <a:ext uri="{FF2B5EF4-FFF2-40B4-BE49-F238E27FC236}">
                <a16:creationId xmlns:a16="http://schemas.microsoft.com/office/drawing/2014/main" id="{3A29311D-2C54-4C3A-9681-CF226286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33" y="701832"/>
            <a:ext cx="3081610" cy="226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rdal (Passer domesticus) - A Passarinhóloga">
            <a:extLst>
              <a:ext uri="{FF2B5EF4-FFF2-40B4-BE49-F238E27FC236}">
                <a16:creationId xmlns:a16="http://schemas.microsoft.com/office/drawing/2014/main" id="{5A98C0C6-2A10-4983-85FD-71E7A90DC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t="8240" r="31911" b="-8240"/>
          <a:stretch/>
        </p:blipFill>
        <p:spPr bwMode="auto">
          <a:xfrm>
            <a:off x="3097144" y="4855770"/>
            <a:ext cx="2816287" cy="210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2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398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8">
            <a:extLst>
              <a:ext uri="{FF2B5EF4-FFF2-40B4-BE49-F238E27FC236}">
                <a16:creationId xmlns:a16="http://schemas.microsoft.com/office/drawing/2014/main" id="{95F2626B-72F3-4642-8768-A61429A5F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" y="719113"/>
            <a:ext cx="2903052" cy="486287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Morsa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 morsa é um animal de grande porte que vive nas águas do Ártico, encontrada inclusive no </a:t>
            </a:r>
            <a:r>
              <a:rPr lang="pt-BR" sz="1300" b="1" dirty="0">
                <a:latin typeface="Comic Sans MS" panose="030F0702030302020204" pitchFamily="66" charset="0"/>
              </a:rPr>
              <a:t>Canadá</a:t>
            </a:r>
            <a:r>
              <a:rPr lang="pt-BR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Possuem uma cabeça bem redonda, tem presas grandes, bigodes grossos e é muito pesada;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 macho adulto pode ter de 3 a 4 metros de comprimento e chegam a pesar 1700 kg;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As morsas possuem uma pele enrugada e áspera que vai se tornando cada vez mais espessa ao longo de sua vida.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4" descr="Grande morsa no gelo, Alaska">
            <a:extLst>
              <a:ext uri="{FF2B5EF4-FFF2-40B4-BE49-F238E27FC236}">
                <a16:creationId xmlns:a16="http://schemas.microsoft.com/office/drawing/2014/main" id="{D453C663-EA6A-40E2-A2C2-6ADA01AB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205" y="913987"/>
            <a:ext cx="2968413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Flag of Canada">
            <a:extLst>
              <a:ext uri="{FF2B5EF4-FFF2-40B4-BE49-F238E27FC236}">
                <a16:creationId xmlns:a16="http://schemas.microsoft.com/office/drawing/2014/main" id="{8F084FEB-FB32-4C49-99D0-5D3FD11EC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1" y="5805264"/>
            <a:ext cx="1184143" cy="5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">
            <a:extLst>
              <a:ext uri="{FF2B5EF4-FFF2-40B4-BE49-F238E27FC236}">
                <a16:creationId xmlns:a16="http://schemas.microsoft.com/office/drawing/2014/main" id="{0E29F902-39E1-4F41-BEB8-DC6328844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789" y="6497506"/>
            <a:ext cx="14038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>
                <a:latin typeface="Comic Sans MS" panose="030F0702030302020204" pitchFamily="66" charset="0"/>
              </a:rPr>
              <a:t>Bandeira do Canadá</a:t>
            </a:r>
            <a:endParaRPr lang="pt-BR" altLang="pt-BR" sz="1000" dirty="0">
              <a:latin typeface="Comic Sans MS" panose="030F0702030302020204" pitchFamily="66" charset="0"/>
            </a:endParaRPr>
          </a:p>
        </p:txBody>
      </p:sp>
      <p:pic>
        <p:nvPicPr>
          <p:cNvPr id="22" name="Picture 6" descr="Resultado de imagem para morsa">
            <a:extLst>
              <a:ext uri="{FF2B5EF4-FFF2-40B4-BE49-F238E27FC236}">
                <a16:creationId xmlns:a16="http://schemas.microsoft.com/office/drawing/2014/main" id="{604FB6E9-B3CD-418F-8C25-4BF4639CF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19963"/>
            <a:ext cx="3456384" cy="2305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8" descr="Imagem relacionada">
            <a:extLst>
              <a:ext uri="{FF2B5EF4-FFF2-40B4-BE49-F238E27FC236}">
                <a16:creationId xmlns:a16="http://schemas.microsoft.com/office/drawing/2014/main" id="{CA95E90A-93CF-45CD-9163-6FCCA58AD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618" y="1538034"/>
            <a:ext cx="2847487" cy="2135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m 23" descr="Imagem relacionada">
            <a:extLst>
              <a:ext uri="{FF2B5EF4-FFF2-40B4-BE49-F238E27FC236}">
                <a16:creationId xmlns:a16="http://schemas.microsoft.com/office/drawing/2014/main" id="{D7650A36-2D8C-4192-A057-9F45B019CE7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45" y="3284984"/>
            <a:ext cx="2566055" cy="2104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9602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S09 - Missões – 28 de Agosto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Pescadores de homens</a:t>
            </a:r>
            <a:endParaRPr lang="en-US" i="0" dirty="0"/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Bakani</a:t>
            </a:r>
            <a:endParaRPr lang="pt-BR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Canadá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8D2BA929-CAF5-4125-AC2E-99BB83926A7C}"/>
              </a:ext>
            </a:extLst>
          </p:cNvPr>
          <p:cNvCxnSpPr>
            <a:cxnSpLocks/>
          </p:cNvCxnSpPr>
          <p:nvPr/>
        </p:nvCxnSpPr>
        <p:spPr>
          <a:xfrm flipH="1" flipV="1">
            <a:off x="3203848" y="2882943"/>
            <a:ext cx="3495168" cy="67290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Espaço Reservado para Imagem 8" descr="Desenho de bandeira&#10;&#10;Descrição gerada automaticamente">
            <a:extLst>
              <a:ext uri="{FF2B5EF4-FFF2-40B4-BE49-F238E27FC236}">
                <a16:creationId xmlns:a16="http://schemas.microsoft.com/office/drawing/2014/main" id="{F868C35B-3E92-4DB2-B1A1-EAB1AE9292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r="873"/>
          <a:stretch>
            <a:fillRect/>
          </a:stretch>
        </p:blipFill>
        <p:spPr/>
      </p:pic>
      <p:pic>
        <p:nvPicPr>
          <p:cNvPr id="16" name="Espaço Reservado para Imagem 15" descr="Pessoas falando no microfone&#10;&#10;Descrição gerada automaticamente com confiança média">
            <a:extLst>
              <a:ext uri="{FF2B5EF4-FFF2-40B4-BE49-F238E27FC236}">
                <a16:creationId xmlns:a16="http://schemas.microsoft.com/office/drawing/2014/main" id="{E6E22E7D-B393-40CD-A95B-4BDF4E99384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r="4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9488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929A01-8A30-47A4-808B-3D85EC1D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59897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O trabalho da Igreja no Canadá estendeu-se pela primeira vez além das províncias oficiais em setembro de 1969, quando David Bartsch foi despachado para os Territórios do Noroeste.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Em 1973, 150 voluntários, patrocinados pela Maranatha Flights International, voaram para os Territórios do Noroeste e construíram um complexo multiuso contendo um templo, um centro de juventude e a casa do pastor em Yellowknife, a capital. Uma aeronave também foi fornecida para atender às necessidades das comunidades periféricas.</a:t>
            </a:r>
            <a:r>
              <a:rPr kumimoji="0" lang="pt-PT" altLang="pt-B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istória - Maranatha">
            <a:extLst>
              <a:ext uri="{FF2B5EF4-FFF2-40B4-BE49-F238E27FC236}">
                <a16:creationId xmlns:a16="http://schemas.microsoft.com/office/drawing/2014/main" id="{B33952D4-3A3C-4C71-A4CC-9B4E1BB4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01" y="713610"/>
            <a:ext cx="4237293" cy="235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9F10C05-24C9-4224-B0BB-F903A9A06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78" y="3501008"/>
            <a:ext cx="5938218" cy="327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AADC69E-8413-4E7A-BF8D-5A3F1E29578E}"/>
              </a:ext>
            </a:extLst>
          </p:cNvPr>
          <p:cNvSpPr txBox="1"/>
          <p:nvPr/>
        </p:nvSpPr>
        <p:spPr>
          <a:xfrm>
            <a:off x="3092300" y="3100318"/>
            <a:ext cx="5960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PT" altLang="pt-BR" sz="1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Templo construido pela Maranatha, no Canadá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97227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48D690A0-93F8-4B20-ADF5-115CA2969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" y="719113"/>
            <a:ext cx="2903052" cy="418576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Alce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Alce é </a:t>
            </a:r>
            <a:r>
              <a:rPr lang="pt-BR" sz="1200" dirty="0">
                <a:latin typeface="Comic Sans MS" panose="030F0702030302020204" pitchFamily="66" charset="0"/>
              </a:rPr>
              <a:t>um mamífero de grande porte que habita as regiões frias do </a:t>
            </a:r>
            <a:r>
              <a:rPr lang="pt-BR" sz="1200" b="1" dirty="0">
                <a:latin typeface="Comic Sans MS" panose="030F0702030302020204" pitchFamily="66" charset="0"/>
              </a:rPr>
              <a:t>Canadá</a:t>
            </a:r>
            <a:r>
              <a:rPr lang="pt-BR" sz="12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São animais pesados. Pesam entre 350 e 450 quilos;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 altura dos alces fica entre 1,60 e 2,10 metros. Eles têm pernas longas e pescoço curto;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Alimentam-se de folhas e cascas de árvores e de plantas aquáticas (presentes nas margens de rios e lagos);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Vivem cerca de 20 anos.</a:t>
            </a:r>
            <a:endParaRPr lang="es-ES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" name="Picture 2" descr="Flag of Canada">
            <a:extLst>
              <a:ext uri="{FF2B5EF4-FFF2-40B4-BE49-F238E27FC236}">
                <a16:creationId xmlns:a16="http://schemas.microsoft.com/office/drawing/2014/main" id="{A57120FD-E5AB-48BF-A04D-A81B5AA56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29200"/>
            <a:ext cx="2112169" cy="105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2">
            <a:extLst>
              <a:ext uri="{FF2B5EF4-FFF2-40B4-BE49-F238E27FC236}">
                <a16:creationId xmlns:a16="http://schemas.microsoft.com/office/drawing/2014/main" id="{C419D88E-51AA-4E53-9309-6FC7F5712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81" y="6441285"/>
            <a:ext cx="17157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Canadá</a:t>
            </a:r>
            <a:endParaRPr lang="pt-BR" altLang="pt-BR" sz="1200" dirty="0">
              <a:latin typeface="Comic Sans MS" panose="030F0702030302020204" pitchFamily="66" charset="0"/>
            </a:endParaRP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0D181A57-32EB-4998-8F95-2AEC53EA9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788" y="3033827"/>
            <a:ext cx="1319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200" dirty="0">
                <a:latin typeface="Comic Sans MS" panose="030F0702030302020204" pitchFamily="66" charset="0"/>
              </a:rPr>
              <a:t>Alce macho</a:t>
            </a:r>
            <a:endParaRPr lang="pt-BR" altLang="pt-BR" sz="1200" dirty="0">
              <a:latin typeface="Comic Sans MS" panose="030F0702030302020204" pitchFamily="66" charset="0"/>
            </a:endParaRP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A5D45BB7-F049-420F-BC63-4B17E83EA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2068" y="2989263"/>
            <a:ext cx="1319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200" dirty="0">
                <a:latin typeface="Comic Sans MS" panose="030F0702030302020204" pitchFamily="66" charset="0"/>
              </a:rPr>
              <a:t>Alce fêmea</a:t>
            </a:r>
            <a:endParaRPr lang="pt-BR" altLang="pt-BR" sz="1200" dirty="0">
              <a:latin typeface="Comic Sans MS" panose="030F0702030302020204" pitchFamily="66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1033FF4-1560-4F22-B3EC-9573BB5999C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9" y="718822"/>
            <a:ext cx="2988000" cy="2304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06E3A20-DCCE-4D75-B2B6-26591314C0B3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86" y="722432"/>
            <a:ext cx="2988000" cy="2304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3C85374-026B-4D89-BE6B-F494DD77E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6" y="3397345"/>
            <a:ext cx="4011168" cy="244449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6D3B66B-D35F-417C-BB0B-7065E8186D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03" y="4967065"/>
            <a:ext cx="2572512" cy="17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70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S10 - Missões – 04 de Setembro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Melhor que os brinquedos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Goudy"/>
              </a:rPr>
              <a:t>Mariah, 9 </a:t>
            </a:r>
            <a:endParaRPr lang="pt-BR" dirty="0"/>
          </a:p>
        </p:txBody>
      </p:sp>
      <p:sp>
        <p:nvSpPr>
          <p:cNvPr id="13" name="Espaço Reservado para Texto 26">
            <a:extLst>
              <a:ext uri="{FF2B5EF4-FFF2-40B4-BE49-F238E27FC236}">
                <a16:creationId xmlns:a16="http://schemas.microsoft.com/office/drawing/2014/main" id="{6D0FA4B2-3A27-42F7-B817-328C3F29C7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99015" y="3253428"/>
            <a:ext cx="2355590" cy="604837"/>
          </a:xfrm>
        </p:spPr>
        <p:txBody>
          <a:bodyPr/>
          <a:lstStyle/>
          <a:p>
            <a:r>
              <a:rPr lang="pt-BR" dirty="0"/>
              <a:t>Canadá</a:t>
            </a:r>
          </a:p>
        </p:txBody>
      </p:sp>
      <p:pic>
        <p:nvPicPr>
          <p:cNvPr id="16" name="Espaço Reservado para Imagem 8" descr="Desenho de bandeira&#10;&#10;Descrição gerada automaticamente">
            <a:extLst>
              <a:ext uri="{FF2B5EF4-FFF2-40B4-BE49-F238E27FC236}">
                <a16:creationId xmlns:a16="http://schemas.microsoft.com/office/drawing/2014/main" id="{4F7BF0E9-61C3-4761-8958-543FB32F8A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r="873"/>
          <a:stretch>
            <a:fillRect/>
          </a:stretch>
        </p:blipFill>
        <p:spPr>
          <a:xfrm>
            <a:off x="6699015" y="1779509"/>
            <a:ext cx="2376487" cy="1377203"/>
          </a:xfrm>
        </p:spPr>
      </p:pic>
      <p:pic>
        <p:nvPicPr>
          <p:cNvPr id="25" name="Espaço Reservado para Imagem 24" descr="Mulher posando para foto em frente a mesa com comida&#10;&#10;Descrição gerada automaticamente">
            <a:extLst>
              <a:ext uri="{FF2B5EF4-FFF2-40B4-BE49-F238E27FC236}">
                <a16:creationId xmlns:a16="http://schemas.microsoft.com/office/drawing/2014/main" id="{F50146C7-3FBC-4C3A-B1FA-A045A6D02B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" b="4350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8A0EFFED-D0A4-468B-9CBB-ECF90E896E20}"/>
              </a:ext>
            </a:extLst>
          </p:cNvPr>
          <p:cNvCxnSpPr>
            <a:cxnSpLocks/>
          </p:cNvCxnSpPr>
          <p:nvPr/>
        </p:nvCxnSpPr>
        <p:spPr>
          <a:xfrm flipH="1" flipV="1">
            <a:off x="3203848" y="2882943"/>
            <a:ext cx="3495168" cy="67290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788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929A01-8A30-47A4-808B-3D85EC1D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7"/>
            <a:ext cx="2915828" cy="5953777"/>
          </a:xfrm>
        </p:spPr>
        <p:txBody>
          <a:bodyPr/>
          <a:lstStyle/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Canadá é um país que faz fronteira com os Estados Unidos. Na verdade, sua fronteira com os Estados Unidos é a mais longa fronteira terrestre do mundo, com </a:t>
            </a:r>
            <a:r>
              <a:rPr kumimoji="0" lang="pt-PT" altLang="pt-BR" sz="18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8.891 km</a:t>
            </a:r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 É o segundo maior país do mundo, depois da Rússia. • Inglês e francês são as línguas oficiais do Canadá. 50% da população fala inglês e 25% fala francês. A maior parte da população de língua francesa está em Quebec. • O Canadá sediou os Jogos Olímpicos três vezes: os Jogos Olímpicos de Verão de 1976 foram realizados em Montreal, os Jogos Olímpicos de Inverno de 1988 em Calgary e os Jogos Olímpicos de Inverno de 2010 em Vancouver.</a:t>
            </a:r>
            <a:r>
              <a:rPr kumimoji="0" lang="pt-PT" altLang="pt-B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0" name="Picture 4" descr="Canadá | Britannica Escola">
            <a:extLst>
              <a:ext uri="{FF2B5EF4-FFF2-40B4-BE49-F238E27FC236}">
                <a16:creationId xmlns:a16="http://schemas.microsoft.com/office/drawing/2014/main" id="{93B61056-3E76-4FBA-A0A2-5BB69B113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75249"/>
            <a:ext cx="4650826" cy="332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nadá E Os Estados Unidos: A Fronteira Mais Fascinante Do Mundo | 2021">
            <a:extLst>
              <a:ext uri="{FF2B5EF4-FFF2-40B4-BE49-F238E27FC236}">
                <a16:creationId xmlns:a16="http://schemas.microsoft.com/office/drawing/2014/main" id="{DED5956C-9111-4D48-9457-35D6F318C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96" y="6139636"/>
            <a:ext cx="1304235" cy="68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ogos Olímpicos de Verão de 1976 – Wikipédia, a enciclopédia livre">
            <a:extLst>
              <a:ext uri="{FF2B5EF4-FFF2-40B4-BE49-F238E27FC236}">
                <a16:creationId xmlns:a16="http://schemas.microsoft.com/office/drawing/2014/main" id="{C81B507D-5F3C-47DB-B6A9-683D8E35C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5"/>
          <a:stretch/>
        </p:blipFill>
        <p:spPr bwMode="auto">
          <a:xfrm>
            <a:off x="7191848" y="836712"/>
            <a:ext cx="1880156" cy="189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E412D562-F49E-4C01-B492-D3054BC9D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80" y="733425"/>
            <a:ext cx="4072285" cy="26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4A13491-3707-47BA-9B7C-6211FB03215E}"/>
              </a:ext>
            </a:extLst>
          </p:cNvPr>
          <p:cNvSpPr txBox="1"/>
          <p:nvPr/>
        </p:nvSpPr>
        <p:spPr>
          <a:xfrm>
            <a:off x="3041747" y="733425"/>
            <a:ext cx="4044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PT" altLang="pt-B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Estádio Olímpico de Montreal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31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D8DEEC39-9B3E-4CB8-8427-07AD6B7AF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" y="719113"/>
            <a:ext cx="2903052" cy="455509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Cabra da Montanha</a:t>
            </a:r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As cabras da montanha são animais que vivem nas montanhas geladas do </a:t>
            </a:r>
            <a:r>
              <a:rPr lang="pt-BR" sz="1400" b="1" dirty="0">
                <a:latin typeface="Comic Sans MS" panose="030F0702030302020204" pitchFamily="66" charset="0"/>
              </a:rPr>
              <a:t>Canadá;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Tem muita habilidade de subir e saltar locais que parecem impossíveis de se alcançar;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São muito corajosas;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Quanto mais alto elas ficam, mas seguras estão, pois os predadores não conseguem alcança-las.</a:t>
            </a:r>
            <a:endParaRPr lang="es-ES" sz="14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Flag of Canada">
            <a:extLst>
              <a:ext uri="{FF2B5EF4-FFF2-40B4-BE49-F238E27FC236}">
                <a16:creationId xmlns:a16="http://schemas.microsoft.com/office/drawing/2014/main" id="{CF8AC0C3-076D-494F-AB6C-75BED3E8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24292"/>
            <a:ext cx="2112169" cy="105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2">
            <a:extLst>
              <a:ext uri="{FF2B5EF4-FFF2-40B4-BE49-F238E27FC236}">
                <a16:creationId xmlns:a16="http://schemas.microsoft.com/office/drawing/2014/main" id="{0DF40FDD-9303-43E0-ABFF-4ED451691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81" y="6536377"/>
            <a:ext cx="17157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Canadá</a:t>
            </a:r>
            <a:endParaRPr lang="pt-BR" altLang="pt-BR" sz="1200" dirty="0">
              <a:latin typeface="Comic Sans MS" panose="030F0702030302020204" pitchFamily="66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F4B0AD7-296C-453E-A992-F3EE9F02F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19" y="705759"/>
            <a:ext cx="2170176" cy="21701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381B999-BE3E-416C-8897-1DFCCD392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890" y="712604"/>
            <a:ext cx="3336822" cy="22843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8DA950D-4572-4ED3-B36B-71FA1E376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65" y="2734851"/>
            <a:ext cx="1688592" cy="27432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4747C96-3F07-41A9-A0B2-5BBE65F80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820" y="2902619"/>
            <a:ext cx="3279648" cy="226161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E7CAD9B-DB6D-4E2D-BB82-B8F99D788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79" y="5219217"/>
            <a:ext cx="2279904" cy="159105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9647EC0-60E7-4C83-8171-C5F4262F8A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432" y="4908672"/>
            <a:ext cx="2755392" cy="19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90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S11 - Missões – 11 de Setembro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Grandes mudanças no Canadá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Goudy"/>
              </a:rPr>
              <a:t>Paula, 9 </a:t>
            </a:r>
            <a:endParaRPr lang="pt-BR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Canadá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033EECC5-C549-4A8F-8BB5-575430910483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3275856" y="2882943"/>
            <a:ext cx="3423159" cy="67290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Espaço Reservado para Imagem 13" descr="Mulher ao lado de uma calçada&#10;&#10;Descrição gerada automaticamente com confiança média">
            <a:extLst>
              <a:ext uri="{FF2B5EF4-FFF2-40B4-BE49-F238E27FC236}">
                <a16:creationId xmlns:a16="http://schemas.microsoft.com/office/drawing/2014/main" id="{3411673F-F717-4FB4-8DE0-C9B0585A42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r="4259"/>
          <a:stretch>
            <a:fillRect/>
          </a:stretch>
        </p:blipFill>
        <p:spPr/>
      </p:pic>
      <p:pic>
        <p:nvPicPr>
          <p:cNvPr id="15" name="Espaço Reservado para Imagem 14" descr="Desenho de bandeira&#10;&#10;Descrição gerada automaticamente">
            <a:extLst>
              <a:ext uri="{FF2B5EF4-FFF2-40B4-BE49-F238E27FC236}">
                <a16:creationId xmlns:a16="http://schemas.microsoft.com/office/drawing/2014/main" id="{D6601839-1D74-4159-B3DD-F5A58B85BB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r="8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8648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929A01-8A30-47A4-808B-3D85EC1D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5498844"/>
          </a:xfrm>
        </p:spPr>
        <p:txBody>
          <a:bodyPr/>
          <a:lstStyle/>
          <a:p>
            <a:r>
              <a:rPr kumimoji="0" lang="pt-PT" altLang="pt-BR" sz="18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Poutine, um prato nativo de Quebec de batatas fritas cobertas com queijo fresco e molho, é um dos pratos nacionais do Canadá. </a:t>
            </a:r>
          </a:p>
          <a:p>
            <a:r>
              <a:rPr kumimoji="0" lang="pt-PT" altLang="pt-BR" sz="18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No Canadá pode ser muito frio no inverno: as temperaturas podem cair abaixo de -40 ° C. No entanto, em 3 de fevereiro de 1947, em uma pequena cidade chamada Snag, no Território de Yukon do Norte, uma temperatura de -63 ° C foi registrada. </a:t>
            </a:r>
          </a:p>
          <a:p>
            <a:r>
              <a:rPr kumimoji="0" lang="pt-PT" altLang="pt-BR" sz="18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• A moeda canadense de um dólar apresenta a Rainha Elizabeth da Inglaterra no anverso e um mergulhão (um pássaro que habita todo o Canadá) no reverso.</a:t>
            </a:r>
            <a:r>
              <a:rPr kumimoji="0" lang="pt-PT" altLang="pt-BR" sz="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pt-BR" sz="1800" i="0" u="none" strike="noStrike" baseline="0" dirty="0"/>
          </a:p>
          <a:p>
            <a:pPr algn="l"/>
            <a:endParaRPr lang="pt-BR" sz="1800" i="0" u="none" strike="noStrike" baseline="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5B904F8-BC96-4817-AC4B-13257E79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96" y="679578"/>
            <a:ext cx="4134469" cy="274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95944D9-CB6E-4885-A99D-887B015746A4}"/>
              </a:ext>
            </a:extLst>
          </p:cNvPr>
          <p:cNvSpPr txBox="1"/>
          <p:nvPr/>
        </p:nvSpPr>
        <p:spPr>
          <a:xfrm>
            <a:off x="3031195" y="645298"/>
            <a:ext cx="413446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Poutine</a:t>
            </a:r>
            <a:r>
              <a:rPr lang="pt-BR" sz="17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do restaurante La </a:t>
            </a:r>
            <a:r>
              <a:rPr lang="pt-BR" sz="17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Banquise</a:t>
            </a:r>
            <a:endParaRPr lang="pt-BR" sz="1700" b="1" dirty="0">
              <a:solidFill>
                <a:schemeClr val="bg1"/>
              </a:solidFill>
            </a:endParaRPr>
          </a:p>
        </p:txBody>
      </p:sp>
      <p:pic>
        <p:nvPicPr>
          <p:cNvPr id="5" name="Imagem 4" descr="Uma imagem contendo Forma&#10;&#10;Descrição gerada automaticamente">
            <a:extLst>
              <a:ext uri="{FF2B5EF4-FFF2-40B4-BE49-F238E27FC236}">
                <a16:creationId xmlns:a16="http://schemas.microsoft.com/office/drawing/2014/main" id="{C764840A-C09A-4842-B15B-15597D9AC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383" y="847271"/>
            <a:ext cx="1771650" cy="1800225"/>
          </a:xfrm>
          <a:prstGeom prst="rect">
            <a:avLst/>
          </a:prstGeom>
        </p:spPr>
      </p:pic>
      <p:pic>
        <p:nvPicPr>
          <p:cNvPr id="5126" name="Picture 6" descr="Visiting Lake O&amp;#39;Hara in Winter - Canada">
            <a:extLst>
              <a:ext uri="{FF2B5EF4-FFF2-40B4-BE49-F238E27FC236}">
                <a16:creationId xmlns:a16="http://schemas.microsoft.com/office/drawing/2014/main" id="{55C8B979-932F-45CE-BF31-470C9C288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3463280"/>
            <a:ext cx="4986447" cy="33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34FF709-1DED-404E-986C-E00EDEB0ADC6}"/>
              </a:ext>
            </a:extLst>
          </p:cNvPr>
          <p:cNvSpPr txBox="1"/>
          <p:nvPr/>
        </p:nvSpPr>
        <p:spPr>
          <a:xfrm>
            <a:off x="3307337" y="6433635"/>
            <a:ext cx="495496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00" b="1" i="0" dirty="0">
                <a:effectLst/>
                <a:latin typeface="Arial" panose="020B0604020202020204" pitchFamily="34" charset="0"/>
              </a:rPr>
              <a:t>Inverno no Canadá</a:t>
            </a:r>
            <a:endParaRPr lang="pt-BR" sz="1700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CE171E7-90AE-4393-8A1B-3046963372BD}"/>
              </a:ext>
            </a:extLst>
          </p:cNvPr>
          <p:cNvSpPr txBox="1"/>
          <p:nvPr/>
        </p:nvSpPr>
        <p:spPr>
          <a:xfrm>
            <a:off x="7296207" y="2654154"/>
            <a:ext cx="17716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700" b="1" i="0" dirty="0">
                <a:effectLst/>
                <a:latin typeface="Arial" panose="020B0604020202020204" pitchFamily="34" charset="0"/>
              </a:rPr>
              <a:t>Dólar canadense</a:t>
            </a:r>
            <a:endParaRPr lang="pt-BR" sz="1700" b="1" dirty="0"/>
          </a:p>
        </p:txBody>
      </p:sp>
    </p:spTree>
    <p:extLst>
      <p:ext uri="{BB962C8B-B14F-4D97-AF65-F5344CB8AC3E}">
        <p14:creationId xmlns:p14="http://schemas.microsoft.com/office/powerpoint/2010/main" val="2601698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C243282C-4138-4D6D-9F6F-BC321368A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764704"/>
            <a:ext cx="2903052" cy="54322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Urso Polar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100" dirty="0">
                <a:latin typeface="Comic Sans MS" panose="030F0702030302020204" pitchFamily="66" charset="0"/>
              </a:rPr>
              <a:t>O </a:t>
            </a:r>
            <a:r>
              <a:rPr lang="es-ES" sz="1100" dirty="0" err="1">
                <a:latin typeface="Comic Sans MS" panose="030F0702030302020204" pitchFamily="66" charset="0"/>
              </a:rPr>
              <a:t>Urso</a:t>
            </a:r>
            <a:r>
              <a:rPr lang="es-ES" sz="1100" dirty="0">
                <a:latin typeface="Comic Sans MS" panose="030F0702030302020204" pitchFamily="66" charset="0"/>
              </a:rPr>
              <a:t> Polar é o </a:t>
            </a:r>
            <a:r>
              <a:rPr lang="es-ES" sz="1100" dirty="0" err="1">
                <a:latin typeface="Comic Sans MS" panose="030F0702030302020204" pitchFamily="66" charset="0"/>
              </a:rPr>
              <a:t>maior</a:t>
            </a:r>
            <a:r>
              <a:rPr lang="es-ES" sz="1100" dirty="0">
                <a:latin typeface="Comic Sans MS" panose="030F0702030302020204" pitchFamily="66" charset="0"/>
              </a:rPr>
              <a:t> carnívoro terrestre do planeta. </a:t>
            </a:r>
            <a:r>
              <a:rPr lang="es-ES" sz="1100" dirty="0" err="1">
                <a:latin typeface="Comic Sans MS" panose="030F0702030302020204" pitchFamily="66" charset="0"/>
              </a:rPr>
              <a:t>Vivem</a:t>
            </a:r>
            <a:r>
              <a:rPr lang="es-ES" sz="1100" dirty="0">
                <a:latin typeface="Comic Sans MS" panose="030F0702030302020204" pitchFamily="66" charset="0"/>
              </a:rPr>
              <a:t> </a:t>
            </a:r>
            <a:r>
              <a:rPr lang="es-ES" sz="1100" dirty="0" err="1">
                <a:latin typeface="Comic Sans MS" panose="030F0702030302020204" pitchFamily="66" charset="0"/>
              </a:rPr>
              <a:t>em</a:t>
            </a:r>
            <a:r>
              <a:rPr lang="es-ES" sz="1100" dirty="0">
                <a:latin typeface="Comic Sans MS" panose="030F0702030302020204" pitchFamily="66" charset="0"/>
              </a:rPr>
              <a:t> lugares </a:t>
            </a:r>
            <a:r>
              <a:rPr lang="es-ES" sz="1100" dirty="0" err="1">
                <a:latin typeface="Comic Sans MS" panose="030F0702030302020204" pitchFamily="66" charset="0"/>
              </a:rPr>
              <a:t>gelados</a:t>
            </a:r>
            <a:r>
              <a:rPr lang="es-ES" sz="1100" dirty="0">
                <a:latin typeface="Comic Sans MS" panose="030F0702030302020204" pitchFamily="66" charset="0"/>
              </a:rPr>
              <a:t>, inclusive no </a:t>
            </a:r>
            <a:r>
              <a:rPr lang="es-ES" sz="1100" b="1" dirty="0">
                <a:latin typeface="Comic Sans MS" panose="030F0702030302020204" pitchFamily="66" charset="0"/>
              </a:rPr>
              <a:t>Canadá</a:t>
            </a:r>
            <a:r>
              <a:rPr lang="es-ES" sz="11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1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00" dirty="0">
                <a:latin typeface="Comic Sans MS" panose="030F0702030302020204" pitchFamily="66" charset="0"/>
              </a:rPr>
              <a:t>É o maior de todos os ursos existentes no mundo, apresentando mais de 2 metros de comprimento e pesando até 720 kg. Vivem em média 30 anos;</a:t>
            </a:r>
            <a:endParaRPr lang="es-ES" sz="11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1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00" dirty="0">
                <a:latin typeface="Comic Sans MS" panose="030F0702030302020204" pitchFamily="66" charset="0"/>
              </a:rPr>
              <a:t>Apresentam pelos na planta dos pés o que os ajuda a proteger do frio do gelo e os impede de nele escorregar;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1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00" dirty="0">
                <a:latin typeface="Comic Sans MS" panose="030F0702030302020204" pitchFamily="66" charset="0"/>
              </a:rPr>
              <a:t>São ótimos nadadores;</a:t>
            </a:r>
          </a:p>
          <a:p>
            <a:pPr algn="just"/>
            <a:endParaRPr lang="pt-BR" sz="11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00" dirty="0">
                <a:latin typeface="Comic Sans MS" panose="030F0702030302020204" pitchFamily="66" charset="0"/>
              </a:rPr>
              <a:t>Para caçar focas, sua comida preferida, faz um buraco no gelo, e quando uma aparece ele agarra sua refeição;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1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00" dirty="0">
                <a:latin typeface="Comic Sans MS" panose="030F0702030302020204" pitchFamily="66" charset="0"/>
              </a:rPr>
              <a:t>Os ursos polares são extremamente dependentes do gelo para sobreviver. Por isso o aquecimento global os prejudica muito, pois o aumento da temperatura está diminuindo a quantidade de gelo.</a:t>
            </a:r>
            <a:endParaRPr lang="es-ES" sz="11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Flag of Canada">
            <a:extLst>
              <a:ext uri="{FF2B5EF4-FFF2-40B4-BE49-F238E27FC236}">
                <a16:creationId xmlns:a16="http://schemas.microsoft.com/office/drawing/2014/main" id="{FB74D004-E514-40A7-815E-C5AD616D5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9" y="6229710"/>
            <a:ext cx="1184143" cy="5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2">
            <a:extLst>
              <a:ext uri="{FF2B5EF4-FFF2-40B4-BE49-F238E27FC236}">
                <a16:creationId xmlns:a16="http://schemas.microsoft.com/office/drawing/2014/main" id="{06A95A68-4E53-4377-85FA-DEE484B27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352" y="6422587"/>
            <a:ext cx="14038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>
                <a:latin typeface="Comic Sans MS" panose="030F0702030302020204" pitchFamily="66" charset="0"/>
              </a:rPr>
              <a:t>Bandeira do Canadá</a:t>
            </a:r>
            <a:endParaRPr lang="pt-BR" altLang="pt-BR" sz="1000" dirty="0">
              <a:latin typeface="Comic Sans MS" panose="030F0702030302020204" pitchFamily="66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8FF0AE-C09D-4FDE-A10E-9B6C4791D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62" y="689529"/>
            <a:ext cx="2938272" cy="26761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1D9CEA9-8706-4E59-945F-B9749EECA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71" y="699389"/>
            <a:ext cx="2779776" cy="18653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1544010-B1E0-493B-81FC-262529F496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02" y="3270682"/>
            <a:ext cx="2304288" cy="17739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FBFC78E-FBA3-4A3A-B7A3-254263A947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29" y="2539407"/>
            <a:ext cx="3511296" cy="24201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B34EF54-3F4A-4B1A-B81A-78C777C408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217517"/>
            <a:ext cx="2691016" cy="161343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0494DED-7DA5-4774-AAC1-654A91CDA0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19" y="4777396"/>
            <a:ext cx="2944368" cy="2060448"/>
          </a:xfrm>
          <a:prstGeom prst="rect">
            <a:avLst/>
          </a:prstGeom>
        </p:spPr>
      </p:pic>
      <p:sp>
        <p:nvSpPr>
          <p:cNvPr id="11" name="CaixaDeTexto 2">
            <a:extLst>
              <a:ext uri="{FF2B5EF4-FFF2-40B4-BE49-F238E27FC236}">
                <a16:creationId xmlns:a16="http://schemas.microsoft.com/office/drawing/2014/main" id="{A431E070-B4EA-4ED3-8DD0-35F0BE2CB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4946559"/>
            <a:ext cx="20124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/>
              <a:t>Pata traseira de um urso-polar</a:t>
            </a:r>
            <a:endParaRPr lang="pt-BR" alt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248018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ixaDeTexto 3">
            <a:extLst>
              <a:ext uri="{FF2B5EF4-FFF2-40B4-BE49-F238E27FC236}">
                <a16:creationId xmlns:a16="http://schemas.microsoft.com/office/drawing/2014/main" id="{FFD7811B-67C4-430E-9000-90E47BC55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51" y="718332"/>
            <a:ext cx="452445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>
                <a:solidFill>
                  <a:srgbClr val="FF0000"/>
                </a:solidFill>
                <a:latin typeface="Arial" charset="0"/>
              </a:rPr>
              <a:t>Canadá</a:t>
            </a:r>
            <a:endParaRPr lang="pt-BR" altLang="pt-BR" sz="3600" b="1" dirty="0"/>
          </a:p>
        </p:txBody>
      </p:sp>
      <p:sp>
        <p:nvSpPr>
          <p:cNvPr id="29" name="CaixaDeTexto 3">
            <a:extLst>
              <a:ext uri="{FF2B5EF4-FFF2-40B4-BE49-F238E27FC236}">
                <a16:creationId xmlns:a16="http://schemas.microsoft.com/office/drawing/2014/main" id="{D95CF794-B5F7-4298-9A94-9123A3DFC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718726"/>
            <a:ext cx="4572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>
                <a:solidFill>
                  <a:srgbClr val="FF0000"/>
                </a:solidFill>
                <a:latin typeface="Arial" charset="0"/>
              </a:rPr>
              <a:t>Estados Unidos</a:t>
            </a:r>
            <a:endParaRPr lang="pt-BR" altLang="pt-BR" sz="3600" b="1" dirty="0"/>
          </a:p>
        </p:txBody>
      </p:sp>
      <p:pic>
        <p:nvPicPr>
          <p:cNvPr id="2" name="Picture 2" descr="Bandeira dos Estados Unidos">
            <a:extLst>
              <a:ext uri="{FF2B5EF4-FFF2-40B4-BE49-F238E27FC236}">
                <a16:creationId xmlns:a16="http://schemas.microsoft.com/office/drawing/2014/main" id="{2AB3BCD3-039E-4990-86C0-3D2D298D5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75" y="1550987"/>
            <a:ext cx="2821050" cy="187801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andeira do Canadá">
            <a:extLst>
              <a:ext uri="{FF2B5EF4-FFF2-40B4-BE49-F238E27FC236}">
                <a16:creationId xmlns:a16="http://schemas.microsoft.com/office/drawing/2014/main" id="{0B100411-CFAA-4B38-9F8D-0F382F3F5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1" y="1576256"/>
            <a:ext cx="3333750" cy="187801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3">
            <a:extLst>
              <a:ext uri="{FF2B5EF4-FFF2-40B4-BE49-F238E27FC236}">
                <a16:creationId xmlns:a16="http://schemas.microsoft.com/office/drawing/2014/main" id="{5DC53061-161C-4A6C-B86C-24DFCE046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775" y="3861048"/>
            <a:ext cx="452445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>
                <a:solidFill>
                  <a:srgbClr val="FF0000"/>
                </a:solidFill>
                <a:latin typeface="Arial" charset="0"/>
              </a:rPr>
              <a:t>Ilhas Marshall</a:t>
            </a:r>
            <a:endParaRPr lang="pt-BR" altLang="pt-BR" sz="3600" b="1" dirty="0"/>
          </a:p>
        </p:txBody>
      </p:sp>
      <p:pic>
        <p:nvPicPr>
          <p:cNvPr id="8" name="Imagem 7" descr="Gráfico, Padrão do plano de fundo, Gráfico de pizza&#10;&#10;Descrição gerada automaticamente">
            <a:extLst>
              <a:ext uri="{FF2B5EF4-FFF2-40B4-BE49-F238E27FC236}">
                <a16:creationId xmlns:a16="http://schemas.microsoft.com/office/drawing/2014/main" id="{7FF4C583-D4B6-4D97-8BDF-AA6DA5648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59" y="4797152"/>
            <a:ext cx="3565281" cy="18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S12 - Missões – 18 de Setembro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Fugindo da inundação</a:t>
            </a:r>
            <a:endParaRPr lang="pt-BR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1800" b="1" i="0" u="none" strike="noStrike" baseline="0" dirty="0" err="1">
                <a:solidFill>
                  <a:srgbClr val="000000"/>
                </a:solidFill>
                <a:latin typeface="Goudy"/>
              </a:rPr>
              <a:t>Ciin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Goudy"/>
              </a:rPr>
              <a:t> </a:t>
            </a:r>
            <a:r>
              <a:rPr lang="pt-BR" sz="1800" b="1" i="0" u="none" strike="noStrike" baseline="0" dirty="0" err="1">
                <a:solidFill>
                  <a:srgbClr val="000000"/>
                </a:solidFill>
                <a:latin typeface="Goudy"/>
              </a:rPr>
              <a:t>Kiim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Goudy"/>
              </a:rPr>
              <a:t>, 19 </a:t>
            </a:r>
            <a:endParaRPr lang="pt-BR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NAD Refugiados</a:t>
            </a:r>
          </a:p>
        </p:txBody>
      </p:sp>
      <p:pic>
        <p:nvPicPr>
          <p:cNvPr id="14" name="Espaço Reservado para Imagem 13" descr="Mulher de cabelo comprido sorrindo&#10;&#10;Descrição gerada automaticamente">
            <a:extLst>
              <a:ext uri="{FF2B5EF4-FFF2-40B4-BE49-F238E27FC236}">
                <a16:creationId xmlns:a16="http://schemas.microsoft.com/office/drawing/2014/main" id="{654CD225-498D-43E0-9DEA-3D4F7D82B3B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r="4259"/>
          <a:stretch>
            <a:fillRect/>
          </a:stretch>
        </p:blipFill>
        <p:spPr/>
      </p:pic>
      <p:pic>
        <p:nvPicPr>
          <p:cNvPr id="29" name="Espaço Reservado para Imagem 28" descr="Uma imagem contendo atletismo, bola&#10;&#10;Descrição gerada automaticamente">
            <a:extLst>
              <a:ext uri="{FF2B5EF4-FFF2-40B4-BE49-F238E27FC236}">
                <a16:creationId xmlns:a16="http://schemas.microsoft.com/office/drawing/2014/main" id="{4AB9A663-C75C-4DE2-A865-CA9C8F80AD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b="16976"/>
          <a:stretch>
            <a:fillRect/>
          </a:stretch>
        </p:blipFill>
        <p:spPr>
          <a:xfrm>
            <a:off x="6699250" y="1581150"/>
            <a:ext cx="2376488" cy="1574800"/>
          </a:xfrm>
        </p:spPr>
      </p:pic>
    </p:spTree>
    <p:extLst>
      <p:ext uri="{BB962C8B-B14F-4D97-AF65-F5344CB8AC3E}">
        <p14:creationId xmlns:p14="http://schemas.microsoft.com/office/powerpoint/2010/main" val="3743707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929A01-8A30-47A4-808B-3D85EC1D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5341710"/>
          </a:xfrm>
        </p:spPr>
        <p:txBody>
          <a:bodyPr/>
          <a:lstStyle/>
          <a:p>
            <a:r>
              <a:rPr lang="pt-PT" altLang="pt-BR" dirty="0"/>
              <a:t>• A Divisão Norte-Americana é composta por oito associações, a Igreja Adventista do Sétimo Dia no Canadá e a Missão de Guam e Micronésia. </a:t>
            </a:r>
          </a:p>
          <a:p>
            <a:r>
              <a:rPr lang="pt-PT" altLang="pt-BR" dirty="0"/>
              <a:t>• Oakwood University, no estado do Alabama é a única instituição educacional afiliada diretamente à Divisão Norte-Americana. </a:t>
            </a:r>
          </a:p>
          <a:p>
            <a:r>
              <a:rPr lang="pt-PT" altLang="pt-BR" dirty="0"/>
              <a:t>• Os Estados Unidos não possuem um idioma oficial. Quase todo mundo fala inglês e quase tudo relacionadas ao governo, educação e os negócios são conduzidos em </a:t>
            </a:r>
            <a:r>
              <a:rPr lang="pt-PT" altLang="pt-BR" sz="2000" dirty="0">
                <a:solidFill>
                  <a:srgbClr val="FF0000"/>
                </a:solidFill>
              </a:rPr>
              <a:t>inglês</a:t>
            </a:r>
            <a:r>
              <a:rPr lang="pt-PT" altLang="pt-BR" dirty="0"/>
              <a:t>. O </a:t>
            </a:r>
            <a:r>
              <a:rPr lang="pt-PT" altLang="pt-BR" sz="2000" dirty="0">
                <a:solidFill>
                  <a:srgbClr val="FF0000"/>
                </a:solidFill>
              </a:rPr>
              <a:t>espanhol </a:t>
            </a:r>
            <a:r>
              <a:rPr lang="pt-PT" altLang="pt-BR" dirty="0"/>
              <a:t>é a segunda língua mais falada e segunda língua mais ensinado. </a:t>
            </a:r>
          </a:p>
          <a:p>
            <a:pPr algn="l"/>
            <a:endParaRPr lang="pt-BR" dirty="0"/>
          </a:p>
        </p:txBody>
      </p:sp>
      <p:pic>
        <p:nvPicPr>
          <p:cNvPr id="8" name="Imagem 7" descr="Logotipo, nome da empresa&#10;&#10;Descrição gerada automaticamente">
            <a:extLst>
              <a:ext uri="{FF2B5EF4-FFF2-40B4-BE49-F238E27FC236}">
                <a16:creationId xmlns:a16="http://schemas.microsoft.com/office/drawing/2014/main" id="{88BA6FD7-B659-4692-83AF-A511E01B7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19" y="4581128"/>
            <a:ext cx="2054084" cy="2058176"/>
          </a:xfrm>
          <a:prstGeom prst="rect">
            <a:avLst/>
          </a:prstGeom>
        </p:spPr>
      </p:pic>
      <p:pic>
        <p:nvPicPr>
          <p:cNvPr id="10" name="Imagem 9" descr="Ponte de madeira sobre água&#10;&#10;Descrição gerada automaticamente com confiança média">
            <a:extLst>
              <a:ext uri="{FF2B5EF4-FFF2-40B4-BE49-F238E27FC236}">
                <a16:creationId xmlns:a16="http://schemas.microsoft.com/office/drawing/2014/main" id="{58E0C612-D399-4685-A335-CFA8FD92A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745305"/>
            <a:ext cx="5184576" cy="36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06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C2533EEA-8B3A-41F0-B1C6-35EC0B34A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" y="719113"/>
            <a:ext cx="2903052" cy="52860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Foca anelada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150" dirty="0">
                <a:latin typeface="Comic Sans MS" panose="030F0702030302020204" pitchFamily="66" charset="0"/>
              </a:rPr>
              <a:t>A foca </a:t>
            </a:r>
            <a:r>
              <a:rPr lang="es-ES" sz="1150" dirty="0" err="1">
                <a:latin typeface="Comic Sans MS" panose="030F0702030302020204" pitchFamily="66" charset="0"/>
              </a:rPr>
              <a:t>anelada</a:t>
            </a:r>
            <a:r>
              <a:rPr lang="es-ES" sz="1150" dirty="0">
                <a:latin typeface="Comic Sans MS" panose="030F0702030302020204" pitchFamily="66" charset="0"/>
              </a:rPr>
              <a:t> é </a:t>
            </a:r>
            <a:r>
              <a:rPr lang="es-ES" sz="1150" dirty="0" err="1">
                <a:latin typeface="Comic Sans MS" panose="030F0702030302020204" pitchFamily="66" charset="0"/>
              </a:rPr>
              <a:t>um</a:t>
            </a:r>
            <a:r>
              <a:rPr lang="es-ES" sz="1150" dirty="0">
                <a:latin typeface="Comic Sans MS" panose="030F0702030302020204" pitchFamily="66" charset="0"/>
              </a:rPr>
              <a:t> mamífero carnívoro, encontrada </a:t>
            </a:r>
            <a:r>
              <a:rPr lang="es-ES" sz="1150" dirty="0" err="1">
                <a:latin typeface="Comic Sans MS" panose="030F0702030302020204" pitchFamily="66" charset="0"/>
              </a:rPr>
              <a:t>em</a:t>
            </a:r>
            <a:r>
              <a:rPr lang="es-ES" sz="1150" dirty="0">
                <a:latin typeface="Comic Sans MS" panose="030F0702030302020204" pitchFamily="66" charset="0"/>
              </a:rPr>
              <a:t> </a:t>
            </a:r>
            <a:r>
              <a:rPr lang="es-ES" sz="1150" dirty="0" err="1">
                <a:latin typeface="Comic Sans MS" panose="030F0702030302020204" pitchFamily="66" charset="0"/>
              </a:rPr>
              <a:t>alguns</a:t>
            </a:r>
            <a:r>
              <a:rPr lang="es-ES" sz="1150" dirty="0">
                <a:latin typeface="Comic Sans MS" panose="030F0702030302020204" pitchFamily="66" charset="0"/>
              </a:rPr>
              <a:t> mares </a:t>
            </a:r>
            <a:r>
              <a:rPr lang="es-ES" sz="1150" dirty="0" err="1">
                <a:latin typeface="Comic Sans MS" panose="030F0702030302020204" pitchFamily="66" charset="0"/>
              </a:rPr>
              <a:t>gelados</a:t>
            </a:r>
            <a:r>
              <a:rPr lang="es-ES" sz="1150" dirty="0">
                <a:latin typeface="Comic Sans MS" panose="030F0702030302020204" pitchFamily="66" charset="0"/>
              </a:rPr>
              <a:t>, inclusive nos do </a:t>
            </a:r>
            <a:r>
              <a:rPr lang="es-ES" sz="1150" b="1" dirty="0">
                <a:latin typeface="Comic Sans MS" panose="030F0702030302020204" pitchFamily="66" charset="0"/>
              </a:rPr>
              <a:t>Canadá;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15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50" dirty="0">
                <a:latin typeface="Comic Sans MS" panose="030F0702030302020204" pitchFamily="66" charset="0"/>
              </a:rPr>
              <a:t>Recebe esse nome por ter manchas em todo o corpo em forma de anéis;</a:t>
            </a:r>
            <a:endParaRPr lang="es-ES" sz="1150" b="1" dirty="0">
              <a:latin typeface="Comic Sans MS" panose="030F0702030302020204" pitchFamily="66" charset="0"/>
            </a:endParaRPr>
          </a:p>
          <a:p>
            <a:pPr algn="just"/>
            <a:endParaRPr lang="es-ES" sz="115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50" dirty="0">
                <a:latin typeface="Comic Sans MS" panose="030F0702030302020204" pitchFamily="66" charset="0"/>
              </a:rPr>
              <a:t>As focas não possuem orelhas e apresentam apenas um orifício responsável pela audição;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1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50" dirty="0">
                <a:latin typeface="Comic Sans MS" panose="030F0702030302020204" pitchFamily="66" charset="0"/>
              </a:rPr>
              <a:t>As focas medem em média 1,70 de comprimento e seu peso médio é de 80 a 100 kg quando adulto;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1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50" dirty="0">
                <a:latin typeface="Comic Sans MS" panose="030F0702030302020204" pitchFamily="66" charset="0"/>
              </a:rPr>
              <a:t>As focas são excelentes nadadoras, mas não conseguem andar na terra, sendo capazes apenas de se arrastar, contorcendo seu corpo;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1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50" dirty="0">
                <a:latin typeface="Comic Sans MS" panose="030F0702030302020204" pitchFamily="66" charset="0"/>
              </a:rPr>
              <a:t>Se alimentam principalmente de peixes;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1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150" dirty="0">
                <a:latin typeface="Comic Sans MS" panose="030F0702030302020204" pitchFamily="66" charset="0"/>
              </a:rPr>
              <a:t>Vivem de 25 a 35 anos.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" name="Picture 2" descr="Flag of Canada">
            <a:extLst>
              <a:ext uri="{FF2B5EF4-FFF2-40B4-BE49-F238E27FC236}">
                <a16:creationId xmlns:a16="http://schemas.microsoft.com/office/drawing/2014/main" id="{7EB13BB9-90B8-405A-B485-F4B72E17F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7" y="6090212"/>
            <a:ext cx="1184143" cy="5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2">
            <a:extLst>
              <a:ext uri="{FF2B5EF4-FFF2-40B4-BE49-F238E27FC236}">
                <a16:creationId xmlns:a16="http://schemas.microsoft.com/office/drawing/2014/main" id="{1A66D982-3F1C-4B97-81BD-C878EF402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850" y="6283089"/>
            <a:ext cx="14038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>
                <a:latin typeface="Comic Sans MS" panose="030F0702030302020204" pitchFamily="66" charset="0"/>
              </a:rPr>
              <a:t>Bandeira do Canadá</a:t>
            </a:r>
            <a:endParaRPr lang="pt-BR" altLang="pt-BR" sz="1000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Foca-anelada">
            <a:extLst>
              <a:ext uri="{FF2B5EF4-FFF2-40B4-BE49-F238E27FC236}">
                <a16:creationId xmlns:a16="http://schemas.microsoft.com/office/drawing/2014/main" id="{21398D71-09D6-4276-AD98-2230ACE7B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08720"/>
            <a:ext cx="4123010" cy="3084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49849B2-9BFE-416A-A800-5BA738828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63450"/>
            <a:ext cx="4588713" cy="2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90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S13 - Missões – 25 de Setembro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925" y="620688"/>
            <a:ext cx="9019681" cy="1080120"/>
          </a:xfrm>
        </p:spPr>
        <p:txBody>
          <a:bodyPr/>
          <a:lstStyle/>
          <a:p>
            <a:r>
              <a:rPr lang="pt-BR" sz="3600" i="0"/>
              <a:t>Sofrendo </a:t>
            </a:r>
            <a:r>
              <a:rPr lang="pt-BR" sz="3600" i="0" dirty="0"/>
              <a:t>em sala de aula</a:t>
            </a:r>
          </a:p>
          <a:p>
            <a:r>
              <a:rPr lang="pt-BR" sz="2800" i="0" dirty="0"/>
              <a:t>Décimo terceiro sábado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1800" b="1" i="0" u="none" strike="noStrike" baseline="0" dirty="0" err="1">
                <a:solidFill>
                  <a:srgbClr val="000000"/>
                </a:solidFill>
                <a:latin typeface="Goudy"/>
              </a:rPr>
              <a:t>Niang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Goudy"/>
              </a:rPr>
              <a:t> </a:t>
            </a:r>
            <a:r>
              <a:rPr lang="pt-BR" sz="1800" b="1" i="0" u="none" strike="noStrike" baseline="0" dirty="0" err="1">
                <a:solidFill>
                  <a:srgbClr val="000000"/>
                </a:solidFill>
                <a:latin typeface="Goudy"/>
              </a:rPr>
              <a:t>Muang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Goudy"/>
              </a:rPr>
              <a:t>, 21 </a:t>
            </a:r>
            <a:endParaRPr lang="pt-BR" sz="3200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NAD Refugiados</a:t>
            </a:r>
            <a:endParaRPr lang="pt-BR" dirty="0"/>
          </a:p>
        </p:txBody>
      </p:sp>
      <p:pic>
        <p:nvPicPr>
          <p:cNvPr id="9" name="Espaço Reservado para Imagem 8" descr="Uma imagem contendo atletismo, bola&#10;&#10;Descrição gerada automaticamente">
            <a:extLst>
              <a:ext uri="{FF2B5EF4-FFF2-40B4-BE49-F238E27FC236}">
                <a16:creationId xmlns:a16="http://schemas.microsoft.com/office/drawing/2014/main" id="{E80749CE-749A-4D7B-9F95-A440F6FBAC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b="16976"/>
          <a:stretch>
            <a:fillRect/>
          </a:stretch>
        </p:blipFill>
        <p:spPr>
          <a:xfrm>
            <a:off x="6699250" y="1581150"/>
            <a:ext cx="2376488" cy="1574800"/>
          </a:xfrm>
        </p:spPr>
      </p:pic>
      <p:pic>
        <p:nvPicPr>
          <p:cNvPr id="13" name="Espaço Reservado para Imagem 12" descr="Mulher sorrindo com grama e árvores ao fundo&#10;&#10;Descrição gerada automaticamente">
            <a:extLst>
              <a:ext uri="{FF2B5EF4-FFF2-40B4-BE49-F238E27FC236}">
                <a16:creationId xmlns:a16="http://schemas.microsoft.com/office/drawing/2014/main" id="{F6779E71-E298-4418-AA66-7A8D25C578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r="4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5897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929A01-8A30-47A4-808B-3D85EC1D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altLang="pt-BR" dirty="0"/>
              <a:t>• Os Estados Unidos são o terceiro maior país do mundo em tamanho (depois da Rússia e Canadá) e o terceiro em população (depois da China e Índia). </a:t>
            </a:r>
          </a:p>
          <a:p>
            <a:r>
              <a:rPr lang="pt-PT" altLang="pt-BR" dirty="0"/>
              <a:t>• Geograficamente, os Estados Unidos são formados por 48 estados contíguos, o estado do Alasca (que é separado do resto dos Estados Unidos pela costa oeste do Canadá), o estado insular do Havaí (que está localizado a cerca de 4.000 km a oeste Califórnia), e os cinco territórios insulares de Samoa Americana, Guam, as Ilhas Marianas do Norte, Porto Rico e as Ilhas Virgens dos EUA, bem como algumas possessões periféricas menores. </a:t>
            </a:r>
          </a:p>
          <a:p>
            <a:pPr algn="l"/>
            <a:endParaRPr lang="pt-BR" dirty="0"/>
          </a:p>
        </p:txBody>
      </p:sp>
      <p:pic>
        <p:nvPicPr>
          <p:cNvPr id="7175" name="Picture 7" descr="ALASCA, A ÚLTIMA FRONTEIRA - Um Pouquinho de Cada Lugar">
            <a:extLst>
              <a:ext uri="{FF2B5EF4-FFF2-40B4-BE49-F238E27FC236}">
                <a16:creationId xmlns:a16="http://schemas.microsoft.com/office/drawing/2014/main" id="{D8479DAD-4438-4AEF-8745-4245E84E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44" y="3034530"/>
            <a:ext cx="58612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1886: Inauguração da Estátua da Liberdade | Fatos que marcaram o dia | DW |  28.10.2020">
            <a:extLst>
              <a:ext uri="{FF2B5EF4-FFF2-40B4-BE49-F238E27FC236}">
                <a16:creationId xmlns:a16="http://schemas.microsoft.com/office/drawing/2014/main" id="{90567D80-CA46-49F3-8AC1-C3DA76BCC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54668"/>
            <a:ext cx="3909766" cy="21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19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B7D5240-AEC0-4000-9496-B4AD3A496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26" y="2770955"/>
            <a:ext cx="2724912" cy="1633728"/>
          </a:xfrm>
          <a:prstGeom prst="rect">
            <a:avLst/>
          </a:prstGeom>
        </p:spPr>
      </p:pic>
      <p:sp>
        <p:nvSpPr>
          <p:cNvPr id="3" name="CaixaDeTexto 18">
            <a:extLst>
              <a:ext uri="{FF2B5EF4-FFF2-40B4-BE49-F238E27FC236}">
                <a16:creationId xmlns:a16="http://schemas.microsoft.com/office/drawing/2014/main" id="{348423DE-0005-4A7C-B82E-2C3E3BFE2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" y="719113"/>
            <a:ext cx="2903052" cy="547842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Castor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Castor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roedor, nativo da América do Norte, encontrado principalmente no </a:t>
            </a:r>
            <a:r>
              <a:rPr lang="es-ES" sz="1200" b="1" dirty="0">
                <a:latin typeface="Comic Sans MS" panose="030F0702030302020204" pitchFamily="66" charset="0"/>
              </a:rPr>
              <a:t>Canadá;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Podem alcançar um metro de comprimento e trinta quilos de peso;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Excelente nadador, usa sua cauda achatada como remo;</a:t>
            </a:r>
            <a:endParaRPr lang="es-ES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 toca do castor é uma verdadeira obra de engenharia. Ele mesmo derruba as árvores que servirão para construir sua casa;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Eles podem construir dois tipos de abrigo: uma toca nas margens dos rios, ou uma “casa” no meio da água;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Os castores se alimentam de cascas e folhas de árvores.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Picture 2" descr="Flag of Canada">
            <a:extLst>
              <a:ext uri="{FF2B5EF4-FFF2-40B4-BE49-F238E27FC236}">
                <a16:creationId xmlns:a16="http://schemas.microsoft.com/office/drawing/2014/main" id="{E3D8B686-273A-43C5-83F7-6183E9E3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88" y="6237125"/>
            <a:ext cx="1184143" cy="5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2">
            <a:extLst>
              <a:ext uri="{FF2B5EF4-FFF2-40B4-BE49-F238E27FC236}">
                <a16:creationId xmlns:a16="http://schemas.microsoft.com/office/drawing/2014/main" id="{2B7A145C-F90D-468B-B9A9-CE88099EC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554" y="6410050"/>
            <a:ext cx="14038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>
                <a:latin typeface="Comic Sans MS" panose="030F0702030302020204" pitchFamily="66" charset="0"/>
              </a:rPr>
              <a:t>Bandeira do Canadá</a:t>
            </a:r>
            <a:endParaRPr lang="pt-BR" altLang="pt-BR" sz="1000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Resultado de imagem para canada represa de castor">
            <a:extLst>
              <a:ext uri="{FF2B5EF4-FFF2-40B4-BE49-F238E27FC236}">
                <a16:creationId xmlns:a16="http://schemas.microsoft.com/office/drawing/2014/main" id="{CD1C8450-9CD5-4AA7-ADA7-8905CB813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13860"/>
            <a:ext cx="4286250" cy="201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3D44D5E-6A94-49B0-85A2-39CDE873CA05}"/>
              </a:ext>
            </a:extLst>
          </p:cNvPr>
          <p:cNvSpPr/>
          <p:nvPr/>
        </p:nvSpPr>
        <p:spPr>
          <a:xfrm>
            <a:off x="3742954" y="4077072"/>
            <a:ext cx="2629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dirty="0" err="1">
                <a:latin typeface="Comic Sans MS" panose="030F0702030302020204" pitchFamily="66" charset="0"/>
              </a:rPr>
              <a:t>Câmara</a:t>
            </a:r>
            <a:r>
              <a:rPr lang="es-ES" dirty="0">
                <a:latin typeface="Comic Sans MS" panose="030F0702030302020204" pitchFamily="66" charset="0"/>
              </a:rPr>
              <a:t> de </a:t>
            </a:r>
            <a:r>
              <a:rPr lang="es-ES" dirty="0" err="1">
                <a:latin typeface="Comic Sans MS" panose="030F0702030302020204" pitchFamily="66" charset="0"/>
              </a:rPr>
              <a:t>alimentação</a:t>
            </a:r>
            <a:endParaRPr lang="pt-BR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2419F4-5D90-40F2-8A36-1B882358A0B5}"/>
              </a:ext>
            </a:extLst>
          </p:cNvPr>
          <p:cNvSpPr/>
          <p:nvPr/>
        </p:nvSpPr>
        <p:spPr>
          <a:xfrm>
            <a:off x="7850138" y="4458725"/>
            <a:ext cx="79060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1500" dirty="0">
                <a:latin typeface="Comic Sans MS" panose="030F0702030302020204" pitchFamily="66" charset="0"/>
              </a:rPr>
              <a:t>Abrigo</a:t>
            </a:r>
            <a:endParaRPr lang="pt-BR" sz="15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4C79FF9-0D95-4562-BBEC-81091DCE282B}"/>
              </a:ext>
            </a:extLst>
          </p:cNvPr>
          <p:cNvSpPr/>
          <p:nvPr/>
        </p:nvSpPr>
        <p:spPr>
          <a:xfrm>
            <a:off x="4424724" y="6465704"/>
            <a:ext cx="2592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dirty="0">
                <a:latin typeface="Comic Sans MS" panose="030F0702030302020204" pitchFamily="66" charset="0"/>
              </a:rPr>
              <a:t>Entradas </a:t>
            </a:r>
            <a:r>
              <a:rPr lang="es-ES" dirty="0" err="1">
                <a:latin typeface="Comic Sans MS" panose="030F0702030302020204" pitchFamily="66" charset="0"/>
              </a:rPr>
              <a:t>subaquáticas</a:t>
            </a:r>
            <a:endParaRPr lang="pt-BR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B14219B-87C9-4EBD-8128-1F6CDF9D4783}"/>
              </a:ext>
            </a:extLst>
          </p:cNvPr>
          <p:cNvCxnSpPr>
            <a:cxnSpLocks/>
          </p:cNvCxnSpPr>
          <p:nvPr/>
        </p:nvCxnSpPr>
        <p:spPr>
          <a:xfrm>
            <a:off x="4806503" y="4446404"/>
            <a:ext cx="612966" cy="92422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ABC0F61D-7804-4EAA-8D30-53FDB279B9FB}"/>
              </a:ext>
            </a:extLst>
          </p:cNvPr>
          <p:cNvCxnSpPr>
            <a:cxnSpLocks/>
          </p:cNvCxnSpPr>
          <p:nvPr/>
        </p:nvCxnSpPr>
        <p:spPr>
          <a:xfrm flipH="1">
            <a:off x="5886695" y="4719174"/>
            <a:ext cx="2107460" cy="65145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BFF53035-0C0E-4A7C-993F-AED5A31058AB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4424724" y="6234722"/>
            <a:ext cx="1296188" cy="23098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B964474-7A71-45B3-86BD-34C1D31D9C88}"/>
              </a:ext>
            </a:extLst>
          </p:cNvPr>
          <p:cNvCxnSpPr>
            <a:cxnSpLocks/>
          </p:cNvCxnSpPr>
          <p:nvPr/>
        </p:nvCxnSpPr>
        <p:spPr>
          <a:xfrm flipV="1">
            <a:off x="5720913" y="6179031"/>
            <a:ext cx="1138716" cy="28667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7389C672-BC12-41B3-AA1D-38340BEA25F9}"/>
              </a:ext>
            </a:extLst>
          </p:cNvPr>
          <p:cNvSpPr/>
          <p:nvPr/>
        </p:nvSpPr>
        <p:spPr>
          <a:xfrm>
            <a:off x="5057577" y="3366695"/>
            <a:ext cx="1359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omic Sans MS" panose="030F0702030302020204" pitchFamily="66" charset="0"/>
              </a:rPr>
              <a:t>Castor </a:t>
            </a:r>
            <a:r>
              <a:rPr lang="es-ES" sz="1400" dirty="0" err="1">
                <a:latin typeface="Comic Sans MS" panose="030F0702030302020204" pitchFamily="66" charset="0"/>
              </a:rPr>
              <a:t>roendo</a:t>
            </a:r>
            <a:endParaRPr lang="es-ES" sz="1400" dirty="0">
              <a:latin typeface="Comic Sans MS" panose="030F0702030302020204" pitchFamily="66" charset="0"/>
            </a:endParaRPr>
          </a:p>
          <a:p>
            <a:pPr algn="ctr"/>
            <a:r>
              <a:rPr lang="es-ES" sz="1400" dirty="0" err="1">
                <a:latin typeface="Comic Sans MS" panose="030F0702030302020204" pitchFamily="66" charset="0"/>
                <a:cs typeface="Arial" panose="020B0604020202020204" pitchFamily="34" charset="0"/>
              </a:rPr>
              <a:t>árvore</a:t>
            </a:r>
            <a:endParaRPr lang="pt-BR" sz="14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64EFCF8-CCBD-4811-BD6E-B7268B9D3AFE}"/>
              </a:ext>
            </a:extLst>
          </p:cNvPr>
          <p:cNvSpPr/>
          <p:nvPr/>
        </p:nvSpPr>
        <p:spPr>
          <a:xfrm>
            <a:off x="5507283" y="1226244"/>
            <a:ext cx="99096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300" dirty="0">
                <a:latin typeface="Comic Sans MS" panose="030F0702030302020204" pitchFamily="66" charset="0"/>
              </a:rPr>
              <a:t>Casa no </a:t>
            </a:r>
          </a:p>
          <a:p>
            <a:pPr algn="ctr"/>
            <a:r>
              <a:rPr lang="es-ES" sz="1300" dirty="0" err="1">
                <a:latin typeface="Comic Sans MS" panose="030F0702030302020204" pitchFamily="66" charset="0"/>
              </a:rPr>
              <a:t>meio</a:t>
            </a:r>
            <a:r>
              <a:rPr lang="es-ES" sz="1300" dirty="0">
                <a:latin typeface="Comic Sans MS" panose="030F0702030302020204" pitchFamily="66" charset="0"/>
              </a:rPr>
              <a:t> da </a:t>
            </a:r>
          </a:p>
          <a:p>
            <a:pPr algn="ctr"/>
            <a:r>
              <a:rPr lang="es-ES" sz="1300" dirty="0" err="1">
                <a:latin typeface="Comic Sans MS" panose="030F0702030302020204" pitchFamily="66" charset="0"/>
              </a:rPr>
              <a:t>água</a:t>
            </a:r>
            <a:endParaRPr lang="pt-BR" sz="13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CF66475-65BC-48D4-9C58-962BEA91D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08" y="734206"/>
            <a:ext cx="2628900" cy="263842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6EB61B2-7A2E-4A15-9B20-5A1EB8427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7" y="698947"/>
            <a:ext cx="2662855" cy="20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24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357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08D5C2E-D425-4C03-9309-D4B49371D106}"/>
              </a:ext>
            </a:extLst>
          </p:cNvPr>
          <p:cNvSpPr txBox="1"/>
          <p:nvPr/>
        </p:nvSpPr>
        <p:spPr>
          <a:xfrm>
            <a:off x="45053" y="2021353"/>
            <a:ext cx="891943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 dirty="0"/>
              <a:t>Com </a:t>
            </a:r>
            <a:r>
              <a:rPr lang="en-US" sz="2800" b="0" i="0" u="none" strike="noStrike" baseline="0" dirty="0" err="1"/>
              <a:t>os</a:t>
            </a:r>
            <a:r>
              <a:rPr lang="en-US" sz="2800" b="0" i="0" u="none" strike="noStrike" baseline="0" dirty="0"/>
              <a:t> </a:t>
            </a:r>
            <a:r>
              <a:rPr lang="en-US" sz="2800" b="0" i="0" u="none" strike="noStrike" baseline="0" dirty="0" err="1"/>
              <a:t>projetos</a:t>
            </a:r>
            <a:r>
              <a:rPr lang="en-US" sz="2800" b="0" i="0" u="none" strike="noStrike" baseline="0" dirty="0"/>
              <a:t>:</a:t>
            </a:r>
          </a:p>
          <a:p>
            <a:pPr algn="l"/>
            <a:endParaRPr lang="en-US" sz="2800" b="0" i="0" u="none" strike="noStrike" baseline="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pt-PT" altLang="pt-BR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Centro Adventista de Estilo de Vida em Ulaanbaatar, Mongólia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pt-PT" altLang="pt-BR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Centro de cuidados para crianças imigrantes em Ansan, Coreia do Sul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pt-PT" altLang="pt-BR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Centro Missionário Yeongnam em Daegu, Coreia do Sul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pt-PT" altLang="pt-BR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Três centros urbanos de influência em Taipei, Tainan e Kaohsiung, Taiwan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pt-PT" altLang="pt-BR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Programa de evangelismo pela Internet voltado para a geração da Internet no Japão</a:t>
            </a:r>
            <a:r>
              <a:rPr kumimoji="0" lang="pt-PT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Projetos para o Próximo Trimestre</a:t>
            </a:r>
          </a:p>
          <a:p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235630-90A2-4AD9-B84A-45040AAFCFA7}"/>
              </a:ext>
            </a:extLst>
          </p:cNvPr>
          <p:cNvSpPr/>
          <p:nvPr/>
        </p:nvSpPr>
        <p:spPr>
          <a:xfrm>
            <a:off x="32393" y="699603"/>
            <a:ext cx="9089479" cy="569157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400" dirty="0">
                <a:solidFill>
                  <a:srgbClr val="212121"/>
                </a:solidFill>
                <a:latin typeface="inherit"/>
              </a:rPr>
              <a:t>No próximo trimestre as ofertas irão ajudar a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B06AA9-E2A7-4B5A-BC66-746C6AC85378}"/>
              </a:ext>
            </a:extLst>
          </p:cNvPr>
          <p:cNvSpPr txBox="1"/>
          <p:nvPr/>
        </p:nvSpPr>
        <p:spPr>
          <a:xfrm>
            <a:off x="57379" y="1325719"/>
            <a:ext cx="908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pt-BR" sz="36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Divisão Pacífico Norte-Asiático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24D0E0-D590-480E-A044-9A3781F7A5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7276DC-4B29-4795-A0E4-DD845B800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OBRIGADO!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7504" y="697592"/>
            <a:ext cx="2016224" cy="523220"/>
          </a:xfrm>
          <a:prstGeom prst="rect">
            <a:avLst/>
          </a:prstGeom>
          <a:solidFill>
            <a:schemeClr val="accent3">
              <a:lumMod val="60000"/>
              <a:lumOff val="4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Há três anos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36F2725-9A4A-4C07-96D4-D876C87AEF3B}"/>
              </a:ext>
            </a:extLst>
          </p:cNvPr>
          <p:cNvSpPr/>
          <p:nvPr/>
        </p:nvSpPr>
        <p:spPr>
          <a:xfrm>
            <a:off x="6516215" y="5351910"/>
            <a:ext cx="2608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Obrigado pelas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 suas ofertas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135DD96-1713-42CA-86F8-628339ACA86D}"/>
              </a:ext>
            </a:extLst>
          </p:cNvPr>
          <p:cNvSpPr/>
          <p:nvPr/>
        </p:nvSpPr>
        <p:spPr>
          <a:xfrm>
            <a:off x="2123728" y="697592"/>
            <a:ext cx="61926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pt-BR" sz="2000" b="1" dirty="0">
                <a:solidFill>
                  <a:srgbClr val="FF0000"/>
                </a:solidFill>
                <a:latin typeface="inherit"/>
              </a:rPr>
              <a:t>Obrigado por sua oferta do décimo terceiro sábado, três anos atrás, que ajudou a iniciar um novo ginásio e centro de saúde chamado New Life Center na Escola Adventista do Sétimo Dia de Holbrook. Sua oferta neste trimestre ajudará a terminar a segunda fase do centro. </a:t>
            </a:r>
          </a:p>
        </p:txBody>
      </p:sp>
      <p:pic>
        <p:nvPicPr>
          <p:cNvPr id="6" name="Imagem 5" descr="Pessoas posando para foto&#10;&#10;Descrição gerada automaticamente">
            <a:extLst>
              <a:ext uri="{FF2B5EF4-FFF2-40B4-BE49-F238E27FC236}">
                <a16:creationId xmlns:a16="http://schemas.microsoft.com/office/drawing/2014/main" id="{664C8EEA-E274-4786-BA8B-B82F97710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1" y="2924944"/>
            <a:ext cx="6294664" cy="37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3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4FC454-EE68-4A59-9256-52CD6F4A0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ÍNDICE</a:t>
            </a: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4294967295"/>
          </p:nvPr>
        </p:nvSpPr>
        <p:spPr>
          <a:xfrm>
            <a:off x="34925" y="690563"/>
            <a:ext cx="9109075" cy="523875"/>
          </a:xfrm>
          <a:prstGeom prst="rect">
            <a:avLst/>
          </a:prstGeom>
        </p:spPr>
        <p:txBody>
          <a:bodyPr anchor="ctr" anchorCtr="1"/>
          <a:lstStyle/>
          <a:p>
            <a:pPr marL="0" indent="0" algn="ctr" eaLnBrk="1" hangingPunct="1">
              <a:buNone/>
            </a:pPr>
            <a:r>
              <a:rPr lang="pt-BR" altLang="pt-BR"/>
              <a:t>Escolha um informativo clicando sobre ele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849195" y="1556792"/>
            <a:ext cx="72021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2" action="ppaction://hlinksldjump"/>
              </a:rPr>
              <a:t>3 de julho – O Espírito Santo convence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3" action="ppaction://hlinksldjump"/>
              </a:rPr>
              <a:t>10 de julho – Educação adventista conquista irmãs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4" action="ppaction://hlinksldjump"/>
              </a:rPr>
              <a:t>17 de julho – </a:t>
            </a:r>
            <a:r>
              <a:rPr lang="pt-BR" sz="2400" dirty="0" err="1">
                <a:solidFill>
                  <a:srgbClr val="FF0000"/>
                </a:solidFill>
                <a:latin typeface="MyriadPro-Light"/>
                <a:hlinkClick r:id="rId4" action="ppaction://hlinksldjump"/>
              </a:rPr>
              <a:t>Malena</a:t>
            </a:r>
            <a:r>
              <a:rPr lang="pt-BR" sz="2400" dirty="0">
                <a:solidFill>
                  <a:srgbClr val="FF0000"/>
                </a:solidFill>
                <a:latin typeface="MyriadPro-Light"/>
                <a:hlinkClick r:id="rId4" action="ppaction://hlinksldjump"/>
              </a:rPr>
              <a:t>, a garota teimosa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5" action="ppaction://hlinksldjump"/>
              </a:rPr>
              <a:t>24 de julho – O grande impacto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6" action="ppaction://hlinksldjump"/>
              </a:rPr>
              <a:t>31 de julho – Sorrisos e músicas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7" action="ppaction://hlinksldjump"/>
              </a:rPr>
              <a:t>7 de agosto – O presente-surpresa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8" action="ppaction://hlinksldjump"/>
              </a:rPr>
              <a:t>14 de agosto – “Muito obrigado!” 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9" action="ppaction://hlinksldjump"/>
              </a:rPr>
              <a:t>21 de agosto – Em busca do caderno amarelo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0" action="ppaction://hlinksldjump"/>
              </a:rPr>
              <a:t>28 de agosto – Pescadores de homens 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1" action="ppaction://hlinksldjump"/>
              </a:rPr>
              <a:t>4 de setembro – Melhor que os brinquedos 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2" action="ppaction://hlinksldjump"/>
              </a:rPr>
              <a:t>11 de setembro – Grandes mudanças no Canadá 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3" action="ppaction://hlinksldjump"/>
              </a:rPr>
              <a:t>18 de setembro – Fugindo da inundação 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4" action="ppaction://hlinksldjump"/>
              </a:rPr>
              <a:t>25 de setembro – Sofrendo em sala de aula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5B5BFF2-F451-471A-B67F-76B451181B3C}"/>
              </a:ext>
            </a:extLst>
          </p:cNvPr>
          <p:cNvSpPr/>
          <p:nvPr/>
        </p:nvSpPr>
        <p:spPr>
          <a:xfrm>
            <a:off x="92675" y="1581014"/>
            <a:ext cx="17565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U.S.A.</a:t>
            </a:r>
          </a:p>
          <a:p>
            <a:endParaRPr lang="pt-BR" sz="2400" b="1" dirty="0"/>
          </a:p>
          <a:p>
            <a:endParaRPr lang="pt-BR" sz="2400" b="1" dirty="0"/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Ilhas Marshall</a:t>
            </a:r>
          </a:p>
          <a:p>
            <a:endParaRPr lang="pt-BR" sz="2400" b="1" dirty="0"/>
          </a:p>
          <a:p>
            <a:r>
              <a:rPr lang="pt-BR" sz="2400" b="1" dirty="0"/>
              <a:t>Canadá</a:t>
            </a:r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Refugiados</a:t>
            </a:r>
          </a:p>
        </p:txBody>
      </p:sp>
    </p:spTree>
    <p:extLst>
      <p:ext uri="{BB962C8B-B14F-4D97-AF65-F5344CB8AC3E}">
        <p14:creationId xmlns:p14="http://schemas.microsoft.com/office/powerpoint/2010/main" val="336848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S01 - Missões – 03 de Julho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O Espírito Santo convence</a:t>
            </a:r>
            <a:endParaRPr lang="pt-BR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5" name="Espaço Reservado para Imagem 24" descr="Mulher de óculos sorrindo&#10;&#10;Descrição gerada automaticamente">
            <a:extLst>
              <a:ext uri="{FF2B5EF4-FFF2-40B4-BE49-F238E27FC236}">
                <a16:creationId xmlns:a16="http://schemas.microsoft.com/office/drawing/2014/main" id="{8EDF4D32-B98D-47AF-8137-448B3D3AB10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r="9540"/>
          <a:stretch/>
        </p:blipFill>
        <p:spPr/>
      </p:pic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1800" b="1" i="0" u="none" strike="noStrike" baseline="0" dirty="0" err="1">
                <a:solidFill>
                  <a:srgbClr val="000000"/>
                </a:solidFill>
                <a:latin typeface="Goudy"/>
              </a:rPr>
              <a:t>Shawnewa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Goudy"/>
              </a:rPr>
              <a:t>, 18 </a:t>
            </a:r>
            <a:endParaRPr lang="pt-BR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U.S.A.</a:t>
            </a:r>
          </a:p>
        </p:txBody>
      </p: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C2A06366-FDE9-48A4-A5F8-EFEA423FD5B8}"/>
              </a:ext>
            </a:extLst>
          </p:cNvPr>
          <p:cNvCxnSpPr>
            <a:cxnSpLocks/>
          </p:cNvCxnSpPr>
          <p:nvPr/>
        </p:nvCxnSpPr>
        <p:spPr>
          <a:xfrm flipH="1">
            <a:off x="2627784" y="3555847"/>
            <a:ext cx="4071232" cy="145732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Espaço Reservado para Imagem 19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99D86AB1-3DC8-4279-B13A-04FBE5B286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647"/>
          <a:stretch>
            <a:fillRect/>
          </a:stretch>
        </p:blipFill>
        <p:spPr>
          <a:xfrm>
            <a:off x="6699250" y="1581150"/>
            <a:ext cx="2376488" cy="1574800"/>
          </a:xfrm>
        </p:spPr>
      </p:pic>
    </p:spTree>
    <p:extLst>
      <p:ext uri="{BB962C8B-B14F-4D97-AF65-F5344CB8AC3E}">
        <p14:creationId xmlns:p14="http://schemas.microsoft.com/office/powerpoint/2010/main" val="77988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ronavírus nos EUA: a 'tempestade perfeita' detonada pela pandemia na  maior reserva indígena dos EUA - BBC News Brasil">
            <a:extLst>
              <a:ext uri="{FF2B5EF4-FFF2-40B4-BE49-F238E27FC236}">
                <a16:creationId xmlns:a16="http://schemas.microsoft.com/office/drawing/2014/main" id="{87D301AE-AC75-4D2A-8AF1-7376DD710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1"/>
          <a:stretch/>
        </p:blipFill>
        <p:spPr bwMode="auto">
          <a:xfrm>
            <a:off x="5681272" y="2024477"/>
            <a:ext cx="3390732" cy="21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929A01-8A30-47A4-808B-3D85EC1D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555788" cy="5341710"/>
          </a:xfrm>
        </p:spPr>
        <p:txBody>
          <a:bodyPr/>
          <a:lstStyle/>
          <a:p>
            <a:pPr algn="l"/>
            <a:r>
              <a:rPr lang="pt-BR" sz="1800" i="0" u="none" strike="noStrike" baseline="0" dirty="0">
                <a:latin typeface="+mj-lt"/>
              </a:rPr>
              <a:t>• A palavra "Navajo" em espanhol vem da Língua </a:t>
            </a:r>
            <a:r>
              <a:rPr lang="pt-BR" sz="1800" i="0" u="none" strike="noStrike" baseline="0" dirty="0" err="1">
                <a:latin typeface="+mj-lt"/>
              </a:rPr>
              <a:t>tewa</a:t>
            </a:r>
            <a:r>
              <a:rPr lang="pt-BR" sz="1800" i="0" u="none" strike="noStrike" baseline="0" dirty="0">
                <a:latin typeface="+mj-lt"/>
              </a:rPr>
              <a:t> (falada pelos povos indígenas), Palavra </a:t>
            </a:r>
            <a:r>
              <a:rPr lang="pt-BR" sz="1800" i="0" u="none" strike="noStrike" baseline="0" dirty="0" err="1">
                <a:latin typeface="+mj-lt"/>
              </a:rPr>
              <a:t>navaha</a:t>
            </a:r>
            <a:r>
              <a:rPr lang="pt-BR" sz="1800" i="0" u="none" strike="noStrike" baseline="0" dirty="0">
                <a:latin typeface="+mj-lt"/>
              </a:rPr>
              <a:t>, que significa "pessoas do campo de cultivo. Os Navajo se autodenominam </a:t>
            </a:r>
            <a:r>
              <a:rPr lang="pt-BR" sz="1800" i="0" u="none" strike="noStrike" baseline="0" dirty="0" err="1">
                <a:latin typeface="+mj-lt"/>
              </a:rPr>
              <a:t>Diné</a:t>
            </a:r>
            <a:r>
              <a:rPr lang="pt-BR" sz="1800" i="0" u="none" strike="noStrike" baseline="0" dirty="0">
                <a:latin typeface="+mj-lt"/>
              </a:rPr>
              <a:t>.</a:t>
            </a:r>
          </a:p>
          <a:p>
            <a:pPr algn="l"/>
            <a:r>
              <a:rPr lang="pt-BR" sz="1800" i="0" u="none" strike="noStrike" baseline="0" dirty="0">
                <a:latin typeface="+mj-lt"/>
              </a:rPr>
              <a:t>• Arizona é o sexto maior estado dos Estados Unidos em termos de território e décimo quarto em termos populacionais. Está localizado no sudoeste dos Estados Unidos e fronteiras</a:t>
            </a:r>
          </a:p>
          <a:p>
            <a:pPr algn="l"/>
            <a:r>
              <a:rPr lang="pt-BR" sz="1800" i="0" u="none" strike="noStrike" baseline="0" dirty="0">
                <a:latin typeface="+mj-lt"/>
              </a:rPr>
              <a:t>Estados de Nevada, Novo México, Utah, Califórnia</a:t>
            </a:r>
          </a:p>
          <a:p>
            <a:pPr algn="l"/>
            <a:r>
              <a:rPr lang="pt-BR" sz="1800" i="0" u="none" strike="noStrike" baseline="0" dirty="0">
                <a:latin typeface="+mj-lt"/>
              </a:rPr>
              <a:t>Colorado.</a:t>
            </a:r>
            <a:endParaRPr lang="pt-BR" dirty="0">
              <a:latin typeface="+mj-lt"/>
            </a:endParaRPr>
          </a:p>
        </p:txBody>
      </p:sp>
      <p:pic>
        <p:nvPicPr>
          <p:cNvPr id="1030" name="Picture 6" descr="Coronavírus nos EUA: a 'tempestade perfeita' detonada pela pandemia na  maior reserva indígena dos EUA - BBC News Brasil">
            <a:extLst>
              <a:ext uri="{FF2B5EF4-FFF2-40B4-BE49-F238E27FC236}">
                <a16:creationId xmlns:a16="http://schemas.microsoft.com/office/drawing/2014/main" id="{52A3532B-26D5-408E-8743-F56E284C0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83" y="703930"/>
            <a:ext cx="2959201" cy="166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ção Navajo: Índios ou cowboys? | Estados Unidos | Got2Globe">
            <a:extLst>
              <a:ext uri="{FF2B5EF4-FFF2-40B4-BE49-F238E27FC236}">
                <a16:creationId xmlns:a16="http://schemas.microsoft.com/office/drawing/2014/main" id="{AC262082-751D-4909-B9AF-2810C94C2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53011"/>
            <a:ext cx="3801571" cy="252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E1098C2-D70C-43AC-A9AC-CD1538FD5BFC}"/>
              </a:ext>
            </a:extLst>
          </p:cNvPr>
          <p:cNvSpPr txBox="1"/>
          <p:nvPr/>
        </p:nvSpPr>
        <p:spPr>
          <a:xfrm>
            <a:off x="5718783" y="712880"/>
            <a:ext cx="1517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latin typeface="+mj-lt"/>
              </a:rPr>
              <a:t>Índios Navajo</a:t>
            </a:r>
            <a:endParaRPr lang="pt-BR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1872B70-B073-438C-838F-1D8666B8385C}"/>
              </a:ext>
            </a:extLst>
          </p:cNvPr>
          <p:cNvSpPr txBox="1"/>
          <p:nvPr/>
        </p:nvSpPr>
        <p:spPr>
          <a:xfrm>
            <a:off x="6732239" y="1655145"/>
            <a:ext cx="2411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latin typeface="+mj-lt"/>
              </a:rPr>
              <a:t>Índios Navajo tecendo</a:t>
            </a:r>
            <a:endParaRPr lang="pt-BR" b="1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7B8FBBD-B794-4092-8DFD-52AEFE75D711}"/>
              </a:ext>
            </a:extLst>
          </p:cNvPr>
          <p:cNvSpPr txBox="1"/>
          <p:nvPr/>
        </p:nvSpPr>
        <p:spPr>
          <a:xfrm>
            <a:off x="3203848" y="3606680"/>
            <a:ext cx="1436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latin typeface="+mj-lt"/>
              </a:rPr>
              <a:t>Território Navajo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254319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983B45AF-8364-4CDC-8D96-88421BFA6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" y="719113"/>
            <a:ext cx="2903052" cy="49244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Urso Negro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</a:t>
            </a:r>
            <a:r>
              <a:rPr lang="es-ES" sz="1200" dirty="0" err="1">
                <a:latin typeface="Comic Sans MS" panose="030F0702030302020204" pitchFamily="66" charset="0"/>
              </a:rPr>
              <a:t>urso</a:t>
            </a:r>
            <a:r>
              <a:rPr lang="es-ES" sz="1200" dirty="0">
                <a:latin typeface="Comic Sans MS" panose="030F0702030302020204" pitchFamily="66" charset="0"/>
              </a:rPr>
              <a:t> negro, </a:t>
            </a:r>
            <a:r>
              <a:rPr lang="pt-BR" sz="1200" dirty="0">
                <a:latin typeface="Comic Sans MS" panose="030F0702030302020204" pitchFamily="66" charset="0"/>
              </a:rPr>
              <a:t>também conhecido como </a:t>
            </a:r>
            <a:r>
              <a:rPr lang="pt-BR" sz="1200" b="1" dirty="0" err="1">
                <a:latin typeface="Comic Sans MS" panose="030F0702030302020204" pitchFamily="66" charset="0"/>
              </a:rPr>
              <a:t>baribal</a:t>
            </a:r>
            <a:r>
              <a:rPr lang="pt-BR" sz="1200" dirty="0">
                <a:latin typeface="Comic Sans MS" panose="030F0702030302020204" pitchFamily="66" charset="0"/>
              </a:rPr>
              <a:t>, é um urso norte-americano, encontrado nos Estados Unidos;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  <a:cs typeface="Arial" panose="020B0604020202020204" pitchFamily="34" charset="0"/>
              </a:rPr>
              <a:t>Além de ser um bom nadador, também tem habilidade pra subir em árvores e montanhas;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Sua pelagem pode ser de cor negra, marrom, bege ou branca;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Se alimentam de frutas silvestres, raízes e bolotas, assim como peixe;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Passam o inverno hibernando (dormindo) numa caverna, em uma confortável cama de folhas. É ali que nascem os filhotes, que ficam com a mãe até os dois anos;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" name="Picture 2" descr="Bandeira dos Estados Unidos">
            <a:extLst>
              <a:ext uri="{FF2B5EF4-FFF2-40B4-BE49-F238E27FC236}">
                <a16:creationId xmlns:a16="http://schemas.microsoft.com/office/drawing/2014/main" id="{80CDF965-E0F9-4EA7-B187-A4946DD0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5771213"/>
            <a:ext cx="1392089" cy="73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Imagem relacionada">
            <a:extLst>
              <a:ext uri="{FF2B5EF4-FFF2-40B4-BE49-F238E27FC236}">
                <a16:creationId xmlns:a16="http://schemas.microsoft.com/office/drawing/2014/main" id="{D3149AFD-6929-4D4D-8369-9A44EF503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422" y="4019628"/>
            <a:ext cx="2046468" cy="2714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ixaDeTexto 2">
            <a:extLst>
              <a:ext uri="{FF2B5EF4-FFF2-40B4-BE49-F238E27FC236}">
                <a16:creationId xmlns:a16="http://schemas.microsoft.com/office/drawing/2014/main" id="{8806D040-AB9B-4561-9D7D-BC04541D2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3" y="6534767"/>
            <a:ext cx="25922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000" dirty="0">
                <a:latin typeface="Comic Sans MS" panose="030F0702030302020204" pitchFamily="66" charset="0"/>
              </a:rPr>
              <a:t>Bandeira dos Estados Unidos</a:t>
            </a:r>
            <a:endParaRPr lang="pt-BR" altLang="pt-BR" sz="1000" dirty="0"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CE74B1C-106E-4B82-865F-F83AF530F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07" y="709461"/>
            <a:ext cx="2511552" cy="326745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D868754-4353-40A5-9C0F-82B7A36F5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00" y="719113"/>
            <a:ext cx="3236976" cy="248107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6141B3C-195D-4F17-8C88-8EAAB9A0E0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80" y="2695786"/>
            <a:ext cx="2651760" cy="21640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677F32A-B9E6-4F50-9400-BF473400F5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98620"/>
            <a:ext cx="3163824" cy="21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82166"/>
      </p:ext>
    </p:extLst>
  </p:cSld>
  <p:clrMapOvr>
    <a:masterClrMapping/>
  </p:clrMapOvr>
</p:sld>
</file>

<file path=ppt/theme/theme1.xml><?xml version="1.0" encoding="utf-8"?>
<a:theme xmlns:a="http://schemas.openxmlformats.org/drawingml/2006/main" name="Missõe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Amarelo ADORAÇ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28428</TotalTime>
  <Words>3199</Words>
  <Application>Microsoft Office PowerPoint</Application>
  <PresentationFormat>Apresentação na tela (4:3)</PresentationFormat>
  <Paragraphs>368</Paragraphs>
  <Slides>49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Comic Sans MS</vt:lpstr>
      <vt:lpstr>Goudy</vt:lpstr>
      <vt:lpstr>inherit</vt:lpstr>
      <vt:lpstr>MyriadPro-Light</vt:lpstr>
      <vt:lpstr>Wingdings</vt:lpstr>
      <vt:lpstr>Missões</vt:lpstr>
      <vt:lpstr>Amarelo ADORAÇÃO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 Ernesto Nobrega Schwantes</cp:lastModifiedBy>
  <cp:revision>1605</cp:revision>
  <dcterms:created xsi:type="dcterms:W3CDTF">2014-12-27T17:37:04Z</dcterms:created>
  <dcterms:modified xsi:type="dcterms:W3CDTF">2021-06-19T14:15:44Z</dcterms:modified>
</cp:coreProperties>
</file>