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711" r:id="rId2"/>
  </p:sldMasterIdLst>
  <p:notesMasterIdLst>
    <p:notesMasterId r:id="rId52"/>
  </p:notesMasterIdLst>
  <p:sldIdLst>
    <p:sldId id="727" r:id="rId3"/>
    <p:sldId id="256" r:id="rId4"/>
    <p:sldId id="902" r:id="rId5"/>
    <p:sldId id="517" r:id="rId6"/>
    <p:sldId id="258" r:id="rId7"/>
    <p:sldId id="259" r:id="rId8"/>
    <p:sldId id="260" r:id="rId9"/>
    <p:sldId id="733" r:id="rId10"/>
    <p:sldId id="930" r:id="rId11"/>
    <p:sldId id="943" r:id="rId12"/>
    <p:sldId id="944" r:id="rId13"/>
    <p:sldId id="945" r:id="rId14"/>
    <p:sldId id="925" r:id="rId15"/>
    <p:sldId id="926" r:id="rId16"/>
    <p:sldId id="927" r:id="rId17"/>
    <p:sldId id="928" r:id="rId18"/>
    <p:sldId id="929" r:id="rId19"/>
    <p:sldId id="905" r:id="rId20"/>
    <p:sldId id="931" r:id="rId21"/>
    <p:sldId id="932" r:id="rId22"/>
    <p:sldId id="933" r:id="rId23"/>
    <p:sldId id="934" r:id="rId24"/>
    <p:sldId id="935" r:id="rId25"/>
    <p:sldId id="936" r:id="rId26"/>
    <p:sldId id="937" r:id="rId27"/>
    <p:sldId id="938" r:id="rId28"/>
    <p:sldId id="939" r:id="rId29"/>
    <p:sldId id="940" r:id="rId30"/>
    <p:sldId id="941" r:id="rId31"/>
    <p:sldId id="942" r:id="rId32"/>
    <p:sldId id="946" r:id="rId33"/>
    <p:sldId id="947" r:id="rId34"/>
    <p:sldId id="948" r:id="rId35"/>
    <p:sldId id="949" r:id="rId36"/>
    <p:sldId id="950" r:id="rId37"/>
    <p:sldId id="951" r:id="rId38"/>
    <p:sldId id="952" r:id="rId39"/>
    <p:sldId id="953" r:id="rId40"/>
    <p:sldId id="954" r:id="rId41"/>
    <p:sldId id="955" r:id="rId42"/>
    <p:sldId id="956" r:id="rId43"/>
    <p:sldId id="957" r:id="rId44"/>
    <p:sldId id="958" r:id="rId45"/>
    <p:sldId id="959" r:id="rId46"/>
    <p:sldId id="960" r:id="rId47"/>
    <p:sldId id="924" r:id="rId48"/>
    <p:sldId id="312" r:id="rId49"/>
    <p:sldId id="325" r:id="rId50"/>
    <p:sldId id="304" r:id="rId5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y Ernesto Nobrega Schwantes" initials="RENS" lastIdx="1" clrIdx="0">
    <p:extLst>
      <p:ext uri="{19B8F6BF-5375-455C-9EA6-DF929625EA0E}">
        <p15:presenceInfo xmlns:p15="http://schemas.microsoft.com/office/powerpoint/2012/main" userId="2159a553c4c13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82" autoAdjust="0"/>
    <p:restoredTop sz="94434" autoAdjust="0"/>
  </p:normalViewPr>
  <p:slideViewPr>
    <p:cSldViewPr>
      <p:cViewPr varScale="1">
        <p:scale>
          <a:sx n="90" d="100"/>
          <a:sy n="90" d="100"/>
        </p:scale>
        <p:origin x="498" y="90"/>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13/03/2021</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7</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21</a:t>
            </a:fld>
            <a:endParaRPr lang="pt-BR" altLang="pt-BR">
              <a:latin typeface="Arial" charset="0"/>
              <a:cs typeface="Arial" charset="0"/>
            </a:endParaRPr>
          </a:p>
        </p:txBody>
      </p:sp>
    </p:spTree>
    <p:extLst>
      <p:ext uri="{BB962C8B-B14F-4D97-AF65-F5344CB8AC3E}">
        <p14:creationId xmlns:p14="http://schemas.microsoft.com/office/powerpoint/2010/main" val="189829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22</a:t>
            </a:fld>
            <a:endParaRPr lang="pt-BR"/>
          </a:p>
        </p:txBody>
      </p:sp>
    </p:spTree>
    <p:extLst>
      <p:ext uri="{BB962C8B-B14F-4D97-AF65-F5344CB8AC3E}">
        <p14:creationId xmlns:p14="http://schemas.microsoft.com/office/powerpoint/2010/main" val="119719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24</a:t>
            </a:fld>
            <a:endParaRPr lang="pt-BR" altLang="pt-BR">
              <a:latin typeface="Arial" charset="0"/>
              <a:cs typeface="Arial" charset="0"/>
            </a:endParaRPr>
          </a:p>
        </p:txBody>
      </p:sp>
    </p:spTree>
    <p:extLst>
      <p:ext uri="{BB962C8B-B14F-4D97-AF65-F5344CB8AC3E}">
        <p14:creationId xmlns:p14="http://schemas.microsoft.com/office/powerpoint/2010/main" val="210654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25</a:t>
            </a:fld>
            <a:endParaRPr lang="pt-BR"/>
          </a:p>
        </p:txBody>
      </p:sp>
    </p:spTree>
    <p:extLst>
      <p:ext uri="{BB962C8B-B14F-4D97-AF65-F5344CB8AC3E}">
        <p14:creationId xmlns:p14="http://schemas.microsoft.com/office/powerpoint/2010/main" val="194738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27</a:t>
            </a:fld>
            <a:endParaRPr lang="pt-BR" altLang="pt-BR">
              <a:latin typeface="Arial" charset="0"/>
              <a:cs typeface="Arial" charset="0"/>
            </a:endParaRPr>
          </a:p>
        </p:txBody>
      </p:sp>
    </p:spTree>
    <p:extLst>
      <p:ext uri="{BB962C8B-B14F-4D97-AF65-F5344CB8AC3E}">
        <p14:creationId xmlns:p14="http://schemas.microsoft.com/office/powerpoint/2010/main" val="133972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28</a:t>
            </a:fld>
            <a:endParaRPr lang="pt-BR"/>
          </a:p>
        </p:txBody>
      </p:sp>
    </p:spTree>
    <p:extLst>
      <p:ext uri="{BB962C8B-B14F-4D97-AF65-F5344CB8AC3E}">
        <p14:creationId xmlns:p14="http://schemas.microsoft.com/office/powerpoint/2010/main" val="315943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30</a:t>
            </a:fld>
            <a:endParaRPr lang="pt-BR" altLang="pt-BR">
              <a:latin typeface="Arial" charset="0"/>
              <a:cs typeface="Arial" charset="0"/>
            </a:endParaRPr>
          </a:p>
        </p:txBody>
      </p:sp>
    </p:spTree>
    <p:extLst>
      <p:ext uri="{BB962C8B-B14F-4D97-AF65-F5344CB8AC3E}">
        <p14:creationId xmlns:p14="http://schemas.microsoft.com/office/powerpoint/2010/main" val="334416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31</a:t>
            </a:fld>
            <a:endParaRPr lang="pt-BR"/>
          </a:p>
        </p:txBody>
      </p:sp>
    </p:spTree>
    <p:extLst>
      <p:ext uri="{BB962C8B-B14F-4D97-AF65-F5344CB8AC3E}">
        <p14:creationId xmlns:p14="http://schemas.microsoft.com/office/powerpoint/2010/main" val="128581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33</a:t>
            </a:fld>
            <a:endParaRPr lang="pt-BR" altLang="pt-BR">
              <a:latin typeface="Arial" charset="0"/>
              <a:cs typeface="Arial" charset="0"/>
            </a:endParaRPr>
          </a:p>
        </p:txBody>
      </p:sp>
    </p:spTree>
    <p:extLst>
      <p:ext uri="{BB962C8B-B14F-4D97-AF65-F5344CB8AC3E}">
        <p14:creationId xmlns:p14="http://schemas.microsoft.com/office/powerpoint/2010/main" val="162697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34</a:t>
            </a:fld>
            <a:endParaRPr lang="pt-BR"/>
          </a:p>
        </p:txBody>
      </p:sp>
    </p:spTree>
    <p:extLst>
      <p:ext uri="{BB962C8B-B14F-4D97-AF65-F5344CB8AC3E}">
        <p14:creationId xmlns:p14="http://schemas.microsoft.com/office/powerpoint/2010/main" val="32424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9</a:t>
            </a:fld>
            <a:endParaRPr lang="pt-BR" altLang="pt-BR">
              <a:latin typeface="Arial" charset="0"/>
              <a:cs typeface="Arial" charset="0"/>
            </a:endParaRPr>
          </a:p>
        </p:txBody>
      </p:sp>
    </p:spTree>
    <p:extLst>
      <p:ext uri="{BB962C8B-B14F-4D97-AF65-F5344CB8AC3E}">
        <p14:creationId xmlns:p14="http://schemas.microsoft.com/office/powerpoint/2010/main" val="3941447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36</a:t>
            </a:fld>
            <a:endParaRPr lang="pt-BR" altLang="pt-BR">
              <a:latin typeface="Arial" charset="0"/>
              <a:cs typeface="Arial" charset="0"/>
            </a:endParaRPr>
          </a:p>
        </p:txBody>
      </p:sp>
    </p:spTree>
    <p:extLst>
      <p:ext uri="{BB962C8B-B14F-4D97-AF65-F5344CB8AC3E}">
        <p14:creationId xmlns:p14="http://schemas.microsoft.com/office/powerpoint/2010/main" val="1769502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37</a:t>
            </a:fld>
            <a:endParaRPr lang="pt-BR"/>
          </a:p>
        </p:txBody>
      </p:sp>
    </p:spTree>
    <p:extLst>
      <p:ext uri="{BB962C8B-B14F-4D97-AF65-F5344CB8AC3E}">
        <p14:creationId xmlns:p14="http://schemas.microsoft.com/office/powerpoint/2010/main" val="4104190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39</a:t>
            </a:fld>
            <a:endParaRPr lang="pt-BR" altLang="pt-BR">
              <a:latin typeface="Arial" charset="0"/>
              <a:cs typeface="Arial" charset="0"/>
            </a:endParaRPr>
          </a:p>
        </p:txBody>
      </p:sp>
    </p:spTree>
    <p:extLst>
      <p:ext uri="{BB962C8B-B14F-4D97-AF65-F5344CB8AC3E}">
        <p14:creationId xmlns:p14="http://schemas.microsoft.com/office/powerpoint/2010/main" val="2976398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40</a:t>
            </a:fld>
            <a:endParaRPr lang="pt-BR"/>
          </a:p>
        </p:txBody>
      </p:sp>
    </p:spTree>
    <p:extLst>
      <p:ext uri="{BB962C8B-B14F-4D97-AF65-F5344CB8AC3E}">
        <p14:creationId xmlns:p14="http://schemas.microsoft.com/office/powerpoint/2010/main" val="221517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42</a:t>
            </a:fld>
            <a:endParaRPr lang="pt-BR" altLang="pt-BR">
              <a:latin typeface="Arial" charset="0"/>
              <a:cs typeface="Arial" charset="0"/>
            </a:endParaRPr>
          </a:p>
        </p:txBody>
      </p:sp>
    </p:spTree>
    <p:extLst>
      <p:ext uri="{BB962C8B-B14F-4D97-AF65-F5344CB8AC3E}">
        <p14:creationId xmlns:p14="http://schemas.microsoft.com/office/powerpoint/2010/main" val="3313092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43</a:t>
            </a:fld>
            <a:endParaRPr lang="pt-BR"/>
          </a:p>
        </p:txBody>
      </p:sp>
    </p:spTree>
    <p:extLst>
      <p:ext uri="{BB962C8B-B14F-4D97-AF65-F5344CB8AC3E}">
        <p14:creationId xmlns:p14="http://schemas.microsoft.com/office/powerpoint/2010/main" val="31727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45</a:t>
            </a:fld>
            <a:endParaRPr lang="pt-BR" altLang="pt-BR">
              <a:latin typeface="Arial" charset="0"/>
              <a:cs typeface="Arial" charset="0"/>
            </a:endParaRPr>
          </a:p>
        </p:txBody>
      </p:sp>
    </p:spTree>
    <p:extLst>
      <p:ext uri="{BB962C8B-B14F-4D97-AF65-F5344CB8AC3E}">
        <p14:creationId xmlns:p14="http://schemas.microsoft.com/office/powerpoint/2010/main" val="69389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10</a:t>
            </a:fld>
            <a:endParaRPr lang="pt-BR"/>
          </a:p>
        </p:txBody>
      </p:sp>
    </p:spTree>
    <p:extLst>
      <p:ext uri="{BB962C8B-B14F-4D97-AF65-F5344CB8AC3E}">
        <p14:creationId xmlns:p14="http://schemas.microsoft.com/office/powerpoint/2010/main" val="171698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12</a:t>
            </a:fld>
            <a:endParaRPr lang="pt-BR" altLang="pt-BR">
              <a:latin typeface="Arial" charset="0"/>
              <a:cs typeface="Arial" charset="0"/>
            </a:endParaRPr>
          </a:p>
        </p:txBody>
      </p:sp>
    </p:spTree>
    <p:extLst>
      <p:ext uri="{BB962C8B-B14F-4D97-AF65-F5344CB8AC3E}">
        <p14:creationId xmlns:p14="http://schemas.microsoft.com/office/powerpoint/2010/main" val="358309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13</a:t>
            </a:fld>
            <a:endParaRPr lang="pt-BR"/>
          </a:p>
        </p:txBody>
      </p:sp>
    </p:spTree>
    <p:extLst>
      <p:ext uri="{BB962C8B-B14F-4D97-AF65-F5344CB8AC3E}">
        <p14:creationId xmlns:p14="http://schemas.microsoft.com/office/powerpoint/2010/main" val="12058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15</a:t>
            </a:fld>
            <a:endParaRPr lang="pt-BR" altLang="pt-BR">
              <a:latin typeface="Arial" charset="0"/>
              <a:cs typeface="Arial" charset="0"/>
            </a:endParaRPr>
          </a:p>
        </p:txBody>
      </p:sp>
    </p:spTree>
    <p:extLst>
      <p:ext uri="{BB962C8B-B14F-4D97-AF65-F5344CB8AC3E}">
        <p14:creationId xmlns:p14="http://schemas.microsoft.com/office/powerpoint/2010/main" val="10200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16</a:t>
            </a:fld>
            <a:endParaRPr lang="pt-BR"/>
          </a:p>
        </p:txBody>
      </p:sp>
    </p:spTree>
    <p:extLst>
      <p:ext uri="{BB962C8B-B14F-4D97-AF65-F5344CB8AC3E}">
        <p14:creationId xmlns:p14="http://schemas.microsoft.com/office/powerpoint/2010/main" val="53103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18</a:t>
            </a:fld>
            <a:endParaRPr lang="pt-BR" altLang="pt-BR">
              <a:latin typeface="Arial" charset="0"/>
              <a:cs typeface="Arial" charset="0"/>
            </a:endParaRPr>
          </a:p>
        </p:txBody>
      </p:sp>
    </p:spTree>
    <p:extLst>
      <p:ext uri="{BB962C8B-B14F-4D97-AF65-F5344CB8AC3E}">
        <p14:creationId xmlns:p14="http://schemas.microsoft.com/office/powerpoint/2010/main" val="2932076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19</a:t>
            </a:fld>
            <a:endParaRPr lang="pt-BR"/>
          </a:p>
        </p:txBody>
      </p:sp>
    </p:spTree>
    <p:extLst>
      <p:ext uri="{BB962C8B-B14F-4D97-AF65-F5344CB8AC3E}">
        <p14:creationId xmlns:p14="http://schemas.microsoft.com/office/powerpoint/2010/main" val="2684999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mailto:ruy_ernesto@hotmail.com"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jpg"/><Relationship Id="rId5" Type="http://schemas.openxmlformats.org/officeDocument/2006/relationships/image" Target="../media/image9.jpg"/><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Trimestral">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4E1BE383-3AB9-4D0C-A48C-D95DABE4CF7F}"/>
              </a:ext>
            </a:extLst>
          </p:cNvPr>
          <p:cNvSpPr txBox="1">
            <a:spLocks noChangeArrowheads="1"/>
          </p:cNvSpPr>
          <p:nvPr userDrawn="1"/>
        </p:nvSpPr>
        <p:spPr bwMode="auto">
          <a:xfrm>
            <a:off x="27449" y="1243331"/>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 name="Retângulo 1">
            <a:extLst>
              <a:ext uri="{FF2B5EF4-FFF2-40B4-BE49-F238E27FC236}">
                <a16:creationId xmlns:a16="http://schemas.microsoft.com/office/drawing/2014/main" id="{38B97C8C-6581-4DA9-B07D-8F11A12926A2}"/>
              </a:ext>
            </a:extLst>
          </p:cNvPr>
          <p:cNvSpPr/>
          <p:nvPr userDrawn="1"/>
        </p:nvSpPr>
        <p:spPr>
          <a:xfrm>
            <a:off x="1749597" y="620688"/>
            <a:ext cx="423862" cy="3416320"/>
          </a:xfrm>
          <a:prstGeom prst="rect">
            <a:avLst/>
          </a:prstGeom>
        </p:spPr>
        <p:txBody>
          <a:bodyPr wrap="square">
            <a:spAutoFit/>
          </a:bodyPr>
          <a:lstStyle/>
          <a:p>
            <a:pPr algn="ctr"/>
            <a:r>
              <a:rPr lang="pt-BR" altLang="pt-BR" sz="1800" dirty="0">
                <a:solidFill>
                  <a:schemeClr val="bg1"/>
                </a:solidFill>
              </a:rPr>
              <a:t>MI</a:t>
            </a:r>
          </a:p>
          <a:p>
            <a:pPr algn="ctr"/>
            <a:r>
              <a:rPr lang="pt-BR" altLang="pt-BR" sz="1800" dirty="0">
                <a:solidFill>
                  <a:schemeClr val="bg1"/>
                </a:solidFill>
              </a:rPr>
              <a:t>S</a:t>
            </a:r>
          </a:p>
          <a:p>
            <a:pPr algn="ctr"/>
            <a:r>
              <a:rPr lang="pt-BR" altLang="pt-BR" sz="1800" dirty="0">
                <a:solidFill>
                  <a:schemeClr val="bg1"/>
                </a:solidFill>
              </a:rPr>
              <a:t>S</a:t>
            </a:r>
          </a:p>
          <a:p>
            <a:pPr algn="ctr"/>
            <a:r>
              <a:rPr lang="pt-BR" altLang="pt-BR" sz="1800" dirty="0">
                <a:solidFill>
                  <a:schemeClr val="bg1"/>
                </a:solidFill>
              </a:rPr>
              <a:t>I</a:t>
            </a:r>
          </a:p>
          <a:p>
            <a:pPr algn="ctr"/>
            <a:r>
              <a:rPr lang="pt-BR" altLang="pt-BR" sz="1800" dirty="0">
                <a:solidFill>
                  <a:schemeClr val="bg1"/>
                </a:solidFill>
              </a:rPr>
              <a:t>ONÁR</a:t>
            </a:r>
          </a:p>
          <a:p>
            <a:pPr algn="ctr"/>
            <a:r>
              <a:rPr lang="pt-BR" altLang="pt-BR" sz="1800" dirty="0">
                <a:solidFill>
                  <a:schemeClr val="bg1"/>
                </a:solidFill>
              </a:rPr>
              <a:t>I</a:t>
            </a:r>
          </a:p>
          <a:p>
            <a:pPr algn="ctr"/>
            <a:r>
              <a:rPr lang="pt-BR" altLang="pt-BR" sz="1800" dirty="0">
                <a:solidFill>
                  <a:schemeClr val="bg1"/>
                </a:solidFill>
              </a:rPr>
              <a:t>OS</a:t>
            </a:r>
            <a:endParaRPr lang="pt-BR" dirty="0"/>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2021</a:t>
            </a:r>
          </a:p>
        </p:txBody>
      </p:sp>
      <p:sp>
        <p:nvSpPr>
          <p:cNvPr id="30" name="Espaço Reservado para Texto 29">
            <a:extLst>
              <a:ext uri="{FF2B5EF4-FFF2-40B4-BE49-F238E27FC236}">
                <a16:creationId xmlns:a16="http://schemas.microsoft.com/office/drawing/2014/main" id="{61069D8B-8B28-4E35-879E-2C48552D6220}"/>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4238227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stória ES">
    <p:spTree>
      <p:nvGrpSpPr>
        <p:cNvPr id="1" name=""/>
        <p:cNvGrpSpPr/>
        <p:nvPr/>
      </p:nvGrpSpPr>
      <p:grpSpPr>
        <a:xfrm>
          <a:off x="0" y="0"/>
          <a:ext cx="0" cy="0"/>
          <a:chOff x="0" y="0"/>
          <a:chExt cx="0" cy="0"/>
        </a:xfrm>
      </p:grpSpPr>
      <p:sp>
        <p:nvSpPr>
          <p:cNvPr id="22" name="Retângulo 21">
            <a:extLst>
              <a:ext uri="{FF2B5EF4-FFF2-40B4-BE49-F238E27FC236}">
                <a16:creationId xmlns:a16="http://schemas.microsoft.com/office/drawing/2014/main" id="{882D1CDF-A47D-47A7-9A67-85964D32545C}"/>
              </a:ext>
            </a:extLst>
          </p:cNvPr>
          <p:cNvSpPr/>
          <p:nvPr userDrawn="1"/>
        </p:nvSpPr>
        <p:spPr>
          <a:xfrm>
            <a:off x="23812"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1" name="Retângulo 10">
            <a:extLst>
              <a:ext uri="{FF2B5EF4-FFF2-40B4-BE49-F238E27FC236}">
                <a16:creationId xmlns:a16="http://schemas.microsoft.com/office/drawing/2014/main" id="{476A1A1E-51CD-4CA1-AA4A-99FB22EFDD33}"/>
              </a:ext>
            </a:extLst>
          </p:cNvPr>
          <p:cNvSpPr/>
          <p:nvPr userDrawn="1"/>
        </p:nvSpPr>
        <p:spPr>
          <a:xfrm>
            <a:off x="34925"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FDEC2DDF-130F-4C79-8748-C45A2439757C}"/>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 name="Espaço Reservado para Texto 8">
            <a:extLst>
              <a:ext uri="{FF2B5EF4-FFF2-40B4-BE49-F238E27FC236}">
                <a16:creationId xmlns:a16="http://schemas.microsoft.com/office/drawing/2014/main" id="{8F14CC2E-63C0-43EF-A5E7-4848A3520508}"/>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lang="pt-BR" sz="4000" b="1" kern="1200" dirty="0">
                <a:ln>
                  <a:solidFill>
                    <a:schemeClr val="tx1"/>
                  </a:solidFill>
                </a:ln>
                <a:solidFill>
                  <a:srgbClr val="FFFF00"/>
                </a:solidFill>
                <a:latin typeface="+mn-lt"/>
                <a:ea typeface="+mn-ea"/>
                <a:cs typeface="+mn-cs"/>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S01 – </a:t>
            </a:r>
            <a:r>
              <a:rPr lang="pt-BR" dirty="0" err="1"/>
              <a:t>Misión</a:t>
            </a:r>
            <a:r>
              <a:rPr lang="pt-BR" dirty="0"/>
              <a:t> – 5 de Janeiro</a:t>
            </a:r>
          </a:p>
        </p:txBody>
      </p:sp>
      <p:sp>
        <p:nvSpPr>
          <p:cNvPr id="14" name="Espaço Reservado para Texto 2">
            <a:extLst>
              <a:ext uri="{FF2B5EF4-FFF2-40B4-BE49-F238E27FC236}">
                <a16:creationId xmlns:a16="http://schemas.microsoft.com/office/drawing/2014/main" id="{AEBCA12A-E4DA-4E15-AE44-1DD2C49FA591}"/>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15" name="Espaço Reservado para Imagem 17">
            <a:extLst>
              <a:ext uri="{FF2B5EF4-FFF2-40B4-BE49-F238E27FC236}">
                <a16:creationId xmlns:a16="http://schemas.microsoft.com/office/drawing/2014/main" id="{7F82A950-F6C9-4D1D-B221-C2E5E6F08437}"/>
              </a:ext>
            </a:extLst>
          </p:cNvPr>
          <p:cNvSpPr>
            <a:spLocks noGrp="1"/>
          </p:cNvSpPr>
          <p:nvPr>
            <p:ph type="pic" sz="quarter" idx="13" hasCustomPrompt="1"/>
          </p:nvPr>
        </p:nvSpPr>
        <p:spPr>
          <a:xfrm>
            <a:off x="6699015" y="1779509"/>
            <a:ext cx="2376487" cy="1377203"/>
          </a:xfrm>
          <a:prstGeom prst="rect">
            <a:avLst/>
          </a:prstGeom>
        </p:spPr>
        <p:txBody>
          <a:bodyPr/>
          <a:lstStyle>
            <a:lvl1pPr marL="0" indent="0">
              <a:buNone/>
              <a:defRPr sz="2000"/>
            </a:lvl1pPr>
          </a:lstStyle>
          <a:p>
            <a:r>
              <a:rPr lang="pt-BR" dirty="0"/>
              <a:t>Imagem Bandeira</a:t>
            </a:r>
          </a:p>
        </p:txBody>
      </p:sp>
      <p:sp>
        <p:nvSpPr>
          <p:cNvPr id="16" name="Espaço Reservado para Imagem 19">
            <a:extLst>
              <a:ext uri="{FF2B5EF4-FFF2-40B4-BE49-F238E27FC236}">
                <a16:creationId xmlns:a16="http://schemas.microsoft.com/office/drawing/2014/main" id="{CE57A428-608B-4276-BC8C-58272C3E61DA}"/>
              </a:ext>
            </a:extLst>
          </p:cNvPr>
          <p:cNvSpPr>
            <a:spLocks noGrp="1"/>
          </p:cNvSpPr>
          <p:nvPr>
            <p:ph type="pic" sz="quarter" idx="14" hasCustomPrompt="1"/>
          </p:nvPr>
        </p:nvSpPr>
        <p:spPr>
          <a:xfrm>
            <a:off x="6699014" y="3975057"/>
            <a:ext cx="2355591" cy="2740025"/>
          </a:xfrm>
          <a:prstGeom prst="rect">
            <a:avLst/>
          </a:prstGeom>
        </p:spPr>
        <p:txBody>
          <a:bodyPr/>
          <a:lstStyle>
            <a:lvl1pPr marL="0" indent="0">
              <a:buNone/>
              <a:defRPr sz="2000"/>
            </a:lvl1pPr>
          </a:lstStyle>
          <a:p>
            <a:r>
              <a:rPr lang="pt-BR" dirty="0"/>
              <a:t>Imagem Pessoa</a:t>
            </a:r>
          </a:p>
        </p:txBody>
      </p:sp>
      <p:sp>
        <p:nvSpPr>
          <p:cNvPr id="17" name="Espaço Reservado para Texto 21">
            <a:extLst>
              <a:ext uri="{FF2B5EF4-FFF2-40B4-BE49-F238E27FC236}">
                <a16:creationId xmlns:a16="http://schemas.microsoft.com/office/drawing/2014/main" id="{E651C1CB-A436-4985-B4EF-7E329E7DEB13}"/>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19" name="Espaço Reservado para Texto 23">
            <a:extLst>
              <a:ext uri="{FF2B5EF4-FFF2-40B4-BE49-F238E27FC236}">
                <a16:creationId xmlns:a16="http://schemas.microsoft.com/office/drawing/2014/main" id="{701F3D57-ACE6-47CE-8826-670C610CA4B0}"/>
              </a:ext>
            </a:extLst>
          </p:cNvPr>
          <p:cNvSpPr>
            <a:spLocks noGrp="1"/>
          </p:cNvSpPr>
          <p:nvPr>
            <p:ph type="body" sz="quarter" idx="16" hasCustomPrompt="1"/>
          </p:nvPr>
        </p:nvSpPr>
        <p:spPr>
          <a:xfrm>
            <a:off x="6699015" y="3253428"/>
            <a:ext cx="2355590" cy="604837"/>
          </a:xfrm>
          <a:prstGeom prst="rect">
            <a:avLst/>
          </a:prstGeom>
        </p:spPr>
        <p:txBody>
          <a:bodyPr/>
          <a:lstStyle>
            <a:lvl1pPr marL="0" indent="0">
              <a:buNone/>
              <a:defRPr b="1"/>
            </a:lvl1pPr>
          </a:lstStyle>
          <a:p>
            <a:pPr lvl="0"/>
            <a:r>
              <a:rPr lang="pt-BR" dirty="0"/>
              <a:t>Editar País</a:t>
            </a:r>
          </a:p>
        </p:txBody>
      </p:sp>
      <p:pic>
        <p:nvPicPr>
          <p:cNvPr id="3" name="Imagem 2" descr="Mapa&#10;&#10;Descrição gerada automaticamente">
            <a:extLst>
              <a:ext uri="{FF2B5EF4-FFF2-40B4-BE49-F238E27FC236}">
                <a16:creationId xmlns:a16="http://schemas.microsoft.com/office/drawing/2014/main" id="{32DE51B7-3D8F-4B73-AD2B-7671D2A093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135700" y="708391"/>
            <a:ext cx="4457178" cy="6446940"/>
          </a:xfrm>
          <a:prstGeom prst="rect">
            <a:avLst/>
          </a:prstGeom>
        </p:spPr>
      </p:pic>
    </p:spTree>
    <p:extLst>
      <p:ext uri="{BB962C8B-B14F-4D97-AF65-F5344CB8AC3E}">
        <p14:creationId xmlns:p14="http://schemas.microsoft.com/office/powerpoint/2010/main" val="272285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riosidad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3600" b="1" dirty="0">
                <a:ln>
                  <a:solidFill>
                    <a:schemeClr val="tx1"/>
                  </a:solidFill>
                </a:ln>
                <a:solidFill>
                  <a:srgbClr val="FFFF00"/>
                </a:solidFill>
              </a:rPr>
              <a:t>Divisão </a:t>
            </a:r>
            <a:r>
              <a:rPr lang="pt-BR" sz="3600" b="1" dirty="0">
                <a:ln>
                  <a:solidFill>
                    <a:schemeClr val="tx1"/>
                  </a:solidFill>
                </a:ln>
                <a:solidFill>
                  <a:srgbClr val="FF0000"/>
                </a:solidFill>
              </a:rPr>
              <a:t>Interamericana</a:t>
            </a:r>
            <a:endParaRPr lang="pt-BR" sz="3600" b="1" dirty="0">
              <a:ln>
                <a:solidFill>
                  <a:schemeClr val="tx1"/>
                </a:solidFill>
              </a:ln>
              <a:solidFill>
                <a:srgbClr val="FFFF00"/>
              </a:solidFill>
            </a:endParaRPr>
          </a:p>
        </p:txBody>
      </p:sp>
      <p:sp>
        <p:nvSpPr>
          <p:cNvPr id="3" name="Espaço Reservado para Texto 2">
            <a:extLst>
              <a:ext uri="{FF2B5EF4-FFF2-40B4-BE49-F238E27FC236}">
                <a16:creationId xmlns:a16="http://schemas.microsoft.com/office/drawing/2014/main" id="{41BD80D8-3761-4900-B3A7-1F0AC121B4FB}"/>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132780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riosidades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kern="1200" dirty="0" err="1">
                <a:ln>
                  <a:solidFill>
                    <a:schemeClr val="tx1"/>
                  </a:solidFill>
                </a:ln>
                <a:solidFill>
                  <a:srgbClr val="FFFF00"/>
                </a:solidFill>
                <a:latin typeface="+mn-lt"/>
                <a:ea typeface="+mn-ea"/>
                <a:cs typeface="+mn-cs"/>
              </a:rPr>
              <a:t>División</a:t>
            </a:r>
            <a:r>
              <a:rPr lang="pt-BR" sz="3600" b="1" kern="1200" dirty="0">
                <a:ln>
                  <a:solidFill>
                    <a:schemeClr val="tx1"/>
                  </a:solidFill>
                </a:ln>
                <a:solidFill>
                  <a:srgbClr val="FFFF00"/>
                </a:solidFill>
                <a:latin typeface="+mn-lt"/>
                <a:ea typeface="+mn-ea"/>
                <a:cs typeface="+mn-cs"/>
              </a:rPr>
              <a:t> </a:t>
            </a:r>
            <a:r>
              <a:rPr lang="pt-BR" sz="3600" b="1" kern="1200" dirty="0">
                <a:ln>
                  <a:solidFill>
                    <a:schemeClr val="tx1"/>
                  </a:solidFill>
                </a:ln>
                <a:solidFill>
                  <a:srgbClr val="FF0000"/>
                </a:solidFill>
                <a:latin typeface="+mn-lt"/>
                <a:ea typeface="+mn-ea"/>
                <a:cs typeface="+mn-cs"/>
              </a:rPr>
              <a:t>Interamericana</a:t>
            </a:r>
            <a:endParaRPr lang="pt-BR" sz="3200" b="1" kern="1200" dirty="0">
              <a:ln>
                <a:solidFill>
                  <a:schemeClr val="tx1"/>
                </a:solidFill>
              </a:ln>
              <a:solidFill>
                <a:srgbClr val="FF0000"/>
              </a:solidFill>
              <a:latin typeface="+mn-lt"/>
              <a:ea typeface="+mn-ea"/>
              <a:cs typeface="+mn-cs"/>
            </a:endParaRPr>
          </a:p>
        </p:txBody>
      </p:sp>
      <p:sp>
        <p:nvSpPr>
          <p:cNvPr id="7" name="Espaço Reservado para Texto 2">
            <a:extLst>
              <a:ext uri="{FF2B5EF4-FFF2-40B4-BE49-F238E27FC236}">
                <a16:creationId xmlns:a16="http://schemas.microsoft.com/office/drawing/2014/main" id="{98BE4788-A1D5-4700-803A-52224B286B85}"/>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800" b="1"/>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3542583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riosidades_2">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fontAlgn="auto" hangingPunct="1">
              <a:spcBef>
                <a:spcPts val="0"/>
              </a:spcBef>
              <a:spcAft>
                <a:spcPts val="0"/>
              </a:spcAft>
              <a:buFont typeface="Arial" panose="020B0604020202020204" pitchFamily="34" charset="0"/>
              <a:buChar char="•"/>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34061" y="12828"/>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Divisão </a:t>
            </a:r>
            <a:r>
              <a:rPr lang="pt-BR" sz="3600" b="1" dirty="0">
                <a:ln>
                  <a:solidFill>
                    <a:schemeClr val="tx1"/>
                  </a:solidFill>
                </a:ln>
                <a:solidFill>
                  <a:srgbClr val="FF0000"/>
                </a:solidFill>
              </a:rPr>
              <a:t>Interamericana</a:t>
            </a:r>
            <a:endParaRPr lang="pt-BR" sz="3600" b="1" dirty="0">
              <a:ln>
                <a:solidFill>
                  <a:schemeClr val="tx1"/>
                </a:solidFill>
              </a:ln>
              <a:solidFill>
                <a:srgbClr val="FFFF00"/>
              </a:solidFill>
            </a:endParaRPr>
          </a:p>
        </p:txBody>
      </p:sp>
      <p:sp>
        <p:nvSpPr>
          <p:cNvPr id="7" name="Espaço Reservado para Texto 2">
            <a:extLst>
              <a:ext uri="{FF2B5EF4-FFF2-40B4-BE49-F238E27FC236}">
                <a16:creationId xmlns:a16="http://schemas.microsoft.com/office/drawing/2014/main" id="{5BEB51A7-FA12-4092-880C-D92F60CC101A}"/>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2258422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riosidades_2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kern="1200" dirty="0" err="1">
                <a:ln>
                  <a:solidFill>
                    <a:schemeClr val="tx1"/>
                  </a:solidFill>
                </a:ln>
                <a:solidFill>
                  <a:srgbClr val="FFFF00"/>
                </a:solidFill>
                <a:latin typeface="+mn-lt"/>
                <a:ea typeface="+mn-ea"/>
                <a:cs typeface="+mn-cs"/>
              </a:rPr>
              <a:t>División</a:t>
            </a:r>
            <a:r>
              <a:rPr lang="pt-BR" sz="3600" b="1" kern="1200" dirty="0">
                <a:ln>
                  <a:solidFill>
                    <a:schemeClr val="tx1"/>
                  </a:solidFill>
                </a:ln>
                <a:solidFill>
                  <a:srgbClr val="FFFF00"/>
                </a:solidFill>
                <a:latin typeface="+mn-lt"/>
                <a:ea typeface="+mn-ea"/>
                <a:cs typeface="+mn-cs"/>
              </a:rPr>
              <a:t> </a:t>
            </a:r>
            <a:r>
              <a:rPr lang="pt-BR" sz="3600" b="1" dirty="0">
                <a:ln>
                  <a:solidFill>
                    <a:schemeClr val="tx1"/>
                  </a:solidFill>
                </a:ln>
                <a:solidFill>
                  <a:srgbClr val="FF0000"/>
                </a:solidFill>
              </a:rPr>
              <a:t>Interamericana</a:t>
            </a:r>
            <a:endParaRPr lang="pt-BR" sz="3200" b="1" kern="1200" dirty="0">
              <a:ln>
                <a:solidFill>
                  <a:schemeClr val="tx1"/>
                </a:solidFill>
              </a:ln>
              <a:solidFill>
                <a:srgbClr val="FF0000"/>
              </a:solidFill>
              <a:latin typeface="+mn-lt"/>
              <a:ea typeface="+mn-ea"/>
              <a:cs typeface="+mn-cs"/>
            </a:endParaRPr>
          </a:p>
        </p:txBody>
      </p:sp>
      <p:sp>
        <p:nvSpPr>
          <p:cNvPr id="6" name="Espaço Reservado para Texto 2">
            <a:extLst>
              <a:ext uri="{FF2B5EF4-FFF2-40B4-BE49-F238E27FC236}">
                <a16:creationId xmlns:a16="http://schemas.microsoft.com/office/drawing/2014/main" id="{C3C6BC68-F4EE-4E9D-871A-85BBCAF210E6}"/>
              </a:ext>
            </a:extLst>
          </p:cNvPr>
          <p:cNvSpPr>
            <a:spLocks noGrp="1"/>
          </p:cNvSpPr>
          <p:nvPr>
            <p:ph type="body" sz="quarter" idx="10" hasCustomPrompt="1"/>
          </p:nvPr>
        </p:nvSpPr>
        <p:spPr>
          <a:xfrm>
            <a:off x="71996" y="679578"/>
            <a:ext cx="2959200" cy="6120000"/>
          </a:xfrm>
          <a:prstGeom prst="rect">
            <a:avLst/>
          </a:prstGeom>
          <a:solidFill>
            <a:srgbClr val="FFFF00"/>
          </a:solidFill>
        </p:spPr>
        <p:txBody>
          <a:bodyPr/>
          <a:lstStyle>
            <a:lvl1pPr marL="0" indent="0">
              <a:lnSpc>
                <a:spcPct val="90000"/>
              </a:lnSpc>
              <a:spcBef>
                <a:spcPts val="0"/>
              </a:spcBef>
              <a:buFont typeface="Arial" panose="020B0604020202020204" pitchFamily="34" charset="0"/>
              <a:buNone/>
              <a:defRPr sz="1300" b="1">
                <a:latin typeface="Comic Sans MS" panose="030F0702030302020204" pitchFamily="66" charset="0"/>
              </a:defRPr>
            </a:lvl1pPr>
            <a:lvl2pPr>
              <a:defRPr sz="1800"/>
            </a:lvl2pPr>
            <a:lvl3pPr>
              <a:defRPr sz="1800"/>
            </a:lvl3pPr>
            <a:lvl4pPr>
              <a:defRPr sz="1800"/>
            </a:lvl4pPr>
            <a:lvl5pPr>
              <a:defRPr sz="1800"/>
            </a:lvl5pPr>
          </a:lstStyle>
          <a:p>
            <a:pPr lvl="0"/>
            <a:r>
              <a:rPr lang="pt-BR" dirty="0"/>
              <a:t>Texto sobre Curiosidade</a:t>
            </a:r>
          </a:p>
        </p:txBody>
      </p:sp>
    </p:spTree>
    <p:extLst>
      <p:ext uri="{BB962C8B-B14F-4D97-AF65-F5344CB8AC3E}">
        <p14:creationId xmlns:p14="http://schemas.microsoft.com/office/powerpoint/2010/main" val="331301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riosidades_3">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7737" y="685695"/>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83031C4F-6308-48D1-AE9D-A3E3CDBF91F7}"/>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3600" b="1" dirty="0">
                <a:ln>
                  <a:solidFill>
                    <a:schemeClr val="tx1"/>
                  </a:solidFill>
                </a:ln>
                <a:solidFill>
                  <a:srgbClr val="FFFF00"/>
                </a:solidFill>
              </a:rPr>
              <a:t>Divisão </a:t>
            </a:r>
            <a:r>
              <a:rPr lang="pt-BR" sz="3600" b="1" dirty="0">
                <a:ln>
                  <a:solidFill>
                    <a:schemeClr val="tx1"/>
                  </a:solidFill>
                </a:ln>
                <a:solidFill>
                  <a:srgbClr val="FF0000"/>
                </a:solidFill>
              </a:rPr>
              <a:t>Interamericana</a:t>
            </a:r>
            <a:endParaRPr lang="pt-BR" sz="3600" b="1" dirty="0">
              <a:ln>
                <a:solidFill>
                  <a:schemeClr val="tx1"/>
                </a:solidFill>
              </a:ln>
              <a:solidFill>
                <a:srgbClr val="FFFF00"/>
              </a:solidFill>
            </a:endParaRPr>
          </a:p>
        </p:txBody>
      </p:sp>
    </p:spTree>
    <p:extLst>
      <p:ext uri="{BB962C8B-B14F-4D97-AF65-F5344CB8AC3E}">
        <p14:creationId xmlns:p14="http://schemas.microsoft.com/office/powerpoint/2010/main" val="3300128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riosidades_3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600" b="1" kern="1200" dirty="0" err="1">
                <a:ln>
                  <a:solidFill>
                    <a:schemeClr val="tx1"/>
                  </a:solidFill>
                </a:ln>
                <a:solidFill>
                  <a:srgbClr val="FFFF00"/>
                </a:solidFill>
                <a:latin typeface="+mn-lt"/>
                <a:ea typeface="+mn-ea"/>
                <a:cs typeface="+mn-cs"/>
              </a:rPr>
              <a:t>División</a:t>
            </a:r>
            <a:r>
              <a:rPr lang="pt-BR" sz="3600" b="1" kern="1200" dirty="0">
                <a:ln>
                  <a:solidFill>
                    <a:schemeClr val="tx1"/>
                  </a:solidFill>
                </a:ln>
                <a:solidFill>
                  <a:srgbClr val="FFFF00"/>
                </a:solidFill>
                <a:latin typeface="+mn-lt"/>
                <a:ea typeface="+mn-ea"/>
                <a:cs typeface="+mn-cs"/>
              </a:rPr>
              <a:t> </a:t>
            </a:r>
            <a:r>
              <a:rPr lang="pt-BR" sz="3600" b="1" dirty="0">
                <a:ln>
                  <a:solidFill>
                    <a:schemeClr val="tx1"/>
                  </a:solidFill>
                </a:ln>
                <a:solidFill>
                  <a:srgbClr val="FF0000"/>
                </a:solidFill>
              </a:rPr>
              <a:t>Interamericana</a:t>
            </a:r>
            <a:endParaRPr lang="pt-BR" sz="3200" b="1" kern="1200" dirty="0">
              <a:ln>
                <a:solidFill>
                  <a:schemeClr val="tx1"/>
                </a:solidFill>
              </a:ln>
              <a:solidFill>
                <a:srgbClr val="FF0000"/>
              </a:solidFill>
              <a:latin typeface="+mn-lt"/>
              <a:ea typeface="+mn-ea"/>
              <a:cs typeface="+mn-cs"/>
            </a:endParaRPr>
          </a:p>
        </p:txBody>
      </p:sp>
    </p:spTree>
    <p:extLst>
      <p:ext uri="{BB962C8B-B14F-4D97-AF65-F5344CB8AC3E}">
        <p14:creationId xmlns:p14="http://schemas.microsoft.com/office/powerpoint/2010/main" val="191760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entaçõ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BFCC3EF9-EFE1-42F6-AF89-C307108FF02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ln>
                  <a:solidFill>
                    <a:schemeClr val="tx1"/>
                  </a:solidFill>
                </a:ln>
                <a:solidFill>
                  <a:srgbClr val="FFFF00"/>
                </a:solidFill>
              </a:rPr>
              <a:t>Orientação aos Professores</a:t>
            </a:r>
          </a:p>
        </p:txBody>
      </p:sp>
      <p:sp>
        <p:nvSpPr>
          <p:cNvPr id="7" name="CaixaDeTexto 6">
            <a:extLst>
              <a:ext uri="{FF2B5EF4-FFF2-40B4-BE49-F238E27FC236}">
                <a16:creationId xmlns:a16="http://schemas.microsoft.com/office/drawing/2014/main" id="{A44857A5-1D10-4BFC-8C69-E0241B0C4CC3}"/>
              </a:ext>
            </a:extLst>
          </p:cNvPr>
          <p:cNvSpPr txBox="1"/>
          <p:nvPr userDrawn="1"/>
        </p:nvSpPr>
        <p:spPr>
          <a:xfrm>
            <a:off x="55055" y="666750"/>
            <a:ext cx="9054020" cy="532903"/>
          </a:xfrm>
          <a:prstGeom prst="rect">
            <a:avLst/>
          </a:prstGeom>
          <a:noFill/>
        </p:spPr>
        <p:txBody>
          <a:bodyPr wrap="square">
            <a:spAutoFit/>
          </a:bodyPr>
          <a:lstStyle/>
          <a:p>
            <a:pPr marR="101600" algn="ctr">
              <a:lnSpc>
                <a:spcPct val="107000"/>
              </a:lnSpc>
              <a:spcAft>
                <a:spcPts val="0"/>
              </a:spcAft>
            </a:pPr>
            <a:r>
              <a:rPr lang="pt-BR" sz="2800" b="1" i="1" dirty="0">
                <a:solidFill>
                  <a:srgbClr val="FF0000"/>
                </a:solidFill>
              </a:rPr>
              <a:t>Dicas da história </a:t>
            </a:r>
          </a:p>
        </p:txBody>
      </p:sp>
    </p:spTree>
    <p:extLst>
      <p:ext uri="{BB962C8B-B14F-4D97-AF65-F5344CB8AC3E}">
        <p14:creationId xmlns:p14="http://schemas.microsoft.com/office/powerpoint/2010/main" val="2805412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entações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Retângulo 5">
            <a:extLst>
              <a:ext uri="{FF2B5EF4-FFF2-40B4-BE49-F238E27FC236}">
                <a16:creationId xmlns:a16="http://schemas.microsoft.com/office/drawing/2014/main" id="{D1B27DBC-FF71-42CD-8B6F-E2C8DA647EC9}"/>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err="1">
                <a:ln>
                  <a:solidFill>
                    <a:schemeClr val="tx1"/>
                  </a:solidFill>
                </a:ln>
                <a:solidFill>
                  <a:srgbClr val="FFFF00"/>
                </a:solidFill>
              </a:rPr>
              <a:t>Orientación</a:t>
            </a:r>
            <a:r>
              <a:rPr lang="pt-BR" sz="3600" b="1" dirty="0">
                <a:ln>
                  <a:solidFill>
                    <a:schemeClr val="tx1"/>
                  </a:solidFill>
                </a:ln>
                <a:solidFill>
                  <a:srgbClr val="FFFF00"/>
                </a:solidFill>
              </a:rPr>
              <a:t> para maestras/os</a:t>
            </a:r>
          </a:p>
        </p:txBody>
      </p:sp>
      <p:sp>
        <p:nvSpPr>
          <p:cNvPr id="5" name="CaixaDeTexto 4">
            <a:extLst>
              <a:ext uri="{FF2B5EF4-FFF2-40B4-BE49-F238E27FC236}">
                <a16:creationId xmlns:a16="http://schemas.microsoft.com/office/drawing/2014/main" id="{BB63A38D-7392-4EB8-BA13-145A2E40E623}"/>
              </a:ext>
            </a:extLst>
          </p:cNvPr>
          <p:cNvSpPr txBox="1"/>
          <p:nvPr userDrawn="1"/>
        </p:nvSpPr>
        <p:spPr>
          <a:xfrm>
            <a:off x="41003" y="700273"/>
            <a:ext cx="9068071"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pt-BR" sz="2800" b="1" i="0" u="none" strike="noStrike" cap="none" normalizeH="0" baseline="0" dirty="0">
                <a:ln>
                  <a:noFill/>
                </a:ln>
                <a:solidFill>
                  <a:srgbClr val="FF0000"/>
                </a:solidFill>
                <a:effectLst/>
                <a:latin typeface="inherit"/>
                <a:cs typeface="Arial" panose="020B0604020202020204" pitchFamily="34" charset="0"/>
              </a:rPr>
              <a:t>Consejos de historia</a:t>
            </a:r>
            <a:endParaRPr kumimoji="0" lang="es-ES" altLang="pt-BR"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488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sões no Mund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304113" y="55094"/>
            <a:ext cx="7733884" cy="646331"/>
          </a:xfrm>
          <a:prstGeom prst="rect">
            <a:avLst/>
          </a:prstGeom>
          <a:noFill/>
        </p:spPr>
        <p:txBody>
          <a:bodyPr wrap="square" rtlCol="0">
            <a:spAutoFit/>
          </a:bodyPr>
          <a:lstStyle/>
          <a:p>
            <a:r>
              <a:rPr lang="pt-BR" sz="3600" b="1" dirty="0">
                <a:ln>
                  <a:solidFill>
                    <a:schemeClr val="tx1"/>
                  </a:solidFill>
                </a:ln>
                <a:solidFill>
                  <a:schemeClr val="bg1"/>
                </a:solidFill>
              </a:rPr>
              <a:t>Divisões da Igreja Adventista no mundo</a:t>
            </a: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rgbClr val="FF0000"/>
                </a:solidFill>
              </a:rPr>
              <a:t>Conferência Geral</a:t>
            </a:r>
          </a:p>
        </p:txBody>
      </p:sp>
      <p:sp>
        <p:nvSpPr>
          <p:cNvPr id="5" name="CaixaDeTexto 4">
            <a:extLst>
              <a:ext uri="{FF2B5EF4-FFF2-40B4-BE49-F238E27FC236}">
                <a16:creationId xmlns:a16="http://schemas.microsoft.com/office/drawing/2014/main" id="{1D877F83-E5D6-4F8E-907D-4BA9F142A14E}"/>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6" name="CaixaDeTexto 5">
            <a:extLst>
              <a:ext uri="{FF2B5EF4-FFF2-40B4-BE49-F238E27FC236}">
                <a16:creationId xmlns:a16="http://schemas.microsoft.com/office/drawing/2014/main" id="{70B8DD16-7EA1-47D0-BE16-5B35C97E74C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7" name="CaixaDeTexto 6">
            <a:extLst>
              <a:ext uri="{FF2B5EF4-FFF2-40B4-BE49-F238E27FC236}">
                <a16:creationId xmlns:a16="http://schemas.microsoft.com/office/drawing/2014/main" id="{65AAA76E-B543-4D9E-8A95-B102DC517481}"/>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86452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PA Trimestral ES">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884330E-88B8-4835-83A9-C37E536B4025}"/>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6" name="Imagem 2">
            <a:extLst>
              <a:ext uri="{FF2B5EF4-FFF2-40B4-BE49-F238E27FC236}">
                <a16:creationId xmlns:a16="http://schemas.microsoft.com/office/drawing/2014/main" id="{633CDA14-AD4B-45D3-86D1-7FEA6415D8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a:extLst>
              <a:ext uri="{FF2B5EF4-FFF2-40B4-BE49-F238E27FC236}">
                <a16:creationId xmlns:a16="http://schemas.microsoft.com/office/drawing/2014/main" id="{8FB24A0E-735C-4FC4-80DA-CADEBEF1A0C3}"/>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38E0FA1A-340C-40F7-81E6-304E1219880E}"/>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B90D8E36-9702-4E20-9375-18AE84B47DD7}"/>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E1B37ECB-633E-441E-8AA1-4E73F9C341C9}"/>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D207709B-A89C-4EBD-ADD3-59DCDAAC299E}"/>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8F10618C-6DFF-4B57-8C56-11E01F72F62B}"/>
              </a:ext>
            </a:extLst>
          </p:cNvPr>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3B2377A-42E9-49C8-ADD9-9397D55B92CA}"/>
              </a:ext>
            </a:extLst>
          </p:cNvPr>
          <p:cNvPicPr>
            <a:picLocks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81D53FD7-CF6A-418E-8A5B-413BC53D6418}"/>
              </a:ext>
            </a:extLst>
          </p:cNvPr>
          <p:cNvPicPr>
            <a:picLocks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3AEF7D3B-664D-459B-9DC7-5D233770E966}"/>
              </a:ext>
            </a:extLst>
          </p:cNvPr>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A4BBDE61-B797-4516-A6E9-336DF772577C}"/>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1DE5B9AE-EBAC-49FD-831F-7F8D8D1AA51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300B158C-8944-45B4-A842-7C812A718E28}"/>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9C8AC88B-5942-45AB-99B5-58ADAF81675E}"/>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3" name="CaixaDeTexto 2">
            <a:extLst>
              <a:ext uri="{FF2B5EF4-FFF2-40B4-BE49-F238E27FC236}">
                <a16:creationId xmlns:a16="http://schemas.microsoft.com/office/drawing/2014/main" id="{E5516E58-34D7-4805-84EC-95B6B4827FC7}"/>
              </a:ext>
            </a:extLst>
          </p:cNvPr>
          <p:cNvSpPr txBox="1"/>
          <p:nvPr userDrawn="1"/>
        </p:nvSpPr>
        <p:spPr>
          <a:xfrm>
            <a:off x="2620963" y="4221088"/>
            <a:ext cx="1268411" cy="923330"/>
          </a:xfrm>
          <a:prstGeom prst="rect">
            <a:avLst/>
          </a:prstGeom>
          <a:noFill/>
        </p:spPr>
        <p:txBody>
          <a:bodyPr wrap="square" rtlCol="0">
            <a:spAutoFit/>
          </a:bodyPr>
          <a:lstStyle/>
          <a:p>
            <a:pPr algn="ctr"/>
            <a:endParaRPr lang="pt-BR" sz="1800" dirty="0"/>
          </a:p>
          <a:p>
            <a:pPr algn="ctr"/>
            <a:r>
              <a:rPr lang="pt-BR" sz="1800" dirty="0"/>
              <a:t>TRIMESTRE</a:t>
            </a:r>
          </a:p>
          <a:p>
            <a:pPr algn="ctr"/>
            <a:r>
              <a:rPr lang="pt-BR" sz="1800" dirty="0"/>
              <a:t>2021</a:t>
            </a:r>
          </a:p>
        </p:txBody>
      </p:sp>
      <p:sp>
        <p:nvSpPr>
          <p:cNvPr id="22" name="CaixaDeTexto 18">
            <a:extLst>
              <a:ext uri="{FF2B5EF4-FFF2-40B4-BE49-F238E27FC236}">
                <a16:creationId xmlns:a16="http://schemas.microsoft.com/office/drawing/2014/main" id="{A641F165-A71D-4BBB-8C38-E1BECC5D31E3}"/>
              </a:ext>
            </a:extLst>
          </p:cNvPr>
          <p:cNvSpPr txBox="1">
            <a:spLocks noChangeArrowheads="1"/>
          </p:cNvSpPr>
          <p:nvPr userDrawn="1"/>
        </p:nvSpPr>
        <p:spPr bwMode="auto">
          <a:xfrm>
            <a:off x="26988" y="1243013"/>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HISTORIAS</a:t>
            </a:r>
          </a:p>
          <a:p>
            <a:pPr algn="ctr">
              <a:defRPr/>
            </a:pPr>
            <a:r>
              <a:rPr lang="pt-BR" altLang="pt-BR" sz="1400" dirty="0">
                <a:solidFill>
                  <a:schemeClr val="bg1"/>
                </a:solidFill>
              </a:rPr>
              <a:t>DE CAMPO DE</a:t>
            </a:r>
          </a:p>
        </p:txBody>
      </p:sp>
      <p:sp>
        <p:nvSpPr>
          <p:cNvPr id="23" name="Retângulo 22">
            <a:extLst>
              <a:ext uri="{FF2B5EF4-FFF2-40B4-BE49-F238E27FC236}">
                <a16:creationId xmlns:a16="http://schemas.microsoft.com/office/drawing/2014/main" id="{31ED557E-C7F0-4900-81BA-E8742967E850}"/>
              </a:ext>
            </a:extLst>
          </p:cNvPr>
          <p:cNvSpPr>
            <a:spLocks noChangeArrowheads="1"/>
          </p:cNvSpPr>
          <p:nvPr userDrawn="1"/>
        </p:nvSpPr>
        <p:spPr bwMode="auto">
          <a:xfrm>
            <a:off x="1749425" y="620713"/>
            <a:ext cx="423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800" b="1" dirty="0">
                <a:solidFill>
                  <a:schemeClr val="bg1"/>
                </a:solidFill>
                <a:cs typeface="+mn-cs"/>
              </a:rPr>
              <a:t>MI</a:t>
            </a:r>
          </a:p>
          <a:p>
            <a:pPr algn="ctr">
              <a:defRPr/>
            </a:pPr>
            <a:r>
              <a:rPr lang="pt-BR" altLang="pt-BR" sz="2800" b="1" dirty="0">
                <a:solidFill>
                  <a:schemeClr val="bg1"/>
                </a:solidFill>
                <a:cs typeface="+mn-cs"/>
              </a:rPr>
              <a:t>S</a:t>
            </a:r>
          </a:p>
          <a:p>
            <a:pPr algn="ctr">
              <a:defRPr/>
            </a:pPr>
            <a:r>
              <a:rPr lang="pt-BR" altLang="pt-BR" sz="2800" b="1" dirty="0">
                <a:solidFill>
                  <a:schemeClr val="bg1"/>
                </a:solidFill>
                <a:cs typeface="+mn-cs"/>
              </a:rPr>
              <a:t>I</a:t>
            </a:r>
          </a:p>
          <a:p>
            <a:pPr algn="ctr">
              <a:defRPr/>
            </a:pPr>
            <a:r>
              <a:rPr lang="pt-BR" altLang="pt-BR" sz="2800" b="1" dirty="0">
                <a:solidFill>
                  <a:schemeClr val="bg1"/>
                </a:solidFill>
                <a:cs typeface="+mn-cs"/>
              </a:rPr>
              <a:t>ÓN</a:t>
            </a:r>
            <a:endParaRPr lang="pt-BR" altLang="pt-BR" sz="2800" b="1" dirty="0">
              <a:cs typeface="+mn-cs"/>
            </a:endParaRPr>
          </a:p>
        </p:txBody>
      </p:sp>
      <p:sp>
        <p:nvSpPr>
          <p:cNvPr id="24" name="Espaço Reservado para Texto 29">
            <a:extLst>
              <a:ext uri="{FF2B5EF4-FFF2-40B4-BE49-F238E27FC236}">
                <a16:creationId xmlns:a16="http://schemas.microsoft.com/office/drawing/2014/main" id="{7BA4ED98-1071-4839-AF93-08123AF9F881}"/>
              </a:ext>
            </a:extLst>
          </p:cNvPr>
          <p:cNvSpPr>
            <a:spLocks noGrp="1"/>
          </p:cNvSpPr>
          <p:nvPr>
            <p:ph type="body" sz="quarter" idx="10" hasCustomPrompt="1"/>
          </p:nvPr>
        </p:nvSpPr>
        <p:spPr>
          <a:xfrm>
            <a:off x="2686052" y="3789040"/>
            <a:ext cx="1131886" cy="792485"/>
          </a:xfrm>
          <a:prstGeom prst="rect">
            <a:avLst/>
          </a:prstGeom>
        </p:spPr>
        <p:txBody>
          <a:bodyPr/>
          <a:lstStyle>
            <a:lvl1pPr marL="0" indent="0" algn="ctr">
              <a:buNone/>
              <a:defRPr/>
            </a:lvl1pPr>
          </a:lstStyle>
          <a:p>
            <a:pPr lvl="0"/>
            <a:r>
              <a:rPr lang="pt-BR" dirty="0"/>
              <a:t>Tri</a:t>
            </a:r>
          </a:p>
        </p:txBody>
      </p:sp>
    </p:spTree>
    <p:extLst>
      <p:ext uri="{BB962C8B-B14F-4D97-AF65-F5344CB8AC3E}">
        <p14:creationId xmlns:p14="http://schemas.microsoft.com/office/powerpoint/2010/main" val="2499511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sões no Mundo ES">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9F7A317-04DB-406C-AA6E-EB39E08D1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459" y="711018"/>
            <a:ext cx="7733884" cy="6081667"/>
          </a:xfrm>
          <a:prstGeom prst="rect">
            <a:avLst/>
          </a:prstGeom>
        </p:spPr>
      </p:pic>
      <p:sp>
        <p:nvSpPr>
          <p:cNvPr id="4" name="CaixaDeTexto 3">
            <a:extLst>
              <a:ext uri="{FF2B5EF4-FFF2-40B4-BE49-F238E27FC236}">
                <a16:creationId xmlns:a16="http://schemas.microsoft.com/office/drawing/2014/main" id="{69002AFE-889F-4D14-A8A3-F88B46A73AE4}"/>
              </a:ext>
            </a:extLst>
          </p:cNvPr>
          <p:cNvSpPr txBox="1"/>
          <p:nvPr userDrawn="1"/>
        </p:nvSpPr>
        <p:spPr>
          <a:xfrm>
            <a:off x="107504" y="55094"/>
            <a:ext cx="8930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pt-BR" sz="3200" b="1" kern="1200" dirty="0">
                <a:ln>
                  <a:solidFill>
                    <a:schemeClr val="tx1"/>
                  </a:solidFill>
                </a:ln>
                <a:solidFill>
                  <a:schemeClr val="bg1"/>
                </a:solidFill>
                <a:latin typeface="+mn-lt"/>
                <a:ea typeface="+mn-ea"/>
                <a:cs typeface="+mn-cs"/>
              </a:rPr>
              <a:t>Divisiones de la Iglesia Adventista en el mundo</a:t>
            </a:r>
            <a:endParaRPr lang="pt-BR" sz="3200" b="1" kern="1200" dirty="0">
              <a:ln>
                <a:solidFill>
                  <a:schemeClr val="tx1"/>
                </a:solidFill>
              </a:ln>
              <a:solidFill>
                <a:schemeClr val="bg1"/>
              </a:solidFill>
              <a:latin typeface="+mn-lt"/>
              <a:ea typeface="+mn-ea"/>
              <a:cs typeface="+mn-cs"/>
            </a:endParaRPr>
          </a:p>
        </p:txBody>
      </p:sp>
      <p:sp>
        <p:nvSpPr>
          <p:cNvPr id="2" name="Retângulo: Cantos Arredondados 1">
            <a:extLst>
              <a:ext uri="{FF2B5EF4-FFF2-40B4-BE49-F238E27FC236}">
                <a16:creationId xmlns:a16="http://schemas.microsoft.com/office/drawing/2014/main" id="{EFD460E0-A66A-4EFF-83B4-D872D91F38A9}"/>
              </a:ext>
            </a:extLst>
          </p:cNvPr>
          <p:cNvSpPr/>
          <p:nvPr userDrawn="1"/>
        </p:nvSpPr>
        <p:spPr>
          <a:xfrm>
            <a:off x="1364459" y="711018"/>
            <a:ext cx="7733884" cy="4137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pt-BR" sz="1600" b="1" kern="1200" dirty="0">
                <a:solidFill>
                  <a:srgbClr val="FF0000"/>
                </a:solidFill>
                <a:latin typeface="+mn-lt"/>
                <a:ea typeface="+mn-ea"/>
                <a:cs typeface="+mn-cs"/>
              </a:rPr>
              <a:t>Conferencia general</a:t>
            </a:r>
          </a:p>
        </p:txBody>
      </p:sp>
      <p:sp>
        <p:nvSpPr>
          <p:cNvPr id="8" name="CaixaDeTexto 7">
            <a:extLst>
              <a:ext uri="{FF2B5EF4-FFF2-40B4-BE49-F238E27FC236}">
                <a16:creationId xmlns:a16="http://schemas.microsoft.com/office/drawing/2014/main" id="{7F666B05-6BFC-4CED-AAED-C78BD32125A7}"/>
              </a:ext>
            </a:extLst>
          </p:cNvPr>
          <p:cNvSpPr txBox="1"/>
          <p:nvPr userDrawn="1"/>
        </p:nvSpPr>
        <p:spPr>
          <a:xfrm>
            <a:off x="1835696" y="5661248"/>
            <a:ext cx="1695144" cy="646331"/>
          </a:xfrm>
          <a:prstGeom prst="rect">
            <a:avLst/>
          </a:prstGeom>
          <a:solidFill>
            <a:schemeClr val="bg1"/>
          </a:solidFill>
        </p:spPr>
        <p:txBody>
          <a:bodyPr wrap="none" rtlCol="0">
            <a:spAutoFit/>
          </a:bodyPr>
          <a:lstStyle/>
          <a:p>
            <a:r>
              <a:rPr lang="pt-BR" sz="1200" b="1" dirty="0"/>
              <a:t>Norte Americana (NAD)</a:t>
            </a:r>
          </a:p>
          <a:p>
            <a:r>
              <a:rPr lang="pt-BR" sz="1200" b="1" dirty="0"/>
              <a:t>Interamericana (IAD)</a:t>
            </a:r>
          </a:p>
          <a:p>
            <a:r>
              <a:rPr lang="pt-BR" sz="1200" b="1" dirty="0"/>
              <a:t>Sul Americana (SAD)</a:t>
            </a:r>
          </a:p>
        </p:txBody>
      </p:sp>
      <p:sp>
        <p:nvSpPr>
          <p:cNvPr id="9" name="CaixaDeTexto 8">
            <a:extLst>
              <a:ext uri="{FF2B5EF4-FFF2-40B4-BE49-F238E27FC236}">
                <a16:creationId xmlns:a16="http://schemas.microsoft.com/office/drawing/2014/main" id="{AF052CDC-5E95-4536-941C-45E02E47DA14}"/>
              </a:ext>
            </a:extLst>
          </p:cNvPr>
          <p:cNvSpPr txBox="1"/>
          <p:nvPr userDrawn="1"/>
        </p:nvSpPr>
        <p:spPr>
          <a:xfrm>
            <a:off x="4211960" y="5291915"/>
            <a:ext cx="2448272" cy="1384995"/>
          </a:xfrm>
          <a:prstGeom prst="rect">
            <a:avLst/>
          </a:prstGeom>
          <a:solidFill>
            <a:schemeClr val="bg1"/>
          </a:solidFill>
        </p:spPr>
        <p:txBody>
          <a:bodyPr wrap="square" rtlCol="0">
            <a:spAutoFit/>
          </a:bodyPr>
          <a:lstStyle/>
          <a:p>
            <a:r>
              <a:rPr lang="pt-BR" sz="1200" b="1" dirty="0"/>
              <a:t>Transeuropeia (TED) </a:t>
            </a:r>
          </a:p>
          <a:p>
            <a:r>
              <a:rPr lang="pt-BR" sz="1200" b="1" dirty="0"/>
              <a:t>Intereuropeia (EUD)</a:t>
            </a:r>
          </a:p>
          <a:p>
            <a:r>
              <a:rPr lang="pt-BR" sz="1200" b="1" dirty="0"/>
              <a:t>Oriente Médio/Norte África(MENA)</a:t>
            </a:r>
          </a:p>
          <a:p>
            <a:r>
              <a:rPr lang="pt-BR" sz="1200" b="1" dirty="0"/>
              <a:t>Campo de Israel (IF)</a:t>
            </a:r>
          </a:p>
          <a:p>
            <a:r>
              <a:rPr lang="pt-BR" sz="1200" b="1" dirty="0"/>
              <a:t>Centro Oeste Africana (WAD)</a:t>
            </a:r>
          </a:p>
          <a:p>
            <a:r>
              <a:rPr lang="pt-BR" sz="1200" b="1" dirty="0"/>
              <a:t>Centro Leste Africana (ECD)</a:t>
            </a:r>
          </a:p>
          <a:p>
            <a:r>
              <a:rPr lang="pt-BR" sz="1200" b="1" i="0" dirty="0"/>
              <a:t>Sul-Africana Oceano </a:t>
            </a:r>
            <a:r>
              <a:rPr lang="pt-BR" sz="1100" b="1" dirty="0"/>
              <a:t>Índico (SID)</a:t>
            </a:r>
          </a:p>
        </p:txBody>
      </p:sp>
      <p:sp>
        <p:nvSpPr>
          <p:cNvPr id="10" name="CaixaDeTexto 9">
            <a:extLst>
              <a:ext uri="{FF2B5EF4-FFF2-40B4-BE49-F238E27FC236}">
                <a16:creationId xmlns:a16="http://schemas.microsoft.com/office/drawing/2014/main" id="{1C08EA43-125B-4F70-A8B6-75EA9A0DF317}"/>
              </a:ext>
            </a:extLst>
          </p:cNvPr>
          <p:cNvSpPr txBox="1"/>
          <p:nvPr userDrawn="1"/>
        </p:nvSpPr>
        <p:spPr>
          <a:xfrm>
            <a:off x="6866095" y="5278084"/>
            <a:ext cx="2232248" cy="1015663"/>
          </a:xfrm>
          <a:prstGeom prst="rect">
            <a:avLst/>
          </a:prstGeom>
          <a:solidFill>
            <a:schemeClr val="bg1"/>
          </a:solidFill>
        </p:spPr>
        <p:txBody>
          <a:bodyPr wrap="square" rtlCol="0">
            <a:spAutoFit/>
          </a:bodyPr>
          <a:lstStyle/>
          <a:p>
            <a:r>
              <a:rPr lang="pt-BR" sz="1200" b="1" dirty="0"/>
              <a:t>Euroasiática (ESD)</a:t>
            </a:r>
          </a:p>
          <a:p>
            <a:r>
              <a:rPr lang="pt-BR" sz="1200" b="1" dirty="0"/>
              <a:t>Pacífico Norte Asiático (NSD) Pacífico Sul Asiático (SSD) </a:t>
            </a:r>
          </a:p>
          <a:p>
            <a:r>
              <a:rPr lang="pt-BR" sz="1200" b="1" dirty="0"/>
              <a:t>Sul Asiático (SUD)</a:t>
            </a:r>
          </a:p>
          <a:p>
            <a:r>
              <a:rPr lang="pt-BR" sz="1200" b="1" dirty="0"/>
              <a:t>Sul do Pacífico (SPD)</a:t>
            </a:r>
            <a:endParaRPr lang="pt-BR" sz="1100" b="1" dirty="0"/>
          </a:p>
        </p:txBody>
      </p:sp>
    </p:spTree>
    <p:extLst>
      <p:ext uri="{BB962C8B-B14F-4D97-AF65-F5344CB8AC3E}">
        <p14:creationId xmlns:p14="http://schemas.microsoft.com/office/powerpoint/2010/main" val="221401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9" name="Espaço Reservado para Texto 8"/>
          <p:cNvSpPr>
            <a:spLocks noGrp="1"/>
          </p:cNvSpPr>
          <p:nvPr>
            <p:ph type="body" sz="quarter" idx="11" hasCustomPrompt="1"/>
          </p:nvPr>
        </p:nvSpPr>
        <p:spPr>
          <a:xfrm>
            <a:off x="15875" y="0"/>
            <a:ext cx="9109075" cy="666750"/>
          </a:xfrm>
          <a:prstGeom prst="rect">
            <a:avLst/>
          </a:prstGeom>
        </p:spPr>
        <p:txBody>
          <a:bodyPr/>
          <a:lstStyle>
            <a:lvl1pPr marL="0" indent="0">
              <a:buNone/>
              <a:defRPr b="1">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 </a:t>
            </a:r>
          </a:p>
        </p:txBody>
      </p:sp>
      <p:sp>
        <p:nvSpPr>
          <p:cNvPr id="6" name="CaixaDeTexto 2">
            <a:extLst>
              <a:ext uri="{FF2B5EF4-FFF2-40B4-BE49-F238E27FC236}">
                <a16:creationId xmlns:a16="http://schemas.microsoft.com/office/drawing/2014/main" id="{24418F8F-55AE-4F30-A4F5-B7D5BACE023D}"/>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pt-BR" altLang="pt-BR" sz="2400" b="1"/>
              <a:t>As imagens que temos utilizado aqui são sempre imagens tiradas da internet. Procuramos não utilizar imagens que tenham alguma restrição quanto à direitos autorais.</a:t>
            </a:r>
          </a:p>
          <a:p>
            <a:pPr algn="just" eaLnBrk="1" hangingPunct="1">
              <a:spcAft>
                <a:spcPts val="1200"/>
              </a:spcAft>
            </a:pPr>
            <a:r>
              <a:rPr lang="pt-BR" altLang="pt-BR" sz="2400" b="1"/>
              <a:t>Se por acaso estivermos utilizando de maneira indevida alguma imagem, por favor me avise que retirarei imediatamente a imagem deste material.</a:t>
            </a:r>
          </a:p>
        </p:txBody>
      </p:sp>
      <p:sp>
        <p:nvSpPr>
          <p:cNvPr id="8" name="Retângulo 3">
            <a:extLst>
              <a:ext uri="{FF2B5EF4-FFF2-40B4-BE49-F238E27FC236}">
                <a16:creationId xmlns:a16="http://schemas.microsoft.com/office/drawing/2014/main" id="{8F28B665-A79E-4E52-BD91-14131BA51623}"/>
              </a:ext>
            </a:extLst>
          </p:cNvPr>
          <p:cNvSpPr>
            <a:spLocks noChangeArrowheads="1"/>
          </p:cNvSpPr>
          <p:nvPr userDrawn="1"/>
        </p:nvSpPr>
        <p:spPr bwMode="auto">
          <a:xfrm>
            <a:off x="123825" y="3551238"/>
            <a:ext cx="90360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b="1" dirty="0"/>
              <a:t>Qualquer observação sobre este material entre em contato comigo pelo e-mail:</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a:p>
            <a:pPr eaLnBrk="1" hangingPunct="1"/>
            <a:endParaRPr lang="pt-BR" altLang="pt-BR" sz="2400" b="1" dirty="0">
              <a:solidFill>
                <a:srgbClr val="FF0000"/>
              </a:solidFill>
            </a:endParaRPr>
          </a:p>
          <a:p>
            <a:pPr eaLnBrk="1" hangingPunct="1"/>
            <a:endParaRPr lang="pt-BR" altLang="pt-BR" sz="2400" b="1" dirty="0">
              <a:solidFill>
                <a:srgbClr val="FF0000"/>
              </a:solidFill>
            </a:endParaRPr>
          </a:p>
        </p:txBody>
      </p:sp>
      <p:sp>
        <p:nvSpPr>
          <p:cNvPr id="10" name="Retângulo 3">
            <a:extLst>
              <a:ext uri="{FF2B5EF4-FFF2-40B4-BE49-F238E27FC236}">
                <a16:creationId xmlns:a16="http://schemas.microsoft.com/office/drawing/2014/main" id="{1A7E6371-DDD0-428D-ADA7-00C93FFBF8EE}"/>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1641920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ES">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63C5A78-36AC-4DC3-91E9-B1168153FE1C}"/>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5" name="Retângulo 4">
            <a:extLst>
              <a:ext uri="{FF2B5EF4-FFF2-40B4-BE49-F238E27FC236}">
                <a16:creationId xmlns:a16="http://schemas.microsoft.com/office/drawing/2014/main" id="{C3690757-2233-41B7-B19F-57929FBC3A8B}"/>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6" name="CaixaDeTexto 2">
            <a:extLst>
              <a:ext uri="{FF2B5EF4-FFF2-40B4-BE49-F238E27FC236}">
                <a16:creationId xmlns:a16="http://schemas.microsoft.com/office/drawing/2014/main" id="{E3D07488-1B31-49D1-8FDD-086C49F41905}"/>
              </a:ext>
            </a:extLst>
          </p:cNvPr>
          <p:cNvSpPr txBox="1">
            <a:spLocks noChangeArrowheads="1"/>
          </p:cNvSpPr>
          <p:nvPr userDrawn="1"/>
        </p:nvSpPr>
        <p:spPr bwMode="auto">
          <a:xfrm>
            <a:off x="107950" y="981075"/>
            <a:ext cx="90360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Aft>
                <a:spcPts val="1200"/>
              </a:spcAft>
            </a:pPr>
            <a:r>
              <a:rPr lang="es-ES" altLang="pt-BR" sz="2400" b="1" dirty="0"/>
              <a:t>Las imágenes que hemos utilizado aquí son tomadas de Internet. Buscamos no utilizar imágenes que tengan restricciones sobre los derechos de autor.</a:t>
            </a:r>
          </a:p>
          <a:p>
            <a:pPr algn="just" eaLnBrk="1" hangingPunct="1">
              <a:spcAft>
                <a:spcPts val="1200"/>
              </a:spcAft>
            </a:pPr>
            <a:r>
              <a:rPr lang="es-ES" altLang="pt-BR" sz="2400" b="1" dirty="0"/>
              <a:t>Si por casualidad estamos utilizando incorrectamente alguna imagen, por favor hágamelo saber que voy a eliminar inmediatamente la imagen de este material.</a:t>
            </a:r>
          </a:p>
        </p:txBody>
      </p:sp>
      <p:sp>
        <p:nvSpPr>
          <p:cNvPr id="8" name="Retângulo 3">
            <a:extLst>
              <a:ext uri="{FF2B5EF4-FFF2-40B4-BE49-F238E27FC236}">
                <a16:creationId xmlns:a16="http://schemas.microsoft.com/office/drawing/2014/main" id="{652FF157-BCF9-4E58-B41D-0A2AE0159D38}"/>
              </a:ext>
            </a:extLst>
          </p:cNvPr>
          <p:cNvSpPr>
            <a:spLocks noChangeArrowheads="1"/>
          </p:cNvSpPr>
          <p:nvPr userDrawn="1"/>
        </p:nvSpPr>
        <p:spPr bwMode="auto">
          <a:xfrm>
            <a:off x="123825" y="3551238"/>
            <a:ext cx="903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pt-BR" sz="2400" b="1" dirty="0"/>
              <a:t>Cualquier comentario sobre este material por favor póngase en contacto conmigo por correo electrónico </a:t>
            </a:r>
            <a:r>
              <a:rPr lang="pt-BR" altLang="pt-BR" sz="2400" b="1" dirty="0"/>
              <a:t>:</a:t>
            </a:r>
          </a:p>
          <a:p>
            <a:pPr eaLnBrk="1" hangingPunct="1"/>
            <a:r>
              <a:rPr lang="pt-BR" altLang="pt-BR" sz="2400" b="1" dirty="0">
                <a:solidFill>
                  <a:srgbClr val="FF0000"/>
                </a:solidFill>
              </a:rPr>
              <a:t>Ruy Ernesto N Schwantes ( </a:t>
            </a:r>
            <a:r>
              <a:rPr lang="pt-BR" altLang="pt-BR" sz="2400" b="1" dirty="0">
                <a:solidFill>
                  <a:srgbClr val="FF0000"/>
                </a:solidFill>
                <a:hlinkClick r:id="rId2"/>
              </a:rPr>
              <a:t>ruy_ernesto@hotmail.com</a:t>
            </a:r>
            <a:r>
              <a:rPr lang="pt-BR" altLang="pt-BR" sz="2400" b="1" dirty="0">
                <a:solidFill>
                  <a:srgbClr val="FF0000"/>
                </a:solidFill>
              </a:rPr>
              <a:t> )</a:t>
            </a:r>
          </a:p>
        </p:txBody>
      </p:sp>
      <p:sp>
        <p:nvSpPr>
          <p:cNvPr id="10" name="Retângulo 3">
            <a:extLst>
              <a:ext uri="{FF2B5EF4-FFF2-40B4-BE49-F238E27FC236}">
                <a16:creationId xmlns:a16="http://schemas.microsoft.com/office/drawing/2014/main" id="{4CE21B50-5B16-4325-9033-D646B8D466AA}"/>
              </a:ext>
            </a:extLst>
          </p:cNvPr>
          <p:cNvSpPr>
            <a:spLocks noChangeArrowheads="1"/>
          </p:cNvSpPr>
          <p:nvPr userDrawn="1"/>
        </p:nvSpPr>
        <p:spPr bwMode="auto">
          <a:xfrm>
            <a:off x="107950" y="4751567"/>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r>
              <a:rPr lang="pt-BR" sz="2400" b="1" dirty="0"/>
            </a:br>
            <a:endParaRPr lang="pt-BR" altLang="pt-BR" sz="2400" b="1" dirty="0">
              <a:solidFill>
                <a:srgbClr val="FF0000"/>
              </a:solidFill>
            </a:endParaRPr>
          </a:p>
        </p:txBody>
      </p:sp>
    </p:spTree>
    <p:extLst>
      <p:ext uri="{BB962C8B-B14F-4D97-AF65-F5344CB8AC3E}">
        <p14:creationId xmlns:p14="http://schemas.microsoft.com/office/powerpoint/2010/main" val="321063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ra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56401C-DE18-48C8-8A43-D90D8C472295}"/>
              </a:ext>
            </a:extLst>
          </p:cNvPr>
          <p:cNvSpPr/>
          <p:nvPr userDrawn="1"/>
        </p:nvSpPr>
        <p:spPr>
          <a:xfrm>
            <a:off x="34925" y="0"/>
            <a:ext cx="9109075" cy="685800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Tree>
    <p:extLst>
      <p:ext uri="{BB962C8B-B14F-4D97-AF65-F5344CB8AC3E}">
        <p14:creationId xmlns:p14="http://schemas.microsoft.com/office/powerpoint/2010/main" val="4004881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ral com destaque">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943A4D7-F464-46AA-B306-627A8F22A378}"/>
              </a:ext>
            </a:extLst>
          </p:cNvPr>
          <p:cNvSpPr/>
          <p:nvPr userDrawn="1"/>
        </p:nvSpPr>
        <p:spPr>
          <a:xfrm>
            <a:off x="34925" y="666750"/>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5" name="Retângulo 4">
            <a:extLst>
              <a:ext uri="{FF2B5EF4-FFF2-40B4-BE49-F238E27FC236}">
                <a16:creationId xmlns:a16="http://schemas.microsoft.com/office/drawing/2014/main" id="{1CFD6F98-CF4C-4DA7-BEC7-012D4060B618}"/>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9" name="Espaço Reservado para Texto 8">
            <a:extLst>
              <a:ext uri="{FF2B5EF4-FFF2-40B4-BE49-F238E27FC236}">
                <a16:creationId xmlns:a16="http://schemas.microsoft.com/office/drawing/2014/main" id="{D6FA0C53-8B40-4915-9B42-9E61F8719303}"/>
              </a:ext>
            </a:extLst>
          </p:cNvPr>
          <p:cNvSpPr>
            <a:spLocks noGrp="1"/>
          </p:cNvSpPr>
          <p:nvPr>
            <p:ph type="body" sz="quarter" idx="11"/>
          </p:nvPr>
        </p:nvSpPr>
        <p:spPr>
          <a:xfrm>
            <a:off x="15875" y="0"/>
            <a:ext cx="9109075" cy="666750"/>
          </a:xfrm>
          <a:prstGeom prst="rect">
            <a:avLst/>
          </a:prstGeom>
        </p:spPr>
        <p:txBody>
          <a:bodyPr/>
          <a:lstStyle>
            <a:lvl1pPr marL="0" indent="0">
              <a:buNone/>
              <a:defRPr sz="36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endParaRPr lang="pt-BR" dirty="0"/>
          </a:p>
        </p:txBody>
      </p:sp>
    </p:spTree>
    <p:extLst>
      <p:ext uri="{BB962C8B-B14F-4D97-AF65-F5344CB8AC3E}">
        <p14:creationId xmlns:p14="http://schemas.microsoft.com/office/powerpoint/2010/main" val="4234544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marelo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13" name="Imagem 9">
            <a:extLst>
              <a:ext uri="{FF2B5EF4-FFF2-40B4-BE49-F238E27FC236}">
                <a16:creationId xmlns:a16="http://schemas.microsoft.com/office/drawing/2014/main" id="{9978B942-97EB-496B-8EB7-CCBC2F7F3196}"/>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2075" y="842963"/>
            <a:ext cx="126841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A91E05CD-9CC7-447C-A604-5790BBFD58FB}"/>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1683427A-8243-4FC1-92C8-1E3BE900AA46}"/>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DA24ACCB-34BD-4833-8FBD-D447B81ABC8D}"/>
              </a:ext>
            </a:extLst>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08514C7B-E36E-4B83-9AAB-7166EC891439}"/>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30" name="Retângulo 29">
            <a:extLst>
              <a:ext uri="{FF2B5EF4-FFF2-40B4-BE49-F238E27FC236}">
                <a16:creationId xmlns:a16="http://schemas.microsoft.com/office/drawing/2014/main" id="{C29CE97F-0103-4489-86DA-9A7E2F0B047D}"/>
              </a:ext>
            </a:extLst>
          </p:cNvPr>
          <p:cNvSpPr>
            <a:spLocks noChangeArrowheads="1"/>
          </p:cNvSpPr>
          <p:nvPr userDrawn="1"/>
        </p:nvSpPr>
        <p:spPr bwMode="auto">
          <a:xfrm>
            <a:off x="1749425" y="41685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p>
        </p:txBody>
      </p:sp>
      <p:sp>
        <p:nvSpPr>
          <p:cNvPr id="31" name="CaixaDeTexto 30">
            <a:extLst>
              <a:ext uri="{FF2B5EF4-FFF2-40B4-BE49-F238E27FC236}">
                <a16:creationId xmlns:a16="http://schemas.microsoft.com/office/drawing/2014/main" id="{6055C3C2-8158-473C-9D75-092FA7110307}"/>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2021</a:t>
            </a:r>
          </a:p>
        </p:txBody>
      </p:sp>
      <p:sp>
        <p:nvSpPr>
          <p:cNvPr id="32" name="CaixaDeTexto 31">
            <a:extLst>
              <a:ext uri="{FF2B5EF4-FFF2-40B4-BE49-F238E27FC236}">
                <a16:creationId xmlns:a16="http://schemas.microsoft.com/office/drawing/2014/main" id="{D502883E-26D5-4D6A-A98A-52B76B0E1AAC}"/>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3" name="Espaço Reservado para Texto 29">
            <a:extLst>
              <a:ext uri="{FF2B5EF4-FFF2-40B4-BE49-F238E27FC236}">
                <a16:creationId xmlns:a16="http://schemas.microsoft.com/office/drawing/2014/main" id="{89A7A51E-7F41-452E-8036-2D3AFDD2DF29}"/>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4" name="Espaço Reservado para Texto 21">
            <a:extLst>
              <a:ext uri="{FF2B5EF4-FFF2-40B4-BE49-F238E27FC236}">
                <a16:creationId xmlns:a16="http://schemas.microsoft.com/office/drawing/2014/main" id="{DEF5D634-A807-40BF-91FB-7977F63075E8}"/>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35" name="Espaço Reservado para Texto 23">
            <a:extLst>
              <a:ext uri="{FF2B5EF4-FFF2-40B4-BE49-F238E27FC236}">
                <a16:creationId xmlns:a16="http://schemas.microsoft.com/office/drawing/2014/main" id="{A9497C66-2287-4ED7-9704-77C9B6E3F3A2}"/>
              </a:ext>
            </a:extLst>
          </p:cNvPr>
          <p:cNvSpPr>
            <a:spLocks noGrp="1"/>
          </p:cNvSpPr>
          <p:nvPr>
            <p:ph type="body" sz="quarter" idx="12" hasCustomPrompt="1"/>
          </p:nvPr>
        </p:nvSpPr>
        <p:spPr>
          <a:xfrm>
            <a:off x="4996847" y="5876925"/>
            <a:ext cx="1742594"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757730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marelo ES CAPA - 4º trimestre">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5C4FEF0-8A47-4AC6-A0E0-30CD42D95EE1}"/>
              </a:ext>
            </a:extLst>
          </p:cNvPr>
          <p:cNvSpPr/>
          <p:nvPr userDrawn="1"/>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pic>
        <p:nvPicPr>
          <p:cNvPr id="6" name="Imagem 2">
            <a:extLst>
              <a:ext uri="{FF2B5EF4-FFF2-40B4-BE49-F238E27FC236}">
                <a16:creationId xmlns:a16="http://schemas.microsoft.com/office/drawing/2014/main" id="{B65C028F-C3E5-48CD-BA7A-8E01655A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7998C51B-5961-4332-9F95-1378C485AEC4}"/>
              </a:ext>
            </a:extLst>
          </p:cNvPr>
          <p:cNvSpPr/>
          <p:nvPr userDrawn="1"/>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8" name="Retângulo 7">
            <a:extLst>
              <a:ext uri="{FF2B5EF4-FFF2-40B4-BE49-F238E27FC236}">
                <a16:creationId xmlns:a16="http://schemas.microsoft.com/office/drawing/2014/main" id="{B95C15DF-A763-467D-B824-0CB19D24092D}"/>
              </a:ext>
            </a:extLst>
          </p:cNvPr>
          <p:cNvSpPr/>
          <p:nvPr userDrawn="1"/>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5C83C081-DE6D-4125-B51B-BE5A43D08F53}"/>
              </a:ext>
            </a:extLst>
          </p:cNvPr>
          <p:cNvSpPr/>
          <p:nvPr userDrawn="1"/>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0" name="Retângulo 9">
            <a:extLst>
              <a:ext uri="{FF2B5EF4-FFF2-40B4-BE49-F238E27FC236}">
                <a16:creationId xmlns:a16="http://schemas.microsoft.com/office/drawing/2014/main" id="{5728AF6E-8F61-4B91-A810-08F10495D554}"/>
              </a:ext>
            </a:extLst>
          </p:cNvPr>
          <p:cNvSpPr/>
          <p:nvPr userDrawn="1"/>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1" name="Retângulo 10">
            <a:extLst>
              <a:ext uri="{FF2B5EF4-FFF2-40B4-BE49-F238E27FC236}">
                <a16:creationId xmlns:a16="http://schemas.microsoft.com/office/drawing/2014/main" id="{A90DB37D-F52C-4018-A150-43DF63D0D086}"/>
              </a:ext>
            </a:extLst>
          </p:cNvPr>
          <p:cNvSpPr/>
          <p:nvPr userDrawn="1"/>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2" name="Retângulo 11">
            <a:extLst>
              <a:ext uri="{FF2B5EF4-FFF2-40B4-BE49-F238E27FC236}">
                <a16:creationId xmlns:a16="http://schemas.microsoft.com/office/drawing/2014/main" id="{24D6CC90-7387-499B-B3C5-1FA4E71D89A9}"/>
              </a:ext>
            </a:extLst>
          </p:cNvPr>
          <p:cNvSpPr/>
          <p:nvPr userDrawn="1"/>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17" name="Seta para a direita 14">
            <a:extLst>
              <a:ext uri="{FF2B5EF4-FFF2-40B4-BE49-F238E27FC236}">
                <a16:creationId xmlns:a16="http://schemas.microsoft.com/office/drawing/2014/main" id="{64604E08-EF50-479C-BF89-EAD268211E5B}"/>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8" name="Seta para a direita 15">
            <a:extLst>
              <a:ext uri="{FF2B5EF4-FFF2-40B4-BE49-F238E27FC236}">
                <a16:creationId xmlns:a16="http://schemas.microsoft.com/office/drawing/2014/main" id="{2793710C-739A-4F95-868F-AE0D753ADB78}"/>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9" name="Seta para a direita 16">
            <a:extLst>
              <a:ext uri="{FF2B5EF4-FFF2-40B4-BE49-F238E27FC236}">
                <a16:creationId xmlns:a16="http://schemas.microsoft.com/office/drawing/2014/main" id="{11B95390-0995-4B81-8E7F-C616DBB3226B}"/>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20" name="Seta para a direita 17">
            <a:extLst>
              <a:ext uri="{FF2B5EF4-FFF2-40B4-BE49-F238E27FC236}">
                <a16:creationId xmlns:a16="http://schemas.microsoft.com/office/drawing/2014/main" id="{ADF4A2DB-7503-43BB-8701-2341441E1B57}"/>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28" name="Imagem 13" descr="Uma imagem contendo texto&#10;&#10;Descrição gerada com alta confiança">
            <a:extLst>
              <a:ext uri="{FF2B5EF4-FFF2-40B4-BE49-F238E27FC236}">
                <a16:creationId xmlns:a16="http://schemas.microsoft.com/office/drawing/2014/main" id="{EF17D8FD-C7E7-4BCF-9742-40BC2670E9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m 29" descr="Uma imagem contendo parede, foto&#10;&#10;Descrição gerada automaticamente">
            <a:extLst>
              <a:ext uri="{FF2B5EF4-FFF2-40B4-BE49-F238E27FC236}">
                <a16:creationId xmlns:a16="http://schemas.microsoft.com/office/drawing/2014/main" id="{08BDE167-1629-40AF-A05F-0C1C032D56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31600" y="838800"/>
            <a:ext cx="1260000" cy="1566000"/>
          </a:xfrm>
          <a:prstGeom prst="rect">
            <a:avLst/>
          </a:prstGeom>
        </p:spPr>
      </p:pic>
      <p:pic>
        <p:nvPicPr>
          <p:cNvPr id="31" name="Imagem 30" descr="Uma imagem contendo foto, parede, edifício&#10;&#10;Descrição gerada automaticamente">
            <a:extLst>
              <a:ext uri="{FF2B5EF4-FFF2-40B4-BE49-F238E27FC236}">
                <a16:creationId xmlns:a16="http://schemas.microsoft.com/office/drawing/2014/main" id="{0F3BEEC7-5B9E-4B3C-98E9-247B542933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4800" y="1796400"/>
            <a:ext cx="1260000" cy="1566672"/>
          </a:xfrm>
          <a:prstGeom prst="rect">
            <a:avLst/>
          </a:prstGeom>
        </p:spPr>
      </p:pic>
      <p:pic>
        <p:nvPicPr>
          <p:cNvPr id="32" name="Imagem 31" descr="Uma imagem contendo foto, objeto&#10;&#10;Descrição gerada automaticamente">
            <a:extLst>
              <a:ext uri="{FF2B5EF4-FFF2-40B4-BE49-F238E27FC236}">
                <a16:creationId xmlns:a16="http://schemas.microsoft.com/office/drawing/2014/main" id="{5BBA511B-4DC5-491A-8B09-45AA6C7B2DB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30800" y="2822400"/>
            <a:ext cx="1260000" cy="1566672"/>
          </a:xfrm>
          <a:prstGeom prst="rect">
            <a:avLst/>
          </a:prstGeom>
        </p:spPr>
      </p:pic>
      <p:pic>
        <p:nvPicPr>
          <p:cNvPr id="33" name="Imagem 32" descr="Uma imagem contendo foto, interior, parede&#10;&#10;Descrição gerada automaticamente">
            <a:extLst>
              <a:ext uri="{FF2B5EF4-FFF2-40B4-BE49-F238E27FC236}">
                <a16:creationId xmlns:a16="http://schemas.microsoft.com/office/drawing/2014/main" id="{16A2D038-7666-4D00-9E8D-3CF697757C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41200" y="3657600"/>
            <a:ext cx="1260000" cy="1566000"/>
          </a:xfrm>
          <a:prstGeom prst="rect">
            <a:avLst/>
          </a:prstGeom>
        </p:spPr>
      </p:pic>
      <p:pic>
        <p:nvPicPr>
          <p:cNvPr id="34" name="12 Imagen">
            <a:extLst>
              <a:ext uri="{FF2B5EF4-FFF2-40B4-BE49-F238E27FC236}">
                <a16:creationId xmlns:a16="http://schemas.microsoft.com/office/drawing/2014/main" id="{1CF7C75E-1F60-456C-A29B-08262A13C1C3}"/>
              </a:ext>
            </a:extLst>
          </p:cNvPr>
          <p:cNvPicPr preferRelativeResize="0">
            <a:picLocks/>
          </p:cNvPicPr>
          <p:nvPr userDrawn="1"/>
        </p:nvPicPr>
        <p:blipFill>
          <a:blip r:embed="rId8">
            <a:extLst>
              <a:ext uri="{28A0092B-C50C-407E-A947-70E740481C1C}">
                <a14:useLocalDpi xmlns:a14="http://schemas.microsoft.com/office/drawing/2010/main" val="0"/>
              </a:ext>
            </a:extLst>
          </a:blip>
          <a:srcRect b="22063"/>
          <a:stretch>
            <a:fillRect/>
          </a:stretch>
        </p:blipFill>
        <p:spPr bwMode="auto">
          <a:xfrm>
            <a:off x="53975" y="5475288"/>
            <a:ext cx="12065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ixaDeTexto 18">
            <a:extLst>
              <a:ext uri="{FF2B5EF4-FFF2-40B4-BE49-F238E27FC236}">
                <a16:creationId xmlns:a16="http://schemas.microsoft.com/office/drawing/2014/main" id="{DCA41576-48C0-4916-862D-2FAD6CE9F4DA}"/>
              </a:ext>
            </a:extLst>
          </p:cNvPr>
          <p:cNvSpPr txBox="1">
            <a:spLocks noChangeArrowheads="1"/>
          </p:cNvSpPr>
          <p:nvPr userDrawn="1"/>
        </p:nvSpPr>
        <p:spPr bwMode="auto">
          <a:xfrm>
            <a:off x="26988" y="1243013"/>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HISTORIAS</a:t>
            </a:r>
          </a:p>
          <a:p>
            <a:pPr algn="ctr">
              <a:defRPr/>
            </a:pPr>
            <a:r>
              <a:rPr lang="pt-BR" altLang="pt-BR" sz="1400" dirty="0">
                <a:solidFill>
                  <a:schemeClr val="bg1"/>
                </a:solidFill>
              </a:rPr>
              <a:t>DE CAMPO DE</a:t>
            </a:r>
          </a:p>
        </p:txBody>
      </p:sp>
      <p:sp>
        <p:nvSpPr>
          <p:cNvPr id="35" name="Retângulo 34">
            <a:extLst>
              <a:ext uri="{FF2B5EF4-FFF2-40B4-BE49-F238E27FC236}">
                <a16:creationId xmlns:a16="http://schemas.microsoft.com/office/drawing/2014/main" id="{F097D7CD-7270-4E67-B18C-93CA5AD0C681}"/>
              </a:ext>
            </a:extLst>
          </p:cNvPr>
          <p:cNvSpPr>
            <a:spLocks noChangeArrowheads="1"/>
          </p:cNvSpPr>
          <p:nvPr userDrawn="1"/>
        </p:nvSpPr>
        <p:spPr bwMode="auto">
          <a:xfrm>
            <a:off x="1749425" y="620713"/>
            <a:ext cx="423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800" b="1" dirty="0">
                <a:solidFill>
                  <a:schemeClr val="bg1"/>
                </a:solidFill>
                <a:cs typeface="+mn-cs"/>
              </a:rPr>
              <a:t>MI</a:t>
            </a:r>
          </a:p>
          <a:p>
            <a:pPr algn="ctr">
              <a:defRPr/>
            </a:pPr>
            <a:r>
              <a:rPr lang="pt-BR" altLang="pt-BR" sz="2800" b="1" dirty="0">
                <a:solidFill>
                  <a:schemeClr val="bg1"/>
                </a:solidFill>
                <a:cs typeface="+mn-cs"/>
              </a:rPr>
              <a:t>S</a:t>
            </a:r>
          </a:p>
          <a:p>
            <a:pPr algn="ctr">
              <a:defRPr/>
            </a:pPr>
            <a:r>
              <a:rPr lang="pt-BR" altLang="pt-BR" sz="2800" b="1" dirty="0">
                <a:solidFill>
                  <a:schemeClr val="bg1"/>
                </a:solidFill>
                <a:cs typeface="+mn-cs"/>
              </a:rPr>
              <a:t>I</a:t>
            </a:r>
          </a:p>
          <a:p>
            <a:pPr algn="ctr">
              <a:defRPr/>
            </a:pPr>
            <a:r>
              <a:rPr lang="pt-BR" altLang="pt-BR" sz="2800" b="1" dirty="0">
                <a:solidFill>
                  <a:schemeClr val="bg1"/>
                </a:solidFill>
                <a:cs typeface="+mn-cs"/>
              </a:rPr>
              <a:t>ÓN</a:t>
            </a:r>
            <a:endParaRPr lang="pt-BR" altLang="pt-BR" sz="2800" b="1" dirty="0">
              <a:cs typeface="+mn-cs"/>
            </a:endParaRPr>
          </a:p>
        </p:txBody>
      </p:sp>
      <p:sp>
        <p:nvSpPr>
          <p:cNvPr id="36" name="CaixaDeTexto 35">
            <a:extLst>
              <a:ext uri="{FF2B5EF4-FFF2-40B4-BE49-F238E27FC236}">
                <a16:creationId xmlns:a16="http://schemas.microsoft.com/office/drawing/2014/main" id="{319F9088-5013-4C72-A3EC-55FAF8DF0B98}"/>
              </a:ext>
            </a:extLst>
          </p:cNvPr>
          <p:cNvSpPr txBox="1">
            <a:spLocks noChangeArrowheads="1"/>
          </p:cNvSpPr>
          <p:nvPr userDrawn="1"/>
        </p:nvSpPr>
        <p:spPr bwMode="auto">
          <a:xfrm>
            <a:off x="2620963" y="4221163"/>
            <a:ext cx="1268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2021</a:t>
            </a:r>
          </a:p>
        </p:txBody>
      </p:sp>
      <p:sp>
        <p:nvSpPr>
          <p:cNvPr id="37" name="CaixaDeTexto 36">
            <a:extLst>
              <a:ext uri="{FF2B5EF4-FFF2-40B4-BE49-F238E27FC236}">
                <a16:creationId xmlns:a16="http://schemas.microsoft.com/office/drawing/2014/main" id="{C39A766B-ED1C-4D51-9C99-E4B0E92F396D}"/>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dirty="0">
                <a:cs typeface="+mn-cs"/>
              </a:rPr>
              <a:t>Sábado</a:t>
            </a:r>
          </a:p>
        </p:txBody>
      </p:sp>
      <p:sp>
        <p:nvSpPr>
          <p:cNvPr id="38" name="Espaço Reservado para Texto 29">
            <a:extLst>
              <a:ext uri="{FF2B5EF4-FFF2-40B4-BE49-F238E27FC236}">
                <a16:creationId xmlns:a16="http://schemas.microsoft.com/office/drawing/2014/main" id="{0B517EB9-0CDE-4E51-816C-D1D6349AA3BE}"/>
              </a:ext>
            </a:extLst>
          </p:cNvPr>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39" name="Espaço Reservado para Texto 21">
            <a:extLst>
              <a:ext uri="{FF2B5EF4-FFF2-40B4-BE49-F238E27FC236}">
                <a16:creationId xmlns:a16="http://schemas.microsoft.com/office/drawing/2014/main" id="{F9BB5DE4-6788-4654-A87B-B5CEE828B940}"/>
              </a:ext>
            </a:extLst>
          </p:cNvPr>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40" name="Espaço Reservado para Texto 23">
            <a:extLst>
              <a:ext uri="{FF2B5EF4-FFF2-40B4-BE49-F238E27FC236}">
                <a16:creationId xmlns:a16="http://schemas.microsoft.com/office/drawing/2014/main" id="{4E5B7A22-354D-406C-81D8-A0646FDE4481}"/>
              </a:ext>
            </a:extLst>
          </p:cNvPr>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lang="pt-BR" sz="2000" b="1" kern="1200" dirty="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spTree>
    <p:extLst>
      <p:ext uri="{BB962C8B-B14F-4D97-AF65-F5344CB8AC3E}">
        <p14:creationId xmlns:p14="http://schemas.microsoft.com/office/powerpoint/2010/main" val="419694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 de Capa trimestral">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3" name="Espaço Reservado para Conteúdo 2">
            <a:extLst>
              <a:ext uri="{FF2B5EF4-FFF2-40B4-BE49-F238E27FC236}">
                <a16:creationId xmlns:a16="http://schemas.microsoft.com/office/drawing/2014/main" id="{E49A79CD-F44D-41E3-95D5-403F534FC26C}"/>
              </a:ext>
            </a:extLst>
          </p:cNvPr>
          <p:cNvSpPr>
            <a:spLocks noGrp="1"/>
          </p:cNvSpPr>
          <p:nvPr>
            <p:ph sz="quarter" idx="13" hasCustomPrompt="1"/>
          </p:nvPr>
        </p:nvSpPr>
        <p:spPr>
          <a:xfrm>
            <a:off x="7163898" y="1674844"/>
            <a:ext cx="1944687" cy="988841"/>
          </a:xfrm>
          <a:prstGeom prst="rect">
            <a:avLst/>
          </a:prstGeom>
        </p:spPr>
        <p:txBody>
          <a:bodyPr/>
          <a:lstStyle>
            <a:lvl1pPr marL="0" indent="0">
              <a:buNone/>
              <a:defRPr b="1"/>
            </a:lvl1pPr>
          </a:lstStyle>
          <a:p>
            <a:pPr lvl="0"/>
            <a:r>
              <a:rPr lang="pt-BR" dirty="0"/>
              <a:t>Informe o trimestre</a:t>
            </a:r>
          </a:p>
        </p:txBody>
      </p:sp>
      <p:sp>
        <p:nvSpPr>
          <p:cNvPr id="2" name="CaixaDeTexto 1">
            <a:extLst>
              <a:ext uri="{FF2B5EF4-FFF2-40B4-BE49-F238E27FC236}">
                <a16:creationId xmlns:a16="http://schemas.microsoft.com/office/drawing/2014/main" id="{30732175-8E83-42F7-B365-D255D1178ADA}"/>
              </a:ext>
            </a:extLst>
          </p:cNvPr>
          <p:cNvSpPr txBox="1"/>
          <p:nvPr userDrawn="1"/>
        </p:nvSpPr>
        <p:spPr>
          <a:xfrm>
            <a:off x="6623639" y="204510"/>
            <a:ext cx="2520361" cy="461665"/>
          </a:xfrm>
          <a:prstGeom prst="rect">
            <a:avLst/>
          </a:prstGeom>
          <a:noFill/>
        </p:spPr>
        <p:txBody>
          <a:bodyPr wrap="square" rtlCol="0">
            <a:spAutoFit/>
          </a:bodyPr>
          <a:lstStyle/>
          <a:p>
            <a:pPr algn="r"/>
            <a:r>
              <a:rPr lang="pt-BR" sz="2400" b="1" dirty="0">
                <a:latin typeface="Arial" panose="020B0604020202020204" pitchFamily="34" charset="0"/>
                <a:cs typeface="Arial" panose="020B0604020202020204" pitchFamily="34" charset="0"/>
              </a:rPr>
              <a:t>Para Menores</a:t>
            </a:r>
          </a:p>
        </p:txBody>
      </p:sp>
      <p:sp>
        <p:nvSpPr>
          <p:cNvPr id="4" name="CaixaDeTexto 3">
            <a:extLst>
              <a:ext uri="{FF2B5EF4-FFF2-40B4-BE49-F238E27FC236}">
                <a16:creationId xmlns:a16="http://schemas.microsoft.com/office/drawing/2014/main" id="{4CE44E63-61CA-4CC5-84C6-0337E5E151A5}"/>
              </a:ext>
            </a:extLst>
          </p:cNvPr>
          <p:cNvSpPr txBox="1"/>
          <p:nvPr userDrawn="1"/>
        </p:nvSpPr>
        <p:spPr>
          <a:xfrm>
            <a:off x="1332000" y="687600"/>
            <a:ext cx="7812000" cy="990000"/>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dirty="0"/>
              <a:t>Informativo</a:t>
            </a:r>
            <a:r>
              <a:rPr lang="pt-BR" sz="2800" dirty="0"/>
              <a:t>   Mundial das Missões</a:t>
            </a:r>
            <a:r>
              <a:rPr lang="pt-BR" dirty="0"/>
              <a:t> </a:t>
            </a:r>
          </a:p>
        </p:txBody>
      </p:sp>
    </p:spTree>
    <p:extLst>
      <p:ext uri="{BB962C8B-B14F-4D97-AF65-F5344CB8AC3E}">
        <p14:creationId xmlns:p14="http://schemas.microsoft.com/office/powerpoint/2010/main" val="395730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de Capa trimestral ES">
    <p:spTree>
      <p:nvGrpSpPr>
        <p:cNvPr id="1" name=""/>
        <p:cNvGrpSpPr/>
        <p:nvPr/>
      </p:nvGrpSpPr>
      <p:grpSpPr>
        <a:xfrm>
          <a:off x="0" y="0"/>
          <a:ext cx="0" cy="0"/>
          <a:chOff x="0" y="0"/>
          <a:chExt cx="0" cy="0"/>
        </a:xfrm>
      </p:grpSpPr>
      <p:sp>
        <p:nvSpPr>
          <p:cNvPr id="19" name="Espaço Reservado para Imagem 16">
            <a:extLst>
              <a:ext uri="{FF2B5EF4-FFF2-40B4-BE49-F238E27FC236}">
                <a16:creationId xmlns:a16="http://schemas.microsoft.com/office/drawing/2014/main" id="{D7E7BD83-803E-438A-B006-170176C7B2D1}"/>
              </a:ext>
            </a:extLst>
          </p:cNvPr>
          <p:cNvSpPr>
            <a:spLocks noGrp="1"/>
          </p:cNvSpPr>
          <p:nvPr>
            <p:ph type="pic" sz="quarter" idx="11"/>
          </p:nvPr>
        </p:nvSpPr>
        <p:spPr>
          <a:xfrm>
            <a:off x="1368233" y="1713871"/>
            <a:ext cx="7740352" cy="5112000"/>
          </a:xfrm>
          <a:prstGeom prst="rect">
            <a:avLst/>
          </a:prstGeom>
        </p:spPr>
        <p:txBody>
          <a:bodyPr/>
          <a:lstStyle/>
          <a:p>
            <a:pPr lvl="0"/>
            <a:r>
              <a:rPr lang="pt-BR" noProof="0" dirty="0"/>
              <a:t>Clique no ícone para adicionar uma imagem</a:t>
            </a:r>
          </a:p>
        </p:txBody>
      </p:sp>
      <p:sp>
        <p:nvSpPr>
          <p:cNvPr id="8" name="Espaço Reservado para Conteúdo 2">
            <a:extLst>
              <a:ext uri="{FF2B5EF4-FFF2-40B4-BE49-F238E27FC236}">
                <a16:creationId xmlns:a16="http://schemas.microsoft.com/office/drawing/2014/main" id="{FFB3E1D8-4CC7-4B90-BFD6-30AC047F6F0E}"/>
              </a:ext>
            </a:extLst>
          </p:cNvPr>
          <p:cNvSpPr>
            <a:spLocks noGrp="1"/>
          </p:cNvSpPr>
          <p:nvPr>
            <p:ph sz="quarter" idx="13" hasCustomPrompt="1"/>
          </p:nvPr>
        </p:nvSpPr>
        <p:spPr>
          <a:xfrm>
            <a:off x="7163898" y="1674844"/>
            <a:ext cx="1944687" cy="988841"/>
          </a:xfrm>
          <a:prstGeom prst="rect">
            <a:avLst/>
          </a:prstGeom>
        </p:spPr>
        <p:txBody>
          <a:bodyPr/>
          <a:lstStyle>
            <a:lvl1pPr marL="0" indent="0">
              <a:buNone/>
              <a:defRPr b="1"/>
            </a:lvl1pPr>
          </a:lstStyle>
          <a:p>
            <a:pPr lvl="0"/>
            <a:r>
              <a:rPr lang="pt-BR" dirty="0"/>
              <a:t>Informe o trimestre</a:t>
            </a:r>
          </a:p>
        </p:txBody>
      </p:sp>
      <p:sp>
        <p:nvSpPr>
          <p:cNvPr id="9" name="CaixaDeTexto 8">
            <a:extLst>
              <a:ext uri="{FF2B5EF4-FFF2-40B4-BE49-F238E27FC236}">
                <a16:creationId xmlns:a16="http://schemas.microsoft.com/office/drawing/2014/main" id="{18E447A3-4C0C-4B97-98F8-70B3A5C5201E}"/>
              </a:ext>
            </a:extLst>
          </p:cNvPr>
          <p:cNvSpPr txBox="1"/>
          <p:nvPr userDrawn="1"/>
        </p:nvSpPr>
        <p:spPr>
          <a:xfrm>
            <a:off x="6588224" y="260648"/>
            <a:ext cx="2520361" cy="461665"/>
          </a:xfrm>
          <a:prstGeom prst="rect">
            <a:avLst/>
          </a:prstGeom>
          <a:noFill/>
        </p:spPr>
        <p:txBody>
          <a:bodyPr wrap="square" rtlCol="0">
            <a:spAutoFit/>
          </a:bodyPr>
          <a:lstStyle/>
          <a:p>
            <a:pPr algn="r"/>
            <a:r>
              <a:rPr lang="pt-BR" sz="2400" b="1" dirty="0" err="1">
                <a:latin typeface="Arial" panose="020B0604020202020204" pitchFamily="34" charset="0"/>
                <a:cs typeface="Arial" panose="020B0604020202020204" pitchFamily="34" charset="0"/>
              </a:rPr>
              <a:t>Niños</a:t>
            </a:r>
            <a:endParaRPr lang="pt-BR" sz="2400" b="1" dirty="0">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8BA74E7B-CD9F-494C-971D-6178576C53F8}"/>
              </a:ext>
            </a:extLst>
          </p:cNvPr>
          <p:cNvSpPr txBox="1"/>
          <p:nvPr userDrawn="1"/>
        </p:nvSpPr>
        <p:spPr>
          <a:xfrm>
            <a:off x="1332000" y="687600"/>
            <a:ext cx="7812000" cy="1107996"/>
          </a:xfrm>
          <a:prstGeom prst="rect">
            <a:avLst/>
          </a:prstGeom>
          <a:solidFill>
            <a:srgbClr val="00B050"/>
          </a:solidFill>
        </p:spPr>
        <p:txBody>
          <a:bodyPr/>
          <a:lstStyle>
            <a:lvl1pPr indent="0" algn="ctr" eaLnBrk="0" fontAlgn="base" hangingPunct="0">
              <a:spcBef>
                <a:spcPct val="20000"/>
              </a:spcBef>
              <a:spcAft>
                <a:spcPct val="0"/>
              </a:spcAft>
              <a:buFont typeface="Arial" panose="020B0604020202020204" pitchFamily="34" charset="0"/>
              <a:buNone/>
              <a:defRPr sz="6600">
                <a:solidFill>
                  <a:schemeClr val="bg1"/>
                </a:solidFill>
              </a:defRPr>
            </a:lvl1pPr>
            <a:lvl2pPr marL="742950" indent="-285750" eaLnBrk="0" fontAlgn="base" hangingPunct="0">
              <a:spcBef>
                <a:spcPct val="20000"/>
              </a:spcBef>
              <a:spcAft>
                <a:spcPct val="0"/>
              </a:spcAft>
              <a:buFont typeface="Arial" panose="020B0604020202020204" pitchFamily="34" charset="0"/>
              <a:buChar char="–"/>
              <a:defRPr sz="2800"/>
            </a:lvl2pPr>
            <a:lvl3pPr marL="1143000" indent="-228600" eaLnBrk="0" fontAlgn="base" hangingPunct="0">
              <a:spcBef>
                <a:spcPct val="20000"/>
              </a:spcBef>
              <a:spcAft>
                <a:spcPct val="0"/>
              </a:spcAft>
              <a:buFont typeface="Arial" panose="020B0604020202020204" pitchFamily="34" charset="0"/>
              <a:buChar char="•"/>
              <a:defRPr sz="2400"/>
            </a:lvl3pPr>
            <a:lvl4pPr marL="1600200" indent="-228600" eaLnBrk="0" fontAlgn="base" hangingPunct="0">
              <a:spcBef>
                <a:spcPct val="20000"/>
              </a:spcBef>
              <a:spcAft>
                <a:spcPct val="0"/>
              </a:spcAft>
              <a:buFont typeface="Arial" panose="020B0604020202020204" pitchFamily="34" charset="0"/>
              <a:buChar char="–"/>
              <a:defRPr sz="2000"/>
            </a:lvl4pPr>
            <a:lvl5pPr marL="2057400" indent="-228600" eaLnBrk="0" fontAlgn="base" hangingPunct="0">
              <a:spcBef>
                <a:spcPct val="20000"/>
              </a:spcBef>
              <a:spcAft>
                <a:spcPct val="0"/>
              </a:spcAft>
              <a:buFont typeface="Arial" panose="020B0604020202020204"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pt-BR" sz="8000" dirty="0" err="1"/>
              <a:t>Misión</a:t>
            </a:r>
            <a:r>
              <a:rPr lang="pt-BR" dirty="0"/>
              <a:t> </a:t>
            </a:r>
            <a:r>
              <a:rPr lang="pt-BR" sz="5400" dirty="0"/>
              <a:t>Adventista</a:t>
            </a:r>
            <a:endParaRPr lang="pt-BR" dirty="0"/>
          </a:p>
        </p:txBody>
      </p:sp>
    </p:spTree>
    <p:extLst>
      <p:ext uri="{BB962C8B-B14F-4D97-AF65-F5344CB8AC3E}">
        <p14:creationId xmlns:p14="http://schemas.microsoft.com/office/powerpoint/2010/main" val="134756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A Semanal">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pic>
        <p:nvPicPr>
          <p:cNvPr id="13" name="Imagem 9">
            <a:extLst>
              <a:ext uri="{FF2B5EF4-FFF2-40B4-BE49-F238E27FC236}">
                <a16:creationId xmlns:a16="http://schemas.microsoft.com/office/drawing/2014/main" id="{A6B12C85-1D00-4489-8EF9-E600501C5A7E}"/>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5413" y="179705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m 10" descr="Uma imagem contendo foto, edifício, parede&#10;&#10;Descrição gerada com alta confiança">
            <a:extLst>
              <a:ext uri="{FF2B5EF4-FFF2-40B4-BE49-F238E27FC236}">
                <a16:creationId xmlns:a16="http://schemas.microsoft.com/office/drawing/2014/main" id="{042B04BC-7E8B-4698-A759-CE34BD7E8E7B}"/>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30813" y="2819400"/>
            <a:ext cx="126841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1" descr="Uma imagem contendo objeto, foto&#10;&#10;Descrição gerada com alta confiança">
            <a:extLst>
              <a:ext uri="{FF2B5EF4-FFF2-40B4-BE49-F238E27FC236}">
                <a16:creationId xmlns:a16="http://schemas.microsoft.com/office/drawing/2014/main" id="{5BB715D9-9498-49F7-971C-96EE72AE648A}"/>
              </a:ext>
            </a:extLst>
          </p:cNvPr>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40500" y="3657600"/>
            <a:ext cx="12700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12" descr="Uma imagem contendo foto, parede, interior, objeto&#10;&#10;Descrição gerada com alta confiança">
            <a:extLst>
              <a:ext uri="{FF2B5EF4-FFF2-40B4-BE49-F238E27FC236}">
                <a16:creationId xmlns:a16="http://schemas.microsoft.com/office/drawing/2014/main" id="{B932BA80-A5D1-4DF3-B45F-BDFB88D5505B}"/>
              </a:ext>
            </a:extLst>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32075" y="839788"/>
            <a:ext cx="12700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HISTÓRIAS</a:t>
            </a:r>
          </a:p>
          <a:p>
            <a:pPr algn="ctr">
              <a:defRPr/>
            </a:pPr>
            <a:r>
              <a:rPr lang="pt-BR" altLang="pt-BR" sz="1400" dirty="0">
                <a:solidFill>
                  <a:schemeClr val="bg1"/>
                </a:solidFill>
              </a:rPr>
              <a:t>DOS CAMPOS</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400" b="1" dirty="0">
                <a:solidFill>
                  <a:schemeClr val="bg1"/>
                </a:solidFill>
                <a:cs typeface="+mn-cs"/>
              </a:rPr>
              <a:t>MI</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S</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ONÁR</a:t>
            </a:r>
          </a:p>
          <a:p>
            <a:pPr algn="ctr">
              <a:defRPr/>
            </a:pPr>
            <a:r>
              <a:rPr lang="pt-BR" altLang="pt-BR" sz="2400" b="1" dirty="0">
                <a:solidFill>
                  <a:schemeClr val="bg1"/>
                </a:solidFill>
                <a:cs typeface="+mn-cs"/>
              </a:rPr>
              <a:t>I</a:t>
            </a:r>
          </a:p>
          <a:p>
            <a:pPr algn="ctr">
              <a:defRPr/>
            </a:pPr>
            <a:r>
              <a:rPr lang="pt-BR" altLang="pt-BR" sz="2400" b="1" dirty="0">
                <a:solidFill>
                  <a:schemeClr val="bg1"/>
                </a:solidFill>
                <a:cs typeface="+mn-cs"/>
              </a:rPr>
              <a:t>OS</a:t>
            </a:r>
            <a:endParaRPr lang="pt-BR" altLang="pt-BR" sz="24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2021</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27" name="Imagem 2">
            <a:extLst>
              <a:ext uri="{FF2B5EF4-FFF2-40B4-BE49-F238E27FC236}">
                <a16:creationId xmlns:a16="http://schemas.microsoft.com/office/drawing/2014/main" id="{EC744A77-C2D0-4BCF-93F7-481B5803878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4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A Semanal ES">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29C4F9F-7164-4A88-8186-F2EC86C7B03B}"/>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87D53788-D976-41CE-802E-EB4B8F1547D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9" name="Retângulo 8">
            <a:extLst>
              <a:ext uri="{FF2B5EF4-FFF2-40B4-BE49-F238E27FC236}">
                <a16:creationId xmlns:a16="http://schemas.microsoft.com/office/drawing/2014/main" id="{F18B633A-5599-49C4-9110-6CDC02E0481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0" name="Retângulo 9">
            <a:extLst>
              <a:ext uri="{FF2B5EF4-FFF2-40B4-BE49-F238E27FC236}">
                <a16:creationId xmlns:a16="http://schemas.microsoft.com/office/drawing/2014/main" id="{AD9D429E-CB15-4015-B86F-76F9FB74F8BF}"/>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1" name="Retângulo 10">
            <a:extLst>
              <a:ext uri="{FF2B5EF4-FFF2-40B4-BE49-F238E27FC236}">
                <a16:creationId xmlns:a16="http://schemas.microsoft.com/office/drawing/2014/main" id="{BB4757FE-40FD-4D22-A6FB-5F1A6A3ACE55}"/>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2" name="Retângulo 11">
            <a:extLst>
              <a:ext uri="{FF2B5EF4-FFF2-40B4-BE49-F238E27FC236}">
                <a16:creationId xmlns:a16="http://schemas.microsoft.com/office/drawing/2014/main" id="{20A24CF0-7EA8-4C2F-B85C-F557DC02C7D1}"/>
              </a:ext>
            </a:extLst>
          </p:cNvPr>
          <p:cNvSpPr/>
          <p:nvPr userDrawn="1"/>
        </p:nvSpPr>
        <p:spPr>
          <a:xfrm>
            <a:off x="6519863" y="0"/>
            <a:ext cx="1308100"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17" name="Seta para a direita 14">
            <a:extLst>
              <a:ext uri="{FF2B5EF4-FFF2-40B4-BE49-F238E27FC236}">
                <a16:creationId xmlns:a16="http://schemas.microsoft.com/office/drawing/2014/main" id="{3D09FAD2-3874-4980-9B63-0809E084B2C2}"/>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8" name="Seta para a direita 15">
            <a:extLst>
              <a:ext uri="{FF2B5EF4-FFF2-40B4-BE49-F238E27FC236}">
                <a16:creationId xmlns:a16="http://schemas.microsoft.com/office/drawing/2014/main" id="{39A55A55-E9F4-4396-824E-78B36933FBFB}"/>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9" name="Seta para a direita 16">
            <a:extLst>
              <a:ext uri="{FF2B5EF4-FFF2-40B4-BE49-F238E27FC236}">
                <a16:creationId xmlns:a16="http://schemas.microsoft.com/office/drawing/2014/main" id="{F0AC6B4D-9C49-4064-A87B-765A51EA94A9}"/>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0" name="Seta para a direita 17">
            <a:extLst>
              <a:ext uri="{FF2B5EF4-FFF2-40B4-BE49-F238E27FC236}">
                <a16:creationId xmlns:a16="http://schemas.microsoft.com/office/drawing/2014/main" id="{3439E98F-DE90-4B51-AF68-122A0097F93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21" name="CaixaDeTexto 18">
            <a:extLst>
              <a:ext uri="{FF2B5EF4-FFF2-40B4-BE49-F238E27FC236}">
                <a16:creationId xmlns:a16="http://schemas.microsoft.com/office/drawing/2014/main" id="{1E811989-F229-4558-A06D-EC63EFF9D44C}"/>
              </a:ext>
            </a:extLst>
          </p:cNvPr>
          <p:cNvSpPr txBox="1">
            <a:spLocks noChangeArrowheads="1"/>
          </p:cNvSpPr>
          <p:nvPr userDrawn="1"/>
        </p:nvSpPr>
        <p:spPr bwMode="auto">
          <a:xfrm>
            <a:off x="26988" y="1243013"/>
            <a:ext cx="1273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pt-BR" altLang="pt-BR" sz="1400" dirty="0">
                <a:solidFill>
                  <a:schemeClr val="bg1"/>
                </a:solidFill>
              </a:rPr>
              <a:t>HISTORIAS</a:t>
            </a:r>
          </a:p>
          <a:p>
            <a:pPr algn="ctr">
              <a:defRPr/>
            </a:pPr>
            <a:r>
              <a:rPr lang="pt-BR" altLang="pt-BR" sz="1400" dirty="0">
                <a:solidFill>
                  <a:schemeClr val="bg1"/>
                </a:solidFill>
              </a:rPr>
              <a:t>DE CAMPO DE</a:t>
            </a:r>
          </a:p>
        </p:txBody>
      </p:sp>
      <p:sp>
        <p:nvSpPr>
          <p:cNvPr id="23" name="Retângulo 22">
            <a:extLst>
              <a:ext uri="{FF2B5EF4-FFF2-40B4-BE49-F238E27FC236}">
                <a16:creationId xmlns:a16="http://schemas.microsoft.com/office/drawing/2014/main" id="{3B87E281-8C6B-4F06-86F2-32D2DD4F0B4B}"/>
              </a:ext>
            </a:extLst>
          </p:cNvPr>
          <p:cNvSpPr>
            <a:spLocks noChangeArrowheads="1"/>
          </p:cNvSpPr>
          <p:nvPr userDrawn="1"/>
        </p:nvSpPr>
        <p:spPr bwMode="auto">
          <a:xfrm>
            <a:off x="1749425" y="620713"/>
            <a:ext cx="4238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sz="2800" b="1" dirty="0">
                <a:solidFill>
                  <a:schemeClr val="bg1"/>
                </a:solidFill>
                <a:cs typeface="+mn-cs"/>
              </a:rPr>
              <a:t>MI</a:t>
            </a:r>
          </a:p>
          <a:p>
            <a:pPr algn="ctr">
              <a:defRPr/>
            </a:pPr>
            <a:r>
              <a:rPr lang="pt-BR" altLang="pt-BR" sz="2800" b="1" dirty="0">
                <a:solidFill>
                  <a:schemeClr val="bg1"/>
                </a:solidFill>
                <a:cs typeface="+mn-cs"/>
              </a:rPr>
              <a:t>S</a:t>
            </a:r>
          </a:p>
          <a:p>
            <a:pPr algn="ctr">
              <a:defRPr/>
            </a:pPr>
            <a:r>
              <a:rPr lang="pt-BR" altLang="pt-BR" sz="2800" b="1" dirty="0">
                <a:solidFill>
                  <a:schemeClr val="bg1"/>
                </a:solidFill>
                <a:cs typeface="+mn-cs"/>
              </a:rPr>
              <a:t>I</a:t>
            </a:r>
          </a:p>
          <a:p>
            <a:pPr algn="ctr">
              <a:defRPr/>
            </a:pPr>
            <a:r>
              <a:rPr lang="pt-BR" altLang="pt-BR" sz="2800" b="1" dirty="0">
                <a:solidFill>
                  <a:schemeClr val="bg1"/>
                </a:solidFill>
                <a:cs typeface="+mn-cs"/>
              </a:rPr>
              <a:t>ÓN</a:t>
            </a:r>
            <a:endParaRPr lang="pt-BR" altLang="pt-BR" sz="2800" b="1" dirty="0">
              <a:cs typeface="+mn-cs"/>
            </a:endParaRPr>
          </a:p>
        </p:txBody>
      </p:sp>
      <p:sp>
        <p:nvSpPr>
          <p:cNvPr id="25" name="CaixaDeTexto 24">
            <a:extLst>
              <a:ext uri="{FF2B5EF4-FFF2-40B4-BE49-F238E27FC236}">
                <a16:creationId xmlns:a16="http://schemas.microsoft.com/office/drawing/2014/main" id="{C53F16FD-8A4E-4357-BC73-A688F80EEFE2}"/>
              </a:ext>
            </a:extLst>
          </p:cNvPr>
          <p:cNvSpPr txBox="1">
            <a:spLocks noChangeArrowheads="1"/>
          </p:cNvSpPr>
          <p:nvPr userDrawn="1"/>
        </p:nvSpPr>
        <p:spPr bwMode="auto">
          <a:xfrm>
            <a:off x="2620963" y="4221163"/>
            <a:ext cx="1268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pt-BR" altLang="pt-BR" dirty="0">
              <a:cs typeface="+mn-cs"/>
            </a:endParaRPr>
          </a:p>
          <a:p>
            <a:pPr algn="ctr">
              <a:defRPr/>
            </a:pPr>
            <a:r>
              <a:rPr lang="pt-BR" altLang="pt-BR" dirty="0">
                <a:cs typeface="+mn-cs"/>
              </a:rPr>
              <a:t>TRIMESTRE</a:t>
            </a:r>
          </a:p>
          <a:p>
            <a:pPr algn="ctr">
              <a:defRPr/>
            </a:pPr>
            <a:r>
              <a:rPr lang="pt-BR" altLang="pt-BR" b="1" dirty="0">
                <a:cs typeface="+mn-cs"/>
              </a:rPr>
              <a:t>2021</a:t>
            </a:r>
          </a:p>
        </p:txBody>
      </p:sp>
      <p:sp>
        <p:nvSpPr>
          <p:cNvPr id="26" name="CaixaDeTexto 25">
            <a:extLst>
              <a:ext uri="{FF2B5EF4-FFF2-40B4-BE49-F238E27FC236}">
                <a16:creationId xmlns:a16="http://schemas.microsoft.com/office/drawing/2014/main" id="{70E871F9-C59B-4534-AF03-EB9B6618371B}"/>
              </a:ext>
            </a:extLst>
          </p:cNvPr>
          <p:cNvSpPr txBox="1">
            <a:spLocks noChangeArrowheads="1"/>
          </p:cNvSpPr>
          <p:nvPr userDrawn="1"/>
        </p:nvSpPr>
        <p:spPr bwMode="auto">
          <a:xfrm>
            <a:off x="3930650" y="5222875"/>
            <a:ext cx="126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pt-BR" altLang="pt-BR">
                <a:cs typeface="+mn-cs"/>
              </a:rPr>
              <a:t>Sábado</a:t>
            </a:r>
          </a:p>
        </p:txBody>
      </p:sp>
      <p:sp>
        <p:nvSpPr>
          <p:cNvPr id="30" name="Espaço Reservado para Texto 29"/>
          <p:cNvSpPr>
            <a:spLocks noGrp="1"/>
          </p:cNvSpPr>
          <p:nvPr>
            <p:ph type="body" sz="quarter" idx="10" hasCustomPrompt="1"/>
          </p:nvPr>
        </p:nvSpPr>
        <p:spPr>
          <a:xfrm>
            <a:off x="2632076" y="3933825"/>
            <a:ext cx="1257299" cy="647700"/>
          </a:xfrm>
          <a:prstGeom prst="rect">
            <a:avLst/>
          </a:prstGeom>
        </p:spPr>
        <p:txBody>
          <a:bodyPr/>
          <a:lstStyle>
            <a:lvl1pPr marL="0" indent="0" algn="ctr">
              <a:buNone/>
              <a:defRPr/>
            </a:lvl1pPr>
          </a:lstStyle>
          <a:p>
            <a:pPr lvl="0"/>
            <a:r>
              <a:rPr lang="pt-BR" dirty="0"/>
              <a:t>Editar</a:t>
            </a:r>
          </a:p>
        </p:txBody>
      </p:sp>
      <p:sp>
        <p:nvSpPr>
          <p:cNvPr id="22" name="Espaço Reservado para Texto 21"/>
          <p:cNvSpPr>
            <a:spLocks noGrp="1"/>
          </p:cNvSpPr>
          <p:nvPr>
            <p:ph type="body" sz="quarter" idx="11" hasCustomPrompt="1"/>
          </p:nvPr>
        </p:nvSpPr>
        <p:spPr>
          <a:xfrm>
            <a:off x="3930650" y="5592763"/>
            <a:ext cx="1306513" cy="284162"/>
          </a:xfrm>
          <a:prstGeom prst="rect">
            <a:avLst/>
          </a:prstGeom>
        </p:spPr>
        <p:txBody>
          <a:bodyPr anchor="ctr" anchorCtr="1"/>
          <a:lstStyle>
            <a:lvl1pPr marL="0" indent="0" algn="ctr">
              <a:buNone/>
              <a:defRPr sz="2400" b="1"/>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pt-BR" dirty="0"/>
              <a:t>Editar</a:t>
            </a:r>
          </a:p>
        </p:txBody>
      </p:sp>
      <p:sp>
        <p:nvSpPr>
          <p:cNvPr id="24" name="Espaço Reservado para Texto 23"/>
          <p:cNvSpPr>
            <a:spLocks noGrp="1"/>
          </p:cNvSpPr>
          <p:nvPr>
            <p:ph type="body" sz="quarter" idx="12" hasCustomPrompt="1"/>
          </p:nvPr>
        </p:nvSpPr>
        <p:spPr>
          <a:xfrm>
            <a:off x="5076056" y="5876925"/>
            <a:ext cx="1584176" cy="360363"/>
          </a:xfrm>
          <a:prstGeom prst="rect">
            <a:avLst/>
          </a:prstGeom>
        </p:spPr>
        <p:txBody>
          <a:bodyPr anchor="ctr" anchorCtr="1"/>
          <a:lstStyle>
            <a:lvl1pPr marL="0" indent="0" algn="ctr">
              <a:buNone/>
              <a:defRPr lang="pt-BR" sz="2000" b="1" kern="1200" dirty="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Editar data</a:t>
            </a:r>
          </a:p>
        </p:txBody>
      </p:sp>
      <p:pic>
        <p:nvPicPr>
          <p:cNvPr id="35" name="Imagem 34" descr="Uma imagem contendo parede, foto&#10;&#10;Descrição gerada automaticamente">
            <a:extLst>
              <a:ext uri="{FF2B5EF4-FFF2-40B4-BE49-F238E27FC236}">
                <a16:creationId xmlns:a16="http://schemas.microsoft.com/office/drawing/2014/main" id="{7EEB57F5-F4C9-4CE0-AC62-36B44926C0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4800" y="1796400"/>
            <a:ext cx="1260000" cy="1566000"/>
          </a:xfrm>
          <a:prstGeom prst="rect">
            <a:avLst/>
          </a:prstGeom>
        </p:spPr>
      </p:pic>
      <p:pic>
        <p:nvPicPr>
          <p:cNvPr id="37" name="Imagem 36" descr="Uma imagem contendo foto, parede, edifício&#10;&#10;Descrição gerada automaticamente">
            <a:extLst>
              <a:ext uri="{FF2B5EF4-FFF2-40B4-BE49-F238E27FC236}">
                <a16:creationId xmlns:a16="http://schemas.microsoft.com/office/drawing/2014/main" id="{6C52544F-0C00-4D7F-8E74-D542857570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0800" y="2822400"/>
            <a:ext cx="1260000" cy="1566672"/>
          </a:xfrm>
          <a:prstGeom prst="rect">
            <a:avLst/>
          </a:prstGeom>
        </p:spPr>
      </p:pic>
      <p:pic>
        <p:nvPicPr>
          <p:cNvPr id="39" name="Imagem 38">
            <a:extLst>
              <a:ext uri="{FF2B5EF4-FFF2-40B4-BE49-F238E27FC236}">
                <a16:creationId xmlns:a16="http://schemas.microsoft.com/office/drawing/2014/main" id="{2A2640E4-4023-4CF4-8933-1FC1080921C9}"/>
              </a:ext>
            </a:extLst>
          </p:cNvPr>
          <p:cNvPicPr preferRelativeResize="0">
            <a:picLocks/>
          </p:cNvPicPr>
          <p:nvPr userDrawn="1"/>
        </p:nvPicPr>
        <p:blipFill>
          <a:blip r:embed="rId4">
            <a:extLst>
              <a:ext uri="{28A0092B-C50C-407E-A947-70E740481C1C}">
                <a14:useLocalDpi xmlns:a14="http://schemas.microsoft.com/office/drawing/2010/main" val="0"/>
              </a:ext>
            </a:extLst>
          </a:blip>
          <a:stretch>
            <a:fillRect/>
          </a:stretch>
        </p:blipFill>
        <p:spPr>
          <a:xfrm>
            <a:off x="57600" y="5245200"/>
            <a:ext cx="1206000" cy="1276350"/>
          </a:xfrm>
          <a:prstGeom prst="rect">
            <a:avLst/>
          </a:prstGeom>
        </p:spPr>
      </p:pic>
      <p:pic>
        <p:nvPicPr>
          <p:cNvPr id="41" name="Imagem 40" descr="Uma imagem contendo foto, objeto&#10;&#10;Descrição gerada automaticamente">
            <a:extLst>
              <a:ext uri="{FF2B5EF4-FFF2-40B4-BE49-F238E27FC236}">
                <a16:creationId xmlns:a16="http://schemas.microsoft.com/office/drawing/2014/main" id="{B4055186-3C26-4D1D-8637-81CC634B9E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41200" y="3657600"/>
            <a:ext cx="1260000" cy="1566672"/>
          </a:xfrm>
          <a:prstGeom prst="rect">
            <a:avLst/>
          </a:prstGeom>
        </p:spPr>
      </p:pic>
      <p:pic>
        <p:nvPicPr>
          <p:cNvPr id="43" name="Imagem 42" descr="Uma imagem contendo foto, interior, parede&#10;&#10;Descrição gerada automaticamente">
            <a:extLst>
              <a:ext uri="{FF2B5EF4-FFF2-40B4-BE49-F238E27FC236}">
                <a16:creationId xmlns:a16="http://schemas.microsoft.com/office/drawing/2014/main" id="{60A1F0D2-666F-4E65-99F3-85695920FCD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631600" y="838800"/>
            <a:ext cx="1260000" cy="1566000"/>
          </a:xfrm>
          <a:prstGeom prst="rect">
            <a:avLst/>
          </a:prstGeom>
        </p:spPr>
      </p:pic>
      <p:pic>
        <p:nvPicPr>
          <p:cNvPr id="27" name="Imagem 2">
            <a:extLst>
              <a:ext uri="{FF2B5EF4-FFF2-40B4-BE49-F238E27FC236}">
                <a16:creationId xmlns:a16="http://schemas.microsoft.com/office/drawing/2014/main" id="{EB4D98F1-E254-4ADC-ABDD-B42AB9D51F9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921625" y="5584825"/>
            <a:ext cx="1157288"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6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stino das Ofertas">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F548D46-1421-4A47-9FA0-ED5EA4F96B86}"/>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7" name="CaixaDeTexto 26">
            <a:extLst>
              <a:ext uri="{FF2B5EF4-FFF2-40B4-BE49-F238E27FC236}">
                <a16:creationId xmlns:a16="http://schemas.microsoft.com/office/drawing/2014/main" id="{E8B630B2-FF9D-4777-94CB-92BC3F8F2942}"/>
              </a:ext>
            </a:extLst>
          </p:cNvPr>
          <p:cNvSpPr txBox="1"/>
          <p:nvPr userDrawn="1"/>
        </p:nvSpPr>
        <p:spPr>
          <a:xfrm>
            <a:off x="5180" y="25192"/>
            <a:ext cx="9074150" cy="584775"/>
          </a:xfrm>
          <a:prstGeom prst="rect">
            <a:avLst/>
          </a:prstGeom>
          <a:noFill/>
        </p:spPr>
        <p:txBody>
          <a:bodyPr wrap="square" rtlCol="0">
            <a:spAutoFit/>
          </a:bodyPr>
          <a:lstStyle/>
          <a:p>
            <a:pPr algn="ctr"/>
            <a:r>
              <a:rPr lang="pt-BR" sz="2400" b="1" dirty="0">
                <a:ln>
                  <a:solidFill>
                    <a:schemeClr val="tx1"/>
                  </a:solidFill>
                </a:ln>
                <a:solidFill>
                  <a:srgbClr val="FFFF00"/>
                </a:solidFill>
              </a:rPr>
              <a:t>DESTINO DAS OFERTAS </a:t>
            </a:r>
            <a:r>
              <a:rPr lang="pt-BR" sz="3200" b="1" dirty="0">
                <a:ln>
                  <a:solidFill>
                    <a:schemeClr val="tx1"/>
                  </a:solidFill>
                </a:ln>
                <a:solidFill>
                  <a:srgbClr val="FFFF00"/>
                </a:solidFill>
              </a:rPr>
              <a:t>– </a:t>
            </a:r>
            <a:r>
              <a:rPr lang="pt-BR" sz="3200" b="1" dirty="0">
                <a:ln>
                  <a:solidFill>
                    <a:schemeClr val="tx1"/>
                  </a:solidFill>
                </a:ln>
                <a:solidFill>
                  <a:srgbClr val="FF0000"/>
                </a:solidFill>
              </a:rPr>
              <a:t>Divisão Interamericana</a:t>
            </a:r>
          </a:p>
        </p:txBody>
      </p:sp>
      <p:pic>
        <p:nvPicPr>
          <p:cNvPr id="9" name="Imagem 8" descr="Mapa&#10;&#10;Descrição gerada automaticamente">
            <a:extLst>
              <a:ext uri="{FF2B5EF4-FFF2-40B4-BE49-F238E27FC236}">
                <a16:creationId xmlns:a16="http://schemas.microsoft.com/office/drawing/2014/main" id="{858FD0D9-BA00-41A6-8C7A-ADCA6FF9E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1086" y="-846968"/>
            <a:ext cx="6321827" cy="9144000"/>
          </a:xfrm>
          <a:prstGeom prst="rect">
            <a:avLst/>
          </a:prstGeom>
        </p:spPr>
      </p:pic>
      <p:sp>
        <p:nvSpPr>
          <p:cNvPr id="11" name="Retângulo 10">
            <a:extLst>
              <a:ext uri="{FF2B5EF4-FFF2-40B4-BE49-F238E27FC236}">
                <a16:creationId xmlns:a16="http://schemas.microsoft.com/office/drawing/2014/main" id="{41C93E00-1845-4E16-A31B-A1C3B0E3A1FB}"/>
              </a:ext>
            </a:extLst>
          </p:cNvPr>
          <p:cNvSpPr/>
          <p:nvPr userDrawn="1"/>
        </p:nvSpPr>
        <p:spPr>
          <a:xfrm>
            <a:off x="-15876" y="635159"/>
            <a:ext cx="9186446" cy="1569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a:p>
        </p:txBody>
      </p:sp>
      <p:sp>
        <p:nvSpPr>
          <p:cNvPr id="12" name="Retângulo 11">
            <a:extLst>
              <a:ext uri="{FF2B5EF4-FFF2-40B4-BE49-F238E27FC236}">
                <a16:creationId xmlns:a16="http://schemas.microsoft.com/office/drawing/2014/main" id="{5EC07FE1-F99C-4679-A0DE-F556FBEE7EE0}"/>
              </a:ext>
            </a:extLst>
          </p:cNvPr>
          <p:cNvSpPr/>
          <p:nvPr userDrawn="1"/>
        </p:nvSpPr>
        <p:spPr>
          <a:xfrm>
            <a:off x="1907704" y="2449916"/>
            <a:ext cx="717162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p>
        </p:txBody>
      </p:sp>
      <p:sp>
        <p:nvSpPr>
          <p:cNvPr id="29" name="Retângulo 28">
            <a:extLst>
              <a:ext uri="{FF2B5EF4-FFF2-40B4-BE49-F238E27FC236}">
                <a16:creationId xmlns:a16="http://schemas.microsoft.com/office/drawing/2014/main" id="{F01B7124-3425-452B-B9E2-7242597F148D}"/>
              </a:ext>
            </a:extLst>
          </p:cNvPr>
          <p:cNvSpPr/>
          <p:nvPr userDrawn="1"/>
        </p:nvSpPr>
        <p:spPr>
          <a:xfrm>
            <a:off x="1691680" y="609967"/>
            <a:ext cx="7452320" cy="224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1600" b="1" dirty="0">
                <a:solidFill>
                  <a:schemeClr val="tx1"/>
                </a:solidFill>
              </a:rPr>
              <a:t>PROJETOS</a:t>
            </a:r>
          </a:p>
          <a:p>
            <a:pPr algn="r" fontAlgn="auto">
              <a:spcBef>
                <a:spcPts val="0"/>
              </a:spcBef>
              <a:spcAft>
                <a:spcPts val="0"/>
              </a:spcAft>
            </a:pPr>
            <a:r>
              <a:rPr lang="pt-BR" sz="1600" b="1" dirty="0">
                <a:solidFill>
                  <a:schemeClr val="tx1"/>
                </a:solidFill>
              </a:rPr>
              <a:t>Abrir 13 centros de influência para uma vida melhor em:</a:t>
            </a:r>
          </a:p>
          <a:p>
            <a:pPr algn="l" fontAlgn="auto">
              <a:spcBef>
                <a:spcPts val="0"/>
              </a:spcBef>
              <a:spcAft>
                <a:spcPts val="0"/>
              </a:spcAft>
            </a:pPr>
            <a:r>
              <a:rPr lang="pt-BR" sz="1400" b="1" dirty="0">
                <a:solidFill>
                  <a:schemeClr val="tx1"/>
                </a:solidFill>
              </a:rPr>
              <a:t>1. Universidade de </a:t>
            </a:r>
            <a:r>
              <a:rPr lang="pt-BR" sz="1400" b="1" dirty="0" err="1">
                <a:solidFill>
                  <a:schemeClr val="tx1"/>
                </a:solidFill>
              </a:rPr>
              <a:t>Navajoa</a:t>
            </a:r>
            <a:endParaRPr lang="pt-BR" sz="1400" b="1" dirty="0">
              <a:solidFill>
                <a:schemeClr val="tx1"/>
              </a:solidFill>
            </a:endParaRPr>
          </a:p>
          <a:p>
            <a:pPr algn="l" fontAlgn="auto">
              <a:spcBef>
                <a:spcPts val="0"/>
              </a:spcBef>
              <a:spcAft>
                <a:spcPts val="0"/>
              </a:spcAft>
            </a:pPr>
            <a:r>
              <a:rPr lang="pt-BR" sz="1400" b="1" dirty="0">
                <a:solidFill>
                  <a:schemeClr val="tx1"/>
                </a:solidFill>
              </a:rPr>
              <a:t>2. Universidade de Montemorelos</a:t>
            </a:r>
          </a:p>
          <a:p>
            <a:pPr algn="l" fontAlgn="auto">
              <a:spcBef>
                <a:spcPts val="0"/>
              </a:spcBef>
              <a:spcAft>
                <a:spcPts val="0"/>
              </a:spcAft>
            </a:pPr>
            <a:r>
              <a:rPr lang="pt-BR" sz="1400" b="1" dirty="0">
                <a:solidFill>
                  <a:schemeClr val="tx1"/>
                </a:solidFill>
              </a:rPr>
              <a:t>3. Universidade Linda Vista</a:t>
            </a:r>
          </a:p>
          <a:p>
            <a:pPr algn="l" fontAlgn="auto">
              <a:spcBef>
                <a:spcPts val="0"/>
              </a:spcBef>
              <a:spcAft>
                <a:spcPts val="0"/>
              </a:spcAft>
            </a:pPr>
            <a:r>
              <a:rPr lang="pt-BR" sz="1400" b="1" dirty="0">
                <a:solidFill>
                  <a:schemeClr val="tx1"/>
                </a:solidFill>
              </a:rPr>
              <a:t>4. Instituto Adventista de Ensino de Belize</a:t>
            </a:r>
          </a:p>
          <a:p>
            <a:pPr algn="l" fontAlgn="auto">
              <a:spcBef>
                <a:spcPts val="0"/>
              </a:spcBef>
              <a:spcAft>
                <a:spcPts val="0"/>
              </a:spcAft>
            </a:pPr>
            <a:r>
              <a:rPr lang="pt-BR" sz="1400" b="1" dirty="0">
                <a:solidFill>
                  <a:schemeClr val="tx1"/>
                </a:solidFill>
              </a:rPr>
              <a:t>5. Universidade Adventista da América Central</a:t>
            </a:r>
          </a:p>
          <a:p>
            <a:pPr algn="l" fontAlgn="auto">
              <a:spcBef>
                <a:spcPts val="0"/>
              </a:spcBef>
              <a:spcAft>
                <a:spcPts val="0"/>
              </a:spcAft>
            </a:pPr>
            <a:r>
              <a:rPr lang="pt-BR" sz="1400" b="1" dirty="0">
                <a:solidFill>
                  <a:schemeClr val="tx1"/>
                </a:solidFill>
              </a:rPr>
              <a:t>6. Seminário Teológico Adventista de Cuba</a:t>
            </a:r>
          </a:p>
          <a:p>
            <a:pPr algn="l" fontAlgn="auto">
              <a:spcBef>
                <a:spcPts val="0"/>
              </a:spcBef>
              <a:spcAft>
                <a:spcPts val="0"/>
              </a:spcAft>
            </a:pPr>
            <a:r>
              <a:rPr lang="pt-BR" sz="1400" b="1" dirty="0">
                <a:solidFill>
                  <a:schemeClr val="tx1"/>
                </a:solidFill>
              </a:rPr>
              <a:t>7. Universidade do Norte do Caribe</a:t>
            </a:r>
            <a:endParaRPr lang="pt-BR" sz="1600" b="1" dirty="0">
              <a:solidFill>
                <a:schemeClr val="tx1"/>
              </a:solidFill>
            </a:endParaRPr>
          </a:p>
        </p:txBody>
      </p:sp>
      <p:sp>
        <p:nvSpPr>
          <p:cNvPr id="7" name="Retângulo 6">
            <a:extLst>
              <a:ext uri="{FF2B5EF4-FFF2-40B4-BE49-F238E27FC236}">
                <a16:creationId xmlns:a16="http://schemas.microsoft.com/office/drawing/2014/main" id="{5CAE96E6-AC2A-4B4B-A14A-A9848AA8D6C1}"/>
              </a:ext>
            </a:extLst>
          </p:cNvPr>
          <p:cNvSpPr/>
          <p:nvPr userDrawn="1"/>
        </p:nvSpPr>
        <p:spPr>
          <a:xfrm>
            <a:off x="15876" y="564119"/>
            <a:ext cx="3620020" cy="4886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pt-BR" sz="2400" b="1" cap="none" spc="0" dirty="0">
                <a:ln w="0"/>
                <a:solidFill>
                  <a:schemeClr val="tx1"/>
                </a:solidFill>
                <a:effectLst>
                  <a:outerShdw blurRad="38100" dist="19050" dir="2700000" algn="tl" rotWithShape="0">
                    <a:schemeClr val="dk1">
                      <a:alpha val="40000"/>
                    </a:schemeClr>
                  </a:outerShdw>
                </a:effectLst>
                <a:latin typeface="+mn-lt"/>
                <a:cs typeface="Aharoni" panose="02010803020104030203" pitchFamily="2" charset="-79"/>
              </a:rPr>
              <a:t>Divisão Interamericana</a:t>
            </a:r>
          </a:p>
        </p:txBody>
      </p:sp>
      <p:sp>
        <p:nvSpPr>
          <p:cNvPr id="34" name="Retângulo 33">
            <a:extLst>
              <a:ext uri="{FF2B5EF4-FFF2-40B4-BE49-F238E27FC236}">
                <a16:creationId xmlns:a16="http://schemas.microsoft.com/office/drawing/2014/main" id="{40541D81-8244-4EF1-82D9-38162CE1288A}"/>
              </a:ext>
            </a:extLst>
          </p:cNvPr>
          <p:cNvSpPr/>
          <p:nvPr userDrawn="1"/>
        </p:nvSpPr>
        <p:spPr>
          <a:xfrm>
            <a:off x="5547147" y="2492896"/>
            <a:ext cx="365161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p>
        </p:txBody>
      </p:sp>
      <p:sp>
        <p:nvSpPr>
          <p:cNvPr id="31" name="Retângulo 30">
            <a:extLst>
              <a:ext uri="{FF2B5EF4-FFF2-40B4-BE49-F238E27FC236}">
                <a16:creationId xmlns:a16="http://schemas.microsoft.com/office/drawing/2014/main" id="{8A9DBF7B-A616-4482-A705-2392E025A9F9}"/>
              </a:ext>
            </a:extLst>
          </p:cNvPr>
          <p:cNvSpPr/>
          <p:nvPr userDrawn="1"/>
        </p:nvSpPr>
        <p:spPr>
          <a:xfrm>
            <a:off x="5249100" y="1189590"/>
            <a:ext cx="3923928" cy="1692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pt-BR" sz="1400" b="1" dirty="0">
                <a:solidFill>
                  <a:schemeClr val="tx1"/>
                </a:solidFill>
              </a:rPr>
              <a:t>8. Universidade Adventista da Colômbia</a:t>
            </a:r>
          </a:p>
          <a:p>
            <a:pPr algn="l" fontAlgn="auto">
              <a:spcBef>
                <a:spcPts val="0"/>
              </a:spcBef>
              <a:spcAft>
                <a:spcPts val="0"/>
              </a:spcAft>
            </a:pPr>
            <a:r>
              <a:rPr lang="pt-BR" sz="1400" b="1" dirty="0">
                <a:solidFill>
                  <a:schemeClr val="tx1"/>
                </a:solidFill>
              </a:rPr>
              <a:t>9. Universidade Adventista Haitiana</a:t>
            </a:r>
          </a:p>
          <a:p>
            <a:pPr algn="l" fontAlgn="auto">
              <a:spcBef>
                <a:spcPts val="0"/>
              </a:spcBef>
              <a:spcAft>
                <a:spcPts val="0"/>
              </a:spcAft>
            </a:pPr>
            <a:r>
              <a:rPr lang="pt-BR" sz="1400" b="1" dirty="0">
                <a:solidFill>
                  <a:schemeClr val="tx1"/>
                </a:solidFill>
              </a:rPr>
              <a:t>10. Universidade Adventista Dominicana</a:t>
            </a:r>
          </a:p>
          <a:p>
            <a:pPr algn="l" fontAlgn="auto">
              <a:spcBef>
                <a:spcPts val="0"/>
              </a:spcBef>
              <a:spcAft>
                <a:spcPts val="0"/>
              </a:spcAft>
            </a:pPr>
            <a:r>
              <a:rPr lang="pt-BR" sz="1400" b="1" dirty="0">
                <a:solidFill>
                  <a:schemeClr val="tx1"/>
                </a:solidFill>
              </a:rPr>
              <a:t>11. Instituto Adventista Universitário da Venezuela</a:t>
            </a:r>
          </a:p>
          <a:p>
            <a:pPr algn="l" fontAlgn="auto">
              <a:spcBef>
                <a:spcPts val="0"/>
              </a:spcBef>
              <a:spcAft>
                <a:spcPts val="0"/>
              </a:spcAft>
            </a:pPr>
            <a:r>
              <a:rPr lang="pt-BR" sz="1400" b="1" dirty="0">
                <a:solidFill>
                  <a:schemeClr val="tx1"/>
                </a:solidFill>
              </a:rPr>
              <a:t>12.Universidade Adventista Antilhana</a:t>
            </a:r>
          </a:p>
          <a:p>
            <a:pPr algn="l" fontAlgn="auto">
              <a:spcBef>
                <a:spcPts val="0"/>
              </a:spcBef>
              <a:spcAft>
                <a:spcPts val="0"/>
              </a:spcAft>
            </a:pPr>
            <a:r>
              <a:rPr lang="pt-BR" sz="1400" b="1" dirty="0">
                <a:solidFill>
                  <a:schemeClr val="tx1"/>
                </a:solidFill>
              </a:rPr>
              <a:t>13. Universidade do Sul do Caribe</a:t>
            </a:r>
            <a:endParaRPr lang="pt-BR" b="1" dirty="0">
              <a:solidFill>
                <a:schemeClr val="tx1"/>
              </a:solidFill>
            </a:endParaRPr>
          </a:p>
        </p:txBody>
      </p:sp>
    </p:spTree>
    <p:extLst>
      <p:ext uri="{BB962C8B-B14F-4D97-AF65-F5344CB8AC3E}">
        <p14:creationId xmlns:p14="http://schemas.microsoft.com/office/powerpoint/2010/main" val="3788198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tino das Ofertas ES">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45B90587-1583-499F-9BA4-17C3701F9835}"/>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solidFill>
                <a:schemeClr val="tx1"/>
              </a:solidFill>
            </a:endParaRPr>
          </a:p>
        </p:txBody>
      </p:sp>
      <p:sp>
        <p:nvSpPr>
          <p:cNvPr id="20" name="CaixaDeTexto 19">
            <a:extLst>
              <a:ext uri="{FF2B5EF4-FFF2-40B4-BE49-F238E27FC236}">
                <a16:creationId xmlns:a16="http://schemas.microsoft.com/office/drawing/2014/main" id="{4D77CAD2-81C2-4EB8-8A44-52E01E574705}"/>
              </a:ext>
            </a:extLst>
          </p:cNvPr>
          <p:cNvSpPr txBox="1"/>
          <p:nvPr userDrawn="1"/>
        </p:nvSpPr>
        <p:spPr>
          <a:xfrm>
            <a:off x="5180" y="25192"/>
            <a:ext cx="9074150" cy="584775"/>
          </a:xfrm>
          <a:prstGeom prst="rect">
            <a:avLst/>
          </a:prstGeom>
          <a:noFill/>
        </p:spPr>
        <p:txBody>
          <a:bodyPr wrap="square" rtlCol="0">
            <a:spAutoFit/>
          </a:bodyPr>
          <a:lstStyle/>
          <a:p>
            <a:pPr algn="ctr"/>
            <a:r>
              <a:rPr lang="pt-BR" sz="2400" b="1" dirty="0">
                <a:ln>
                  <a:solidFill>
                    <a:schemeClr val="tx1"/>
                  </a:solidFill>
                </a:ln>
                <a:solidFill>
                  <a:srgbClr val="FFFF00"/>
                </a:solidFill>
              </a:rPr>
              <a:t>DESTINO DE LAS OFRENDAS – </a:t>
            </a:r>
            <a:r>
              <a:rPr lang="pt-BR" sz="3200" b="1" kern="1200" dirty="0" err="1">
                <a:ln>
                  <a:solidFill>
                    <a:schemeClr val="tx1"/>
                  </a:solidFill>
                </a:ln>
                <a:solidFill>
                  <a:srgbClr val="FF0000"/>
                </a:solidFill>
                <a:latin typeface="+mn-lt"/>
                <a:ea typeface="+mn-ea"/>
                <a:cs typeface="+mn-cs"/>
              </a:rPr>
              <a:t>División</a:t>
            </a:r>
            <a:r>
              <a:rPr lang="pt-BR" sz="3200" b="1" kern="1200" dirty="0">
                <a:ln>
                  <a:solidFill>
                    <a:schemeClr val="tx1"/>
                  </a:solidFill>
                </a:ln>
                <a:solidFill>
                  <a:srgbClr val="FF0000"/>
                </a:solidFill>
                <a:latin typeface="+mn-lt"/>
                <a:ea typeface="+mn-ea"/>
                <a:cs typeface="+mn-cs"/>
              </a:rPr>
              <a:t> Interamericana</a:t>
            </a:r>
            <a:endParaRPr lang="pt-BR" sz="2800" b="1" kern="1200" dirty="0">
              <a:ln>
                <a:solidFill>
                  <a:schemeClr val="tx1"/>
                </a:solidFill>
              </a:ln>
              <a:solidFill>
                <a:srgbClr val="FF0000"/>
              </a:solidFill>
              <a:latin typeface="+mn-lt"/>
              <a:ea typeface="+mn-ea"/>
              <a:cs typeface="+mn-cs"/>
            </a:endParaRPr>
          </a:p>
        </p:txBody>
      </p:sp>
      <p:pic>
        <p:nvPicPr>
          <p:cNvPr id="3" name="Imagem 2" descr="Mapa&#10;&#10;Descrição gerada automaticamente">
            <a:extLst>
              <a:ext uri="{FF2B5EF4-FFF2-40B4-BE49-F238E27FC236}">
                <a16:creationId xmlns:a16="http://schemas.microsoft.com/office/drawing/2014/main" id="{14EBCF8C-ADF1-4353-9D94-999C80C99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1086" y="-852720"/>
            <a:ext cx="6321827" cy="9144000"/>
          </a:xfrm>
          <a:prstGeom prst="rect">
            <a:avLst/>
          </a:prstGeom>
        </p:spPr>
      </p:pic>
    </p:spTree>
    <p:extLst>
      <p:ext uri="{BB962C8B-B14F-4D97-AF65-F5344CB8AC3E}">
        <p14:creationId xmlns:p14="http://schemas.microsoft.com/office/powerpoint/2010/main" val="935765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istória">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id="{49C02A9C-EC97-48F4-96BC-621B79453E1E}"/>
              </a:ext>
            </a:extLst>
          </p:cNvPr>
          <p:cNvSpPr/>
          <p:nvPr userDrawn="1"/>
        </p:nvSpPr>
        <p:spPr>
          <a:xfrm>
            <a:off x="23812"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3" name="Retângulo 12">
            <a:extLst>
              <a:ext uri="{FF2B5EF4-FFF2-40B4-BE49-F238E27FC236}">
                <a16:creationId xmlns:a16="http://schemas.microsoft.com/office/drawing/2014/main" id="{C80D2776-4C41-401B-A7ED-1A0BC0EF6948}"/>
              </a:ext>
            </a:extLst>
          </p:cNvPr>
          <p:cNvSpPr/>
          <p:nvPr userDrawn="1"/>
        </p:nvSpPr>
        <p:spPr>
          <a:xfrm>
            <a:off x="69850" y="640624"/>
            <a:ext cx="9109075"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Retângulo 11">
            <a:extLst>
              <a:ext uri="{FF2B5EF4-FFF2-40B4-BE49-F238E27FC236}">
                <a16:creationId xmlns:a16="http://schemas.microsoft.com/office/drawing/2014/main" id="{19B7D715-C879-4B8E-84D0-F847AD87DBFA}"/>
              </a:ext>
            </a:extLst>
          </p:cNvPr>
          <p:cNvSpPr/>
          <p:nvPr userDrawn="1"/>
        </p:nvSpPr>
        <p:spPr>
          <a:xfrm>
            <a:off x="15875" y="0"/>
            <a:ext cx="9144000" cy="666750"/>
          </a:xfrm>
          <a:prstGeom prst="rect">
            <a:avLst/>
          </a:prstGeom>
          <a:gradFill flip="none" rotWithShape="1">
            <a:gsLst>
              <a:gs pos="0">
                <a:srgbClr val="000000"/>
              </a:gs>
              <a:gs pos="17000">
                <a:srgbClr val="4A452A"/>
              </a:gs>
              <a:gs pos="37000">
                <a:srgbClr val="4F6228"/>
              </a:gs>
              <a:gs pos="54000">
                <a:srgbClr val="77933C"/>
              </a:gs>
              <a:gs pos="72000">
                <a:srgbClr val="C3D69B"/>
              </a:gs>
              <a:gs pos="87000">
                <a:srgbClr val="C8E0AF"/>
              </a:gs>
              <a:gs pos="100000">
                <a:srgbClr val="D7E4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4" name="Espaço Reservado para Texto 8">
            <a:extLst>
              <a:ext uri="{FF2B5EF4-FFF2-40B4-BE49-F238E27FC236}">
                <a16:creationId xmlns:a16="http://schemas.microsoft.com/office/drawing/2014/main" id="{A2F1A39E-2A2D-4DFD-B384-4C8496CF939A}"/>
              </a:ext>
            </a:extLst>
          </p:cNvPr>
          <p:cNvSpPr>
            <a:spLocks noGrp="1"/>
          </p:cNvSpPr>
          <p:nvPr>
            <p:ph type="body" sz="quarter" idx="11" hasCustomPrompt="1"/>
          </p:nvPr>
        </p:nvSpPr>
        <p:spPr>
          <a:xfrm>
            <a:off x="15875" y="0"/>
            <a:ext cx="9109075" cy="666750"/>
          </a:xfrm>
          <a:prstGeom prst="rect">
            <a:avLst/>
          </a:prstGeom>
        </p:spPr>
        <p:txBody>
          <a:bodyPr/>
          <a:lstStyle>
            <a:lvl1pPr marL="0" indent="0" algn="ctr">
              <a:buNone/>
              <a:defRPr sz="4000" b="1">
                <a:ln>
                  <a:solidFill>
                    <a:schemeClr val="tx1"/>
                  </a:solidFill>
                </a:ln>
                <a:solidFill>
                  <a:srgbClr val="FFFF00"/>
                </a:solidFill>
              </a:defRPr>
            </a:lvl1pPr>
            <a:lvl2pPr marL="457200" indent="0">
              <a:buNone/>
              <a:defRPr b="1">
                <a:solidFill>
                  <a:srgbClr val="FFFF00"/>
                </a:solidFill>
              </a:defRPr>
            </a:lvl2pPr>
            <a:lvl3pPr marL="914400" indent="0">
              <a:buNone/>
              <a:defRPr b="1">
                <a:solidFill>
                  <a:srgbClr val="FFFF00"/>
                </a:solidFill>
              </a:defRPr>
            </a:lvl3pPr>
            <a:lvl4pPr marL="1371600" indent="0">
              <a:buNone/>
              <a:defRPr b="1">
                <a:solidFill>
                  <a:srgbClr val="FFFF00"/>
                </a:solidFill>
              </a:defRPr>
            </a:lvl4pPr>
            <a:lvl5pPr marL="1828800" indent="0">
              <a:buNone/>
              <a:defRPr b="1">
                <a:solidFill>
                  <a:srgbClr val="FFFF00"/>
                </a:solidFill>
              </a:defRPr>
            </a:lvl5pPr>
          </a:lstStyle>
          <a:p>
            <a:pPr lvl="0"/>
            <a:r>
              <a:rPr lang="pt-BR" dirty="0"/>
              <a:t>S99 – Missões – 5 de </a:t>
            </a:r>
            <a:r>
              <a:rPr lang="pt-BR" dirty="0" err="1"/>
              <a:t>xxx</a:t>
            </a:r>
            <a:endParaRPr lang="pt-BR" dirty="0"/>
          </a:p>
        </p:txBody>
      </p:sp>
      <p:sp>
        <p:nvSpPr>
          <p:cNvPr id="18" name="Espaço Reservado para Texto 2">
            <a:extLst>
              <a:ext uri="{FF2B5EF4-FFF2-40B4-BE49-F238E27FC236}">
                <a16:creationId xmlns:a16="http://schemas.microsoft.com/office/drawing/2014/main" id="{C1F9B76E-4B1A-4EB0-A3FF-955595CF6B2C}"/>
              </a:ext>
            </a:extLst>
          </p:cNvPr>
          <p:cNvSpPr>
            <a:spLocks noGrp="1"/>
          </p:cNvSpPr>
          <p:nvPr>
            <p:ph type="body" sz="quarter" idx="12" hasCustomPrompt="1"/>
          </p:nvPr>
        </p:nvSpPr>
        <p:spPr>
          <a:xfrm>
            <a:off x="34925" y="774700"/>
            <a:ext cx="9019681" cy="806769"/>
          </a:xfrm>
          <a:prstGeom prst="rect">
            <a:avLst/>
          </a:prstGeom>
        </p:spPr>
        <p:txBody>
          <a:bodyPr/>
          <a:lstStyle>
            <a:lvl1pPr marL="0" indent="0" algn="ctr" defTabSz="914400" rtl="0" eaLnBrk="1" latinLnBrk="0" hangingPunct="1">
              <a:buNone/>
              <a:defRPr lang="pt-BR" sz="4000" b="1" i="1" kern="1200" dirty="0">
                <a:ln w="11430">
                  <a:solidFill>
                    <a:srgbClr val="FF0000"/>
                  </a:solidFill>
                </a:ln>
                <a:solidFill>
                  <a:srgbClr val="FFFF00"/>
                </a:solidFill>
                <a:effectLst>
                  <a:outerShdw blurRad="38100" dist="38100" dir="2700000" algn="tl">
                    <a:srgbClr val="000000">
                      <a:alpha val="43137"/>
                    </a:srgbClr>
                  </a:outerShdw>
                </a:effectLst>
                <a:latin typeface="Comic Sans MS" pitchFamily="66" charset="0"/>
                <a:ea typeface="+mn-ea"/>
                <a:cs typeface="Arial" charset="0"/>
              </a:defRPr>
            </a:lvl1pPr>
          </a:lstStyle>
          <a:p>
            <a:pPr lvl="0"/>
            <a:r>
              <a:rPr lang="pt-BR" dirty="0"/>
              <a:t>Editar Título</a:t>
            </a:r>
          </a:p>
        </p:txBody>
      </p:sp>
      <p:sp>
        <p:nvSpPr>
          <p:cNvPr id="20" name="Espaço Reservado para Imagem 17">
            <a:extLst>
              <a:ext uri="{FF2B5EF4-FFF2-40B4-BE49-F238E27FC236}">
                <a16:creationId xmlns:a16="http://schemas.microsoft.com/office/drawing/2014/main" id="{7D0CB816-BE66-401C-8064-957A5D52EA3E}"/>
              </a:ext>
            </a:extLst>
          </p:cNvPr>
          <p:cNvSpPr>
            <a:spLocks noGrp="1"/>
          </p:cNvSpPr>
          <p:nvPr>
            <p:ph type="pic" sz="quarter" idx="13" hasCustomPrompt="1"/>
          </p:nvPr>
        </p:nvSpPr>
        <p:spPr>
          <a:xfrm>
            <a:off x="6699015" y="1779509"/>
            <a:ext cx="2376487" cy="1377203"/>
          </a:xfrm>
          <a:prstGeom prst="rect">
            <a:avLst/>
          </a:prstGeom>
        </p:spPr>
        <p:txBody>
          <a:bodyPr/>
          <a:lstStyle>
            <a:lvl1pPr marL="0" indent="0">
              <a:buNone/>
              <a:defRPr sz="2000"/>
            </a:lvl1pPr>
          </a:lstStyle>
          <a:p>
            <a:r>
              <a:rPr lang="pt-BR" dirty="0"/>
              <a:t>Imagem Bandeira</a:t>
            </a:r>
          </a:p>
        </p:txBody>
      </p:sp>
      <p:sp>
        <p:nvSpPr>
          <p:cNvPr id="22" name="Espaço Reservado para Imagem 19">
            <a:extLst>
              <a:ext uri="{FF2B5EF4-FFF2-40B4-BE49-F238E27FC236}">
                <a16:creationId xmlns:a16="http://schemas.microsoft.com/office/drawing/2014/main" id="{077DD9D9-5667-415D-9AE1-F800DE7A380D}"/>
              </a:ext>
            </a:extLst>
          </p:cNvPr>
          <p:cNvSpPr>
            <a:spLocks noGrp="1"/>
          </p:cNvSpPr>
          <p:nvPr>
            <p:ph type="pic" sz="quarter" idx="14" hasCustomPrompt="1"/>
          </p:nvPr>
        </p:nvSpPr>
        <p:spPr>
          <a:xfrm>
            <a:off x="6699014" y="3975057"/>
            <a:ext cx="2355591" cy="2740025"/>
          </a:xfrm>
          <a:prstGeom prst="rect">
            <a:avLst/>
          </a:prstGeom>
        </p:spPr>
        <p:txBody>
          <a:bodyPr/>
          <a:lstStyle>
            <a:lvl1pPr marL="0" indent="0">
              <a:buNone/>
              <a:defRPr sz="2000"/>
            </a:lvl1pPr>
          </a:lstStyle>
          <a:p>
            <a:r>
              <a:rPr lang="pt-BR" dirty="0"/>
              <a:t>Imagem Pessoa</a:t>
            </a:r>
          </a:p>
        </p:txBody>
      </p:sp>
      <p:sp>
        <p:nvSpPr>
          <p:cNvPr id="23" name="Espaço Reservado para Texto 21">
            <a:extLst>
              <a:ext uri="{FF2B5EF4-FFF2-40B4-BE49-F238E27FC236}">
                <a16:creationId xmlns:a16="http://schemas.microsoft.com/office/drawing/2014/main" id="{E8EC2046-C85A-4C97-89CB-A052965A85F1}"/>
              </a:ext>
            </a:extLst>
          </p:cNvPr>
          <p:cNvSpPr>
            <a:spLocks noGrp="1"/>
          </p:cNvSpPr>
          <p:nvPr>
            <p:ph type="body" sz="quarter" idx="15" hasCustomPrompt="1"/>
          </p:nvPr>
        </p:nvSpPr>
        <p:spPr>
          <a:xfrm>
            <a:off x="179284" y="6381328"/>
            <a:ext cx="6446941" cy="333515"/>
          </a:xfrm>
          <a:prstGeom prst="rect">
            <a:avLst/>
          </a:prstGeom>
        </p:spPr>
        <p:txBody>
          <a:bodyPr/>
          <a:lstStyle>
            <a:lvl1pPr marL="0" indent="0" algn="r">
              <a:buNone/>
              <a:defRPr sz="2400" b="1"/>
            </a:lvl1pPr>
            <a:lvl2pPr>
              <a:defRPr sz="1800" b="1"/>
            </a:lvl2pPr>
            <a:lvl3pPr>
              <a:defRPr sz="1800" b="1"/>
            </a:lvl3pPr>
            <a:lvl4pPr>
              <a:defRPr sz="1800" b="1"/>
            </a:lvl4pPr>
            <a:lvl5pPr>
              <a:defRPr sz="1800" b="1"/>
            </a:lvl5pPr>
          </a:lstStyle>
          <a:p>
            <a:pPr lvl="0"/>
            <a:r>
              <a:rPr lang="pt-BR" dirty="0"/>
              <a:t>Editar nome</a:t>
            </a:r>
          </a:p>
        </p:txBody>
      </p:sp>
      <p:sp>
        <p:nvSpPr>
          <p:cNvPr id="24" name="Espaço Reservado para Texto 23">
            <a:extLst>
              <a:ext uri="{FF2B5EF4-FFF2-40B4-BE49-F238E27FC236}">
                <a16:creationId xmlns:a16="http://schemas.microsoft.com/office/drawing/2014/main" id="{89016258-7870-4C04-A223-9D685443508C}"/>
              </a:ext>
            </a:extLst>
          </p:cNvPr>
          <p:cNvSpPr>
            <a:spLocks noGrp="1"/>
          </p:cNvSpPr>
          <p:nvPr>
            <p:ph type="body" sz="quarter" idx="16" hasCustomPrompt="1"/>
          </p:nvPr>
        </p:nvSpPr>
        <p:spPr>
          <a:xfrm>
            <a:off x="6699015" y="3253428"/>
            <a:ext cx="2355590" cy="604837"/>
          </a:xfrm>
          <a:prstGeom prst="rect">
            <a:avLst/>
          </a:prstGeom>
        </p:spPr>
        <p:txBody>
          <a:bodyPr wrap="none" lIns="90000" anchor="ctr" anchorCtr="0">
            <a:normAutofit/>
          </a:bodyPr>
          <a:lstStyle>
            <a:lvl1pPr marL="0" indent="0">
              <a:buNone/>
              <a:defRPr b="1"/>
            </a:lvl1pPr>
          </a:lstStyle>
          <a:p>
            <a:pPr lvl="0"/>
            <a:r>
              <a:rPr lang="pt-BR" dirty="0"/>
              <a:t>Editar País</a:t>
            </a:r>
          </a:p>
        </p:txBody>
      </p:sp>
      <p:pic>
        <p:nvPicPr>
          <p:cNvPr id="5" name="Imagem 4" descr="Mapa&#10;&#10;Descrição gerada automaticamente">
            <a:extLst>
              <a:ext uri="{FF2B5EF4-FFF2-40B4-BE49-F238E27FC236}">
                <a16:creationId xmlns:a16="http://schemas.microsoft.com/office/drawing/2014/main" id="{9E92AFB1-A3B6-42F2-9831-6397B5842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95" y="1689419"/>
            <a:ext cx="6580036" cy="4527957"/>
          </a:xfrm>
          <a:prstGeom prst="rect">
            <a:avLst/>
          </a:prstGeom>
        </p:spPr>
      </p:pic>
    </p:spTree>
    <p:extLst>
      <p:ext uri="{BB962C8B-B14F-4D97-AF65-F5344CB8AC3E}">
        <p14:creationId xmlns:p14="http://schemas.microsoft.com/office/powerpoint/2010/main" val="404257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B5E5280-0888-478A-92DC-756B8F7A7FA8}"/>
              </a:ext>
            </a:extLst>
          </p:cNvPr>
          <p:cNvSpPr/>
          <p:nvPr userDrawn="1"/>
        </p:nvSpPr>
        <p:spPr>
          <a:xfrm>
            <a:off x="7824788" y="0"/>
            <a:ext cx="1306512" cy="6858000"/>
          </a:xfrm>
          <a:prstGeom prst="rect">
            <a:avLst/>
          </a:prstGeom>
          <a:gradFill>
            <a:gsLst>
              <a:gs pos="0">
                <a:schemeClr val="accent3">
                  <a:lumMod val="40000"/>
                  <a:lumOff val="60000"/>
                </a:schemeClr>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3" name="Retângulo 2">
            <a:extLst>
              <a:ext uri="{FF2B5EF4-FFF2-40B4-BE49-F238E27FC236}">
                <a16:creationId xmlns:a16="http://schemas.microsoft.com/office/drawing/2014/main" id="{B3171E86-687F-4AD5-833A-26E8D95A1805}"/>
              </a:ext>
            </a:extLst>
          </p:cNvPr>
          <p:cNvSpPr/>
          <p:nvPr userDrawn="1"/>
        </p:nvSpPr>
        <p:spPr>
          <a:xfrm>
            <a:off x="0" y="0"/>
            <a:ext cx="1306513" cy="6858000"/>
          </a:xfrm>
          <a:prstGeom prst="rect">
            <a:avLst/>
          </a:prstGeom>
          <a:gradFill>
            <a:gsLst>
              <a:gs pos="0">
                <a:schemeClr val="tx1"/>
              </a:gs>
              <a:gs pos="35000">
                <a:schemeClr val="bg2">
                  <a:lumMod val="25000"/>
                </a:schemeClr>
              </a:gs>
              <a:gs pos="69000">
                <a:schemeClr val="accent3">
                  <a:lumMod val="50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100"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4" name="Retângulo 3">
            <a:extLst>
              <a:ext uri="{FF2B5EF4-FFF2-40B4-BE49-F238E27FC236}">
                <a16:creationId xmlns:a16="http://schemas.microsoft.com/office/drawing/2014/main" id="{FAB6CA49-FA97-4265-B31C-24F45B207809}"/>
              </a:ext>
            </a:extLst>
          </p:cNvPr>
          <p:cNvSpPr/>
          <p:nvPr userDrawn="1"/>
        </p:nvSpPr>
        <p:spPr>
          <a:xfrm>
            <a:off x="1303338" y="0"/>
            <a:ext cx="1308100" cy="6858000"/>
          </a:xfrm>
          <a:prstGeom prst="rect">
            <a:avLst/>
          </a:prstGeom>
          <a:gradFill>
            <a:gsLst>
              <a:gs pos="0">
                <a:schemeClr val="bg2">
                  <a:lumMod val="25000"/>
                </a:schemeClr>
              </a:gs>
              <a:gs pos="35000">
                <a:schemeClr val="accent3">
                  <a:lumMod val="50000"/>
                </a:schemeClr>
              </a:gs>
              <a:gs pos="69000">
                <a:schemeClr val="accent3">
                  <a:lumMod val="75000"/>
                </a:schemeClr>
              </a:gs>
              <a:gs pos="100000">
                <a:schemeClr val="accent3">
                  <a:lumMod val="7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E018BB23-1503-40FD-9E09-8C9CB18EF745}"/>
              </a:ext>
            </a:extLst>
          </p:cNvPr>
          <p:cNvSpPr/>
          <p:nvPr userDrawn="1"/>
        </p:nvSpPr>
        <p:spPr>
          <a:xfrm>
            <a:off x="2606675" y="0"/>
            <a:ext cx="1306513" cy="6858000"/>
          </a:xfrm>
          <a:prstGeom prst="rect">
            <a:avLst/>
          </a:prstGeom>
          <a:gradFill>
            <a:gsLst>
              <a:gs pos="0">
                <a:schemeClr val="accent3">
                  <a:lumMod val="50000"/>
                </a:schemeClr>
              </a:gs>
              <a:gs pos="35000">
                <a:schemeClr val="accent3">
                  <a:lumMod val="75000"/>
                </a:schemeClr>
              </a:gs>
              <a:gs pos="69000">
                <a:schemeClr val="accent3">
                  <a:lumMod val="60000"/>
                  <a:lumOff val="40000"/>
                </a:schemeClr>
              </a:gs>
              <a:gs pos="100000">
                <a:schemeClr val="accent3">
                  <a:lumMod val="40000"/>
                  <a:lumOff val="6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6" name="Retângulo 5">
            <a:extLst>
              <a:ext uri="{FF2B5EF4-FFF2-40B4-BE49-F238E27FC236}">
                <a16:creationId xmlns:a16="http://schemas.microsoft.com/office/drawing/2014/main" id="{09322C02-A10F-411C-B88A-8CABA1BE2F1E}"/>
              </a:ext>
            </a:extLst>
          </p:cNvPr>
          <p:cNvSpPr/>
          <p:nvPr userDrawn="1"/>
        </p:nvSpPr>
        <p:spPr>
          <a:xfrm>
            <a:off x="3911600" y="0"/>
            <a:ext cx="1308100" cy="6858000"/>
          </a:xfrm>
          <a:prstGeom prst="rect">
            <a:avLst/>
          </a:prstGeom>
          <a:gradFill>
            <a:gsLst>
              <a:gs pos="0">
                <a:schemeClr val="accent3">
                  <a:lumMod val="75000"/>
                </a:schemeClr>
              </a:gs>
              <a:gs pos="35000">
                <a:schemeClr val="accent3">
                  <a:lumMod val="60000"/>
                  <a:lumOff val="4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7" name="Retângulo 6">
            <a:extLst>
              <a:ext uri="{FF2B5EF4-FFF2-40B4-BE49-F238E27FC236}">
                <a16:creationId xmlns:a16="http://schemas.microsoft.com/office/drawing/2014/main" id="{12230A02-5254-4E1B-8161-4C7CA500D0C6}"/>
              </a:ext>
            </a:extLst>
          </p:cNvPr>
          <p:cNvSpPr/>
          <p:nvPr userDrawn="1"/>
        </p:nvSpPr>
        <p:spPr>
          <a:xfrm>
            <a:off x="5216525" y="0"/>
            <a:ext cx="1306513" cy="6858000"/>
          </a:xfrm>
          <a:prstGeom prst="rect">
            <a:avLst/>
          </a:prstGeom>
          <a:gradFill>
            <a:gsLst>
              <a:gs pos="0">
                <a:schemeClr val="accent3">
                  <a:lumMod val="60000"/>
                  <a:lumOff val="40000"/>
                </a:schemeClr>
              </a:gs>
              <a:gs pos="35000">
                <a:schemeClr val="accent3">
                  <a:lumMod val="40000"/>
                  <a:lumOff val="60000"/>
                </a:schemeClr>
              </a:gs>
              <a:gs pos="69000">
                <a:schemeClr val="accent3">
                  <a:lumMod val="40000"/>
                  <a:lumOff val="60000"/>
                </a:schemeClr>
              </a:gs>
              <a:gs pos="100000">
                <a:schemeClr val="accent3">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8" name="Retângulo 7">
            <a:extLst>
              <a:ext uri="{FF2B5EF4-FFF2-40B4-BE49-F238E27FC236}">
                <a16:creationId xmlns:a16="http://schemas.microsoft.com/office/drawing/2014/main" id="{1DF5EDFA-337F-4C37-B148-72322770314E}"/>
              </a:ext>
            </a:extLst>
          </p:cNvPr>
          <p:cNvSpPr/>
          <p:nvPr userDrawn="1"/>
        </p:nvSpPr>
        <p:spPr>
          <a:xfrm>
            <a:off x="6519863" y="0"/>
            <a:ext cx="1308100" cy="6858000"/>
          </a:xfrm>
          <a:prstGeom prst="rect">
            <a:avLst/>
          </a:prstGeom>
          <a:gradFill>
            <a:gsLst>
              <a:gs pos="0">
                <a:srgbClr val="C8DDAB"/>
              </a:gs>
              <a:gs pos="35000">
                <a:schemeClr val="accent3">
                  <a:lumMod val="40000"/>
                  <a:lumOff val="60000"/>
                </a:schemeClr>
              </a:gs>
              <a:gs pos="69000">
                <a:schemeClr val="accent3">
                  <a:lumMod val="20000"/>
                  <a:lumOff val="80000"/>
                </a:schemeClr>
              </a:gs>
              <a:gs pos="100000">
                <a:schemeClr val="bg1">
                  <a:lumMod val="95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a:p>
        </p:txBody>
      </p:sp>
      <p:sp>
        <p:nvSpPr>
          <p:cNvPr id="9" name="Seta para a direita 14">
            <a:extLst>
              <a:ext uri="{FF2B5EF4-FFF2-40B4-BE49-F238E27FC236}">
                <a16:creationId xmlns:a16="http://schemas.microsoft.com/office/drawing/2014/main" id="{13E3794A-39B9-4F11-9A65-AC2566BBFC9F}"/>
              </a:ext>
            </a:extLst>
          </p:cNvPr>
          <p:cNvSpPr/>
          <p:nvPr userDrawn="1"/>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srgbClr val="FF0000"/>
              </a:solidFill>
            </a:endParaRPr>
          </a:p>
        </p:txBody>
      </p:sp>
      <p:sp>
        <p:nvSpPr>
          <p:cNvPr id="10" name="Seta para a direita 15">
            <a:extLst>
              <a:ext uri="{FF2B5EF4-FFF2-40B4-BE49-F238E27FC236}">
                <a16:creationId xmlns:a16="http://schemas.microsoft.com/office/drawing/2014/main" id="{DFB7F4FA-087C-404C-B195-50699B26695F}"/>
              </a:ext>
            </a:extLst>
          </p:cNvPr>
          <p:cNvSpPr/>
          <p:nvPr userDrawn="1"/>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1" name="Seta para a direita 16">
            <a:extLst>
              <a:ext uri="{FF2B5EF4-FFF2-40B4-BE49-F238E27FC236}">
                <a16:creationId xmlns:a16="http://schemas.microsoft.com/office/drawing/2014/main" id="{5E88BB1A-AC3F-4CD1-A010-5AA2B37E13C5}"/>
              </a:ext>
            </a:extLst>
          </p:cNvPr>
          <p:cNvSpPr/>
          <p:nvPr userDrawn="1"/>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2" name="Seta para a direita 17">
            <a:extLst>
              <a:ext uri="{FF2B5EF4-FFF2-40B4-BE49-F238E27FC236}">
                <a16:creationId xmlns:a16="http://schemas.microsoft.com/office/drawing/2014/main" id="{36A8CDFF-E5D3-445F-A807-E5E0A8994676}"/>
              </a:ext>
            </a:extLst>
          </p:cNvPr>
          <p:cNvSpPr/>
          <p:nvPr userDrawn="1"/>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sp>
        <p:nvSpPr>
          <p:cNvPr id="14" name="Retângulo 13">
            <a:extLst>
              <a:ext uri="{FF2B5EF4-FFF2-40B4-BE49-F238E27FC236}">
                <a16:creationId xmlns:a16="http://schemas.microsoft.com/office/drawing/2014/main" id="{4BF2629F-D774-4FB0-872E-9E4F21426014}"/>
              </a:ext>
            </a:extLst>
          </p:cNvPr>
          <p:cNvSpPr/>
          <p:nvPr userDrawn="1"/>
        </p:nvSpPr>
        <p:spPr>
          <a:xfrm>
            <a:off x="1331913" y="666750"/>
            <a:ext cx="7812087" cy="619125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pic>
        <p:nvPicPr>
          <p:cNvPr id="15" name="Picture 3">
            <a:extLst>
              <a:ext uri="{FF2B5EF4-FFF2-40B4-BE49-F238E27FC236}">
                <a16:creationId xmlns:a16="http://schemas.microsoft.com/office/drawing/2014/main" id="{D9099EE3-ED9B-4A5A-98AE-233EE12133F1}"/>
              </a:ext>
            </a:extLst>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57494" y="5247095"/>
            <a:ext cx="1206000" cy="127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07209"/>
      </p:ext>
    </p:extLst>
  </p:cSld>
  <p:clrMap bg1="lt1" tx1="dk1" bg2="lt2" tx2="dk2" accent1="accent1" accent2="accent2" accent3="accent3" accent4="accent4" accent5="accent5" accent6="accent6" hlink="hlink" folHlink="folHlink"/>
  <p:sldLayoutIdLst>
    <p:sldLayoutId id="2147483666" r:id="rId1"/>
    <p:sldLayoutId id="2147483709" r:id="rId2"/>
    <p:sldLayoutId id="2147483669" r:id="rId3"/>
    <p:sldLayoutId id="2147483710" r:id="rId4"/>
    <p:sldLayoutId id="2147483679" r:id="rId5"/>
    <p:sldLayoutId id="2147483680" r:id="rId6"/>
    <p:sldLayoutId id="2147483695" r:id="rId7"/>
    <p:sldLayoutId id="2147483696" r:id="rId8"/>
    <p:sldLayoutId id="2147483697" r:id="rId9"/>
    <p:sldLayoutId id="2147483698" r:id="rId10"/>
    <p:sldLayoutId id="2147483705" r:id="rId11"/>
    <p:sldLayoutId id="2147483706" r:id="rId12"/>
    <p:sldLayoutId id="2147483707" r:id="rId13"/>
    <p:sldLayoutId id="2147483708" r:id="rId14"/>
    <p:sldLayoutId id="2147483687" r:id="rId15"/>
    <p:sldLayoutId id="2147483688" r:id="rId16"/>
    <p:sldLayoutId id="2147483685" r:id="rId17"/>
    <p:sldLayoutId id="2147483686" r:id="rId18"/>
    <p:sldLayoutId id="2147483703" r:id="rId19"/>
    <p:sldLayoutId id="2147483704" r:id="rId20"/>
    <p:sldLayoutId id="2147483689" r:id="rId21"/>
    <p:sldLayoutId id="2147483690" r:id="rId22"/>
    <p:sldLayoutId id="2147483691" r:id="rId23"/>
    <p:sldLayoutId id="2147483674" r:id="rId2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49D792-FF50-46C3-B99E-1FFD7A62B0D2}"/>
              </a:ext>
            </a:extLst>
          </p:cNvPr>
          <p:cNvSpPr/>
          <p:nvPr/>
        </p:nvSpPr>
        <p:spPr>
          <a:xfrm>
            <a:off x="7824788" y="0"/>
            <a:ext cx="1306512" cy="6858000"/>
          </a:xfrm>
          <a:prstGeom prst="rect">
            <a:avLst/>
          </a:prstGeom>
          <a:gradFill>
            <a:gsLst>
              <a:gs pos="0">
                <a:srgbClr val="FFFF99"/>
              </a:gs>
              <a:gs pos="35000">
                <a:srgbClr val="FFFFCC"/>
              </a:gs>
              <a:gs pos="69000">
                <a:srgbClr val="FFFFFF"/>
              </a:gs>
              <a:gs pos="10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3" name="Retângulo 2">
            <a:extLst>
              <a:ext uri="{FF2B5EF4-FFF2-40B4-BE49-F238E27FC236}">
                <a16:creationId xmlns:a16="http://schemas.microsoft.com/office/drawing/2014/main" id="{A4091148-46CF-4C2F-9893-4FD90646583D}"/>
              </a:ext>
            </a:extLst>
          </p:cNvPr>
          <p:cNvSpPr/>
          <p:nvPr/>
        </p:nvSpPr>
        <p:spPr>
          <a:xfrm>
            <a:off x="0" y="0"/>
            <a:ext cx="1306513" cy="6858000"/>
          </a:xfrm>
          <a:prstGeom prst="rect">
            <a:avLst/>
          </a:prstGeom>
          <a:gradFill>
            <a:gsLst>
              <a:gs pos="0">
                <a:schemeClr val="bg2">
                  <a:lumMod val="25000"/>
                </a:schemeClr>
              </a:gs>
              <a:gs pos="35000">
                <a:schemeClr val="bg2">
                  <a:lumMod val="25000"/>
                </a:schemeClr>
              </a:gs>
              <a:gs pos="69000">
                <a:srgbClr val="D6A3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a:p>
            <a:pPr algn="ctr" eaLnBrk="1" hangingPunct="1">
              <a:defRPr/>
            </a:pPr>
            <a:endParaRPr lang="pt-BR" dirty="0"/>
          </a:p>
        </p:txBody>
      </p:sp>
      <p:sp>
        <p:nvSpPr>
          <p:cNvPr id="4" name="Retângulo 3">
            <a:extLst>
              <a:ext uri="{FF2B5EF4-FFF2-40B4-BE49-F238E27FC236}">
                <a16:creationId xmlns:a16="http://schemas.microsoft.com/office/drawing/2014/main" id="{04F878A8-CB32-416C-99F4-CB44CED0AFA5}"/>
              </a:ext>
            </a:extLst>
          </p:cNvPr>
          <p:cNvSpPr/>
          <p:nvPr/>
        </p:nvSpPr>
        <p:spPr>
          <a:xfrm>
            <a:off x="1303338" y="0"/>
            <a:ext cx="1308100" cy="6858000"/>
          </a:xfrm>
          <a:prstGeom prst="rect">
            <a:avLst/>
          </a:prstGeom>
          <a:gradFill>
            <a:gsLst>
              <a:gs pos="0">
                <a:schemeClr val="bg2">
                  <a:lumMod val="25000"/>
                </a:schemeClr>
              </a:gs>
              <a:gs pos="35000">
                <a:srgbClr val="FFC000"/>
              </a:gs>
              <a:gs pos="69000">
                <a:srgbClr val="FFCC00"/>
              </a:gs>
              <a:gs pos="100000">
                <a:srgbClr val="FFFF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a:p>
            <a:pPr algn="ctr">
              <a:defRPr/>
            </a:pPr>
            <a:endParaRPr lang="pt-BR" dirty="0"/>
          </a:p>
        </p:txBody>
      </p:sp>
      <p:sp>
        <p:nvSpPr>
          <p:cNvPr id="5" name="Retângulo 4">
            <a:extLst>
              <a:ext uri="{FF2B5EF4-FFF2-40B4-BE49-F238E27FC236}">
                <a16:creationId xmlns:a16="http://schemas.microsoft.com/office/drawing/2014/main" id="{07E0E060-FE17-4AF4-8BD3-CCC7D0CE15CA}"/>
              </a:ext>
            </a:extLst>
          </p:cNvPr>
          <p:cNvSpPr/>
          <p:nvPr/>
        </p:nvSpPr>
        <p:spPr>
          <a:xfrm>
            <a:off x="2606675" y="0"/>
            <a:ext cx="1306513" cy="6858000"/>
          </a:xfrm>
          <a:prstGeom prst="rect">
            <a:avLst/>
          </a:prstGeom>
          <a:gradFill>
            <a:gsLst>
              <a:gs pos="0">
                <a:srgbClr val="FFC000"/>
              </a:gs>
              <a:gs pos="35000">
                <a:srgbClr val="FFCC00"/>
              </a:gs>
              <a:gs pos="69000">
                <a:srgbClr val="FFFF00"/>
              </a:gs>
              <a:gs pos="100000">
                <a:srgbClr val="FFFF66"/>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6" name="Retângulo 5">
            <a:extLst>
              <a:ext uri="{FF2B5EF4-FFF2-40B4-BE49-F238E27FC236}">
                <a16:creationId xmlns:a16="http://schemas.microsoft.com/office/drawing/2014/main" id="{810BFC46-6C8D-420C-B296-B612BE901CBE}"/>
              </a:ext>
            </a:extLst>
          </p:cNvPr>
          <p:cNvSpPr/>
          <p:nvPr/>
        </p:nvSpPr>
        <p:spPr>
          <a:xfrm>
            <a:off x="3911600" y="0"/>
            <a:ext cx="1308100" cy="6858000"/>
          </a:xfrm>
          <a:prstGeom prst="rect">
            <a:avLst/>
          </a:prstGeom>
          <a:gradFill>
            <a:gsLst>
              <a:gs pos="0">
                <a:srgbClr val="FFCC00"/>
              </a:gs>
              <a:gs pos="35000">
                <a:srgbClr val="FFFF00"/>
              </a:gs>
              <a:gs pos="69000">
                <a:srgbClr val="FFFF99"/>
              </a:gs>
              <a:gs pos="100000">
                <a:srgbClr val="FFFF99"/>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7" name="Retângulo 6">
            <a:extLst>
              <a:ext uri="{FF2B5EF4-FFF2-40B4-BE49-F238E27FC236}">
                <a16:creationId xmlns:a16="http://schemas.microsoft.com/office/drawing/2014/main" id="{8A734109-F311-400B-AEA9-3DFCB54B5F1C}"/>
              </a:ext>
            </a:extLst>
          </p:cNvPr>
          <p:cNvSpPr/>
          <p:nvPr/>
        </p:nvSpPr>
        <p:spPr>
          <a:xfrm>
            <a:off x="5216525" y="0"/>
            <a:ext cx="1306513" cy="6858000"/>
          </a:xfrm>
          <a:prstGeom prst="rect">
            <a:avLst/>
          </a:prstGeom>
          <a:gradFill>
            <a:gsLst>
              <a:gs pos="0">
                <a:srgbClr val="FFFF00"/>
              </a:gs>
              <a:gs pos="35000">
                <a:srgbClr val="FFFF66"/>
              </a:gs>
              <a:gs pos="69000">
                <a:srgbClr val="FFFF99"/>
              </a:gs>
              <a:gs pos="100000">
                <a:srgbClr val="FFFFCC"/>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8" name="Retângulo 7">
            <a:extLst>
              <a:ext uri="{FF2B5EF4-FFF2-40B4-BE49-F238E27FC236}">
                <a16:creationId xmlns:a16="http://schemas.microsoft.com/office/drawing/2014/main" id="{F1AF1CCD-5DFF-474E-A2EF-A008A3A3E47C}"/>
              </a:ext>
            </a:extLst>
          </p:cNvPr>
          <p:cNvSpPr/>
          <p:nvPr/>
        </p:nvSpPr>
        <p:spPr>
          <a:xfrm>
            <a:off x="6519863" y="0"/>
            <a:ext cx="1308100" cy="6858000"/>
          </a:xfrm>
          <a:prstGeom prst="rect">
            <a:avLst/>
          </a:prstGeom>
          <a:gradFill>
            <a:gsLst>
              <a:gs pos="0">
                <a:srgbClr val="FFFF66"/>
              </a:gs>
              <a:gs pos="35000">
                <a:srgbClr val="FFFF99"/>
              </a:gs>
              <a:gs pos="69000">
                <a:srgbClr val="FFFFCC"/>
              </a:gs>
              <a:gs pos="100000">
                <a:srgbClr val="FFFFFF"/>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pt-BR" dirty="0"/>
          </a:p>
        </p:txBody>
      </p:sp>
      <p:sp>
        <p:nvSpPr>
          <p:cNvPr id="9" name="Seta para a direita 14">
            <a:extLst>
              <a:ext uri="{FF2B5EF4-FFF2-40B4-BE49-F238E27FC236}">
                <a16:creationId xmlns:a16="http://schemas.microsoft.com/office/drawing/2014/main" id="{00CF1C06-5A7C-4A21-B7A3-F45EA25BF693}"/>
              </a:ext>
            </a:extLst>
          </p:cNvPr>
          <p:cNvSpPr/>
          <p:nvPr/>
        </p:nvSpPr>
        <p:spPr>
          <a:xfrm rot="5400000">
            <a:off x="400050" y="2657476"/>
            <a:ext cx="485775" cy="323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rgbClr val="FF0000"/>
              </a:solidFill>
            </a:endParaRPr>
          </a:p>
        </p:txBody>
      </p:sp>
      <p:sp>
        <p:nvSpPr>
          <p:cNvPr id="10" name="Seta para a direita 15">
            <a:extLst>
              <a:ext uri="{FF2B5EF4-FFF2-40B4-BE49-F238E27FC236}">
                <a16:creationId xmlns:a16="http://schemas.microsoft.com/office/drawing/2014/main" id="{A05431B9-98A0-40A3-98CF-76DDDDD18BD2}"/>
              </a:ext>
            </a:extLst>
          </p:cNvPr>
          <p:cNvSpPr/>
          <p:nvPr/>
        </p:nvSpPr>
        <p:spPr>
          <a:xfrm>
            <a:off x="95250" y="2917825"/>
            <a:ext cx="485775" cy="3238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Seta para a direita 16">
            <a:extLst>
              <a:ext uri="{FF2B5EF4-FFF2-40B4-BE49-F238E27FC236}">
                <a16:creationId xmlns:a16="http://schemas.microsoft.com/office/drawing/2014/main" id="{F414EB73-585D-4D82-82B0-34FA1109C31A}"/>
              </a:ext>
            </a:extLst>
          </p:cNvPr>
          <p:cNvSpPr/>
          <p:nvPr/>
        </p:nvSpPr>
        <p:spPr>
          <a:xfrm rot="16200000">
            <a:off x="395287" y="3197226"/>
            <a:ext cx="485775" cy="3238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2" name="Seta para a direita 17">
            <a:extLst>
              <a:ext uri="{FF2B5EF4-FFF2-40B4-BE49-F238E27FC236}">
                <a16:creationId xmlns:a16="http://schemas.microsoft.com/office/drawing/2014/main" id="{9ED04254-46D8-4CAE-B02C-3B916F8DB788}"/>
              </a:ext>
            </a:extLst>
          </p:cNvPr>
          <p:cNvSpPr/>
          <p:nvPr/>
        </p:nvSpPr>
        <p:spPr>
          <a:xfrm>
            <a:off x="742950" y="2922588"/>
            <a:ext cx="485775" cy="3238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4109" name="Imagem 13" descr="Uma imagem contendo texto&#10;&#10;Descrição gerada com alta confiança">
            <a:extLst>
              <a:ext uri="{FF2B5EF4-FFF2-40B4-BE49-F238E27FC236}">
                <a16:creationId xmlns:a16="http://schemas.microsoft.com/office/drawing/2014/main" id="{E5FDA8F4-3AAB-402B-8FE6-77D6464D0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74" b="20526"/>
          <a:stretch>
            <a:fillRect/>
          </a:stretch>
        </p:blipFill>
        <p:spPr bwMode="auto">
          <a:xfrm>
            <a:off x="52388" y="5473700"/>
            <a:ext cx="1204912"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ângulo 13">
            <a:extLst>
              <a:ext uri="{FF2B5EF4-FFF2-40B4-BE49-F238E27FC236}">
                <a16:creationId xmlns:a16="http://schemas.microsoft.com/office/drawing/2014/main" id="{720536C1-1B3F-4960-A032-63CAD1C8BA98}"/>
              </a:ext>
            </a:extLst>
          </p:cNvPr>
          <p:cNvSpPr>
            <a:spLocks noChangeAspect="1"/>
          </p:cNvSpPr>
          <p:nvPr/>
        </p:nvSpPr>
        <p:spPr>
          <a:xfrm>
            <a:off x="1320800" y="666750"/>
            <a:ext cx="7797800" cy="6173788"/>
          </a:xfrm>
          <a:prstGeom prst="rect">
            <a:avLst/>
          </a:prstGeom>
          <a:gradFill>
            <a:gsLst>
              <a:gs pos="0">
                <a:srgbClr val="FFFFCC"/>
              </a:gs>
              <a:gs pos="0">
                <a:srgbClr val="FFFF99"/>
              </a:gs>
              <a:gs pos="100000">
                <a:schemeClr val="bg1"/>
              </a:gs>
              <a:gs pos="100000">
                <a:schemeClr val="bg1"/>
              </a:gs>
            </a:gsLst>
            <a:lin ang="54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Tree>
    <p:extLst>
      <p:ext uri="{BB962C8B-B14F-4D97-AF65-F5344CB8AC3E}">
        <p14:creationId xmlns:p14="http://schemas.microsoft.com/office/powerpoint/2010/main" val="463339255"/>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 Id="rId5" Type="http://schemas.openxmlformats.org/officeDocument/2006/relationships/image" Target="../media/image51.jp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5.gif"/><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3.gif"/><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1.xml"/><Relationship Id="rId5" Type="http://schemas.openxmlformats.org/officeDocument/2006/relationships/image" Target="../media/image69.jp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1.xml"/><Relationship Id="rId5" Type="http://schemas.openxmlformats.org/officeDocument/2006/relationships/image" Target="../media/image78.jpe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1.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1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11.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29.jpeg"/></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1.xml"/><Relationship Id="rId4" Type="http://schemas.openxmlformats.org/officeDocument/2006/relationships/image" Target="../media/image13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35.png"/><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 Id="rId5" Type="http://schemas.openxmlformats.org/officeDocument/2006/relationships/image" Target="../media/image27.jpg"/><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1.xml"/><Relationship Id="rId5" Type="http://schemas.openxmlformats.org/officeDocument/2006/relationships/image" Target="../media/image140.jpg"/><Relationship Id="rId4" Type="http://schemas.openxmlformats.org/officeDocument/2006/relationships/image" Target="../media/image139.jpg"/></Relationships>
</file>

<file path=ppt/slides/_rels/slide42.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146.jpe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g"/><Relationship Id="rId1" Type="http://schemas.openxmlformats.org/officeDocument/2006/relationships/slideLayout" Target="../slideLayouts/slideLayout1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gif"/></Relationships>
</file>

<file path=ppt/slides/_rels/slide45.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56.jpg"/><Relationship Id="rId5" Type="http://schemas.openxmlformats.org/officeDocument/2006/relationships/image" Target="../media/image155.gif"/><Relationship Id="rId4" Type="http://schemas.openxmlformats.org/officeDocument/2006/relationships/image" Target="../media/image1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40.xml"/><Relationship Id="rId3" Type="http://schemas.openxmlformats.org/officeDocument/2006/relationships/slide" Target="slide10.xml"/><Relationship Id="rId7" Type="http://schemas.openxmlformats.org/officeDocument/2006/relationships/slide" Target="slide22.xml"/><Relationship Id="rId12" Type="http://schemas.openxmlformats.org/officeDocument/2006/relationships/slide" Target="slide37.xml"/><Relationship Id="rId2" Type="http://schemas.openxmlformats.org/officeDocument/2006/relationships/slide" Target="slide7.xml"/><Relationship Id="rId1" Type="http://schemas.openxmlformats.org/officeDocument/2006/relationships/slideLayout" Target="../slideLayouts/slideLayout24.xml"/><Relationship Id="rId6" Type="http://schemas.openxmlformats.org/officeDocument/2006/relationships/slide" Target="slide19.xml"/><Relationship Id="rId11" Type="http://schemas.openxmlformats.org/officeDocument/2006/relationships/slide" Target="slide34.xml"/><Relationship Id="rId5" Type="http://schemas.openxmlformats.org/officeDocument/2006/relationships/slide" Target="slide16.xml"/><Relationship Id="rId10" Type="http://schemas.openxmlformats.org/officeDocument/2006/relationships/slide" Target="slide31.xml"/><Relationship Id="rId4" Type="http://schemas.openxmlformats.org/officeDocument/2006/relationships/slide" Target="slide13.xml"/><Relationship Id="rId9" Type="http://schemas.openxmlformats.org/officeDocument/2006/relationships/slide" Target="slide28.xml"/><Relationship Id="rId14" Type="http://schemas.openxmlformats.org/officeDocument/2006/relationships/slide" Target="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0.jpeg"/><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3D7891B-1221-4365-A4EF-5B47686381FE}"/>
              </a:ext>
            </a:extLst>
          </p:cNvPr>
          <p:cNvSpPr>
            <a:spLocks noGrp="1"/>
          </p:cNvSpPr>
          <p:nvPr>
            <p:ph type="body" sz="quarter" idx="10"/>
          </p:nvPr>
        </p:nvSpPr>
        <p:spPr/>
        <p:txBody>
          <a:bodyPr/>
          <a:lstStyle/>
          <a:p>
            <a:pPr algn="ctr"/>
            <a:r>
              <a:rPr lang="pt-BR" sz="6000" b="1"/>
              <a:t>2º</a:t>
            </a:r>
            <a:endParaRPr lang="pt-BR" sz="6000" b="1" dirty="0"/>
          </a:p>
        </p:txBody>
      </p:sp>
    </p:spTree>
    <p:extLst>
      <p:ext uri="{BB962C8B-B14F-4D97-AF65-F5344CB8AC3E}">
        <p14:creationId xmlns:p14="http://schemas.microsoft.com/office/powerpoint/2010/main" val="249825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S02 - Missões – 19 de Abril</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A mãe furiosa</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err="1"/>
              <a:t>Maxo</a:t>
            </a:r>
            <a:r>
              <a:rPr lang="pt-BR" dirty="0"/>
              <a:t> </a:t>
            </a:r>
            <a:r>
              <a:rPr lang="pt-BR" dirty="0" err="1"/>
              <a:t>Dorlis</a:t>
            </a:r>
            <a:r>
              <a:rPr lang="pt-BR" dirty="0"/>
              <a:t>, 40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Haiti</a:t>
            </a:r>
          </a:p>
        </p:txBody>
      </p:sp>
      <p:pic>
        <p:nvPicPr>
          <p:cNvPr id="7" name="Espaço Reservado para Imagem 6" descr="Homem sorrindo posando para foto&#10;&#10;Descrição gerada automaticamente">
            <a:extLst>
              <a:ext uri="{FF2B5EF4-FFF2-40B4-BE49-F238E27FC236}">
                <a16:creationId xmlns:a16="http://schemas.microsoft.com/office/drawing/2014/main" id="{61BFF812-E3C8-472F-A1F0-53712081B7E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65" r="965"/>
          <a:stretch>
            <a:fillRect/>
          </a:stretch>
        </p:blipFill>
        <p:spPr/>
      </p:pic>
      <p:pic>
        <p:nvPicPr>
          <p:cNvPr id="8" name="Espaço Reservado para Imagem 7" descr="Uma imagem contendo Interface gráfica do usuário&#10;&#10;Descrição gerada automaticamente">
            <a:extLst>
              <a:ext uri="{FF2B5EF4-FFF2-40B4-BE49-F238E27FC236}">
                <a16:creationId xmlns:a16="http://schemas.microsoft.com/office/drawing/2014/main" id="{FD2B50B6-11F6-468A-A5DA-E64768D981F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153" b="3153"/>
          <a:stretch>
            <a:fillRect/>
          </a:stretch>
        </p:blipFill>
        <p:spPr/>
      </p:pic>
      <p:cxnSp>
        <p:nvCxnSpPr>
          <p:cNvPr id="13" name="Conector de Seta Reta 12">
            <a:extLst>
              <a:ext uri="{FF2B5EF4-FFF2-40B4-BE49-F238E27FC236}">
                <a16:creationId xmlns:a16="http://schemas.microsoft.com/office/drawing/2014/main" id="{A20F2CDB-8AAC-4A70-B525-141DDCF564A3}"/>
              </a:ext>
            </a:extLst>
          </p:cNvPr>
          <p:cNvCxnSpPr>
            <a:cxnSpLocks/>
          </p:cNvCxnSpPr>
          <p:nvPr/>
        </p:nvCxnSpPr>
        <p:spPr>
          <a:xfrm flipH="1">
            <a:off x="4211960" y="3555847"/>
            <a:ext cx="2487055" cy="1454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50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D23F26D-D4FE-4A1C-BCC8-45C2FF4EB73B}"/>
              </a:ext>
            </a:extLst>
          </p:cNvPr>
          <p:cNvSpPr>
            <a:spLocks noGrp="1"/>
          </p:cNvSpPr>
          <p:nvPr>
            <p:ph type="body" sz="quarter" idx="10"/>
          </p:nvPr>
        </p:nvSpPr>
        <p:spPr/>
        <p:txBody>
          <a:bodyPr/>
          <a:lstStyle/>
          <a:p>
            <a:r>
              <a:rPr kumimoji="0" lang="pt-PT" altLang="pt-BR" sz="1800" i="0" u="none" strike="noStrike" cap="none" normalizeH="0" baseline="0" dirty="0">
                <a:ln>
                  <a:noFill/>
                </a:ln>
                <a:solidFill>
                  <a:srgbClr val="202124"/>
                </a:solidFill>
                <a:effectLst/>
                <a:latin typeface="Google Sans"/>
              </a:rPr>
              <a:t>O Haiti tem muitos tipos de morcegos, alguns dos quais são exclusivos do país. As espécies de morcegos incluem: morcego bigodudo fuliginoso, morcego bigodudo de Parnell, Morcego nariz de folha de Waterhouse, bulldog gigante morcego mexicano com orelhas em forma de funil, jamaicano morcego comedor de frutas, morcego comedor de figo cubano, grande freetailed </a:t>
            </a:r>
            <a:r>
              <a:rPr lang="pt-PT" altLang="pt-BR" dirty="0">
                <a:solidFill>
                  <a:srgbClr val="202124"/>
                </a:solidFill>
                <a:latin typeface="Google Sans"/>
              </a:rPr>
              <a:t>morcego e morcego brasileiro de cauda livre. </a:t>
            </a:r>
          </a:p>
          <a:p>
            <a:endParaRPr lang="pt-PT" altLang="pt-BR" dirty="0">
              <a:solidFill>
                <a:srgbClr val="202124"/>
              </a:solidFill>
              <a:latin typeface="Google Sans"/>
            </a:endParaRPr>
          </a:p>
          <a:p>
            <a:r>
              <a:rPr lang="pt-PT" altLang="pt-BR" dirty="0">
                <a:solidFill>
                  <a:srgbClr val="202124"/>
                </a:solidFill>
                <a:latin typeface="Google Sans"/>
              </a:rPr>
              <a:t>A maioria dos morcegos é frugívoro, existem poucas espécies de morcego hematófagos (que se alimentam do sangue de animais)</a:t>
            </a:r>
          </a:p>
          <a:p>
            <a:endParaRPr lang="pt-PT" altLang="pt-BR" dirty="0">
              <a:solidFill>
                <a:srgbClr val="202124"/>
              </a:solidFill>
              <a:latin typeface="Google Sans"/>
            </a:endParaRPr>
          </a:p>
          <a:p>
            <a:endParaRPr lang="pt-BR" dirty="0"/>
          </a:p>
        </p:txBody>
      </p:sp>
      <p:pic>
        <p:nvPicPr>
          <p:cNvPr id="3077" name="Picture 5" descr="Diversidade – Casa dos Morcegos">
            <a:extLst>
              <a:ext uri="{FF2B5EF4-FFF2-40B4-BE49-F238E27FC236}">
                <a16:creationId xmlns:a16="http://schemas.microsoft.com/office/drawing/2014/main" id="{7D658BAF-5757-4D89-8044-F557C31ED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76" y="4581128"/>
            <a:ext cx="3538090" cy="212285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Morcego-vampiro (Desmodus rotundus) - FAUNA DIGITAL DO RIO GRANDE DO SUL">
            <a:extLst>
              <a:ext uri="{FF2B5EF4-FFF2-40B4-BE49-F238E27FC236}">
                <a16:creationId xmlns:a16="http://schemas.microsoft.com/office/drawing/2014/main" id="{768A24F3-7EC9-4269-8A6D-0E3E55092D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5944" y="765060"/>
            <a:ext cx="344363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Evolução da Estrutura das Diferentes Faces dos Morcegos Nariz-de-Folha do  Continente Americano | Evolucionismo">
            <a:extLst>
              <a:ext uri="{FF2B5EF4-FFF2-40B4-BE49-F238E27FC236}">
                <a16:creationId xmlns:a16="http://schemas.microsoft.com/office/drawing/2014/main" id="{FBE69524-1B86-4E65-90C5-4A3E055AF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503" y="3158583"/>
            <a:ext cx="302984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Artibeus sp.">
            <a:extLst>
              <a:ext uri="{FF2B5EF4-FFF2-40B4-BE49-F238E27FC236}">
                <a16:creationId xmlns:a16="http://schemas.microsoft.com/office/drawing/2014/main" id="{001A8D8F-D9C7-4357-985D-8E593564C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327" y="1746075"/>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41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18">
            <a:extLst>
              <a:ext uri="{FF2B5EF4-FFF2-40B4-BE49-F238E27FC236}">
                <a16:creationId xmlns:a16="http://schemas.microsoft.com/office/drawing/2014/main" id="{6F24E10C-3CAA-4138-A7F4-201F5C6A2526}"/>
              </a:ext>
            </a:extLst>
          </p:cNvPr>
          <p:cNvSpPr txBox="1">
            <a:spLocks noChangeArrowheads="1"/>
          </p:cNvSpPr>
          <p:nvPr/>
        </p:nvSpPr>
        <p:spPr bwMode="auto">
          <a:xfrm>
            <a:off x="97979" y="725671"/>
            <a:ext cx="2903052" cy="37548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Lagartixa Anã </a:t>
            </a:r>
          </a:p>
          <a:p>
            <a:pPr algn="ctr"/>
            <a:r>
              <a:rPr lang="pt-BR" sz="1400" b="1" dirty="0">
                <a:solidFill>
                  <a:srgbClr val="FF0000"/>
                </a:solidFill>
                <a:latin typeface="Comic Sans MS" panose="030F0702030302020204" pitchFamily="66" charset="0"/>
              </a:rPr>
              <a:t>das Ilhas Virgens</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Essa</a:t>
            </a:r>
            <a:r>
              <a:rPr lang="es-ES" sz="1400" dirty="0">
                <a:latin typeface="Comic Sans MS" panose="030F0702030302020204" pitchFamily="66" charset="0"/>
              </a:rPr>
              <a:t> </a:t>
            </a:r>
            <a:r>
              <a:rPr lang="es-ES" sz="1400" dirty="0" err="1">
                <a:latin typeface="Comic Sans MS" panose="030F0702030302020204" pitchFamily="66" charset="0"/>
              </a:rPr>
              <a:t>lagartixa</a:t>
            </a:r>
            <a:r>
              <a:rPr lang="es-ES" sz="1400" dirty="0">
                <a:latin typeface="Comic Sans MS" panose="030F0702030302020204" pitchFamily="66" charset="0"/>
              </a:rPr>
              <a:t>, </a:t>
            </a:r>
            <a:r>
              <a:rPr lang="es-ES" sz="1400" dirty="0" err="1">
                <a:latin typeface="Comic Sans MS" panose="030F0702030302020204" pitchFamily="66" charset="0"/>
              </a:rPr>
              <a:t>só</a:t>
            </a:r>
            <a:r>
              <a:rPr lang="es-ES" sz="1400" dirty="0">
                <a:latin typeface="Comic Sans MS" panose="030F0702030302020204" pitchFamily="66" charset="0"/>
              </a:rPr>
              <a:t> é encontrada </a:t>
            </a:r>
            <a:r>
              <a:rPr lang="es-ES" sz="1400" dirty="0" err="1">
                <a:latin typeface="Comic Sans MS" panose="030F0702030302020204" pitchFamily="66" charset="0"/>
              </a:rPr>
              <a:t>nas</a:t>
            </a:r>
            <a:r>
              <a:rPr lang="es-ES" sz="1400" dirty="0">
                <a:latin typeface="Comic Sans MS" panose="030F0702030302020204" pitchFamily="66" charset="0"/>
              </a:rPr>
              <a:t> </a:t>
            </a:r>
            <a:r>
              <a:rPr lang="es-ES" sz="1400" b="1" dirty="0" err="1">
                <a:latin typeface="Comic Sans MS" panose="030F0702030302020204" pitchFamily="66" charset="0"/>
              </a:rPr>
              <a:t>Ilhas</a:t>
            </a:r>
            <a:r>
              <a:rPr lang="es-ES" sz="1400" b="1" dirty="0">
                <a:latin typeface="Comic Sans MS" panose="030F0702030302020204" pitchFamily="66" charset="0"/>
              </a:rPr>
              <a:t> </a:t>
            </a:r>
            <a:r>
              <a:rPr lang="es-ES" sz="1400" b="1" dirty="0" err="1">
                <a:latin typeface="Comic Sans MS" panose="030F0702030302020204" pitchFamily="66" charset="0"/>
              </a:rPr>
              <a:t>Virgens</a:t>
            </a:r>
            <a:r>
              <a:rPr lang="es-ES" sz="1400" b="1" dirty="0">
                <a:latin typeface="Comic Sans MS" panose="030F0702030302020204" pitchFamily="66" charset="0"/>
              </a:rPr>
              <a:t> </a:t>
            </a:r>
            <a:r>
              <a:rPr lang="es-ES" sz="1400" b="1" dirty="0" err="1">
                <a:latin typeface="Comic Sans MS" panose="030F0702030302020204" pitchFamily="66" charset="0"/>
              </a:rPr>
              <a:t>Britânicas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É um dos menores animais do mundo</a:t>
            </a:r>
            <a:r>
              <a:rPr lang="pt-BR" sz="14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Esses animais são tipicamente do tamanho de uma moeda, com aproximados 18 milímetros de comprimento.</a:t>
            </a:r>
          </a:p>
          <a:p>
            <a:pPr algn="just"/>
            <a:endParaRPr lang="pt-BR" sz="1400" dirty="0">
              <a:latin typeface="Comic Sans MS" panose="030F0702030302020204" pitchFamily="66" charset="0"/>
            </a:endParaRPr>
          </a:p>
        </p:txBody>
      </p:sp>
      <p:sp>
        <p:nvSpPr>
          <p:cNvPr id="9" name="CaixaDeTexto 8">
            <a:extLst>
              <a:ext uri="{FF2B5EF4-FFF2-40B4-BE49-F238E27FC236}">
                <a16:creationId xmlns:a16="http://schemas.microsoft.com/office/drawing/2014/main" id="{7B25C37C-8B81-4E74-B3F4-2FDE43F5A31A}"/>
              </a:ext>
            </a:extLst>
          </p:cNvPr>
          <p:cNvSpPr txBox="1"/>
          <p:nvPr/>
        </p:nvSpPr>
        <p:spPr>
          <a:xfrm>
            <a:off x="722359" y="5880605"/>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das Ilhas Virgens Britânicas</a:t>
            </a:r>
          </a:p>
        </p:txBody>
      </p:sp>
      <p:pic>
        <p:nvPicPr>
          <p:cNvPr id="10" name="Picture 2" descr="Resultado de imagem para ilhas virgens britanicas bandeira">
            <a:extLst>
              <a:ext uri="{FF2B5EF4-FFF2-40B4-BE49-F238E27FC236}">
                <a16:creationId xmlns:a16="http://schemas.microsoft.com/office/drawing/2014/main" id="{BA7BE893-91C5-49A2-B106-04AE48231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25144"/>
            <a:ext cx="2185108" cy="10943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files.topsul1.webnode.com/200009922-b0e48b1df3/TopSul%20Not%C3%ADcias%20-%20Crissiumal%20-%20RS%20-%20www.topsulnoticias.com.br%20-%206%20-%20Lagartixa%20An%C3%A3%20das%20Ilhas%20Virgens.jpg">
            <a:extLst>
              <a:ext uri="{FF2B5EF4-FFF2-40B4-BE49-F238E27FC236}">
                <a16:creationId xmlns:a16="http://schemas.microsoft.com/office/drawing/2014/main" id="{E618B152-5748-4F84-ABB2-37DA4B6E0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764704"/>
            <a:ext cx="4468636" cy="260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m 11" descr="Resultado de imagem para Sphaerodactylus parthenopion">
            <a:extLst>
              <a:ext uri="{FF2B5EF4-FFF2-40B4-BE49-F238E27FC236}">
                <a16:creationId xmlns:a16="http://schemas.microsoft.com/office/drawing/2014/main" id="{EDFA6BD7-706A-4979-8365-1244B06306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7132" y="3704448"/>
            <a:ext cx="2743505" cy="1591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ixaDeTexto 12">
            <a:extLst>
              <a:ext uri="{FF2B5EF4-FFF2-40B4-BE49-F238E27FC236}">
                <a16:creationId xmlns:a16="http://schemas.microsoft.com/office/drawing/2014/main" id="{0BCFC5F7-8340-439D-ABF5-FAC6AF19F663}"/>
              </a:ext>
            </a:extLst>
          </p:cNvPr>
          <p:cNvSpPr txBox="1"/>
          <p:nvPr/>
        </p:nvSpPr>
        <p:spPr>
          <a:xfrm>
            <a:off x="6891114" y="4884018"/>
            <a:ext cx="1675478" cy="461665"/>
          </a:xfrm>
          <a:prstGeom prst="rect">
            <a:avLst/>
          </a:prstGeom>
          <a:noFill/>
        </p:spPr>
        <p:txBody>
          <a:bodyPr wrap="square" rtlCol="0">
            <a:spAutoFit/>
          </a:bodyPr>
          <a:lstStyle/>
          <a:p>
            <a:pPr algn="ctr"/>
            <a:r>
              <a:rPr lang="pt-BR" sz="1200" dirty="0">
                <a:latin typeface="Comic Sans MS" panose="030F0702030302020204" pitchFamily="66" charset="0"/>
              </a:rPr>
              <a:t>Lagartixa anã, em cima de uma moeda.</a:t>
            </a:r>
          </a:p>
        </p:txBody>
      </p:sp>
      <p:pic>
        <p:nvPicPr>
          <p:cNvPr id="14" name="Imagem 13" descr="Sphaerodactylus parthenopion 003.jpg">
            <a:extLst>
              <a:ext uri="{FF2B5EF4-FFF2-40B4-BE49-F238E27FC236}">
                <a16:creationId xmlns:a16="http://schemas.microsoft.com/office/drawing/2014/main" id="{1E1E66E9-35A1-4083-9D14-31B80B41B7D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8649" y="3425939"/>
            <a:ext cx="1863849" cy="1323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m 14" descr="Uma imagem contendo animal, lagarto, réptil, pequeno&#10;&#10;Descrição gerada com muito alta confiança">
            <a:extLst>
              <a:ext uri="{FF2B5EF4-FFF2-40B4-BE49-F238E27FC236}">
                <a16:creationId xmlns:a16="http://schemas.microsoft.com/office/drawing/2014/main" id="{5C97E0F3-0B70-4157-BC2D-403A1CD6C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5534" y="4725144"/>
            <a:ext cx="2987040" cy="2072640"/>
          </a:xfrm>
          <a:prstGeom prst="rect">
            <a:avLst/>
          </a:prstGeom>
        </p:spPr>
      </p:pic>
    </p:spTree>
    <p:extLst>
      <p:ext uri="{BB962C8B-B14F-4D97-AF65-F5344CB8AC3E}">
        <p14:creationId xmlns:p14="http://schemas.microsoft.com/office/powerpoint/2010/main" val="336389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S03 - Missões – 17 de Abril</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Discipulando um dentista</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b="1" i="0" u="none" strike="noStrike" baseline="0" dirty="0" err="1">
                <a:solidFill>
                  <a:srgbClr val="24170A"/>
                </a:solidFill>
              </a:rPr>
              <a:t>Magdalina</a:t>
            </a:r>
            <a:r>
              <a:rPr lang="pt-BR" b="1" i="0" u="none" strike="noStrike" baseline="0" dirty="0">
                <a:solidFill>
                  <a:srgbClr val="24170A"/>
                </a:solidFill>
              </a:rPr>
              <a:t>, 12 anos</a:t>
            </a:r>
            <a:endParaRPr lang="pt-BR" sz="3200" dirty="0"/>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sz="2000" dirty="0"/>
              <a:t>Trinidad e Tobago</a:t>
            </a:r>
          </a:p>
        </p:txBody>
      </p:sp>
      <p:cxnSp>
        <p:nvCxnSpPr>
          <p:cNvPr id="11" name="Conector de Seta Reta 10">
            <a:extLst>
              <a:ext uri="{FF2B5EF4-FFF2-40B4-BE49-F238E27FC236}">
                <a16:creationId xmlns:a16="http://schemas.microsoft.com/office/drawing/2014/main" id="{C0B191B6-9F70-42F7-8542-6332996FC65E}"/>
              </a:ext>
            </a:extLst>
          </p:cNvPr>
          <p:cNvCxnSpPr>
            <a:cxnSpLocks/>
          </p:cNvCxnSpPr>
          <p:nvPr/>
        </p:nvCxnSpPr>
        <p:spPr>
          <a:xfrm flipH="1">
            <a:off x="5724128" y="3555847"/>
            <a:ext cx="974888" cy="145732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Espaço Reservado para Imagem 6" descr="Pessoa posando para foto em frente a água&#10;&#10;Descrição gerada automaticamente">
            <a:extLst>
              <a:ext uri="{FF2B5EF4-FFF2-40B4-BE49-F238E27FC236}">
                <a16:creationId xmlns:a16="http://schemas.microsoft.com/office/drawing/2014/main" id="{CB6A7622-9662-4793-B03F-9EE0EF004A4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8229" r="8229"/>
          <a:stretch>
            <a:fillRect/>
          </a:stretch>
        </p:blipFill>
        <p:spPr/>
      </p:pic>
      <p:pic>
        <p:nvPicPr>
          <p:cNvPr id="8" name="Espaço Reservado para Imagem 7" descr="Desenho com traços pretos em fundo branco&#10;&#10;Descrição gerada automaticamente com confiança média">
            <a:extLst>
              <a:ext uri="{FF2B5EF4-FFF2-40B4-BE49-F238E27FC236}">
                <a16:creationId xmlns:a16="http://schemas.microsoft.com/office/drawing/2014/main" id="{BA70D825-86D0-49DE-9137-23F30770C26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047" b="3047"/>
          <a:stretch>
            <a:fillRect/>
          </a:stretch>
        </p:blipFill>
        <p:spPr/>
      </p:pic>
    </p:spTree>
    <p:extLst>
      <p:ext uri="{BB962C8B-B14F-4D97-AF65-F5344CB8AC3E}">
        <p14:creationId xmlns:p14="http://schemas.microsoft.com/office/powerpoint/2010/main" val="3606490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7A91C9-8FAD-48E6-A561-D1D497BAE3E6}"/>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
        <p:nvSpPr>
          <p:cNvPr id="3" name="Espaço Reservado para Texto 2">
            <a:extLst>
              <a:ext uri="{FF2B5EF4-FFF2-40B4-BE49-F238E27FC236}">
                <a16:creationId xmlns:a16="http://schemas.microsoft.com/office/drawing/2014/main" id="{2AC9E564-781F-4AA5-8522-69628CC048A9}"/>
              </a:ext>
            </a:extLst>
          </p:cNvPr>
          <p:cNvSpPr>
            <a:spLocks noGrp="1"/>
          </p:cNvSpPr>
          <p:nvPr>
            <p:ph type="body" sz="quarter" idx="10"/>
          </p:nvPr>
        </p:nvSpPr>
        <p:spPr>
          <a:xfrm>
            <a:off x="71996" y="679578"/>
            <a:ext cx="2959200" cy="5557734"/>
          </a:xfrm>
        </p:spPr>
        <p:txBody>
          <a:bodyPr/>
          <a:lstStyle/>
          <a:p>
            <a:pPr algn="l"/>
            <a:r>
              <a:rPr lang="pt-BR" b="0" i="0" u="none" strike="noStrike" baseline="0" dirty="0">
                <a:latin typeface="Google Sans"/>
              </a:rPr>
              <a:t>• As ilhas Trinidad e Tobago pertencem a duas associações da União do Caribe. Neste </a:t>
            </a:r>
            <a:r>
              <a:rPr lang="pt-BR" b="0" i="0" u="none" strike="noStrike" baseline="0" dirty="0" err="1">
                <a:latin typeface="Google Sans"/>
              </a:rPr>
              <a:t>territorio</a:t>
            </a:r>
            <a:r>
              <a:rPr lang="pt-BR" b="0" i="0" u="none" strike="noStrike" baseline="0" dirty="0">
                <a:latin typeface="Google Sans"/>
              </a:rPr>
              <a:t> existem 162 </a:t>
            </a:r>
            <a:r>
              <a:rPr lang="pt-BR" b="0" i="0" u="none" strike="noStrike" baseline="0" dirty="0" err="1">
                <a:latin typeface="Google Sans"/>
              </a:rPr>
              <a:t>iglejas</a:t>
            </a:r>
            <a:r>
              <a:rPr lang="pt-BR" b="0" i="0" u="none" strike="noStrike" baseline="0" dirty="0">
                <a:latin typeface="Google Sans"/>
              </a:rPr>
              <a:t> adventistas e 67.422 membros. </a:t>
            </a:r>
          </a:p>
          <a:p>
            <a:pPr algn="l"/>
            <a:r>
              <a:rPr lang="pt-BR" b="0" i="0" u="none" strike="noStrike" baseline="0" dirty="0">
                <a:latin typeface="Google Sans"/>
              </a:rPr>
              <a:t>• A mensagem adventista chegou a Trinidad e Tobago por volta de 1879, através de literatura proveniente da</a:t>
            </a:r>
          </a:p>
          <a:p>
            <a:pPr algn="l"/>
            <a:r>
              <a:rPr lang="pt-BR" b="0" i="0" u="none" strike="noStrike" baseline="0" dirty="0">
                <a:latin typeface="Google Sans"/>
              </a:rPr>
              <a:t>Inglaterra. Durante os primeiros anos dessa década, começou a chegar </a:t>
            </a:r>
            <a:r>
              <a:rPr lang="pt-BR" b="0" dirty="0">
                <a:latin typeface="Google Sans"/>
              </a:rPr>
              <a:t>nessas ilhas </a:t>
            </a:r>
            <a:r>
              <a:rPr lang="pt-BR" b="0" i="0" u="none" strike="noStrike" baseline="0" dirty="0">
                <a:latin typeface="Google Sans"/>
              </a:rPr>
              <a:t>literatura adventista enviada pela Sociedade Missionária dos estados Unidos. Graça a </a:t>
            </a:r>
            <a:r>
              <a:rPr lang="pt-BR" b="0" dirty="0">
                <a:latin typeface="Google Sans"/>
              </a:rPr>
              <a:t>um </a:t>
            </a:r>
            <a:r>
              <a:rPr lang="pt-BR" b="0" i="0" u="none" strike="noStrike" baseline="0" dirty="0">
                <a:latin typeface="Google Sans"/>
              </a:rPr>
              <a:t>exemplar do livro </a:t>
            </a:r>
            <a:r>
              <a:rPr lang="pt-BR" b="0" i="1" u="none" strike="noStrike" baseline="0" dirty="0">
                <a:latin typeface="Google Sans"/>
              </a:rPr>
              <a:t>Patriarcas e profetas </a:t>
            </a:r>
            <a:r>
              <a:rPr lang="pt-BR" b="0" i="0" u="none" strike="noStrike" baseline="0" dirty="0">
                <a:latin typeface="Google Sans"/>
              </a:rPr>
              <a:t>de Elen White, houve a  primeira conversão à fé</a:t>
            </a:r>
          </a:p>
          <a:p>
            <a:pPr algn="l"/>
            <a:r>
              <a:rPr lang="pt-BR" b="0" i="0" u="none" strike="noStrike" baseline="0" dirty="0">
                <a:latin typeface="Google Sans"/>
              </a:rPr>
              <a:t>adventista em Trinidad. </a:t>
            </a:r>
          </a:p>
        </p:txBody>
      </p:sp>
      <p:pic>
        <p:nvPicPr>
          <p:cNvPr id="1026" name="Picture 2" descr="main product photo">
            <a:extLst>
              <a:ext uri="{FF2B5EF4-FFF2-40B4-BE49-F238E27FC236}">
                <a16:creationId xmlns:a16="http://schemas.microsoft.com/office/drawing/2014/main" id="{CBD0AE92-DAE7-4A5E-8E75-40D2FFFB9B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0065" y="3163886"/>
            <a:ext cx="2016224" cy="3073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nidad e Tobago | Britannica Escola">
            <a:extLst>
              <a:ext uri="{FF2B5EF4-FFF2-40B4-BE49-F238E27FC236}">
                <a16:creationId xmlns:a16="http://schemas.microsoft.com/office/drawing/2014/main" id="{C6E81BDF-D9A1-4F29-9CFF-5CA19EE7B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837828"/>
            <a:ext cx="2352675" cy="194310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5F62D88A-A8F4-4681-88BB-35E1C930B015}"/>
              </a:ext>
            </a:extLst>
          </p:cNvPr>
          <p:cNvSpPr txBox="1"/>
          <p:nvPr/>
        </p:nvSpPr>
        <p:spPr>
          <a:xfrm>
            <a:off x="3515469" y="1052736"/>
            <a:ext cx="1056531" cy="369332"/>
          </a:xfrm>
          <a:prstGeom prst="rect">
            <a:avLst/>
          </a:prstGeom>
          <a:noFill/>
        </p:spPr>
        <p:txBody>
          <a:bodyPr wrap="square">
            <a:spAutoFit/>
          </a:bodyPr>
          <a:lstStyle/>
          <a:p>
            <a:r>
              <a:rPr lang="es-ES" b="0" i="0" u="none" strike="noStrike" baseline="0" dirty="0">
                <a:latin typeface="Google Sans"/>
              </a:rPr>
              <a:t>Tobago</a:t>
            </a:r>
            <a:endParaRPr lang="pt-BR" dirty="0"/>
          </a:p>
        </p:txBody>
      </p:sp>
      <p:sp>
        <p:nvSpPr>
          <p:cNvPr id="9" name="CaixaDeTexto 8">
            <a:extLst>
              <a:ext uri="{FF2B5EF4-FFF2-40B4-BE49-F238E27FC236}">
                <a16:creationId xmlns:a16="http://schemas.microsoft.com/office/drawing/2014/main" id="{1915C544-BD69-460E-92DC-3C99A4F4EF3C}"/>
              </a:ext>
            </a:extLst>
          </p:cNvPr>
          <p:cNvSpPr txBox="1"/>
          <p:nvPr/>
        </p:nvSpPr>
        <p:spPr>
          <a:xfrm>
            <a:off x="4308177" y="1885474"/>
            <a:ext cx="1176338" cy="369332"/>
          </a:xfrm>
          <a:prstGeom prst="rect">
            <a:avLst/>
          </a:prstGeom>
          <a:noFill/>
        </p:spPr>
        <p:txBody>
          <a:bodyPr wrap="square">
            <a:spAutoFit/>
          </a:bodyPr>
          <a:lstStyle/>
          <a:p>
            <a:r>
              <a:rPr lang="es-ES" b="0" i="0" u="none" strike="noStrike" baseline="0" dirty="0">
                <a:latin typeface="Google Sans"/>
              </a:rPr>
              <a:t>Trinidad</a:t>
            </a:r>
            <a:endParaRPr lang="pt-BR" dirty="0"/>
          </a:p>
        </p:txBody>
      </p:sp>
      <p:pic>
        <p:nvPicPr>
          <p:cNvPr id="6" name="Picture 4" descr="Trinidad e Tobago | Viagem e Turismo">
            <a:extLst>
              <a:ext uri="{FF2B5EF4-FFF2-40B4-BE49-F238E27FC236}">
                <a16:creationId xmlns:a16="http://schemas.microsoft.com/office/drawing/2014/main" id="{21DFF5B5-1D03-41B4-ABA2-335B99371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286" y="3997638"/>
            <a:ext cx="3379606" cy="2239674"/>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B65033E5-90D6-4664-BCB4-273C7D6129F8}"/>
              </a:ext>
            </a:extLst>
          </p:cNvPr>
          <p:cNvSpPr txBox="1"/>
          <p:nvPr/>
        </p:nvSpPr>
        <p:spPr>
          <a:xfrm>
            <a:off x="5563746" y="3332745"/>
            <a:ext cx="3379605" cy="369332"/>
          </a:xfrm>
          <a:prstGeom prst="rect">
            <a:avLst/>
          </a:prstGeom>
          <a:noFill/>
        </p:spPr>
        <p:txBody>
          <a:bodyPr wrap="square">
            <a:spAutoFit/>
          </a:bodyPr>
          <a:lstStyle/>
          <a:p>
            <a:pPr algn="ctr"/>
            <a:r>
              <a:rPr lang="pt-BR" b="1" i="0" u="none" strike="noStrike" baseline="0" dirty="0">
                <a:latin typeface="Google Sans"/>
              </a:rPr>
              <a:t>Turismo em Trinidad e Tobago</a:t>
            </a:r>
            <a:endParaRPr lang="pt-BR" b="1" dirty="0"/>
          </a:p>
        </p:txBody>
      </p:sp>
      <p:pic>
        <p:nvPicPr>
          <p:cNvPr id="8" name="Imagem 7" descr="Praia com água azul&#10;&#10;Descrição gerada automaticamente">
            <a:extLst>
              <a:ext uri="{FF2B5EF4-FFF2-40B4-BE49-F238E27FC236}">
                <a16:creationId xmlns:a16="http://schemas.microsoft.com/office/drawing/2014/main" id="{FC719725-2D0F-49D9-B822-2B742E2FC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322" y="837828"/>
            <a:ext cx="3381375" cy="2257425"/>
          </a:xfrm>
          <a:prstGeom prst="rect">
            <a:avLst/>
          </a:prstGeom>
        </p:spPr>
      </p:pic>
    </p:spTree>
    <p:extLst>
      <p:ext uri="{BB962C8B-B14F-4D97-AF65-F5344CB8AC3E}">
        <p14:creationId xmlns:p14="http://schemas.microsoft.com/office/powerpoint/2010/main" val="266048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8">
            <a:extLst>
              <a:ext uri="{FF2B5EF4-FFF2-40B4-BE49-F238E27FC236}">
                <a16:creationId xmlns:a16="http://schemas.microsoft.com/office/drawing/2014/main" id="{E1F21526-434D-4093-8224-5AC8E022B249}"/>
              </a:ext>
            </a:extLst>
          </p:cNvPr>
          <p:cNvSpPr txBox="1">
            <a:spLocks noChangeArrowheads="1"/>
          </p:cNvSpPr>
          <p:nvPr/>
        </p:nvSpPr>
        <p:spPr bwMode="auto">
          <a:xfrm>
            <a:off x="107504" y="723247"/>
            <a:ext cx="2903052" cy="40010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b="1" dirty="0">
                <a:solidFill>
                  <a:srgbClr val="FF0000"/>
                </a:solidFill>
                <a:latin typeface="Comic Sans MS" panose="030F0702030302020204" pitchFamily="66" charset="0"/>
              </a:rPr>
              <a:t>Iguana jamaicana</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A iguana jamaicana</a:t>
            </a:r>
            <a:r>
              <a:rPr lang="pt-BR" sz="1400" b="1" dirty="0">
                <a:latin typeface="Comic Sans MS" panose="030F0702030302020204" pitchFamily="66" charset="0"/>
              </a:rPr>
              <a:t> </a:t>
            </a:r>
            <a:r>
              <a:rPr lang="pt-BR" sz="1400" dirty="0">
                <a:latin typeface="Comic Sans MS" panose="030F0702030302020204" pitchFamily="66" charset="0"/>
              </a:rPr>
              <a:t>é nativa da ilha da </a:t>
            </a:r>
            <a:r>
              <a:rPr lang="pt-BR" sz="1400" b="1" dirty="0">
                <a:latin typeface="Comic Sans MS" panose="030F0702030302020204" pitchFamily="66" charset="0"/>
              </a:rPr>
              <a:t>Jamaica</a:t>
            </a:r>
            <a:r>
              <a:rPr lang="es-ES" sz="1400" b="1" i="1" dirty="0">
                <a:latin typeface="Comic Sans MS" panose="030F0702030302020204" pitchFamily="66" charset="0"/>
              </a:rPr>
              <a:t>; </a:t>
            </a:r>
          </a:p>
          <a:p>
            <a:pPr marL="285750" indent="-285750" algn="just">
              <a:buFont typeface="Wingdings" panose="05000000000000000000" pitchFamily="2" charset="2"/>
              <a:buChar char="Ø"/>
            </a:pPr>
            <a:endParaRPr lang="es-ES" sz="1400" b="1" i="1"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As iguanas </a:t>
            </a:r>
            <a:r>
              <a:rPr lang="es-ES" sz="1400" dirty="0" err="1">
                <a:latin typeface="Comic Sans MS" panose="030F0702030302020204" pitchFamily="66" charset="0"/>
              </a:rPr>
              <a:t>vivem</a:t>
            </a:r>
            <a:r>
              <a:rPr lang="es-ES" sz="1400" dirty="0">
                <a:latin typeface="Comic Sans MS" panose="030F0702030302020204" pitchFamily="66" charset="0"/>
              </a:rPr>
              <a:t>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árvores</a:t>
            </a:r>
            <a:r>
              <a:rPr lang="es-ES" sz="1400" dirty="0">
                <a:latin typeface="Comic Sans MS" panose="030F0702030302020204" pitchFamily="66" charset="0"/>
              </a:rPr>
              <a:t>, e se </a:t>
            </a:r>
            <a:r>
              <a:rPr lang="es-ES" sz="1400" dirty="0" err="1">
                <a:latin typeface="Comic Sans MS" panose="030F0702030302020204" pitchFamily="66" charset="0"/>
              </a:rPr>
              <a:t>alimentam</a:t>
            </a:r>
            <a:r>
              <a:rPr lang="es-ES" sz="1400" dirty="0">
                <a:latin typeface="Comic Sans MS" panose="030F0702030302020204" pitchFamily="66" charset="0"/>
              </a:rPr>
              <a:t> de frutos, flores e </a:t>
            </a:r>
            <a:r>
              <a:rPr lang="es-ES" sz="1400" dirty="0" err="1">
                <a:latin typeface="Comic Sans MS" panose="030F0702030302020204" pitchFamily="66" charset="0"/>
              </a:rPr>
              <a:t>folhas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Chegam</a:t>
            </a:r>
            <a:r>
              <a:rPr lang="es-ES" sz="1400" dirty="0">
                <a:latin typeface="Comic Sans MS" panose="030F0702030302020204" pitchFamily="66" charset="0"/>
              </a:rPr>
              <a:t> a atingir 1,80m. </a:t>
            </a:r>
            <a:r>
              <a:rPr lang="es-ES" sz="1400" dirty="0" err="1">
                <a:latin typeface="Comic Sans MS" panose="030F0702030302020204" pitchFamily="66" charset="0"/>
              </a:rPr>
              <a:t>Sua</a:t>
            </a:r>
            <a:r>
              <a:rPr lang="es-ES" sz="1400" dirty="0">
                <a:latin typeface="Comic Sans MS" panose="030F0702030302020204" pitchFamily="66" charset="0"/>
              </a:rPr>
              <a:t> cauda é </a:t>
            </a:r>
            <a:r>
              <a:rPr lang="es-ES" sz="1400" dirty="0" err="1">
                <a:latin typeface="Comic Sans MS" panose="030F0702030302020204" pitchFamily="66" charset="0"/>
              </a:rPr>
              <a:t>bem</a:t>
            </a:r>
            <a:r>
              <a:rPr lang="es-ES" sz="1400" dirty="0">
                <a:latin typeface="Comic Sans MS" panose="030F0702030302020204" pitchFamily="66" charset="0"/>
              </a:rPr>
              <a:t> grande;</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Possuem uma fileira de espinhos na região das costas;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de 10 a 13 anos.</a:t>
            </a:r>
          </a:p>
        </p:txBody>
      </p:sp>
      <p:sp>
        <p:nvSpPr>
          <p:cNvPr id="4" name="CaixaDeTexto 3">
            <a:extLst>
              <a:ext uri="{FF2B5EF4-FFF2-40B4-BE49-F238E27FC236}">
                <a16:creationId xmlns:a16="http://schemas.microsoft.com/office/drawing/2014/main" id="{BCCD147C-259F-4840-83DB-BF1139F194E1}"/>
              </a:ext>
            </a:extLst>
          </p:cNvPr>
          <p:cNvSpPr txBox="1"/>
          <p:nvPr/>
        </p:nvSpPr>
        <p:spPr>
          <a:xfrm>
            <a:off x="711615" y="6178580"/>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a:t>
            </a:r>
          </a:p>
          <a:p>
            <a:pPr algn="ctr"/>
            <a:r>
              <a:rPr lang="pt-BR" sz="1200" dirty="0">
                <a:latin typeface="Comic Sans MS" panose="030F0702030302020204" pitchFamily="66" charset="0"/>
              </a:rPr>
              <a:t>Jamaica</a:t>
            </a:r>
          </a:p>
        </p:txBody>
      </p:sp>
      <p:pic>
        <p:nvPicPr>
          <p:cNvPr id="5" name="Picture 2" descr="Jamaican iguana Jamaican Iguana Hope Zoo">
            <a:extLst>
              <a:ext uri="{FF2B5EF4-FFF2-40B4-BE49-F238E27FC236}">
                <a16:creationId xmlns:a16="http://schemas.microsoft.com/office/drawing/2014/main" id="{F2463A9D-C879-42BB-9450-D53406D76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4184" y="776418"/>
            <a:ext cx="3092002" cy="193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Jamaican iguana petition Help save the iconic Jamaican Iguana from extinction">
            <a:extLst>
              <a:ext uri="{FF2B5EF4-FFF2-40B4-BE49-F238E27FC236}">
                <a16:creationId xmlns:a16="http://schemas.microsoft.com/office/drawing/2014/main" id="{917BF953-4A91-4E1C-A084-51AAE1376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057" y="3674423"/>
            <a:ext cx="5990439" cy="2995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Jamaican iguana Jamaican Iguana Conservation Program Marks 20 Years of Success">
            <a:extLst>
              <a:ext uri="{FF2B5EF4-FFF2-40B4-BE49-F238E27FC236}">
                <a16:creationId xmlns:a16="http://schemas.microsoft.com/office/drawing/2014/main" id="{A87B931E-936B-4AA0-A78C-712D05C2FA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503" y="1768406"/>
            <a:ext cx="2688233" cy="1801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Resultado de imagem para bandeira jamaica">
            <a:extLst>
              <a:ext uri="{FF2B5EF4-FFF2-40B4-BE49-F238E27FC236}">
                <a16:creationId xmlns:a16="http://schemas.microsoft.com/office/drawing/2014/main" id="{02E43D79-38A3-4125-900F-202F1DA84E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5013176"/>
            <a:ext cx="1714233" cy="114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629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S04 - Missões – 24 de Abril</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Dinheiro Roubado</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b="1" i="0" u="none" strike="noStrike" baseline="0" dirty="0" err="1">
                <a:solidFill>
                  <a:srgbClr val="24170A"/>
                </a:solidFill>
              </a:rPr>
              <a:t>Eddison</a:t>
            </a:r>
            <a:r>
              <a:rPr lang="pt-BR" b="1" i="0" u="none" strike="noStrike" baseline="0" dirty="0">
                <a:solidFill>
                  <a:srgbClr val="24170A"/>
                </a:solidFill>
              </a:rPr>
              <a:t> Young, 18 anos</a:t>
            </a:r>
            <a:endParaRPr lang="pt-BR" sz="3200" dirty="0"/>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sz="2000" dirty="0"/>
              <a:t>Trinidad e Tobago</a:t>
            </a:r>
          </a:p>
        </p:txBody>
      </p:sp>
      <p:pic>
        <p:nvPicPr>
          <p:cNvPr id="6" name="Espaço Reservado para Imagem 5" descr="Desenho com traços pretos em fundo branco&#10;&#10;Descrição gerada automaticamente com confiança média">
            <a:extLst>
              <a:ext uri="{FF2B5EF4-FFF2-40B4-BE49-F238E27FC236}">
                <a16:creationId xmlns:a16="http://schemas.microsoft.com/office/drawing/2014/main" id="{85B63F27-61BB-4D68-B84E-8CDAB0614E4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47" b="3047"/>
          <a:stretch>
            <a:fillRect/>
          </a:stretch>
        </p:blipFill>
        <p:spPr/>
      </p:pic>
      <p:pic>
        <p:nvPicPr>
          <p:cNvPr id="7" name="Espaço Reservado para Imagem 6" descr="Homem de camisa e gravata sorrindo&#10;&#10;Descrição gerada automaticamente">
            <a:extLst>
              <a:ext uri="{FF2B5EF4-FFF2-40B4-BE49-F238E27FC236}">
                <a16:creationId xmlns:a16="http://schemas.microsoft.com/office/drawing/2014/main" id="{B0944D8B-3343-4CA9-9635-2866B6E4464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65" r="965"/>
          <a:stretch>
            <a:fillRect/>
          </a:stretch>
        </p:blipFill>
        <p:spPr/>
      </p:pic>
      <p:cxnSp>
        <p:nvCxnSpPr>
          <p:cNvPr id="13" name="Conector de Seta Reta 12">
            <a:extLst>
              <a:ext uri="{FF2B5EF4-FFF2-40B4-BE49-F238E27FC236}">
                <a16:creationId xmlns:a16="http://schemas.microsoft.com/office/drawing/2014/main" id="{3F6045D5-4296-4B2C-BF0D-37F0095FB39D}"/>
              </a:ext>
            </a:extLst>
          </p:cNvPr>
          <p:cNvCxnSpPr>
            <a:cxnSpLocks/>
          </p:cNvCxnSpPr>
          <p:nvPr/>
        </p:nvCxnSpPr>
        <p:spPr>
          <a:xfrm flipH="1">
            <a:off x="5724128" y="3555847"/>
            <a:ext cx="974888" cy="145732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57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6638CB6-FBD4-4F32-96AE-2A9A812E3F5F}"/>
              </a:ext>
            </a:extLst>
          </p:cNvPr>
          <p:cNvSpPr>
            <a:spLocks noGrp="1"/>
          </p:cNvSpPr>
          <p:nvPr>
            <p:ph type="body" sz="quarter" idx="10"/>
          </p:nvPr>
        </p:nvSpPr>
        <p:spPr>
          <a:xfrm>
            <a:off x="71996" y="679578"/>
            <a:ext cx="3347876" cy="5773758"/>
          </a:xfrm>
        </p:spPr>
        <p:txBody>
          <a:bodyPr/>
          <a:lstStyle/>
          <a:p>
            <a:r>
              <a:rPr kumimoji="0" lang="pt-PT" altLang="pt-BR" b="1" i="0" u="none" strike="noStrike" cap="none" normalizeH="0" baseline="0" dirty="0">
                <a:ln>
                  <a:noFill/>
                </a:ln>
                <a:solidFill>
                  <a:srgbClr val="202124"/>
                </a:solidFill>
                <a:effectLst/>
              </a:rPr>
              <a:t>Os ensinamentos adventistas foram provavelmente introduzidos em Trinidad e Tobago por volta de 1879 por meio de publicações enviadas da Inglaterra. Já em 1880 ou 1881, um grupo de observadores do sábado, liderado por James R. Braithwaite, se reuniu em Tobago. No início da década de 1880, a literatura adventista estava sendo enviada a Trinidad e Tobago pela International Tract and Missionary Society (ITMS) nos Estados Unidos. A primeira resposta positiva específica aos ensinos adventistas em Trinidad veio por meio de uma cópia de “Patriarcas e Profetas” de Ellen White, que foi passada a um indivíduo que se tornou um dos primeiros guardadores do sábado na ilha.</a:t>
            </a:r>
            <a:r>
              <a:rPr kumimoji="0" lang="pt-PT" altLang="pt-BR" b="1" i="0" u="none" strike="noStrike" cap="none" normalizeH="0" baseline="0" dirty="0">
                <a:ln>
                  <a:noFill/>
                </a:ln>
                <a:solidFill>
                  <a:schemeClr val="tx1"/>
                </a:solidFill>
                <a:effectLst/>
              </a:rPr>
              <a:t> </a:t>
            </a:r>
          </a:p>
          <a:p>
            <a:pPr algn="l"/>
            <a:endParaRPr lang="en-US" b="1" i="0" u="none" strike="noStrike" baseline="0" dirty="0">
              <a:solidFill>
                <a:srgbClr val="24170A"/>
              </a:solidFill>
            </a:endParaRPr>
          </a:p>
          <a:p>
            <a:endParaRPr lang="pt-BR" dirty="0"/>
          </a:p>
        </p:txBody>
      </p:sp>
      <p:pic>
        <p:nvPicPr>
          <p:cNvPr id="4101" name="Picture 5">
            <a:extLst>
              <a:ext uri="{FF2B5EF4-FFF2-40B4-BE49-F238E27FC236}">
                <a16:creationId xmlns:a16="http://schemas.microsoft.com/office/drawing/2014/main" id="{9DBD1A96-9A58-41E1-8D4A-F4C4BAC78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622" y="2869087"/>
            <a:ext cx="2894552" cy="217468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19643D42-FC3C-45FE-96C5-F5C07A994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921325"/>
            <a:ext cx="3096344" cy="231926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B15B2D19-65FC-42E0-858D-8FB41E97F30B}"/>
              </a:ext>
            </a:extLst>
          </p:cNvPr>
          <p:cNvSpPr txBox="1"/>
          <p:nvPr/>
        </p:nvSpPr>
        <p:spPr>
          <a:xfrm>
            <a:off x="6911764" y="1850386"/>
            <a:ext cx="1970772" cy="649552"/>
          </a:xfrm>
          <a:prstGeom prst="rect">
            <a:avLst/>
          </a:prstGeom>
          <a:noFill/>
        </p:spPr>
        <p:txBody>
          <a:bodyPr wrap="square">
            <a:spAutoFit/>
          </a:bodyPr>
          <a:lstStyle/>
          <a:p>
            <a:pPr algn="ctr"/>
            <a:r>
              <a:rPr kumimoji="0" lang="pt-PT" altLang="pt-BR" sz="1800" b="1" i="0" u="none" strike="noStrike" cap="none" normalizeH="0" baseline="0" dirty="0">
                <a:ln>
                  <a:noFill/>
                </a:ln>
                <a:solidFill>
                  <a:srgbClr val="202124"/>
                </a:solidFill>
                <a:effectLst/>
                <a:latin typeface="Google Sans"/>
              </a:rPr>
              <a:t>Paisagens de Trinidad e Tobago</a:t>
            </a:r>
            <a:endParaRPr lang="pt-BR" sz="1800" b="1" dirty="0"/>
          </a:p>
        </p:txBody>
      </p:sp>
      <p:pic>
        <p:nvPicPr>
          <p:cNvPr id="4103" name="Picture 7" descr="Vale muito! Conheça as cédulas de dinheiro mais bonitas do mundo | Moedas  mundiais, Selos, Moedas antigas">
            <a:extLst>
              <a:ext uri="{FF2B5EF4-FFF2-40B4-BE49-F238E27FC236}">
                <a16:creationId xmlns:a16="http://schemas.microsoft.com/office/drawing/2014/main" id="{556E4B71-2380-4D8D-AB20-3A3DB6A160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6" t="2009" r="2681" b="49604"/>
          <a:stretch/>
        </p:blipFill>
        <p:spPr bwMode="auto">
          <a:xfrm>
            <a:off x="3419872" y="5043776"/>
            <a:ext cx="4032448" cy="178579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A42A5314-7655-42B4-9B4C-C226150DEAF2}"/>
              </a:ext>
            </a:extLst>
          </p:cNvPr>
          <p:cNvSpPr txBox="1"/>
          <p:nvPr/>
        </p:nvSpPr>
        <p:spPr>
          <a:xfrm>
            <a:off x="3419872" y="4394224"/>
            <a:ext cx="1970772" cy="649552"/>
          </a:xfrm>
          <a:prstGeom prst="rect">
            <a:avLst/>
          </a:prstGeom>
          <a:noFill/>
        </p:spPr>
        <p:txBody>
          <a:bodyPr wrap="square">
            <a:spAutoFit/>
          </a:bodyPr>
          <a:lstStyle/>
          <a:p>
            <a:pPr algn="ctr"/>
            <a:r>
              <a:rPr kumimoji="0" lang="pt-PT" altLang="pt-BR" sz="1800" b="1" i="0" u="none" strike="noStrike" cap="none" normalizeH="0" baseline="0" dirty="0">
                <a:ln>
                  <a:noFill/>
                </a:ln>
                <a:solidFill>
                  <a:srgbClr val="202124"/>
                </a:solidFill>
                <a:effectLst/>
                <a:latin typeface="Google Sans"/>
              </a:rPr>
              <a:t>Dollar de       Trinidad e Tobago</a:t>
            </a:r>
            <a:endParaRPr lang="pt-BR" sz="1800" b="1" dirty="0"/>
          </a:p>
        </p:txBody>
      </p:sp>
    </p:spTree>
    <p:extLst>
      <p:ext uri="{BB962C8B-B14F-4D97-AF65-F5344CB8AC3E}">
        <p14:creationId xmlns:p14="http://schemas.microsoft.com/office/powerpoint/2010/main" val="301094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366780D9-D87D-4EB5-8997-DB052A3F716D}"/>
              </a:ext>
            </a:extLst>
          </p:cNvPr>
          <p:cNvSpPr txBox="1">
            <a:spLocks noChangeArrowheads="1"/>
          </p:cNvSpPr>
          <p:nvPr/>
        </p:nvSpPr>
        <p:spPr bwMode="auto">
          <a:xfrm>
            <a:off x="70455" y="705981"/>
            <a:ext cx="2903052" cy="461664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Flamingo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 </a:t>
            </a:r>
            <a:r>
              <a:rPr lang="es-ES" sz="1400" dirty="0" err="1">
                <a:latin typeface="Comic Sans MS" panose="030F0702030302020204" pitchFamily="66" charset="0"/>
              </a:rPr>
              <a:t>flamingo</a:t>
            </a:r>
            <a:r>
              <a:rPr lang="es-ES" sz="1400" dirty="0">
                <a:latin typeface="Comic Sans MS" panose="030F0702030302020204" pitchFamily="66" charset="0"/>
              </a:rPr>
              <a:t> é </a:t>
            </a:r>
            <a:r>
              <a:rPr lang="es-ES" sz="1400" dirty="0" err="1">
                <a:latin typeface="Comic Sans MS" panose="030F0702030302020204" pitchFamily="66" charset="0"/>
              </a:rPr>
              <a:t>uma</a:t>
            </a:r>
            <a:r>
              <a:rPr lang="es-ES" sz="1400" dirty="0">
                <a:latin typeface="Comic Sans MS" panose="030F0702030302020204" pitchFamily="66" charset="0"/>
              </a:rPr>
              <a:t> ave </a:t>
            </a:r>
            <a:r>
              <a:rPr lang="es-ES" sz="1400" dirty="0" err="1">
                <a:latin typeface="Comic Sans MS" panose="030F0702030302020204" pitchFamily="66" charset="0"/>
              </a:rPr>
              <a:t>cor</a:t>
            </a:r>
            <a:r>
              <a:rPr lang="es-ES" sz="1400" dirty="0">
                <a:latin typeface="Comic Sans MS" panose="030F0702030302020204" pitchFamily="66" charset="0"/>
              </a:rPr>
              <a:t> de rosa, encontrada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b="1" dirty="0">
                <a:latin typeface="Comic Sans MS" panose="030F0702030302020204" pitchFamily="66" charset="0"/>
              </a:rPr>
              <a:t>Aruba</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aves pernaltas, de bico encurvado, que medem entre 90 e 150 cm</a:t>
            </a:r>
            <a:r>
              <a:rPr lang="pt-BR" sz="14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A sua plumagem pode ser bastante colorida em tons de rosa vivo;</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animais que se alimentam de algas e pequenos crustáceos;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em bandos numerosos, junto a zonas aquáticas.</a:t>
            </a:r>
          </a:p>
          <a:p>
            <a:pPr algn="just"/>
            <a:endParaRPr lang="pt-BR" sz="1400" dirty="0">
              <a:latin typeface="Comic Sans MS" panose="030F0702030302020204" pitchFamily="66" charset="0"/>
            </a:endParaRPr>
          </a:p>
        </p:txBody>
      </p:sp>
      <p:sp>
        <p:nvSpPr>
          <p:cNvPr id="5" name="CaixaDeTexto 4">
            <a:extLst>
              <a:ext uri="{FF2B5EF4-FFF2-40B4-BE49-F238E27FC236}">
                <a16:creationId xmlns:a16="http://schemas.microsoft.com/office/drawing/2014/main" id="{8BA18C3E-0FED-4AB6-9399-1FD6B7AA4E29}"/>
              </a:ext>
            </a:extLst>
          </p:cNvPr>
          <p:cNvSpPr txBox="1"/>
          <p:nvPr/>
        </p:nvSpPr>
        <p:spPr>
          <a:xfrm>
            <a:off x="755576" y="6392361"/>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de Aruba</a:t>
            </a:r>
          </a:p>
        </p:txBody>
      </p:sp>
      <p:sp>
        <p:nvSpPr>
          <p:cNvPr id="6" name="CaixaDeTexto 5">
            <a:extLst>
              <a:ext uri="{FF2B5EF4-FFF2-40B4-BE49-F238E27FC236}">
                <a16:creationId xmlns:a16="http://schemas.microsoft.com/office/drawing/2014/main" id="{CF99FB18-8C66-4255-983E-A4BC598B7308}"/>
              </a:ext>
            </a:extLst>
          </p:cNvPr>
          <p:cNvSpPr txBox="1"/>
          <p:nvPr/>
        </p:nvSpPr>
        <p:spPr>
          <a:xfrm>
            <a:off x="5854396" y="5889051"/>
            <a:ext cx="2683590" cy="461665"/>
          </a:xfrm>
          <a:prstGeom prst="rect">
            <a:avLst/>
          </a:prstGeom>
          <a:noFill/>
        </p:spPr>
        <p:txBody>
          <a:bodyPr wrap="square" rtlCol="0">
            <a:spAutoFit/>
          </a:bodyPr>
          <a:lstStyle/>
          <a:p>
            <a:pPr algn="ctr"/>
            <a:r>
              <a:rPr lang="pt-BR" sz="1200" dirty="0">
                <a:latin typeface="Comic Sans MS" panose="030F0702030302020204" pitchFamily="66" charset="0"/>
              </a:rPr>
              <a:t>Flamingo Beach, uma praia em Aruba, onde tem muitos flamingos </a:t>
            </a:r>
          </a:p>
        </p:txBody>
      </p:sp>
      <p:pic>
        <p:nvPicPr>
          <p:cNvPr id="7" name="Picture 2" descr="Imagem relacionada">
            <a:extLst>
              <a:ext uri="{FF2B5EF4-FFF2-40B4-BE49-F238E27FC236}">
                <a16:creationId xmlns:a16="http://schemas.microsoft.com/office/drawing/2014/main" id="{28308AB3-7048-478A-9741-107F822A32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576" y="738116"/>
            <a:ext cx="3388254" cy="2258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Imagem relacionada">
            <a:extLst>
              <a:ext uri="{FF2B5EF4-FFF2-40B4-BE49-F238E27FC236}">
                <a16:creationId xmlns:a16="http://schemas.microsoft.com/office/drawing/2014/main" id="{B7D77915-5C24-479F-81FC-E1832379B4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6910" y="3280386"/>
            <a:ext cx="3246243" cy="2164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6" descr="Imagem relacionada">
            <a:extLst>
              <a:ext uri="{FF2B5EF4-FFF2-40B4-BE49-F238E27FC236}">
                <a16:creationId xmlns:a16="http://schemas.microsoft.com/office/drawing/2014/main" id="{12A50913-C658-4126-A916-C8CB35D415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2754" y="1764542"/>
            <a:ext cx="2495468" cy="166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Aruba Bandeira">
            <a:extLst>
              <a:ext uri="{FF2B5EF4-FFF2-40B4-BE49-F238E27FC236}">
                <a16:creationId xmlns:a16="http://schemas.microsoft.com/office/drawing/2014/main" id="{14DC6EEB-BE39-484E-ABF8-A7F560F663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706" y="5487103"/>
            <a:ext cx="1371217" cy="91323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56FF7708-D962-43D0-A20C-428BD8D55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8667" y="3902791"/>
            <a:ext cx="2457450" cy="2447925"/>
          </a:xfrm>
          <a:prstGeom prst="rect">
            <a:avLst/>
          </a:prstGeom>
        </p:spPr>
      </p:pic>
    </p:spTree>
    <p:extLst>
      <p:ext uri="{BB962C8B-B14F-4D97-AF65-F5344CB8AC3E}">
        <p14:creationId xmlns:p14="http://schemas.microsoft.com/office/powerpoint/2010/main" val="1215662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S05 - Missões – 01 de Maio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Acidente na estrada</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b="1" i="0" u="none" strike="noStrike" baseline="0" dirty="0">
                <a:solidFill>
                  <a:srgbClr val="24170A"/>
                </a:solidFill>
              </a:rPr>
              <a:t>Ethan, 10 anos</a:t>
            </a:r>
            <a:endParaRPr lang="pt-BR" sz="3200" dirty="0"/>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sz="2000" dirty="0"/>
              <a:t>Trinidad e Tobago</a:t>
            </a:r>
          </a:p>
        </p:txBody>
      </p:sp>
      <p:pic>
        <p:nvPicPr>
          <p:cNvPr id="6" name="Espaço Reservado para Imagem 5" descr="Desenho com traços pretos em fundo branco&#10;&#10;Descrição gerada automaticamente com confiança média">
            <a:extLst>
              <a:ext uri="{FF2B5EF4-FFF2-40B4-BE49-F238E27FC236}">
                <a16:creationId xmlns:a16="http://schemas.microsoft.com/office/drawing/2014/main" id="{BBCDA15A-4F20-442B-B538-0E792A731E8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47" b="3047"/>
          <a:stretch>
            <a:fillRect/>
          </a:stretch>
        </p:blipFill>
        <p:spPr/>
      </p:pic>
      <p:pic>
        <p:nvPicPr>
          <p:cNvPr id="7" name="Espaço Reservado para Imagem 6" descr="Homem de camisa azul sorrindo&#10;&#10;Descrição gerada automaticamente">
            <a:extLst>
              <a:ext uri="{FF2B5EF4-FFF2-40B4-BE49-F238E27FC236}">
                <a16:creationId xmlns:a16="http://schemas.microsoft.com/office/drawing/2014/main" id="{98378B2A-46FC-4B9D-9543-10E7632C18E8}"/>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8228" r="8228"/>
          <a:stretch>
            <a:fillRect/>
          </a:stretch>
        </p:blipFill>
        <p:spPr/>
      </p:pic>
      <p:cxnSp>
        <p:nvCxnSpPr>
          <p:cNvPr id="13" name="Conector de Seta Reta 12">
            <a:extLst>
              <a:ext uri="{FF2B5EF4-FFF2-40B4-BE49-F238E27FC236}">
                <a16:creationId xmlns:a16="http://schemas.microsoft.com/office/drawing/2014/main" id="{289EC40B-9712-4893-8355-E962C22937D4}"/>
              </a:ext>
            </a:extLst>
          </p:cNvPr>
          <p:cNvCxnSpPr>
            <a:cxnSpLocks/>
          </p:cNvCxnSpPr>
          <p:nvPr/>
        </p:nvCxnSpPr>
        <p:spPr>
          <a:xfrm flipH="1">
            <a:off x="5724128" y="3555847"/>
            <a:ext cx="974888" cy="145732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40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descr="Homem sorrindo com a boca aberta&#10;&#10;Descrição gerada automaticamente">
            <a:extLst>
              <a:ext uri="{FF2B5EF4-FFF2-40B4-BE49-F238E27FC236}">
                <a16:creationId xmlns:a16="http://schemas.microsoft.com/office/drawing/2014/main" id="{3918689F-65D2-4F88-B1B4-B96066C4751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44" b="344"/>
          <a:stretch>
            <a:fillRect/>
          </a:stretch>
        </p:blipFill>
        <p:spPr/>
      </p:pic>
      <p:sp>
        <p:nvSpPr>
          <p:cNvPr id="5" name="Espaço Reservado para Conteúdo 4">
            <a:extLst>
              <a:ext uri="{FF2B5EF4-FFF2-40B4-BE49-F238E27FC236}">
                <a16:creationId xmlns:a16="http://schemas.microsoft.com/office/drawing/2014/main" id="{83D8590B-AC1D-4359-A763-15D2AA3A3ACB}"/>
              </a:ext>
            </a:extLst>
          </p:cNvPr>
          <p:cNvSpPr>
            <a:spLocks noGrp="1"/>
          </p:cNvSpPr>
          <p:nvPr>
            <p:ph sz="quarter" idx="13"/>
          </p:nvPr>
        </p:nvSpPr>
        <p:spPr>
          <a:solidFill>
            <a:schemeClr val="bg1">
              <a:alpha val="45000"/>
            </a:schemeClr>
          </a:solidFill>
        </p:spPr>
        <p:txBody>
          <a:bodyPr/>
          <a:lstStyle/>
          <a:p>
            <a:pPr algn="ctr"/>
            <a:r>
              <a:rPr lang="pt-BR" dirty="0"/>
              <a:t>2ºTrim 2021</a:t>
            </a:r>
          </a:p>
        </p:txBody>
      </p:sp>
    </p:spTree>
    <p:extLst>
      <p:ext uri="{BB962C8B-B14F-4D97-AF65-F5344CB8AC3E}">
        <p14:creationId xmlns:p14="http://schemas.microsoft.com/office/powerpoint/2010/main" val="252986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A7E4FAB8-DBEB-46DB-A9D8-9308F7320D3D}"/>
              </a:ext>
            </a:extLst>
          </p:cNvPr>
          <p:cNvSpPr>
            <a:spLocks noGrp="1"/>
          </p:cNvSpPr>
          <p:nvPr>
            <p:ph type="body" sz="quarter" idx="10"/>
          </p:nvPr>
        </p:nvSpPr>
        <p:spPr>
          <a:xfrm>
            <a:off x="71996" y="679578"/>
            <a:ext cx="2913123" cy="3769101"/>
          </a:xfrm>
        </p:spPr>
        <p:txBody>
          <a:bodyPr/>
          <a:lstStyle/>
          <a:p>
            <a:r>
              <a:rPr kumimoji="0" lang="pt-PT" altLang="pt-BR" sz="1800" b="1" i="0" u="none" strike="noStrike" cap="none" normalizeH="0" baseline="0" dirty="0">
                <a:ln>
                  <a:noFill/>
                </a:ln>
                <a:solidFill>
                  <a:srgbClr val="202124"/>
                </a:solidFill>
                <a:effectLst/>
              </a:rPr>
              <a:t>O único novo instrumento acústico inventado no século XX veio da indústria de petróleo de Trinidad e Tobago. Steelpans, ou tambores de aço, são considerados o instrumento nacional da ilha, e os primeiros foram feitos de tambores de óleo. Música calypso e bandas de tambores de aço aparecem nas celebrações do carnaval em ambas as ilhas.</a:t>
            </a:r>
            <a:r>
              <a:rPr kumimoji="0" lang="pt-PT" altLang="pt-BR" sz="600" b="1" i="0" u="none" strike="noStrike" cap="none" normalizeH="0" baseline="0" dirty="0">
                <a:ln>
                  <a:noFill/>
                </a:ln>
                <a:solidFill>
                  <a:schemeClr val="tx1"/>
                </a:solidFill>
                <a:effectLst/>
              </a:rPr>
              <a:t> </a:t>
            </a:r>
          </a:p>
          <a:p>
            <a:endParaRPr lang="pt-PT" altLang="pt-BR" sz="600" dirty="0"/>
          </a:p>
          <a:p>
            <a:endParaRPr kumimoji="0" lang="pt-PT" altLang="pt-BR" sz="1400" b="1" i="0" u="none" strike="noStrike" cap="none" normalizeH="0" baseline="0" dirty="0">
              <a:ln>
                <a:noFill/>
              </a:ln>
              <a:solidFill>
                <a:schemeClr val="tx1"/>
              </a:solidFill>
              <a:effectLst/>
            </a:endParaRPr>
          </a:p>
          <a:p>
            <a:endParaRPr lang="pt-BR" dirty="0"/>
          </a:p>
        </p:txBody>
      </p:sp>
      <p:sp>
        <p:nvSpPr>
          <p:cNvPr id="7" name="Rectangle 1">
            <a:extLst>
              <a:ext uri="{FF2B5EF4-FFF2-40B4-BE49-F238E27FC236}">
                <a16:creationId xmlns:a16="http://schemas.microsoft.com/office/drawing/2014/main" id="{D472E8E1-D5D2-42DE-ABE6-2A3FF0FC5DF3}"/>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5123" name="Picture 3" descr="Steel drums | Jon Lebkowsky | Flickr">
            <a:extLst>
              <a:ext uri="{FF2B5EF4-FFF2-40B4-BE49-F238E27FC236}">
                <a16:creationId xmlns:a16="http://schemas.microsoft.com/office/drawing/2014/main" id="{B30CCC89-1AEB-4C25-84C3-E09A0E2D09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419" y="3605470"/>
            <a:ext cx="3893164" cy="291987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PHFL+2754638_mi_so_12_0518_Steel_Drum_Concert | Zach Sotelo,… | Flickr">
            <a:extLst>
              <a:ext uri="{FF2B5EF4-FFF2-40B4-BE49-F238E27FC236}">
                <a16:creationId xmlns:a16="http://schemas.microsoft.com/office/drawing/2014/main" id="{12A094BD-BA15-4761-86F9-32AE724DC0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498" y="1080120"/>
            <a:ext cx="3521486" cy="234888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a:extLst>
              <a:ext uri="{FF2B5EF4-FFF2-40B4-BE49-F238E27FC236}">
                <a16:creationId xmlns:a16="http://schemas.microsoft.com/office/drawing/2014/main" id="{83F87C67-237F-484D-B495-A5F9D54337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97" y="4509119"/>
            <a:ext cx="3051252" cy="2288439"/>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A83E5A19-2AFD-4B5C-BF28-EFCEDD620B21}"/>
              </a:ext>
            </a:extLst>
          </p:cNvPr>
          <p:cNvSpPr txBox="1"/>
          <p:nvPr/>
        </p:nvSpPr>
        <p:spPr>
          <a:xfrm>
            <a:off x="4358302" y="2987660"/>
            <a:ext cx="1211196" cy="369332"/>
          </a:xfrm>
          <a:prstGeom prst="rect">
            <a:avLst/>
          </a:prstGeom>
          <a:noFill/>
        </p:spPr>
        <p:txBody>
          <a:bodyPr wrap="square">
            <a:spAutoFit/>
          </a:bodyPr>
          <a:lstStyle/>
          <a:p>
            <a:r>
              <a:rPr kumimoji="0" lang="pt-PT" altLang="pt-BR" sz="1800" b="1" i="0" u="none" strike="noStrike" cap="none" normalizeH="0" baseline="0" dirty="0">
                <a:ln>
                  <a:noFill/>
                </a:ln>
                <a:solidFill>
                  <a:srgbClr val="202124"/>
                </a:solidFill>
                <a:effectLst/>
              </a:rPr>
              <a:t>Steelpans</a:t>
            </a:r>
            <a:endParaRPr lang="pt-BR" dirty="0"/>
          </a:p>
        </p:txBody>
      </p:sp>
      <p:sp>
        <p:nvSpPr>
          <p:cNvPr id="13" name="CaixaDeTexto 12">
            <a:extLst>
              <a:ext uri="{FF2B5EF4-FFF2-40B4-BE49-F238E27FC236}">
                <a16:creationId xmlns:a16="http://schemas.microsoft.com/office/drawing/2014/main" id="{921FBBD3-6A7A-4473-A1C4-A34C631A49C1}"/>
              </a:ext>
            </a:extLst>
          </p:cNvPr>
          <p:cNvSpPr txBox="1"/>
          <p:nvPr/>
        </p:nvSpPr>
        <p:spPr>
          <a:xfrm>
            <a:off x="3163689" y="6202830"/>
            <a:ext cx="1800211" cy="646331"/>
          </a:xfrm>
          <a:prstGeom prst="rect">
            <a:avLst/>
          </a:prstGeom>
          <a:noFill/>
        </p:spPr>
        <p:txBody>
          <a:bodyPr wrap="square">
            <a:spAutoFit/>
          </a:bodyPr>
          <a:lstStyle/>
          <a:p>
            <a:r>
              <a:rPr kumimoji="0" lang="pt-PT" altLang="pt-BR" sz="1800" b="1" i="0" u="none" strike="noStrike" cap="none" normalizeH="0" baseline="0" dirty="0">
                <a:ln>
                  <a:noFill/>
                </a:ln>
                <a:solidFill>
                  <a:srgbClr val="202124"/>
                </a:solidFill>
                <a:effectLst/>
              </a:rPr>
              <a:t>Paisagem de Trinidad Tobago</a:t>
            </a:r>
            <a:endParaRPr lang="pt-BR" dirty="0"/>
          </a:p>
        </p:txBody>
      </p:sp>
      <p:pic>
        <p:nvPicPr>
          <p:cNvPr id="5" name="Imagem 4" descr="Uma imagem contendo mesa, no interior, computador, de madeira&#10;&#10;Descrição gerada automaticamente">
            <a:extLst>
              <a:ext uri="{FF2B5EF4-FFF2-40B4-BE49-F238E27FC236}">
                <a16:creationId xmlns:a16="http://schemas.microsoft.com/office/drawing/2014/main" id="{8FCFDCC1-338C-4506-BDE4-05E927817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9815" y="796867"/>
            <a:ext cx="2334986" cy="2160573"/>
          </a:xfrm>
          <a:prstGeom prst="rect">
            <a:avLst/>
          </a:prstGeom>
        </p:spPr>
      </p:pic>
    </p:spTree>
    <p:extLst>
      <p:ext uri="{BB962C8B-B14F-4D97-AF65-F5344CB8AC3E}">
        <p14:creationId xmlns:p14="http://schemas.microsoft.com/office/powerpoint/2010/main" val="1606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B353A2DC-6798-4320-8B9A-A073E0103F50}"/>
              </a:ext>
            </a:extLst>
          </p:cNvPr>
          <p:cNvSpPr txBox="1">
            <a:spLocks noChangeArrowheads="1"/>
          </p:cNvSpPr>
          <p:nvPr/>
        </p:nvSpPr>
        <p:spPr bwMode="auto">
          <a:xfrm>
            <a:off x="88454" y="711746"/>
            <a:ext cx="2903052" cy="455509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Preguiça-anã-de-três-dedos</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err="1">
                <a:latin typeface="Comic Sans MS" panose="030F0702030302020204" pitchFamily="66" charset="0"/>
              </a:rPr>
              <a:t>Também</a:t>
            </a:r>
            <a:r>
              <a:rPr lang="es-ES" sz="1300" dirty="0">
                <a:latin typeface="Comic Sans MS" panose="030F0702030302020204" pitchFamily="66" charset="0"/>
              </a:rPr>
              <a:t> </a:t>
            </a:r>
            <a:r>
              <a:rPr lang="es-ES" sz="1300" dirty="0" err="1">
                <a:latin typeface="Comic Sans MS" panose="030F0702030302020204" pitchFamily="66" charset="0"/>
              </a:rPr>
              <a:t>conhecida</a:t>
            </a:r>
            <a:r>
              <a:rPr lang="es-ES" sz="1300" dirty="0">
                <a:latin typeface="Comic Sans MS" panose="030F0702030302020204" pitchFamily="66" charset="0"/>
              </a:rPr>
              <a:t> por </a:t>
            </a:r>
            <a:r>
              <a:rPr lang="es-ES" sz="1300" dirty="0" err="1">
                <a:latin typeface="Comic Sans MS" panose="030F0702030302020204" pitchFamily="66" charset="0"/>
              </a:rPr>
              <a:t>preguiça</a:t>
            </a:r>
            <a:r>
              <a:rPr lang="es-ES" sz="1300" dirty="0">
                <a:latin typeface="Comic Sans MS" panose="030F0702030302020204" pitchFamily="66" charset="0"/>
              </a:rPr>
              <a:t> </a:t>
            </a:r>
            <a:r>
              <a:rPr lang="es-ES" sz="1300" dirty="0" err="1">
                <a:latin typeface="Comic Sans MS" panose="030F0702030302020204" pitchFamily="66" charset="0"/>
              </a:rPr>
              <a:t>pigmeu</a:t>
            </a:r>
            <a:r>
              <a:rPr lang="es-ES" sz="1300" dirty="0">
                <a:latin typeface="Comic Sans MS" panose="030F0702030302020204" pitchFamily="66" charset="0"/>
              </a:rPr>
              <a:t>, é nativa do </a:t>
            </a:r>
            <a:r>
              <a:rPr lang="es-ES" sz="1300" b="1" dirty="0">
                <a:latin typeface="Comic Sans MS" panose="030F0702030302020204" pitchFamily="66" charset="0"/>
              </a:rPr>
              <a:t>Panamá</a:t>
            </a:r>
            <a:r>
              <a:rPr lang="es-ES" sz="1300" dirty="0">
                <a:latin typeface="Comic Sans MS" panose="030F0702030302020204" pitchFamily="66" charset="0"/>
              </a:rPr>
              <a:t>; </a:t>
            </a:r>
          </a:p>
          <a:p>
            <a:pPr marL="285750" indent="-285750" algn="just">
              <a:buFont typeface="Wingdings" panose="05000000000000000000" pitchFamily="2" charset="2"/>
              <a:buChar char="Ø"/>
            </a:pPr>
            <a:endParaRPr lang="es-ES" sz="1300" dirty="0">
              <a:latin typeface="Comic Sans MS" panose="030F0702030302020204" pitchFamily="66" charset="0"/>
            </a:endParaRPr>
          </a:p>
          <a:p>
            <a:pPr marL="285750" indent="-285750" algn="just">
              <a:buFont typeface="Wingdings" panose="05000000000000000000" pitchFamily="2" charset="2"/>
              <a:buChar char="Ø"/>
            </a:pPr>
            <a:r>
              <a:rPr lang="es-ES" sz="1300" dirty="0" err="1">
                <a:latin typeface="Comic Sans MS" panose="030F0702030302020204" pitchFamily="66" charset="0"/>
              </a:rPr>
              <a:t>Elas</a:t>
            </a:r>
            <a:r>
              <a:rPr lang="es-ES" sz="1300" dirty="0">
                <a:latin typeface="Comic Sans MS" panose="030F0702030302020204" pitchFamily="66" charset="0"/>
              </a:rPr>
              <a:t> </a:t>
            </a:r>
            <a:r>
              <a:rPr lang="es-ES" sz="1300" dirty="0" err="1">
                <a:latin typeface="Comic Sans MS" panose="030F0702030302020204" pitchFamily="66" charset="0"/>
              </a:rPr>
              <a:t>tem</a:t>
            </a:r>
            <a:r>
              <a:rPr lang="es-ES" sz="1300" dirty="0">
                <a:latin typeface="Comic Sans MS" panose="030F0702030302020204" pitchFamily="66" charset="0"/>
              </a:rPr>
              <a:t> </a:t>
            </a:r>
            <a:r>
              <a:rPr lang="es-ES" sz="1300" dirty="0" err="1">
                <a:latin typeface="Comic Sans MS" panose="030F0702030302020204" pitchFamily="66" charset="0"/>
              </a:rPr>
              <a:t>um</a:t>
            </a:r>
            <a:r>
              <a:rPr lang="es-ES" sz="1300" dirty="0">
                <a:latin typeface="Comic Sans MS" panose="030F0702030302020204" pitchFamily="66" charset="0"/>
              </a:rPr>
              <a:t> rosto </a:t>
            </a:r>
            <a:r>
              <a:rPr lang="es-ES" sz="1300" dirty="0" err="1">
                <a:latin typeface="Comic Sans MS" panose="030F0702030302020204" pitchFamily="66" charset="0"/>
              </a:rPr>
              <a:t>pequeno</a:t>
            </a:r>
            <a:r>
              <a:rPr lang="es-ES" sz="1300" dirty="0">
                <a:latin typeface="Comic Sans MS" panose="030F0702030302020204" pitchFamily="66" charset="0"/>
              </a:rPr>
              <a:t> e </a:t>
            </a:r>
            <a:r>
              <a:rPr lang="es-ES" sz="1300" dirty="0" err="1">
                <a:latin typeface="Comic Sans MS" panose="030F0702030302020204" pitchFamily="66" charset="0"/>
              </a:rPr>
              <a:t>parecem</a:t>
            </a:r>
            <a:r>
              <a:rPr lang="es-ES" sz="1300" dirty="0">
                <a:latin typeface="Comic Sans MS" panose="030F0702030302020204" pitchFamily="66" charset="0"/>
              </a:rPr>
              <a:t> que </a:t>
            </a:r>
            <a:r>
              <a:rPr lang="es-ES" sz="1300" dirty="0" err="1">
                <a:latin typeface="Comic Sans MS" panose="030F0702030302020204" pitchFamily="66" charset="0"/>
              </a:rPr>
              <a:t>estão</a:t>
            </a:r>
            <a:r>
              <a:rPr lang="es-ES" sz="1300" dirty="0">
                <a:latin typeface="Comic Sans MS" panose="030F0702030302020204" pitchFamily="66" charset="0"/>
              </a:rPr>
              <a:t> </a:t>
            </a:r>
            <a:r>
              <a:rPr lang="es-ES" sz="1300" dirty="0" err="1">
                <a:latin typeface="Comic Sans MS" panose="030F0702030302020204" pitchFamily="66" charset="0"/>
              </a:rPr>
              <a:t>sempre</a:t>
            </a:r>
            <a:r>
              <a:rPr lang="es-ES" sz="1300" dirty="0">
                <a:latin typeface="Comic Sans MS" panose="030F0702030302020204" pitchFamily="66" charset="0"/>
              </a:rPr>
              <a:t> </a:t>
            </a:r>
            <a:r>
              <a:rPr lang="es-ES" sz="1300" dirty="0" err="1">
                <a:latin typeface="Comic Sans MS" panose="030F0702030302020204" pitchFamily="66" charset="0"/>
              </a:rPr>
              <a:t>sorrindo</a:t>
            </a:r>
            <a:r>
              <a:rPr lang="es-ES" sz="1300" dirty="0">
                <a:latin typeface="Comic Sans MS" panose="030F0702030302020204" pitchFamily="66" charset="0"/>
              </a:rPr>
              <a:t>;</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 É a menor das preguiças. Medindo de 40 a 70 centímetros e podem pesar de três a cinco quilos</a:t>
            </a:r>
            <a:r>
              <a:rPr lang="pt-BR" sz="1300" dirty="0">
                <a:latin typeface="Comic Sans MS" panose="030F0702030302020204" pitchFamily="66" charset="0"/>
                <a:cs typeface="Arial" panose="020B0604020202020204" pitchFamily="34" charset="0"/>
              </a:rPr>
              <a:t>;</a:t>
            </a: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Passam a vida penduradas nas árvores;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Têm apenas um filhote por vez.</a:t>
            </a:r>
          </a:p>
          <a:p>
            <a:pPr algn="just"/>
            <a:endParaRPr lang="pt-BR" sz="1200" dirty="0">
              <a:latin typeface="Comic Sans MS" panose="030F0702030302020204" pitchFamily="66" charset="0"/>
            </a:endParaRPr>
          </a:p>
          <a:p>
            <a:pPr algn="just"/>
            <a:endParaRPr lang="pt-BR" sz="1400" dirty="0">
              <a:latin typeface="Comic Sans MS" panose="030F0702030302020204" pitchFamily="66" charset="0"/>
            </a:endParaRPr>
          </a:p>
        </p:txBody>
      </p:sp>
      <p:sp>
        <p:nvSpPr>
          <p:cNvPr id="5" name="CaixaDeTexto 4">
            <a:extLst>
              <a:ext uri="{FF2B5EF4-FFF2-40B4-BE49-F238E27FC236}">
                <a16:creationId xmlns:a16="http://schemas.microsoft.com/office/drawing/2014/main" id="{0111D06F-FC3D-444D-A554-85C48E7FD94E}"/>
              </a:ext>
            </a:extLst>
          </p:cNvPr>
          <p:cNvSpPr txBox="1"/>
          <p:nvPr/>
        </p:nvSpPr>
        <p:spPr>
          <a:xfrm>
            <a:off x="683568" y="6392361"/>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do Panamá</a:t>
            </a:r>
          </a:p>
        </p:txBody>
      </p:sp>
      <p:pic>
        <p:nvPicPr>
          <p:cNvPr id="6" name="Picture 2" descr="Imagem relacionada">
            <a:extLst>
              <a:ext uri="{FF2B5EF4-FFF2-40B4-BE49-F238E27FC236}">
                <a16:creationId xmlns:a16="http://schemas.microsoft.com/office/drawing/2014/main" id="{7CB6AA77-B23E-4458-8EB9-E20FC15A8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787599"/>
            <a:ext cx="4473486" cy="3001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Pygmy Sloth, Sloth, Bradypus Pygmaeus, Three Toed Sloth">
            <a:extLst>
              <a:ext uri="{FF2B5EF4-FFF2-40B4-BE49-F238E27FC236}">
                <a16:creationId xmlns:a16="http://schemas.microsoft.com/office/drawing/2014/main" id="{5DB7D482-76D9-414D-969B-2B49FCD7E02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1" y="4084293"/>
            <a:ext cx="1944216" cy="2662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Imagem relacionada">
            <a:extLst>
              <a:ext uri="{FF2B5EF4-FFF2-40B4-BE49-F238E27FC236}">
                <a16:creationId xmlns:a16="http://schemas.microsoft.com/office/drawing/2014/main" id="{F10E0E3B-4584-4A64-82B2-DD915552AE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960753"/>
            <a:ext cx="3048273" cy="228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aixaDeTexto 8">
            <a:extLst>
              <a:ext uri="{FF2B5EF4-FFF2-40B4-BE49-F238E27FC236}">
                <a16:creationId xmlns:a16="http://schemas.microsoft.com/office/drawing/2014/main" id="{493CA1F4-FB51-4D57-B429-CD13370D3DFA}"/>
              </a:ext>
            </a:extLst>
          </p:cNvPr>
          <p:cNvSpPr txBox="1"/>
          <p:nvPr/>
        </p:nvSpPr>
        <p:spPr>
          <a:xfrm>
            <a:off x="6469815" y="6279703"/>
            <a:ext cx="1675478" cy="461665"/>
          </a:xfrm>
          <a:prstGeom prst="rect">
            <a:avLst/>
          </a:prstGeom>
          <a:noFill/>
        </p:spPr>
        <p:txBody>
          <a:bodyPr wrap="square" rtlCol="0">
            <a:spAutoFit/>
          </a:bodyPr>
          <a:lstStyle/>
          <a:p>
            <a:pPr algn="ctr"/>
            <a:r>
              <a:rPr lang="pt-BR" sz="1200" dirty="0">
                <a:latin typeface="Comic Sans MS" panose="030F0702030302020204" pitchFamily="66" charset="0"/>
              </a:rPr>
              <a:t>Mamãe preguiça com seu filhotinho</a:t>
            </a:r>
          </a:p>
        </p:txBody>
      </p:sp>
      <p:pic>
        <p:nvPicPr>
          <p:cNvPr id="10" name="Picture 2" descr="Resultado de imagem para bandeira do panamá">
            <a:extLst>
              <a:ext uri="{FF2B5EF4-FFF2-40B4-BE49-F238E27FC236}">
                <a16:creationId xmlns:a16="http://schemas.microsoft.com/office/drawing/2014/main" id="{BD8049F6-3990-4532-87D1-FFC444B2DC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289" y="5499705"/>
            <a:ext cx="1338255" cy="89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039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S06 - Missões – 08 de Maio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Cirurgia no umbigo</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b="1" i="0" u="none" strike="noStrike" baseline="0" dirty="0" err="1">
                <a:solidFill>
                  <a:srgbClr val="24170A"/>
                </a:solidFill>
              </a:rPr>
              <a:t>Matthais</a:t>
            </a:r>
            <a:r>
              <a:rPr lang="pt-BR" b="1" i="0" u="none" strike="noStrike" baseline="0" dirty="0">
                <a:solidFill>
                  <a:srgbClr val="24170A"/>
                </a:solidFill>
              </a:rPr>
              <a:t>, 10 anos</a:t>
            </a:r>
            <a:endParaRPr lang="pt-BR" sz="3200" dirty="0"/>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sz="2000" dirty="0"/>
              <a:t>Trinidad e Tobago</a:t>
            </a:r>
          </a:p>
        </p:txBody>
      </p:sp>
      <p:pic>
        <p:nvPicPr>
          <p:cNvPr id="6" name="Espaço Reservado para Imagem 5" descr="Menino sorrindo posando para foto&#10;&#10;Descrição gerada automaticamente">
            <a:extLst>
              <a:ext uri="{FF2B5EF4-FFF2-40B4-BE49-F238E27FC236}">
                <a16:creationId xmlns:a16="http://schemas.microsoft.com/office/drawing/2014/main" id="{05125B64-52D7-4E82-BD7F-396B019469E4}"/>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65" r="965"/>
          <a:stretch>
            <a:fillRect/>
          </a:stretch>
        </p:blipFill>
        <p:spPr/>
      </p:pic>
      <p:pic>
        <p:nvPicPr>
          <p:cNvPr id="14" name="Espaço Reservado para Imagem 13" descr="Desenho com traços pretos em fundo branco&#10;&#10;Descrição gerada automaticamente com confiança média">
            <a:extLst>
              <a:ext uri="{FF2B5EF4-FFF2-40B4-BE49-F238E27FC236}">
                <a16:creationId xmlns:a16="http://schemas.microsoft.com/office/drawing/2014/main" id="{D0BB1F7A-337D-4DF9-ACCB-8969851E1CF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047" b="3047"/>
          <a:stretch>
            <a:fillRect/>
          </a:stretch>
        </p:blipFill>
        <p:spPr/>
      </p:pic>
      <p:cxnSp>
        <p:nvCxnSpPr>
          <p:cNvPr id="13" name="Conector de Seta Reta 12">
            <a:extLst>
              <a:ext uri="{FF2B5EF4-FFF2-40B4-BE49-F238E27FC236}">
                <a16:creationId xmlns:a16="http://schemas.microsoft.com/office/drawing/2014/main" id="{7B569BF7-F083-4273-B5EA-2FF6D50DDD84}"/>
              </a:ext>
            </a:extLst>
          </p:cNvPr>
          <p:cNvCxnSpPr>
            <a:cxnSpLocks/>
          </p:cNvCxnSpPr>
          <p:nvPr/>
        </p:nvCxnSpPr>
        <p:spPr>
          <a:xfrm flipH="1">
            <a:off x="5724128" y="3555847"/>
            <a:ext cx="974888" cy="145732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20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 animal&#10;&#10;Descrição gerada automaticamente com confiança baixa">
            <a:extLst>
              <a:ext uri="{FF2B5EF4-FFF2-40B4-BE49-F238E27FC236}">
                <a16:creationId xmlns:a16="http://schemas.microsoft.com/office/drawing/2014/main" id="{92B427E1-4882-4455-B51C-C7D8F84FA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100" y="756976"/>
            <a:ext cx="3233057" cy="2395242"/>
          </a:xfrm>
          <a:prstGeom prst="rect">
            <a:avLst/>
          </a:prstGeom>
        </p:spPr>
      </p:pic>
      <p:sp>
        <p:nvSpPr>
          <p:cNvPr id="3" name="Espaço Reservado para Texto 2">
            <a:extLst>
              <a:ext uri="{FF2B5EF4-FFF2-40B4-BE49-F238E27FC236}">
                <a16:creationId xmlns:a16="http://schemas.microsoft.com/office/drawing/2014/main" id="{34D2C0E3-F7A9-438C-8385-D9F6267C5EED}"/>
              </a:ext>
            </a:extLst>
          </p:cNvPr>
          <p:cNvSpPr>
            <a:spLocks noGrp="1"/>
          </p:cNvSpPr>
          <p:nvPr>
            <p:ph type="body" sz="quarter" idx="10"/>
          </p:nvPr>
        </p:nvSpPr>
        <p:spPr>
          <a:xfrm>
            <a:off x="71996" y="679578"/>
            <a:ext cx="2959200" cy="4549622"/>
          </a:xfrm>
        </p:spPr>
        <p:txBody>
          <a:bodyPr/>
          <a:lstStyle/>
          <a:p>
            <a:r>
              <a:rPr kumimoji="0" lang="pt-PT" altLang="pt-BR" b="1" i="0" u="none" strike="noStrike" cap="none" normalizeH="0" baseline="0" dirty="0">
                <a:ln>
                  <a:noFill/>
                </a:ln>
                <a:solidFill>
                  <a:srgbClr val="202124"/>
                </a:solidFill>
                <a:effectLst/>
              </a:rPr>
              <a:t>O Escorpião Moruga, originário de sul de Trinidad, é oficialmente a segunda pimenta mais forte do mundo, alcançando 2 milhões de unidades na escala Scoville de calor de pimentas. Em comparação, a pimenta sino registra zero a 100, e </a:t>
            </a:r>
            <a:r>
              <a:rPr lang="pt-PT" altLang="pt-BR" dirty="0">
                <a:solidFill>
                  <a:srgbClr val="202124"/>
                </a:solidFill>
              </a:rPr>
              <a:t>um jalapeno chega a 10.000. </a:t>
            </a:r>
          </a:p>
          <a:p>
            <a:endParaRPr lang="pt-PT" altLang="pt-BR" dirty="0">
              <a:solidFill>
                <a:srgbClr val="202124"/>
              </a:solidFill>
            </a:endParaRPr>
          </a:p>
          <a:p>
            <a:r>
              <a:rPr lang="pt-BR" dirty="0">
                <a:solidFill>
                  <a:srgbClr val="202124"/>
                </a:solidFill>
              </a:rPr>
              <a:t>Trinidad e Tobago tem uma das maiores concentrações de pássaros em uma área tão pequena que a torna um paraíso para os observadores de pássaros.</a:t>
            </a:r>
            <a:endParaRPr lang="pt-PT" altLang="pt-BR" dirty="0">
              <a:solidFill>
                <a:srgbClr val="202124"/>
              </a:solidFill>
            </a:endParaRPr>
          </a:p>
          <a:p>
            <a:endParaRPr lang="pt-PT" altLang="pt-BR" dirty="0">
              <a:solidFill>
                <a:srgbClr val="202124"/>
              </a:solidFill>
            </a:endParaRPr>
          </a:p>
          <a:p>
            <a:endParaRPr kumimoji="0" lang="pt-PT" altLang="pt-BR" b="1" i="0" u="none" strike="noStrike" cap="none" normalizeH="0" baseline="0" dirty="0">
              <a:ln>
                <a:noFill/>
              </a:ln>
              <a:solidFill>
                <a:schemeClr val="tx1"/>
              </a:solidFill>
              <a:effectLst/>
            </a:endParaRPr>
          </a:p>
          <a:p>
            <a:endParaRPr lang="pt-BR" dirty="0"/>
          </a:p>
        </p:txBody>
      </p:sp>
      <p:sp>
        <p:nvSpPr>
          <p:cNvPr id="8" name="CaixaDeTexto 7">
            <a:extLst>
              <a:ext uri="{FF2B5EF4-FFF2-40B4-BE49-F238E27FC236}">
                <a16:creationId xmlns:a16="http://schemas.microsoft.com/office/drawing/2014/main" id="{F039130B-B20B-495A-9CD7-89AC5ADDABBC}"/>
              </a:ext>
            </a:extLst>
          </p:cNvPr>
          <p:cNvSpPr txBox="1"/>
          <p:nvPr/>
        </p:nvSpPr>
        <p:spPr>
          <a:xfrm>
            <a:off x="3265142" y="765086"/>
            <a:ext cx="2651356" cy="369332"/>
          </a:xfrm>
          <a:prstGeom prst="rect">
            <a:avLst/>
          </a:prstGeom>
          <a:noFill/>
        </p:spPr>
        <p:txBody>
          <a:bodyPr wrap="square">
            <a:spAutoFit/>
          </a:bodyPr>
          <a:lstStyle/>
          <a:p>
            <a:r>
              <a:rPr lang="en-US" sz="1800" b="1" i="0" u="none" strike="noStrike" baseline="0" dirty="0" err="1">
                <a:solidFill>
                  <a:srgbClr val="24170A"/>
                </a:solidFill>
              </a:rPr>
              <a:t>Moruga</a:t>
            </a:r>
            <a:r>
              <a:rPr lang="en-US" sz="1800" b="1" i="0" u="none" strike="noStrike" baseline="0" dirty="0">
                <a:solidFill>
                  <a:srgbClr val="24170A"/>
                </a:solidFill>
              </a:rPr>
              <a:t> Scorpion</a:t>
            </a:r>
            <a:endParaRPr lang="pt-BR" b="1" dirty="0"/>
          </a:p>
        </p:txBody>
      </p:sp>
      <p:pic>
        <p:nvPicPr>
          <p:cNvPr id="6147" name="Picture 3" descr="Trinidad Moruga Scorpion, The Hippy Seed Company - Your Chilli Experts">
            <a:extLst>
              <a:ext uri="{FF2B5EF4-FFF2-40B4-BE49-F238E27FC236}">
                <a16:creationId xmlns:a16="http://schemas.microsoft.com/office/drawing/2014/main" id="{2498CCBF-A507-46F4-B10A-6E99C35ED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061" y="765086"/>
            <a:ext cx="2436785" cy="326579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resh jalapeno peppers | Fresh-picked jalapeno peppers at a … | Flickr">
            <a:extLst>
              <a:ext uri="{FF2B5EF4-FFF2-40B4-BE49-F238E27FC236}">
                <a16:creationId xmlns:a16="http://schemas.microsoft.com/office/drawing/2014/main" id="{D914BFFD-BB92-4CD6-98F4-A0F806DCA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5" y="4063650"/>
            <a:ext cx="4637638" cy="2608671"/>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FB712998-AE67-43A3-AC3D-086CA3FDF6B0}"/>
              </a:ext>
            </a:extLst>
          </p:cNvPr>
          <p:cNvSpPr txBox="1"/>
          <p:nvPr/>
        </p:nvSpPr>
        <p:spPr>
          <a:xfrm>
            <a:off x="4572000" y="4149080"/>
            <a:ext cx="1211196" cy="369332"/>
          </a:xfrm>
          <a:prstGeom prst="rect">
            <a:avLst/>
          </a:prstGeom>
          <a:solidFill>
            <a:schemeClr val="bg1">
              <a:alpha val="62000"/>
            </a:schemeClr>
          </a:solidFill>
        </p:spPr>
        <p:txBody>
          <a:bodyPr wrap="square">
            <a:spAutoFit/>
          </a:bodyPr>
          <a:lstStyle/>
          <a:p>
            <a:r>
              <a:rPr lang="pt-PT" altLang="pt-BR" b="1" dirty="0">
                <a:solidFill>
                  <a:srgbClr val="202124"/>
                </a:solidFill>
              </a:rPr>
              <a:t>J</a:t>
            </a:r>
            <a:r>
              <a:rPr kumimoji="0" lang="pt-PT" altLang="pt-BR" b="1" i="0" u="none" strike="noStrike" cap="none" normalizeH="0" baseline="0" dirty="0">
                <a:ln>
                  <a:noFill/>
                </a:ln>
                <a:solidFill>
                  <a:srgbClr val="202124"/>
                </a:solidFill>
                <a:effectLst/>
              </a:rPr>
              <a:t>alapeno</a:t>
            </a:r>
            <a:endParaRPr lang="pt-BR" dirty="0"/>
          </a:p>
        </p:txBody>
      </p:sp>
      <p:pic>
        <p:nvPicPr>
          <p:cNvPr id="6151" name="Picture 7" descr="fs_adventure-farm-and-nature-reseve-DSCN3976- (3)">
            <a:extLst>
              <a:ext uri="{FF2B5EF4-FFF2-40B4-BE49-F238E27FC236}">
                <a16:creationId xmlns:a16="http://schemas.microsoft.com/office/drawing/2014/main" id="{8BF654A4-10B1-4645-912D-6C66C9C2AC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628" y="4941168"/>
            <a:ext cx="2384430" cy="18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59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583D8745-0D35-45B6-9023-4FDAF12E8130}"/>
              </a:ext>
            </a:extLst>
          </p:cNvPr>
          <p:cNvSpPr txBox="1">
            <a:spLocks noChangeArrowheads="1"/>
          </p:cNvSpPr>
          <p:nvPr/>
        </p:nvSpPr>
        <p:spPr bwMode="auto">
          <a:xfrm>
            <a:off x="88454" y="702221"/>
            <a:ext cx="2903052" cy="48320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Tartaruga-de-couro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A </a:t>
            </a:r>
            <a:r>
              <a:rPr lang="es-ES" sz="1400" dirty="0" err="1">
                <a:latin typeface="Comic Sans MS" panose="030F0702030302020204" pitchFamily="66" charset="0"/>
              </a:rPr>
              <a:t>tartaruga</a:t>
            </a:r>
            <a:r>
              <a:rPr lang="es-ES" sz="1400" dirty="0">
                <a:latin typeface="Comic Sans MS" panose="030F0702030302020204" pitchFamily="66" charset="0"/>
              </a:rPr>
              <a:t>-de-</a:t>
            </a:r>
            <a:r>
              <a:rPr lang="es-ES" sz="1400" dirty="0" err="1">
                <a:latin typeface="Comic Sans MS" panose="030F0702030302020204" pitchFamily="66" charset="0"/>
              </a:rPr>
              <a:t>couro</a:t>
            </a:r>
            <a:r>
              <a:rPr lang="es-ES" sz="1400" dirty="0">
                <a:latin typeface="Comic Sans MS" panose="030F0702030302020204" pitchFamily="66" charset="0"/>
              </a:rPr>
              <a:t> é encontrada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vários</a:t>
            </a:r>
            <a:r>
              <a:rPr lang="es-ES" sz="1400" dirty="0">
                <a:latin typeface="Comic Sans MS" panose="030F0702030302020204" pitchFamily="66" charset="0"/>
              </a:rPr>
              <a:t> lugares do mundo, inclusive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b="1" dirty="0">
                <a:latin typeface="Comic Sans MS" panose="030F0702030302020204" pitchFamily="66" charset="0"/>
              </a:rPr>
              <a:t>Trinidad e Tobago</a:t>
            </a:r>
            <a:r>
              <a:rPr lang="es-ES" sz="1400" dirty="0">
                <a:latin typeface="Comic Sans MS" panose="030F0702030302020204" pitchFamily="66" charset="0"/>
              </a:rPr>
              <a:t>;</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É a </a:t>
            </a:r>
            <a:r>
              <a:rPr lang="es-ES" sz="1400" dirty="0" err="1">
                <a:latin typeface="Comic Sans MS" panose="030F0702030302020204" pitchFamily="66" charset="0"/>
              </a:rPr>
              <a:t>maior</a:t>
            </a:r>
            <a:r>
              <a:rPr lang="es-ES" sz="1400" dirty="0">
                <a:latin typeface="Comic Sans MS" panose="030F0702030302020204" pitchFamily="66" charset="0"/>
              </a:rPr>
              <a:t> de todas as  </a:t>
            </a:r>
            <a:r>
              <a:rPr lang="es-ES" sz="1400" dirty="0" err="1">
                <a:latin typeface="Comic Sans MS" panose="030F0702030302020204" pitchFamily="66" charset="0"/>
              </a:rPr>
              <a:t>tartarugas</a:t>
            </a:r>
            <a:r>
              <a:rPr lang="es-ES" sz="1400" dirty="0">
                <a:latin typeface="Comic Sans MS" panose="030F0702030302020204" pitchFamily="66" charset="0"/>
              </a:rPr>
              <a:t>, </a:t>
            </a:r>
            <a:r>
              <a:rPr lang="es-ES" sz="1400" dirty="0" err="1">
                <a:latin typeface="Comic Sans MS" panose="030F0702030302020204" pitchFamily="66" charset="0"/>
              </a:rPr>
              <a:t>com</a:t>
            </a:r>
            <a:r>
              <a:rPr lang="es-ES" sz="1400" dirty="0">
                <a:latin typeface="Comic Sans MS" panose="030F0702030302020204" pitchFamily="66" charset="0"/>
              </a:rPr>
              <a:t> </a:t>
            </a:r>
            <a:r>
              <a:rPr lang="es-ES" sz="1400" dirty="0" err="1">
                <a:latin typeface="Comic Sans MS" panose="030F0702030302020204" pitchFamily="66" charset="0"/>
              </a:rPr>
              <a:t>tamanho</a:t>
            </a:r>
            <a:r>
              <a:rPr lang="es-ES" sz="1400" dirty="0">
                <a:latin typeface="Comic Sans MS" panose="030F0702030302020204" pitchFamily="66" charset="0"/>
              </a:rPr>
              <a:t> </a:t>
            </a:r>
            <a:r>
              <a:rPr lang="es-ES" sz="1400" dirty="0" err="1">
                <a:latin typeface="Comic Sans MS" panose="030F0702030302020204" pitchFamily="66" charset="0"/>
              </a:rPr>
              <a:t>médio</a:t>
            </a:r>
            <a:r>
              <a:rPr lang="es-ES" sz="1400" dirty="0">
                <a:latin typeface="Comic Sans MS" panose="030F0702030302020204" pitchFamily="66" charset="0"/>
              </a:rPr>
              <a:t> de 2 m e 700kg de peso</a:t>
            </a:r>
            <a:r>
              <a:rPr lang="pt-BR" sz="1400" dirty="0">
                <a:latin typeface="Comic Sans MS" panose="030F0702030302020204" pitchFamily="66" charset="0"/>
              </a:rPr>
              <a:t>;</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Se alimentam de águas vivas;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sempre em alto-mar, aproximando-se do litoral apenas para desova;</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cerca de 200 a 300 anos.</a:t>
            </a:r>
          </a:p>
          <a:p>
            <a:pPr algn="just"/>
            <a:endParaRPr lang="pt-BR" sz="1400" dirty="0">
              <a:latin typeface="Comic Sans MS" panose="030F0702030302020204" pitchFamily="66" charset="0"/>
            </a:endParaRPr>
          </a:p>
        </p:txBody>
      </p:sp>
      <p:sp>
        <p:nvSpPr>
          <p:cNvPr id="5" name="CaixaDeTexto 4">
            <a:extLst>
              <a:ext uri="{FF2B5EF4-FFF2-40B4-BE49-F238E27FC236}">
                <a16:creationId xmlns:a16="http://schemas.microsoft.com/office/drawing/2014/main" id="{7769BA00-1485-417C-B4B6-AD1B088C39AF}"/>
              </a:ext>
            </a:extLst>
          </p:cNvPr>
          <p:cNvSpPr txBox="1"/>
          <p:nvPr/>
        </p:nvSpPr>
        <p:spPr>
          <a:xfrm>
            <a:off x="251520" y="6536377"/>
            <a:ext cx="2725570" cy="276999"/>
          </a:xfrm>
          <a:prstGeom prst="rect">
            <a:avLst/>
          </a:prstGeom>
          <a:noFill/>
        </p:spPr>
        <p:txBody>
          <a:bodyPr wrap="square" rtlCol="0">
            <a:spAutoFit/>
          </a:bodyPr>
          <a:lstStyle/>
          <a:p>
            <a:pPr algn="ctr"/>
            <a:r>
              <a:rPr lang="pt-BR" sz="1200" dirty="0">
                <a:latin typeface="Comic Sans MS" panose="030F0702030302020204" pitchFamily="66" charset="0"/>
              </a:rPr>
              <a:t>Bandeira de Trinidad e Tobago</a:t>
            </a:r>
          </a:p>
        </p:txBody>
      </p:sp>
      <p:sp>
        <p:nvSpPr>
          <p:cNvPr id="6" name="CaixaDeTexto 5">
            <a:extLst>
              <a:ext uri="{FF2B5EF4-FFF2-40B4-BE49-F238E27FC236}">
                <a16:creationId xmlns:a16="http://schemas.microsoft.com/office/drawing/2014/main" id="{63653640-3A01-453F-9614-E33F1E4EAC1E}"/>
              </a:ext>
            </a:extLst>
          </p:cNvPr>
          <p:cNvSpPr txBox="1"/>
          <p:nvPr/>
        </p:nvSpPr>
        <p:spPr>
          <a:xfrm>
            <a:off x="3029106" y="735829"/>
            <a:ext cx="2562069" cy="276999"/>
          </a:xfrm>
          <a:prstGeom prst="rect">
            <a:avLst/>
          </a:prstGeom>
          <a:noFill/>
        </p:spPr>
        <p:txBody>
          <a:bodyPr wrap="square" rtlCol="0">
            <a:spAutoFit/>
          </a:bodyPr>
          <a:lstStyle/>
          <a:p>
            <a:pPr algn="ctr"/>
            <a:r>
              <a:rPr lang="pt-BR" sz="1200" dirty="0">
                <a:latin typeface="Comic Sans MS" panose="030F0702030302020204" pitchFamily="66" charset="0"/>
              </a:rPr>
              <a:t>Filhotinho</a:t>
            </a:r>
          </a:p>
        </p:txBody>
      </p:sp>
      <p:pic>
        <p:nvPicPr>
          <p:cNvPr id="7" name="Picture 10" descr="As tartarugas-de-couro, quando pequenas, são predadas por mamíferos, aves, peixes e moluscos">
            <a:extLst>
              <a:ext uri="{FF2B5EF4-FFF2-40B4-BE49-F238E27FC236}">
                <a16:creationId xmlns:a16="http://schemas.microsoft.com/office/drawing/2014/main" id="{84FBE122-9989-4084-968F-769F1C074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854" y="1026198"/>
            <a:ext cx="2243059" cy="2218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2" descr="Resultado de imagem para bandeira de trinidad e tobago">
            <a:extLst>
              <a:ext uri="{FF2B5EF4-FFF2-40B4-BE49-F238E27FC236}">
                <a16:creationId xmlns:a16="http://schemas.microsoft.com/office/drawing/2014/main" id="{4CFB70F6-0C4C-4FC9-9291-0054DC5BD9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727" y="5648368"/>
            <a:ext cx="1509993" cy="90570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descr="Uma imagem contendo réptil, animal, tartaruga, chão&#10;&#10;Descrição gerada com muito alta confiança">
            <a:extLst>
              <a:ext uri="{FF2B5EF4-FFF2-40B4-BE49-F238E27FC236}">
                <a16:creationId xmlns:a16="http://schemas.microsoft.com/office/drawing/2014/main" id="{86E82400-4182-4D31-B9C8-B80DD983B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175" y="782414"/>
            <a:ext cx="3552825" cy="2171700"/>
          </a:xfrm>
          <a:prstGeom prst="rect">
            <a:avLst/>
          </a:prstGeom>
        </p:spPr>
      </p:pic>
      <p:pic>
        <p:nvPicPr>
          <p:cNvPr id="10" name="Imagem 9" descr="Uma imagem contendo réptil, tartaruga, animal, céu&#10;&#10;Descrição gerada com muito alta confiança">
            <a:extLst>
              <a:ext uri="{FF2B5EF4-FFF2-40B4-BE49-F238E27FC236}">
                <a16:creationId xmlns:a16="http://schemas.microsoft.com/office/drawing/2014/main" id="{CD0C1B41-4FC4-4A68-86F4-F37B10105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156" y="3365735"/>
            <a:ext cx="4485283" cy="3461311"/>
          </a:xfrm>
          <a:prstGeom prst="rect">
            <a:avLst/>
          </a:prstGeom>
        </p:spPr>
      </p:pic>
    </p:spTree>
    <p:extLst>
      <p:ext uri="{BB962C8B-B14F-4D97-AF65-F5344CB8AC3E}">
        <p14:creationId xmlns:p14="http://schemas.microsoft.com/office/powerpoint/2010/main" val="63878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a:xfrm>
            <a:off x="-36512" y="0"/>
            <a:ext cx="9109075" cy="666750"/>
          </a:xfrm>
        </p:spPr>
        <p:txBody>
          <a:bodyPr/>
          <a:lstStyle/>
          <a:p>
            <a:r>
              <a:rPr lang="pt-BR" altLang="pt-BR" dirty="0">
                <a:latin typeface="Calibri" panose="020F0502020204030204" pitchFamily="34" charset="0"/>
              </a:rPr>
              <a:t>S07 - Missões – 15 de Maio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O segredo de Júnior</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a:t>Junior, 14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normAutofit/>
          </a:bodyPr>
          <a:lstStyle/>
          <a:p>
            <a:r>
              <a:rPr lang="pt-BR" dirty="0"/>
              <a:t>Colômbia</a:t>
            </a:r>
          </a:p>
        </p:txBody>
      </p:sp>
      <p:cxnSp>
        <p:nvCxnSpPr>
          <p:cNvPr id="11" name="Conector de Seta Reta 10">
            <a:extLst>
              <a:ext uri="{FF2B5EF4-FFF2-40B4-BE49-F238E27FC236}">
                <a16:creationId xmlns:a16="http://schemas.microsoft.com/office/drawing/2014/main" id="{3F0A61A1-3CF7-4CE2-A066-5D43C11444B5}"/>
              </a:ext>
            </a:extLst>
          </p:cNvPr>
          <p:cNvCxnSpPr>
            <a:cxnSpLocks/>
          </p:cNvCxnSpPr>
          <p:nvPr/>
        </p:nvCxnSpPr>
        <p:spPr>
          <a:xfrm flipH="1">
            <a:off x="4139952" y="3555847"/>
            <a:ext cx="2559064" cy="224941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Espaço Reservado para Imagem 6" descr="Padrão do plano de fundo&#10;&#10;Descrição gerada automaticamente">
            <a:extLst>
              <a:ext uri="{FF2B5EF4-FFF2-40B4-BE49-F238E27FC236}">
                <a16:creationId xmlns:a16="http://schemas.microsoft.com/office/drawing/2014/main" id="{6C9270DA-D31B-4241-8931-29051CB9F4F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15" name="Espaço Reservado para Imagem 14" descr="Menino sorrindo posando para foto&#10;&#10;Descrição gerada automaticamente">
            <a:extLst>
              <a:ext uri="{FF2B5EF4-FFF2-40B4-BE49-F238E27FC236}">
                <a16:creationId xmlns:a16="http://schemas.microsoft.com/office/drawing/2014/main" id="{34188650-E6BE-424C-A4B2-8A2FA2241B60}"/>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65" r="965"/>
          <a:stretch>
            <a:fillRect/>
          </a:stretch>
        </p:blipFill>
        <p:spPr/>
      </p:pic>
    </p:spTree>
    <p:extLst>
      <p:ext uri="{BB962C8B-B14F-4D97-AF65-F5344CB8AC3E}">
        <p14:creationId xmlns:p14="http://schemas.microsoft.com/office/powerpoint/2010/main" val="36836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F804665-53C8-4669-A3D2-D46830A358B3}"/>
              </a:ext>
            </a:extLst>
          </p:cNvPr>
          <p:cNvSpPr>
            <a:spLocks noGrp="1"/>
          </p:cNvSpPr>
          <p:nvPr>
            <p:ph type="body" sz="quarter" idx="10"/>
          </p:nvPr>
        </p:nvSpPr>
        <p:spPr>
          <a:xfrm>
            <a:off x="71996" y="679578"/>
            <a:ext cx="2959200" cy="6061790"/>
          </a:xfrm>
        </p:spPr>
        <p:txBody>
          <a:bodyPr/>
          <a:lstStyle/>
          <a:p>
            <a:r>
              <a:rPr kumimoji="0" lang="pt-PT" altLang="pt-BR" i="0" u="none" strike="noStrike" cap="none" normalizeH="0" baseline="0" dirty="0">
                <a:ln>
                  <a:noFill/>
                </a:ln>
                <a:solidFill>
                  <a:srgbClr val="202124"/>
                </a:solidFill>
                <a:effectLst/>
              </a:rPr>
              <a:t>No início do século XIX, os adventistas foram para as ilhas de San Andres e Providencia, que pertencem à Colômbia, mas estão localizadas ao norte do Panamá. Em 1901, S. Parker Smith (filho de Uriah Smith) e sua esposa abriram uma escola em San Andres. Em 1908, Smith escreveu na Review and Herald que havia uma igreja de 19 membros em San Andres e uma maior em Providencia, e que a obra adventista era realizada em grande parte pela escola nas ilhas. Durante 1916 e 1917, vários colportores entraram na Colômbia continental.</a:t>
            </a:r>
            <a:r>
              <a:rPr kumimoji="0" lang="pt-PT" altLang="pt-BR" i="0" u="none" strike="noStrike" cap="none" normalizeH="0" baseline="0" dirty="0">
                <a:ln>
                  <a:noFill/>
                </a:ln>
                <a:solidFill>
                  <a:schemeClr val="tx1"/>
                </a:solidFill>
                <a:effectLst/>
              </a:rPr>
              <a:t> </a:t>
            </a:r>
          </a:p>
          <a:p>
            <a:endParaRPr lang="pt-PT" altLang="pt-BR" dirty="0"/>
          </a:p>
          <a:p>
            <a:r>
              <a:rPr lang="pt-PT" altLang="pt-BR" dirty="0"/>
              <a:t>A ilha de San Andrés fica perto da Nicarágua, mas pertence à Colombia</a:t>
            </a:r>
            <a:endParaRPr kumimoji="0" lang="pt-PT" altLang="pt-BR" i="0" u="none" strike="noStrike" cap="none" normalizeH="0" baseline="0" dirty="0">
              <a:ln>
                <a:noFill/>
              </a:ln>
              <a:solidFill>
                <a:schemeClr val="tx1"/>
              </a:solidFill>
              <a:effectLst/>
            </a:endParaRPr>
          </a:p>
          <a:p>
            <a:endParaRPr lang="pt-BR" dirty="0"/>
          </a:p>
        </p:txBody>
      </p:sp>
      <p:pic>
        <p:nvPicPr>
          <p:cNvPr id="7171" name="Picture 3">
            <a:extLst>
              <a:ext uri="{FF2B5EF4-FFF2-40B4-BE49-F238E27FC236}">
                <a16:creationId xmlns:a16="http://schemas.microsoft.com/office/drawing/2014/main" id="{787F594A-819A-4A84-8863-71DA2844E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556" y="764704"/>
            <a:ext cx="5724500" cy="3223505"/>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5CE165D1-AE03-427A-819D-25DFB70B9BE1}"/>
              </a:ext>
            </a:extLst>
          </p:cNvPr>
          <p:cNvSpPr txBox="1"/>
          <p:nvPr/>
        </p:nvSpPr>
        <p:spPr>
          <a:xfrm>
            <a:off x="5734696" y="764704"/>
            <a:ext cx="3240360" cy="369332"/>
          </a:xfrm>
          <a:prstGeom prst="rect">
            <a:avLst/>
          </a:prstGeom>
          <a:solidFill>
            <a:schemeClr val="bg1">
              <a:alpha val="46000"/>
            </a:schemeClr>
          </a:solidFill>
        </p:spPr>
        <p:txBody>
          <a:bodyPr wrap="square">
            <a:spAutoFit/>
          </a:bodyPr>
          <a:lstStyle/>
          <a:p>
            <a:r>
              <a:rPr lang="pt-PT" altLang="pt-BR" dirty="0"/>
              <a:t>Paisagens da ilha de San Andrés </a:t>
            </a:r>
            <a:endParaRPr lang="pt-BR" dirty="0"/>
          </a:p>
        </p:txBody>
      </p:sp>
      <p:pic>
        <p:nvPicPr>
          <p:cNvPr id="7173" name="Picture 5" descr="Isla de San Andrés en San Andrés: 98 opiniones y 427 fotos">
            <a:extLst>
              <a:ext uri="{FF2B5EF4-FFF2-40B4-BE49-F238E27FC236}">
                <a16:creationId xmlns:a16="http://schemas.microsoft.com/office/drawing/2014/main" id="{DDF3302C-88FF-4903-8D52-C3E31F7807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481" y="4083266"/>
            <a:ext cx="3972649"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2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AB686523-057F-4F6E-B888-6F54751CB9D9}"/>
              </a:ext>
            </a:extLst>
          </p:cNvPr>
          <p:cNvSpPr txBox="1">
            <a:spLocks noChangeArrowheads="1"/>
          </p:cNvSpPr>
          <p:nvPr/>
        </p:nvSpPr>
        <p:spPr bwMode="auto">
          <a:xfrm>
            <a:off x="93382" y="717024"/>
            <a:ext cx="2903052" cy="35855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err="1">
                <a:solidFill>
                  <a:srgbClr val="FF0000"/>
                </a:solidFill>
                <a:latin typeface="Comic Sans MS" panose="030F0702030302020204" pitchFamily="66" charset="0"/>
              </a:rPr>
              <a:t>Turpial</a:t>
            </a:r>
            <a:r>
              <a:rPr lang="pt-BR" sz="1600" b="1" dirty="0">
                <a:solidFill>
                  <a:srgbClr val="FF0000"/>
                </a:solidFill>
                <a:latin typeface="Comic Sans MS" panose="030F0702030302020204" pitchFamily="66" charset="0"/>
              </a:rPr>
              <a:t> 	</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a:latin typeface="Comic Sans MS" panose="030F0702030302020204" pitchFamily="66" charset="0"/>
              </a:rPr>
              <a:t>O Turpial, </a:t>
            </a:r>
            <a:r>
              <a:rPr lang="es-ES" sz="1300" dirty="0" err="1">
                <a:latin typeface="Comic Sans MS" panose="030F0702030302020204" pitchFamily="66" charset="0"/>
              </a:rPr>
              <a:t>também</a:t>
            </a:r>
            <a:r>
              <a:rPr lang="es-ES" sz="1300" dirty="0">
                <a:latin typeface="Comic Sans MS" panose="030F0702030302020204" pitchFamily="66" charset="0"/>
              </a:rPr>
              <a:t> </a:t>
            </a:r>
            <a:r>
              <a:rPr lang="es-ES" sz="1300" dirty="0" err="1">
                <a:latin typeface="Comic Sans MS" panose="030F0702030302020204" pitchFamily="66" charset="0"/>
              </a:rPr>
              <a:t>conhecido</a:t>
            </a:r>
            <a:r>
              <a:rPr lang="es-ES" sz="1300" dirty="0">
                <a:latin typeface="Comic Sans MS" panose="030F0702030302020204" pitchFamily="66" charset="0"/>
              </a:rPr>
              <a:t> por </a:t>
            </a:r>
            <a:r>
              <a:rPr lang="es-ES" sz="1300" dirty="0" err="1">
                <a:latin typeface="Comic Sans MS" panose="030F0702030302020204" pitchFamily="66" charset="0"/>
              </a:rPr>
              <a:t>currupião</a:t>
            </a:r>
            <a:r>
              <a:rPr lang="es-ES" sz="1300" dirty="0">
                <a:latin typeface="Comic Sans MS" panose="030F0702030302020204" pitchFamily="66" charset="0"/>
              </a:rPr>
              <a:t>, é o </a:t>
            </a:r>
            <a:r>
              <a:rPr lang="es-ES" sz="1300" dirty="0" err="1">
                <a:latin typeface="Comic Sans MS" panose="030F0702030302020204" pitchFamily="66" charset="0"/>
              </a:rPr>
              <a:t>passáro</a:t>
            </a:r>
            <a:r>
              <a:rPr lang="es-ES" sz="1300" dirty="0">
                <a:latin typeface="Comic Sans MS" panose="030F0702030302020204" pitchFamily="66" charset="0"/>
              </a:rPr>
              <a:t> nacional da </a:t>
            </a:r>
            <a:r>
              <a:rPr lang="es-ES" sz="1300" b="1" dirty="0">
                <a:latin typeface="Comic Sans MS" panose="030F0702030302020204" pitchFamily="66" charset="0"/>
              </a:rPr>
              <a:t>Venezuela</a:t>
            </a:r>
            <a:r>
              <a:rPr lang="es-ES" sz="1300" b="1" i="1" dirty="0">
                <a:latin typeface="Comic Sans MS" panose="030F0702030302020204" pitchFamily="66" charset="0"/>
              </a:rPr>
              <a:t>; </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uma ave preta e amarela com uma raia branca longa através da asa (que é preta);</a:t>
            </a: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 Habita a floresta onde se alimenta de insetos, frutas e ovos;</a:t>
            </a:r>
            <a:endParaRPr lang="pt-BR" sz="1300" dirty="0">
              <a:latin typeface="Comic Sans MS" panose="030F0702030302020204" pitchFamily="66" charset="0"/>
              <a:cs typeface="Arial" panose="020B0604020202020204" pitchFamily="34" charset="0"/>
            </a:endParaRP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Constrói seu ninho em cactos.</a:t>
            </a:r>
          </a:p>
          <a:p>
            <a:pPr algn="just"/>
            <a:endParaRPr lang="pt-BR" sz="1400" dirty="0">
              <a:latin typeface="Comic Sans MS" panose="030F0702030302020204" pitchFamily="66" charset="0"/>
            </a:endParaRPr>
          </a:p>
        </p:txBody>
      </p:sp>
      <p:sp>
        <p:nvSpPr>
          <p:cNvPr id="5" name="CaixaDeTexto 4">
            <a:extLst>
              <a:ext uri="{FF2B5EF4-FFF2-40B4-BE49-F238E27FC236}">
                <a16:creationId xmlns:a16="http://schemas.microsoft.com/office/drawing/2014/main" id="{7FC791A1-2171-4644-AE47-3F9154699308}"/>
              </a:ext>
            </a:extLst>
          </p:cNvPr>
          <p:cNvSpPr txBox="1"/>
          <p:nvPr/>
        </p:nvSpPr>
        <p:spPr>
          <a:xfrm>
            <a:off x="688362" y="5955883"/>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Venezuela</a:t>
            </a:r>
          </a:p>
        </p:txBody>
      </p:sp>
      <p:pic>
        <p:nvPicPr>
          <p:cNvPr id="6" name="Picture 2" descr="Imagem relacionada">
            <a:extLst>
              <a:ext uri="{FF2B5EF4-FFF2-40B4-BE49-F238E27FC236}">
                <a16:creationId xmlns:a16="http://schemas.microsoft.com/office/drawing/2014/main" id="{4013A30F-AD48-4E0F-BD4C-1909C2F53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42"/>
          <a:stretch/>
        </p:blipFill>
        <p:spPr bwMode="auto">
          <a:xfrm>
            <a:off x="3142109" y="908721"/>
            <a:ext cx="1573907" cy="3725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descr="Imagem relacionada">
            <a:extLst>
              <a:ext uri="{FF2B5EF4-FFF2-40B4-BE49-F238E27FC236}">
                <a16:creationId xmlns:a16="http://schemas.microsoft.com/office/drawing/2014/main" id="{061AF490-644D-4913-9E78-87849C6F6A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908721"/>
            <a:ext cx="2928620" cy="258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Resultado de imagem para troupial">
            <a:extLst>
              <a:ext uri="{FF2B5EF4-FFF2-40B4-BE49-F238E27FC236}">
                <a16:creationId xmlns:a16="http://schemas.microsoft.com/office/drawing/2014/main" id="{3FA2C2F5-BB63-4122-A6C6-EA5DC6CD44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985" y="3725079"/>
            <a:ext cx="3446093" cy="258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0" descr="Resultado de imagem para troupial">
            <a:extLst>
              <a:ext uri="{FF2B5EF4-FFF2-40B4-BE49-F238E27FC236}">
                <a16:creationId xmlns:a16="http://schemas.microsoft.com/office/drawing/2014/main" id="{D63FB4B9-C86B-4998-AF31-03B488BBE7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4839546"/>
            <a:ext cx="2744722" cy="1829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2" descr="Bandeira da Venezuela">
            <a:extLst>
              <a:ext uri="{FF2B5EF4-FFF2-40B4-BE49-F238E27FC236}">
                <a16:creationId xmlns:a16="http://schemas.microsoft.com/office/drawing/2014/main" id="{06797078-DC49-436B-92D8-0B82B6A1A4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362" y="4725144"/>
            <a:ext cx="1723398" cy="114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0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S08 - Missões – 22 de maio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A conversão dos valentões</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err="1"/>
              <a:t>Elina</a:t>
            </a:r>
            <a:r>
              <a:rPr lang="pt-BR" dirty="0"/>
              <a:t>, 10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Colômbia</a:t>
            </a:r>
          </a:p>
        </p:txBody>
      </p:sp>
      <p:pic>
        <p:nvPicPr>
          <p:cNvPr id="7" name="Espaço Reservado para Imagem 6" descr="Padrão do plano de fundo&#10;&#10;Descrição gerada automaticamente">
            <a:extLst>
              <a:ext uri="{FF2B5EF4-FFF2-40B4-BE49-F238E27FC236}">
                <a16:creationId xmlns:a16="http://schemas.microsoft.com/office/drawing/2014/main" id="{31C1A357-18E7-4F24-9677-923A5CEB23F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15" name="Espaço Reservado para Imagem 14" descr="Menina sorrindo posando para foto&#10;&#10;Descrição gerada automaticamente">
            <a:extLst>
              <a:ext uri="{FF2B5EF4-FFF2-40B4-BE49-F238E27FC236}">
                <a16:creationId xmlns:a16="http://schemas.microsoft.com/office/drawing/2014/main" id="{27FD3AB3-A621-48D6-BA18-C8101C213D0B}"/>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65" r="965"/>
          <a:stretch>
            <a:fillRect/>
          </a:stretch>
        </p:blipFill>
        <p:spPr/>
      </p:pic>
      <p:cxnSp>
        <p:nvCxnSpPr>
          <p:cNvPr id="19" name="Conector de Seta Reta 18">
            <a:extLst>
              <a:ext uri="{FF2B5EF4-FFF2-40B4-BE49-F238E27FC236}">
                <a16:creationId xmlns:a16="http://schemas.microsoft.com/office/drawing/2014/main" id="{C3BBE7C5-F6C4-4EE5-8302-04CF705E0BC7}"/>
              </a:ext>
            </a:extLst>
          </p:cNvPr>
          <p:cNvCxnSpPr>
            <a:cxnSpLocks/>
          </p:cNvCxnSpPr>
          <p:nvPr/>
        </p:nvCxnSpPr>
        <p:spPr>
          <a:xfrm flipH="1">
            <a:off x="4139952" y="3555847"/>
            <a:ext cx="2559064" cy="224941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739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AB84002-0491-4A63-8C6B-EBD2BAFB4FCF}"/>
              </a:ext>
            </a:extLst>
          </p:cNvPr>
          <p:cNvSpPr>
            <a:spLocks noGrp="1"/>
          </p:cNvSpPr>
          <p:nvPr>
            <p:ph type="body" sz="quarter" idx="10"/>
          </p:nvPr>
        </p:nvSpPr>
        <p:spPr>
          <a:xfrm>
            <a:off x="71996" y="679578"/>
            <a:ext cx="2959200" cy="2461390"/>
          </a:xfrm>
        </p:spPr>
        <p:txBody>
          <a:bodyPr/>
          <a:lstStyle/>
          <a:p>
            <a:pPr indent="-285750">
              <a:buFont typeface="Arial" panose="020B0604020202020204" pitchFamily="34" charset="0"/>
              <a:buChar char="•"/>
            </a:pPr>
            <a:r>
              <a:rPr kumimoji="0" lang="pt-PT" altLang="pt-BR" b="1" i="0" u="none" strike="noStrike" cap="none" normalizeH="0" baseline="0" dirty="0">
                <a:ln>
                  <a:noFill/>
                </a:ln>
                <a:solidFill>
                  <a:srgbClr val="202124"/>
                </a:solidFill>
                <a:effectLst/>
              </a:rPr>
              <a:t>As taxas de alfabetização na Colômbia são mais altas do que a média mundial; mais de 94% das pessoas sabem ler e escrever.</a:t>
            </a:r>
            <a:r>
              <a:rPr kumimoji="0" lang="pt-PT" altLang="pt-BR" b="1" i="0" u="none" strike="noStrike" cap="none" normalizeH="0" baseline="0" dirty="0">
                <a:ln>
                  <a:noFill/>
                </a:ln>
                <a:solidFill>
                  <a:schemeClr val="tx1"/>
                </a:solidFill>
                <a:effectLst/>
              </a:rPr>
              <a:t> </a:t>
            </a:r>
          </a:p>
          <a:p>
            <a:pPr indent="-285750">
              <a:buFont typeface="Arial" panose="020B0604020202020204" pitchFamily="34" charset="0"/>
              <a:buChar char="•"/>
            </a:pPr>
            <a:r>
              <a:rPr lang="pt-PT" altLang="pt-BR" dirty="0"/>
              <a:t>O dinheiro da Colômbia é o Peso.</a:t>
            </a:r>
          </a:p>
          <a:p>
            <a:pPr indent="-285750">
              <a:buFont typeface="Arial" panose="020B0604020202020204" pitchFamily="34" charset="0"/>
              <a:buChar char="•"/>
            </a:pPr>
            <a:r>
              <a:rPr lang="pt-PT" altLang="pt-BR" dirty="0"/>
              <a:t>A língua oficial da Colombia é o espanhol</a:t>
            </a:r>
          </a:p>
          <a:p>
            <a:pPr indent="-285750">
              <a:buFont typeface="Arial" panose="020B0604020202020204" pitchFamily="34" charset="0"/>
              <a:buChar char="•"/>
            </a:pPr>
            <a:endParaRPr lang="pt-PT" altLang="pt-BR" dirty="0"/>
          </a:p>
          <a:p>
            <a:pPr indent="-285750">
              <a:buFont typeface="Arial" panose="020B0604020202020204" pitchFamily="34" charset="0"/>
              <a:buChar char="•"/>
            </a:pPr>
            <a:endParaRPr lang="pt-PT" altLang="pt-BR" dirty="0"/>
          </a:p>
          <a:p>
            <a:pPr indent="-285750">
              <a:buFont typeface="Arial" panose="020B0604020202020204" pitchFamily="34" charset="0"/>
              <a:buChar char="•"/>
            </a:pPr>
            <a:endParaRPr kumimoji="0" lang="pt-PT" altLang="pt-BR" b="1" i="0" u="none" strike="noStrike" cap="none" normalizeH="0" baseline="0" dirty="0">
              <a:ln>
                <a:noFill/>
              </a:ln>
              <a:solidFill>
                <a:schemeClr val="tx1"/>
              </a:solidFill>
              <a:effectLst/>
            </a:endParaRPr>
          </a:p>
          <a:p>
            <a:endParaRPr lang="pt-BR" dirty="0"/>
          </a:p>
        </p:txBody>
      </p:sp>
      <p:pic>
        <p:nvPicPr>
          <p:cNvPr id="8195" name="Picture 3" descr="Dinheiro Economia Pesos - Foto gratuita no Pixabay">
            <a:extLst>
              <a:ext uri="{FF2B5EF4-FFF2-40B4-BE49-F238E27FC236}">
                <a16:creationId xmlns:a16="http://schemas.microsoft.com/office/drawing/2014/main" id="{85D7C28B-A624-447B-BE43-8A51666FB95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71" t="18326" r="10005" b="15477"/>
          <a:stretch/>
        </p:blipFill>
        <p:spPr bwMode="auto">
          <a:xfrm>
            <a:off x="5723462" y="971929"/>
            <a:ext cx="3241025" cy="1398089"/>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9E186971-F085-419D-9A62-96E793C6CB91}"/>
              </a:ext>
            </a:extLst>
          </p:cNvPr>
          <p:cNvSpPr txBox="1"/>
          <p:nvPr/>
        </p:nvSpPr>
        <p:spPr>
          <a:xfrm>
            <a:off x="3031196" y="2636912"/>
            <a:ext cx="2919609"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pt-BR" sz="1800" b="1" i="0" u="none" strike="noStrike" cap="none" normalizeH="0" baseline="0" dirty="0">
                <a:ln>
                  <a:noFill/>
                </a:ln>
                <a:solidFill>
                  <a:srgbClr val="202124"/>
                </a:solidFill>
                <a:effectLst/>
                <a:latin typeface="Google Sans"/>
              </a:rPr>
              <a:t>El idioma oficial de Colombia es el español</a:t>
            </a:r>
            <a:r>
              <a:rPr kumimoji="0" lang="es-ES" altLang="pt-BR" sz="600" b="1" i="0" u="none" strike="noStrike" cap="none" normalizeH="0" baseline="0" dirty="0">
                <a:ln>
                  <a:noFill/>
                </a:ln>
                <a:solidFill>
                  <a:schemeClr val="tx1"/>
                </a:solidFill>
                <a:effectLst/>
              </a:rPr>
              <a:t> </a:t>
            </a:r>
            <a:endParaRPr kumimoji="0" lang="es-ES" altLang="pt-BR" sz="1400" b="1" i="0" u="none" strike="noStrike" cap="none" normalizeH="0" baseline="0" dirty="0">
              <a:ln>
                <a:noFill/>
              </a:ln>
              <a:solidFill>
                <a:schemeClr val="tx1"/>
              </a:solidFill>
              <a:effectLst/>
              <a:latin typeface="Arial" panose="020B0604020202020204" pitchFamily="34" charset="0"/>
            </a:endParaRPr>
          </a:p>
        </p:txBody>
      </p:sp>
      <p:pic>
        <p:nvPicPr>
          <p:cNvPr id="8198" name="Picture 6" descr="Viajar para Colômbia: quando ir, informações e dicas de viagem">
            <a:extLst>
              <a:ext uri="{FF2B5EF4-FFF2-40B4-BE49-F238E27FC236}">
                <a16:creationId xmlns:a16="http://schemas.microsoft.com/office/drawing/2014/main" id="{0F73F707-A08B-4CF9-8AE3-58734C9CB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805" y="4722986"/>
            <a:ext cx="3160419" cy="21031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lima na Colômbia: Qual a melhor época para viajar? | Vida Cigana">
            <a:extLst>
              <a:ext uri="{FF2B5EF4-FFF2-40B4-BE49-F238E27FC236}">
                <a16:creationId xmlns:a16="http://schemas.microsoft.com/office/drawing/2014/main" id="{BE43169F-89FC-4CE8-AADB-5B50868A6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6" y="3761184"/>
            <a:ext cx="5647731" cy="2955254"/>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EE63CD2C-BC92-4F75-9BEA-6F8E27AD2E9E}"/>
              </a:ext>
            </a:extLst>
          </p:cNvPr>
          <p:cNvSpPr txBox="1"/>
          <p:nvPr/>
        </p:nvSpPr>
        <p:spPr>
          <a:xfrm>
            <a:off x="71996" y="3446115"/>
            <a:ext cx="564773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pt-BR" sz="1800" b="1" i="0" u="none" strike="noStrike" cap="none" normalizeH="0" baseline="0" dirty="0" err="1">
                <a:ln>
                  <a:noFill/>
                </a:ln>
                <a:solidFill>
                  <a:srgbClr val="202124"/>
                </a:solidFill>
                <a:effectLst/>
                <a:latin typeface="Google Sans"/>
              </a:rPr>
              <a:t>Passeando</a:t>
            </a:r>
            <a:r>
              <a:rPr kumimoji="0" lang="es-ES" altLang="pt-BR" sz="1800" b="1" i="0" u="none" strike="noStrike" cap="none" normalizeH="0" baseline="0" dirty="0">
                <a:ln>
                  <a:noFill/>
                </a:ln>
                <a:solidFill>
                  <a:srgbClr val="202124"/>
                </a:solidFill>
                <a:effectLst/>
                <a:latin typeface="Google Sans"/>
              </a:rPr>
              <a:t> </a:t>
            </a:r>
            <a:r>
              <a:rPr kumimoji="0" lang="es-ES" altLang="pt-BR" sz="1800" b="1" i="0" u="none" strike="noStrike" cap="none" normalizeH="0" baseline="0" dirty="0" err="1">
                <a:ln>
                  <a:noFill/>
                </a:ln>
                <a:solidFill>
                  <a:srgbClr val="202124"/>
                </a:solidFill>
                <a:effectLst/>
                <a:latin typeface="Google Sans"/>
              </a:rPr>
              <a:t>na</a:t>
            </a:r>
            <a:r>
              <a:rPr kumimoji="0" lang="es-ES" altLang="pt-BR" sz="1800" b="1" i="0" u="none" strike="noStrike" cap="none" normalizeH="0" baseline="0" dirty="0">
                <a:ln>
                  <a:noFill/>
                </a:ln>
                <a:solidFill>
                  <a:srgbClr val="202124"/>
                </a:solidFill>
                <a:effectLst/>
                <a:latin typeface="Google Sans"/>
              </a:rPr>
              <a:t> </a:t>
            </a:r>
            <a:r>
              <a:rPr kumimoji="0" lang="es-ES" altLang="pt-BR" sz="1800" b="1" i="0" u="none" strike="noStrike" cap="none" normalizeH="0" baseline="0" dirty="0" err="1">
                <a:ln>
                  <a:noFill/>
                </a:ln>
                <a:solidFill>
                  <a:srgbClr val="202124"/>
                </a:solidFill>
                <a:effectLst/>
                <a:latin typeface="Google Sans"/>
              </a:rPr>
              <a:t>Colômbia</a:t>
            </a:r>
            <a:endParaRPr kumimoji="0" lang="es-ES" altLang="pt-BR" sz="1400" b="1" i="0" u="none" strike="noStrike" cap="none" normalizeH="0" baseline="0" dirty="0">
              <a:ln>
                <a:noFill/>
              </a:ln>
              <a:solidFill>
                <a:schemeClr val="tx1"/>
              </a:solidFill>
              <a:effectLst/>
              <a:latin typeface="Arial" panose="020B0604020202020204" pitchFamily="34" charset="0"/>
            </a:endParaRPr>
          </a:p>
        </p:txBody>
      </p:sp>
      <p:pic>
        <p:nvPicPr>
          <p:cNvPr id="8202" name="Picture 10" descr="Tempo de avião para a Colômbia - 2020 | Dicas incríveis!">
            <a:extLst>
              <a:ext uri="{FF2B5EF4-FFF2-40B4-BE49-F238E27FC236}">
                <a16:creationId xmlns:a16="http://schemas.microsoft.com/office/drawing/2014/main" id="{F2B4166A-8A47-4DB7-A303-EBD8188ED9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8404" y="2636912"/>
            <a:ext cx="2959200" cy="197382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Uma imagem contendo comida, panela&#10;&#10;Descrição gerada automaticamente">
            <a:extLst>
              <a:ext uri="{FF2B5EF4-FFF2-40B4-BE49-F238E27FC236}">
                <a16:creationId xmlns:a16="http://schemas.microsoft.com/office/drawing/2014/main" id="{6510038E-8709-4F25-8582-50390473F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3700" y="754387"/>
            <a:ext cx="2547257" cy="1610315"/>
          </a:xfrm>
          <a:prstGeom prst="rect">
            <a:avLst/>
          </a:prstGeom>
        </p:spPr>
      </p:pic>
    </p:spTree>
    <p:extLst>
      <p:ext uri="{BB962C8B-B14F-4D97-AF65-F5344CB8AC3E}">
        <p14:creationId xmlns:p14="http://schemas.microsoft.com/office/powerpoint/2010/main" val="107645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9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2E3B6F27-5CE9-42CA-A6DD-D54C4ACD475A}"/>
              </a:ext>
            </a:extLst>
          </p:cNvPr>
          <p:cNvSpPr txBox="1">
            <a:spLocks noChangeArrowheads="1"/>
          </p:cNvSpPr>
          <p:nvPr/>
        </p:nvSpPr>
        <p:spPr bwMode="auto">
          <a:xfrm>
            <a:off x="97979" y="717079"/>
            <a:ext cx="2903052" cy="44935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a:solidFill>
                  <a:srgbClr val="FF0000"/>
                </a:solidFill>
                <a:latin typeface="Comic Sans MS" panose="030F0702030302020204" pitchFamily="66" charset="0"/>
              </a:rPr>
              <a:t>Tapir</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200" dirty="0" err="1">
                <a:latin typeface="Comic Sans MS" panose="030F0702030302020204" pitchFamily="66" charset="0"/>
              </a:rPr>
              <a:t>Também</a:t>
            </a:r>
            <a:r>
              <a:rPr lang="es-ES" sz="1200" dirty="0">
                <a:latin typeface="Comic Sans MS" panose="030F0702030302020204" pitchFamily="66" charset="0"/>
              </a:rPr>
              <a:t> </a:t>
            </a:r>
            <a:r>
              <a:rPr lang="es-ES" sz="1200" dirty="0" err="1">
                <a:latin typeface="Comic Sans MS" panose="030F0702030302020204" pitchFamily="66" charset="0"/>
              </a:rPr>
              <a:t>conhecido</a:t>
            </a:r>
            <a:r>
              <a:rPr lang="es-ES" sz="1200" dirty="0">
                <a:latin typeface="Comic Sans MS" panose="030F0702030302020204" pitchFamily="66" charset="0"/>
              </a:rPr>
              <a:t> por </a:t>
            </a:r>
            <a:r>
              <a:rPr lang="pt-BR" sz="1200" dirty="0">
                <a:latin typeface="Comic Sans MS" panose="030F0702030302020204" pitchFamily="66" charset="0"/>
              </a:rPr>
              <a:t> </a:t>
            </a:r>
            <a:r>
              <a:rPr lang="pt-BR" sz="1200" b="1" dirty="0">
                <a:latin typeface="Comic Sans MS" panose="030F0702030302020204" pitchFamily="66" charset="0"/>
              </a:rPr>
              <a:t>anta centro-americana, </a:t>
            </a:r>
            <a:r>
              <a:rPr lang="pt-BR" sz="1200" dirty="0">
                <a:latin typeface="Comic Sans MS" panose="030F0702030302020204" pitchFamily="66" charset="0"/>
              </a:rPr>
              <a:t>é o animal nacional de </a:t>
            </a:r>
            <a:r>
              <a:rPr lang="pt-BR" sz="1200" b="1" dirty="0">
                <a:latin typeface="Comic Sans MS" panose="030F0702030302020204" pitchFamily="66" charset="0"/>
              </a:rPr>
              <a:t>Belize</a:t>
            </a:r>
            <a:r>
              <a:rPr lang="es-ES" sz="1200" b="1" i="1" dirty="0">
                <a:latin typeface="Comic Sans MS" panose="030F0702030302020204" pitchFamily="66" charset="0"/>
              </a:rPr>
              <a:t>; </a:t>
            </a:r>
          </a:p>
          <a:p>
            <a:pPr marL="285750" indent="-285750" algn="just">
              <a:buFont typeface="Wingdings" panose="05000000000000000000" pitchFamily="2" charset="2"/>
              <a:buChar char="Ø"/>
            </a:pPr>
            <a:endParaRPr lang="es-ES" sz="1200" b="1" i="1" dirty="0">
              <a:latin typeface="Comic Sans MS" panose="030F0702030302020204" pitchFamily="66" charset="0"/>
            </a:endParaRPr>
          </a:p>
          <a:p>
            <a:pPr marL="285750" indent="-285750" algn="just">
              <a:buFont typeface="Wingdings" panose="05000000000000000000" pitchFamily="2" charset="2"/>
              <a:buChar char="Ø"/>
            </a:pPr>
            <a:r>
              <a:rPr lang="es-ES" sz="1200" dirty="0">
                <a:latin typeface="Comic Sans MS" panose="030F0702030302020204" pitchFamily="66" charset="0"/>
              </a:rPr>
              <a:t>Se alimenta de </a:t>
            </a:r>
            <a:r>
              <a:rPr lang="es-ES" sz="1200" dirty="0" err="1">
                <a:latin typeface="Comic Sans MS" panose="030F0702030302020204" pitchFamily="66" charset="0"/>
              </a:rPr>
              <a:t>folhas</a:t>
            </a:r>
            <a:r>
              <a:rPr lang="es-ES" sz="1200" dirty="0">
                <a:latin typeface="Comic Sans MS" panose="030F0702030302020204" pitchFamily="66" charset="0"/>
              </a:rPr>
              <a:t> e frutos e </a:t>
            </a:r>
            <a:r>
              <a:rPr lang="es-ES" sz="1200" dirty="0" err="1">
                <a:latin typeface="Comic Sans MS" panose="030F0702030302020204" pitchFamily="66" charset="0"/>
              </a:rPr>
              <a:t>gosta</a:t>
            </a:r>
            <a:r>
              <a:rPr lang="es-ES" sz="1200" dirty="0">
                <a:latin typeface="Comic Sans MS" panose="030F0702030302020204" pitchFamily="66" charset="0"/>
              </a:rPr>
              <a:t> </a:t>
            </a:r>
            <a:r>
              <a:rPr lang="es-ES" sz="1200" dirty="0" err="1">
                <a:latin typeface="Comic Sans MS" panose="030F0702030302020204" pitchFamily="66" charset="0"/>
              </a:rPr>
              <a:t>muito</a:t>
            </a:r>
            <a:r>
              <a:rPr lang="es-ES" sz="1200" dirty="0">
                <a:latin typeface="Comic Sans MS" panose="030F0702030302020204" pitchFamily="66" charset="0"/>
              </a:rPr>
              <a:t> de </a:t>
            </a:r>
            <a:r>
              <a:rPr lang="es-ES" sz="1200" dirty="0" err="1">
                <a:latin typeface="Comic Sans MS" panose="030F0702030302020204" pitchFamily="66" charset="0"/>
              </a:rPr>
              <a:t>ficar</a:t>
            </a:r>
            <a:r>
              <a:rPr lang="es-ES" sz="1200" dirty="0">
                <a:latin typeface="Comic Sans MS" panose="030F0702030302020204" pitchFamily="66" charset="0"/>
              </a:rPr>
              <a:t> dentro da </a:t>
            </a:r>
            <a:r>
              <a:rPr lang="es-ES" sz="1200" dirty="0" err="1">
                <a:latin typeface="Comic Sans MS" panose="030F0702030302020204" pitchFamily="66" charset="0"/>
              </a:rPr>
              <a:t>água</a:t>
            </a:r>
            <a:r>
              <a:rPr lang="es-ES" sz="1200" dirty="0">
                <a:latin typeface="Comic Sans MS" panose="030F0702030302020204" pitchFamily="66" charset="0"/>
              </a:rPr>
              <a:t>;</a:t>
            </a:r>
          </a:p>
          <a:p>
            <a:pPr algn="just"/>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O período de gestação dura cerca de 400 dias, nascendo um único filhote por vez;</a:t>
            </a:r>
          </a:p>
          <a:p>
            <a:pPr marL="285750" indent="-285750" algn="just">
              <a:buFont typeface="Wingdings" panose="05000000000000000000" pitchFamily="2" charset="2"/>
              <a:buChar char="Ø"/>
            </a:pPr>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Os bebês, como em todas as outras espécies de antas nascem manchados e com listras brancas. Depois essa pelagem escurece;</a:t>
            </a:r>
          </a:p>
          <a:p>
            <a:pPr marL="285750" indent="-285750" algn="just">
              <a:buFont typeface="Wingdings" panose="05000000000000000000" pitchFamily="2" charset="2"/>
              <a:buChar char="Ø"/>
            </a:pPr>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Pesam até 400 kg e podem viver mais de 30 anos.</a:t>
            </a:r>
          </a:p>
          <a:p>
            <a:pPr marL="285750" indent="-285750" algn="just">
              <a:buFont typeface="Wingdings" panose="05000000000000000000" pitchFamily="2" charset="2"/>
              <a:buChar char="Ø"/>
            </a:pPr>
            <a:endParaRPr lang="pt-BR" sz="1400" dirty="0">
              <a:latin typeface="Comic Sans MS" panose="030F0702030302020204" pitchFamily="66" charset="0"/>
            </a:endParaRPr>
          </a:p>
        </p:txBody>
      </p:sp>
      <p:sp>
        <p:nvSpPr>
          <p:cNvPr id="5" name="CaixaDeTexto 4">
            <a:extLst>
              <a:ext uri="{FF2B5EF4-FFF2-40B4-BE49-F238E27FC236}">
                <a16:creationId xmlns:a16="http://schemas.microsoft.com/office/drawing/2014/main" id="{E9B2C73A-64E2-436A-AAEE-4F73720BAF97}"/>
              </a:ext>
            </a:extLst>
          </p:cNvPr>
          <p:cNvSpPr txBox="1"/>
          <p:nvPr/>
        </p:nvSpPr>
        <p:spPr>
          <a:xfrm>
            <a:off x="1475656" y="5700904"/>
            <a:ext cx="1675478" cy="646331"/>
          </a:xfrm>
          <a:prstGeom prst="rect">
            <a:avLst/>
          </a:prstGeom>
          <a:noFill/>
        </p:spPr>
        <p:txBody>
          <a:bodyPr wrap="square" rtlCol="0">
            <a:spAutoFit/>
          </a:bodyPr>
          <a:lstStyle/>
          <a:p>
            <a:pPr algn="ctr"/>
            <a:r>
              <a:rPr lang="pt-BR" sz="1200" dirty="0">
                <a:latin typeface="Comic Sans MS" panose="030F0702030302020204" pitchFamily="66" charset="0"/>
              </a:rPr>
              <a:t>Bandeira de </a:t>
            </a:r>
          </a:p>
          <a:p>
            <a:pPr algn="ctr"/>
            <a:r>
              <a:rPr lang="pt-BR" sz="1200" dirty="0">
                <a:latin typeface="Comic Sans MS" panose="030F0702030302020204" pitchFamily="66" charset="0"/>
              </a:rPr>
              <a:t>Belize</a:t>
            </a:r>
          </a:p>
          <a:p>
            <a:pPr algn="ctr"/>
            <a:endParaRPr lang="pt-BR" sz="1200" dirty="0">
              <a:latin typeface="Comic Sans MS" panose="030F0702030302020204" pitchFamily="66" charset="0"/>
            </a:endParaRPr>
          </a:p>
        </p:txBody>
      </p:sp>
      <p:pic>
        <p:nvPicPr>
          <p:cNvPr id="6" name="Picture 2" descr="https://upload.wikimedia.org/wikipedia/commons/thumb/6/67/Bairds-Tapir-Belize-Zoo-2010.jpg/800px-Bairds-Tapir-Belize-Zoo-2010.jpg">
            <a:extLst>
              <a:ext uri="{FF2B5EF4-FFF2-40B4-BE49-F238E27FC236}">
                <a16:creationId xmlns:a16="http://schemas.microsoft.com/office/drawing/2014/main" id="{33254B27-AF39-4303-BE1A-139FBCE361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8215" y="1081942"/>
            <a:ext cx="2718437" cy="3211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descr="https://upload.wikimedia.org/wikipedia/commons/5/57/Bairds_Tapir.jpg">
            <a:extLst>
              <a:ext uri="{FF2B5EF4-FFF2-40B4-BE49-F238E27FC236}">
                <a16:creationId xmlns:a16="http://schemas.microsoft.com/office/drawing/2014/main" id="{AEDB5B4E-9AD3-4678-80BE-6AF2ADE01D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030" y="2892981"/>
            <a:ext cx="2718437" cy="1604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File:Tapirus bairdii -Franklin Park Zoo, Massachusetts, USA-8a.jpg">
            <a:extLst>
              <a:ext uri="{FF2B5EF4-FFF2-40B4-BE49-F238E27FC236}">
                <a16:creationId xmlns:a16="http://schemas.microsoft.com/office/drawing/2014/main" id="{FC0D75A2-C25B-4A69-B1A1-F25AAC564F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828995"/>
            <a:ext cx="2830294" cy="1949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agem relacionada">
            <a:extLst>
              <a:ext uri="{FF2B5EF4-FFF2-40B4-BE49-F238E27FC236}">
                <a16:creationId xmlns:a16="http://schemas.microsoft.com/office/drawing/2014/main" id="{B04237B6-DB86-4286-AE5F-FB255E818B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510" b="10204"/>
          <a:stretch/>
        </p:blipFill>
        <p:spPr bwMode="auto">
          <a:xfrm>
            <a:off x="4776614" y="4607737"/>
            <a:ext cx="3857810" cy="1934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m 9">
            <a:extLst>
              <a:ext uri="{FF2B5EF4-FFF2-40B4-BE49-F238E27FC236}">
                <a16:creationId xmlns:a16="http://schemas.microsoft.com/office/drawing/2014/main" id="{BEB040AC-BF85-4A86-8C5C-FDF9A6645D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5445224"/>
            <a:ext cx="1525712" cy="1015292"/>
          </a:xfrm>
          <a:prstGeom prst="rect">
            <a:avLst/>
          </a:prstGeom>
        </p:spPr>
      </p:pic>
      <p:sp>
        <p:nvSpPr>
          <p:cNvPr id="11" name="CaixaDeTexto 10">
            <a:extLst>
              <a:ext uri="{FF2B5EF4-FFF2-40B4-BE49-F238E27FC236}">
                <a16:creationId xmlns:a16="http://schemas.microsoft.com/office/drawing/2014/main" id="{3C8DDECA-1A1E-4BFF-B9E7-8A54423FE5FA}"/>
              </a:ext>
            </a:extLst>
          </p:cNvPr>
          <p:cNvSpPr txBox="1"/>
          <p:nvPr/>
        </p:nvSpPr>
        <p:spPr>
          <a:xfrm>
            <a:off x="5216808" y="6549698"/>
            <a:ext cx="3096344" cy="461665"/>
          </a:xfrm>
          <a:prstGeom prst="rect">
            <a:avLst/>
          </a:prstGeom>
          <a:noFill/>
        </p:spPr>
        <p:txBody>
          <a:bodyPr wrap="square" rtlCol="0">
            <a:spAutoFit/>
          </a:bodyPr>
          <a:lstStyle/>
          <a:p>
            <a:pPr algn="ctr"/>
            <a:r>
              <a:rPr lang="pt-BR" sz="1200" dirty="0">
                <a:latin typeface="Comic Sans MS" panose="030F0702030302020204" pitchFamily="66" charset="0"/>
              </a:rPr>
              <a:t>Mamãe tapir e seu filhotinho listrado</a:t>
            </a:r>
          </a:p>
          <a:p>
            <a:pPr algn="ctr"/>
            <a:endParaRPr lang="pt-BR" sz="1200" dirty="0">
              <a:latin typeface="Comic Sans MS" panose="030F0702030302020204" pitchFamily="66" charset="0"/>
            </a:endParaRPr>
          </a:p>
        </p:txBody>
      </p:sp>
    </p:spTree>
    <p:extLst>
      <p:ext uri="{BB962C8B-B14F-4D97-AF65-F5344CB8AC3E}">
        <p14:creationId xmlns:p14="http://schemas.microsoft.com/office/powerpoint/2010/main" val="4215924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S09 - Missões – 29 de Maio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en-US" i="0" dirty="0"/>
              <a:t>O </a:t>
            </a:r>
            <a:r>
              <a:rPr lang="en-US" i="0" dirty="0" err="1"/>
              <a:t>garoto</a:t>
            </a:r>
            <a:r>
              <a:rPr lang="en-US" i="0" dirty="0"/>
              <a:t> </a:t>
            </a:r>
            <a:r>
              <a:rPr lang="en-US" i="0" dirty="0" err="1"/>
              <a:t>pregador</a:t>
            </a:r>
            <a:endParaRPr lang="en-US" i="0" dirty="0"/>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a:t>Gabriel, 12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Colômbia</a:t>
            </a:r>
          </a:p>
        </p:txBody>
      </p:sp>
      <p:pic>
        <p:nvPicPr>
          <p:cNvPr id="7" name="Espaço Reservado para Imagem 6" descr="Padrão do plano de fundo&#10;&#10;Descrição gerada automaticamente">
            <a:extLst>
              <a:ext uri="{FF2B5EF4-FFF2-40B4-BE49-F238E27FC236}">
                <a16:creationId xmlns:a16="http://schemas.microsoft.com/office/drawing/2014/main" id="{208D283A-45F9-449D-A70B-DCF8EC92B9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15" name="Espaço Reservado para Imagem 14" descr="Homem de camisa branca&#10;&#10;Descrição gerada automaticamente com confiança média">
            <a:extLst>
              <a:ext uri="{FF2B5EF4-FFF2-40B4-BE49-F238E27FC236}">
                <a16:creationId xmlns:a16="http://schemas.microsoft.com/office/drawing/2014/main" id="{B7D2D0F9-6A0D-4E3D-87C0-0419C3CB558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65" r="965"/>
          <a:stretch>
            <a:fillRect/>
          </a:stretch>
        </p:blipFill>
        <p:spPr/>
      </p:pic>
      <p:cxnSp>
        <p:nvCxnSpPr>
          <p:cNvPr id="19" name="Conector de Seta Reta 18">
            <a:extLst>
              <a:ext uri="{FF2B5EF4-FFF2-40B4-BE49-F238E27FC236}">
                <a16:creationId xmlns:a16="http://schemas.microsoft.com/office/drawing/2014/main" id="{8D2BA929-CAF5-4125-AC2E-99BB83926A7C}"/>
              </a:ext>
            </a:extLst>
          </p:cNvPr>
          <p:cNvCxnSpPr>
            <a:cxnSpLocks/>
          </p:cNvCxnSpPr>
          <p:nvPr/>
        </p:nvCxnSpPr>
        <p:spPr>
          <a:xfrm flipH="1">
            <a:off x="4139952" y="3555847"/>
            <a:ext cx="2559064" cy="224941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488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22BF509F-2C02-4C50-8F7B-EE0A4AA522E6}"/>
              </a:ext>
            </a:extLst>
          </p:cNvPr>
          <p:cNvSpPr>
            <a:spLocks noGrp="1"/>
          </p:cNvSpPr>
          <p:nvPr>
            <p:ph type="body" sz="quarter" idx="10"/>
          </p:nvPr>
        </p:nvSpPr>
        <p:spPr>
          <a:xfrm>
            <a:off x="71996" y="679578"/>
            <a:ext cx="2959200" cy="1741310"/>
          </a:xfrm>
        </p:spPr>
        <p:txBody>
          <a:bodyPr/>
          <a:lstStyle/>
          <a:p>
            <a:pPr indent="-285750">
              <a:buFont typeface="Arial" panose="020B0604020202020204" pitchFamily="34" charset="0"/>
              <a:buChar char="•"/>
            </a:pPr>
            <a:r>
              <a:rPr lang="pt-BR" i="0" dirty="0">
                <a:solidFill>
                  <a:srgbClr val="202124"/>
                </a:solidFill>
                <a:effectLst/>
              </a:rPr>
              <a:t>A Colômbia é famosa por suas principais exportações: ela produz café de renome mundial e é o principal produtor mundial de esmeraldas.</a:t>
            </a:r>
          </a:p>
          <a:p>
            <a:pPr indent="-285750">
              <a:buFont typeface="Arial" panose="020B0604020202020204" pitchFamily="34" charset="0"/>
              <a:buChar char="•"/>
            </a:pPr>
            <a:endParaRPr lang="pt-BR" i="0" dirty="0">
              <a:solidFill>
                <a:srgbClr val="202124"/>
              </a:solidFill>
              <a:effectLst/>
            </a:endParaRPr>
          </a:p>
        </p:txBody>
      </p:sp>
      <p:pic>
        <p:nvPicPr>
          <p:cNvPr id="9220" name="Picture 4" descr="Esmeralda colombiana - saiba tudo sobre a gema! | Waufen">
            <a:extLst>
              <a:ext uri="{FF2B5EF4-FFF2-40B4-BE49-F238E27FC236}">
                <a16:creationId xmlns:a16="http://schemas.microsoft.com/office/drawing/2014/main" id="{85C473AF-1755-49D6-BE4A-9D26E211616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6"/>
          <a:stretch/>
        </p:blipFill>
        <p:spPr bwMode="auto">
          <a:xfrm>
            <a:off x="6228184" y="713531"/>
            <a:ext cx="2843820" cy="198537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udo O Que Você Precisa Saber Sobre A Compra De Esmeraldas Na Colômbia -  2021">
            <a:extLst>
              <a:ext uri="{FF2B5EF4-FFF2-40B4-BE49-F238E27FC236}">
                <a16:creationId xmlns:a16="http://schemas.microsoft.com/office/drawing/2014/main" id="{C546BE33-FD91-4383-9104-1806F4942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959" y="2716109"/>
            <a:ext cx="1961631" cy="178998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Viagem ao maravilhoso mundo do café da Colômbia">
            <a:extLst>
              <a:ext uri="{FF2B5EF4-FFF2-40B4-BE49-F238E27FC236}">
                <a16:creationId xmlns:a16="http://schemas.microsoft.com/office/drawing/2014/main" id="{0E8D2755-4855-4306-8878-8155C8E0A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41" y="2865655"/>
            <a:ext cx="2959200" cy="1645027"/>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674F065B-1D24-4125-BAE0-23E4358BC89C}"/>
              </a:ext>
            </a:extLst>
          </p:cNvPr>
          <p:cNvSpPr txBox="1"/>
          <p:nvPr/>
        </p:nvSpPr>
        <p:spPr>
          <a:xfrm>
            <a:off x="7962055" y="2640531"/>
            <a:ext cx="1269199" cy="338554"/>
          </a:xfrm>
          <a:prstGeom prst="rect">
            <a:avLst/>
          </a:prstGeom>
          <a:noFill/>
        </p:spPr>
        <p:txBody>
          <a:bodyPr wrap="square">
            <a:spAutoFit/>
          </a:bodyPr>
          <a:lstStyle/>
          <a:p>
            <a:r>
              <a:rPr lang="pt-BR" sz="1600" b="1" i="0" dirty="0">
                <a:solidFill>
                  <a:srgbClr val="202124"/>
                </a:solidFill>
                <a:effectLst/>
              </a:rPr>
              <a:t>esmeraldas</a:t>
            </a:r>
            <a:endParaRPr lang="pt-BR" sz="1600" b="1" dirty="0"/>
          </a:p>
        </p:txBody>
      </p:sp>
      <p:sp>
        <p:nvSpPr>
          <p:cNvPr id="13" name="CaixaDeTexto 12">
            <a:extLst>
              <a:ext uri="{FF2B5EF4-FFF2-40B4-BE49-F238E27FC236}">
                <a16:creationId xmlns:a16="http://schemas.microsoft.com/office/drawing/2014/main" id="{985AFA52-7ECC-47F2-9FA4-C4D89A985E5D}"/>
              </a:ext>
            </a:extLst>
          </p:cNvPr>
          <p:cNvSpPr txBox="1"/>
          <p:nvPr/>
        </p:nvSpPr>
        <p:spPr>
          <a:xfrm>
            <a:off x="1187624" y="2515586"/>
            <a:ext cx="1837870" cy="369332"/>
          </a:xfrm>
          <a:prstGeom prst="rect">
            <a:avLst/>
          </a:prstGeom>
          <a:noFill/>
        </p:spPr>
        <p:txBody>
          <a:bodyPr wrap="square">
            <a:spAutoFit/>
          </a:bodyPr>
          <a:lstStyle/>
          <a:p>
            <a:pPr algn="r"/>
            <a:r>
              <a:rPr lang="pt-BR" b="1" i="0" dirty="0">
                <a:solidFill>
                  <a:srgbClr val="202124"/>
                </a:solidFill>
                <a:effectLst/>
              </a:rPr>
              <a:t>Café colombiano</a:t>
            </a:r>
            <a:endParaRPr lang="pt-BR" b="1" dirty="0"/>
          </a:p>
        </p:txBody>
      </p:sp>
      <p:pic>
        <p:nvPicPr>
          <p:cNvPr id="9228" name="Picture 12" descr="6 Roteiros Imperdíveis Para Você Fazer em Bogotá na Colômbia!">
            <a:extLst>
              <a:ext uri="{FF2B5EF4-FFF2-40B4-BE49-F238E27FC236}">
                <a16:creationId xmlns:a16="http://schemas.microsoft.com/office/drawing/2014/main" id="{AA50237C-4C15-4487-820F-0BF5368DC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043" y="4532008"/>
            <a:ext cx="6422189" cy="2225010"/>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F1DC3B37-CBCA-4BA1-B5E5-239277102452}"/>
              </a:ext>
            </a:extLst>
          </p:cNvPr>
          <p:cNvSpPr txBox="1"/>
          <p:nvPr/>
        </p:nvSpPr>
        <p:spPr>
          <a:xfrm>
            <a:off x="6663016" y="4536973"/>
            <a:ext cx="1180395" cy="923330"/>
          </a:xfrm>
          <a:prstGeom prst="rect">
            <a:avLst/>
          </a:prstGeom>
          <a:noFill/>
        </p:spPr>
        <p:txBody>
          <a:bodyPr wrap="square">
            <a:spAutoFit/>
          </a:bodyPr>
          <a:lstStyle/>
          <a:p>
            <a:r>
              <a:rPr lang="pt-BR" b="1" i="0" dirty="0">
                <a:solidFill>
                  <a:srgbClr val="202124"/>
                </a:solidFill>
                <a:effectLst/>
              </a:rPr>
              <a:t>Bogotá</a:t>
            </a:r>
          </a:p>
          <a:p>
            <a:r>
              <a:rPr lang="pt-BR" b="1" dirty="0">
                <a:solidFill>
                  <a:srgbClr val="202124"/>
                </a:solidFill>
              </a:rPr>
              <a:t>Capital da Colômbia</a:t>
            </a:r>
            <a:endParaRPr lang="pt-BR" b="1" dirty="0"/>
          </a:p>
        </p:txBody>
      </p:sp>
      <p:pic>
        <p:nvPicPr>
          <p:cNvPr id="9230" name="Picture 14" descr="Flights to Bogota | Turkish Airlines ® | City Guide">
            <a:extLst>
              <a:ext uri="{FF2B5EF4-FFF2-40B4-BE49-F238E27FC236}">
                <a16:creationId xmlns:a16="http://schemas.microsoft.com/office/drawing/2014/main" id="{2B6F72FE-C2A5-4777-B8F8-52D4938512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6423" y="2894127"/>
            <a:ext cx="3419872" cy="16119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Xícara com café&#10;&#10;Descrição gerada automaticamente">
            <a:extLst>
              <a:ext uri="{FF2B5EF4-FFF2-40B4-BE49-F238E27FC236}">
                <a16:creationId xmlns:a16="http://schemas.microsoft.com/office/drawing/2014/main" id="{8DA1F02F-471F-4BC7-91F9-8E0F7E9998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3886" y="1015529"/>
            <a:ext cx="2762250" cy="1828800"/>
          </a:xfrm>
          <a:prstGeom prst="rect">
            <a:avLst/>
          </a:prstGeom>
        </p:spPr>
      </p:pic>
    </p:spTree>
    <p:extLst>
      <p:ext uri="{BB962C8B-B14F-4D97-AF65-F5344CB8AC3E}">
        <p14:creationId xmlns:p14="http://schemas.microsoft.com/office/powerpoint/2010/main" val="1765867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18">
            <a:extLst>
              <a:ext uri="{FF2B5EF4-FFF2-40B4-BE49-F238E27FC236}">
                <a16:creationId xmlns:a16="http://schemas.microsoft.com/office/drawing/2014/main" id="{EF3F4B47-8C83-4EFF-8890-61B0831E9BE3}"/>
              </a:ext>
            </a:extLst>
          </p:cNvPr>
          <p:cNvSpPr txBox="1">
            <a:spLocks noChangeArrowheads="1"/>
          </p:cNvSpPr>
          <p:nvPr/>
        </p:nvSpPr>
        <p:spPr bwMode="auto">
          <a:xfrm>
            <a:off x="97979" y="717079"/>
            <a:ext cx="2903052" cy="41088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Colibri abelha cubano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200" dirty="0">
                <a:latin typeface="Comic Sans MS" panose="030F0702030302020204" pitchFamily="66" charset="0"/>
              </a:rPr>
              <a:t>O </a:t>
            </a:r>
            <a:r>
              <a:rPr lang="es-ES" sz="1200" dirty="0" err="1">
                <a:latin typeface="Comic Sans MS" panose="030F0702030302020204" pitchFamily="66" charset="0"/>
              </a:rPr>
              <a:t>Colibri</a:t>
            </a:r>
            <a:r>
              <a:rPr lang="es-ES" sz="1200" dirty="0">
                <a:latin typeface="Comic Sans MS" panose="030F0702030302020204" pitchFamily="66" charset="0"/>
              </a:rPr>
              <a:t> </a:t>
            </a:r>
            <a:r>
              <a:rPr lang="es-ES" sz="1200" dirty="0" err="1">
                <a:latin typeface="Comic Sans MS" panose="030F0702030302020204" pitchFamily="66" charset="0"/>
              </a:rPr>
              <a:t>abelha</a:t>
            </a:r>
            <a:r>
              <a:rPr lang="es-ES" sz="1200" dirty="0">
                <a:latin typeface="Comic Sans MS" panose="030F0702030302020204" pitchFamily="66" charset="0"/>
              </a:rPr>
              <a:t> cubano, </a:t>
            </a:r>
            <a:r>
              <a:rPr lang="es-ES" sz="1200" dirty="0" err="1">
                <a:latin typeface="Comic Sans MS" panose="030F0702030302020204" pitchFamily="66" charset="0"/>
              </a:rPr>
              <a:t>também</a:t>
            </a:r>
            <a:r>
              <a:rPr lang="es-ES" sz="1200" dirty="0">
                <a:latin typeface="Comic Sans MS" panose="030F0702030302020204" pitchFamily="66" charset="0"/>
              </a:rPr>
              <a:t> </a:t>
            </a:r>
            <a:r>
              <a:rPr lang="es-ES" sz="1200" dirty="0" err="1">
                <a:latin typeface="Comic Sans MS" panose="030F0702030302020204" pitchFamily="66" charset="0"/>
              </a:rPr>
              <a:t>conhecido</a:t>
            </a:r>
            <a:r>
              <a:rPr lang="es-ES" sz="1200" dirty="0">
                <a:latin typeface="Comic Sans MS" panose="030F0702030302020204" pitchFamily="66" charset="0"/>
              </a:rPr>
              <a:t> por </a:t>
            </a:r>
            <a:r>
              <a:rPr lang="es-ES" sz="1200" dirty="0" err="1">
                <a:latin typeface="Comic Sans MS" panose="030F0702030302020204" pitchFamily="66" charset="0"/>
              </a:rPr>
              <a:t>beija</a:t>
            </a:r>
            <a:r>
              <a:rPr lang="es-ES" sz="1200" dirty="0">
                <a:latin typeface="Comic Sans MS" panose="030F0702030302020204" pitchFamily="66" charset="0"/>
              </a:rPr>
              <a:t>-flor </a:t>
            </a:r>
            <a:r>
              <a:rPr lang="es-ES" sz="1200" dirty="0" err="1">
                <a:latin typeface="Comic Sans MS" panose="030F0702030302020204" pitchFamily="66" charset="0"/>
              </a:rPr>
              <a:t>zumbidor</a:t>
            </a:r>
            <a:r>
              <a:rPr lang="es-ES" sz="1200" dirty="0">
                <a:latin typeface="Comic Sans MS" panose="030F0702030302020204" pitchFamily="66" charset="0"/>
              </a:rPr>
              <a:t>, é </a:t>
            </a:r>
            <a:r>
              <a:rPr lang="es-ES" sz="1200" dirty="0" err="1">
                <a:latin typeface="Comic Sans MS" panose="030F0702030302020204" pitchFamily="66" charset="0"/>
              </a:rPr>
              <a:t>uma</a:t>
            </a:r>
            <a:r>
              <a:rPr lang="es-ES" sz="1200" dirty="0">
                <a:latin typeface="Comic Sans MS" panose="030F0702030302020204" pitchFamily="66" charset="0"/>
              </a:rPr>
              <a:t> ave nativa de </a:t>
            </a:r>
            <a:r>
              <a:rPr lang="es-ES" sz="1200" b="1" dirty="0">
                <a:latin typeface="Comic Sans MS" panose="030F0702030302020204" pitchFamily="66" charset="0"/>
              </a:rPr>
              <a:t>Cuba</a:t>
            </a:r>
            <a:r>
              <a:rPr lang="es-ES" sz="1200" dirty="0">
                <a:latin typeface="Comic Sans MS" panose="030F0702030302020204" pitchFamily="66" charset="0"/>
              </a:rPr>
              <a:t>; </a:t>
            </a:r>
          </a:p>
          <a:p>
            <a:pPr algn="just"/>
            <a:endParaRPr lang="es-ES"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 É a menor ave do mundo medindo cerca de 5 centímetros e pesa aproximadamente 1,6 gramas</a:t>
            </a:r>
            <a:r>
              <a:rPr lang="pt-BR" sz="1200" dirty="0">
                <a:latin typeface="Comic Sans MS" panose="030F0702030302020204" pitchFamily="66" charset="0"/>
                <a:cs typeface="Arial" panose="020B0604020202020204" pitchFamily="34" charset="0"/>
              </a:rPr>
              <a:t>;</a:t>
            </a:r>
          </a:p>
          <a:p>
            <a:pPr algn="just"/>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Os beija-flores são as únicas aves que voam para trás;</a:t>
            </a:r>
          </a:p>
          <a:p>
            <a:pPr algn="just"/>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a fêmea constrói um ninho em forma de taça, onde põe seus ovos, que são do tamanho de ervilhas. Ela põe apenas dois ovos por vez.</a:t>
            </a:r>
          </a:p>
          <a:p>
            <a:pPr algn="just"/>
            <a:endParaRPr lang="pt-BR" sz="1400" dirty="0">
              <a:latin typeface="Comic Sans MS" panose="030F0702030302020204" pitchFamily="66" charset="0"/>
            </a:endParaRPr>
          </a:p>
        </p:txBody>
      </p:sp>
      <p:sp>
        <p:nvSpPr>
          <p:cNvPr id="9" name="CaixaDeTexto 8">
            <a:extLst>
              <a:ext uri="{FF2B5EF4-FFF2-40B4-BE49-F238E27FC236}">
                <a16:creationId xmlns:a16="http://schemas.microsoft.com/office/drawing/2014/main" id="{177102A7-E67D-470C-B03D-134B9C489500}"/>
              </a:ext>
            </a:extLst>
          </p:cNvPr>
          <p:cNvSpPr txBox="1"/>
          <p:nvPr/>
        </p:nvSpPr>
        <p:spPr>
          <a:xfrm>
            <a:off x="774270" y="6121740"/>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de Cuba</a:t>
            </a:r>
          </a:p>
        </p:txBody>
      </p:sp>
      <p:sp>
        <p:nvSpPr>
          <p:cNvPr id="10" name="CaixaDeTexto 9">
            <a:extLst>
              <a:ext uri="{FF2B5EF4-FFF2-40B4-BE49-F238E27FC236}">
                <a16:creationId xmlns:a16="http://schemas.microsoft.com/office/drawing/2014/main" id="{DA5738D2-3101-445F-ADB4-47E504267F15}"/>
              </a:ext>
            </a:extLst>
          </p:cNvPr>
          <p:cNvSpPr txBox="1"/>
          <p:nvPr/>
        </p:nvSpPr>
        <p:spPr>
          <a:xfrm>
            <a:off x="7148104" y="4867803"/>
            <a:ext cx="1675478" cy="276999"/>
          </a:xfrm>
          <a:prstGeom prst="rect">
            <a:avLst/>
          </a:prstGeom>
          <a:noFill/>
        </p:spPr>
        <p:txBody>
          <a:bodyPr wrap="square" rtlCol="0">
            <a:spAutoFit/>
          </a:bodyPr>
          <a:lstStyle/>
          <a:p>
            <a:pPr algn="ctr"/>
            <a:r>
              <a:rPr lang="pt-BR" sz="1200" dirty="0">
                <a:latin typeface="Comic Sans MS" panose="030F0702030302020204" pitchFamily="66" charset="0"/>
              </a:rPr>
              <a:t>Ovos no ninho.</a:t>
            </a:r>
          </a:p>
        </p:txBody>
      </p:sp>
      <p:pic>
        <p:nvPicPr>
          <p:cNvPr id="11" name="Imagem 10" descr="Imagem relacionada">
            <a:extLst>
              <a:ext uri="{FF2B5EF4-FFF2-40B4-BE49-F238E27FC236}">
                <a16:creationId xmlns:a16="http://schemas.microsoft.com/office/drawing/2014/main" id="{7344887A-BDBE-4D29-A57D-0AB5C9994FE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104" y="2575356"/>
            <a:ext cx="1734574" cy="2199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Imagem relacionada">
            <a:extLst>
              <a:ext uri="{FF2B5EF4-FFF2-40B4-BE49-F238E27FC236}">
                <a16:creationId xmlns:a16="http://schemas.microsoft.com/office/drawing/2014/main" id="{84D612D5-B07C-494E-88DD-87C4359B8C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6340" y="749510"/>
            <a:ext cx="3048273" cy="17325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Imagem relacionada">
            <a:extLst>
              <a:ext uri="{FF2B5EF4-FFF2-40B4-BE49-F238E27FC236}">
                <a16:creationId xmlns:a16="http://schemas.microsoft.com/office/drawing/2014/main" id="{0EE5E5FE-D0C1-4D61-A1BB-5AB228983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2288" y="794808"/>
            <a:ext cx="2122344" cy="141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descr="Resultado de imagem para Mellisuga helenae">
            <a:extLst>
              <a:ext uri="{FF2B5EF4-FFF2-40B4-BE49-F238E27FC236}">
                <a16:creationId xmlns:a16="http://schemas.microsoft.com/office/drawing/2014/main" id="{C9A49254-813D-411D-828B-8C0BE78AD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3702" y="2521897"/>
            <a:ext cx="2469806" cy="1952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8" descr="Imagem relacionada">
            <a:extLst>
              <a:ext uri="{FF2B5EF4-FFF2-40B4-BE49-F238E27FC236}">
                <a16:creationId xmlns:a16="http://schemas.microsoft.com/office/drawing/2014/main" id="{D9EBDBC2-686E-4E9E-BC68-73D80C611E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5562" y="4662731"/>
            <a:ext cx="3048273" cy="2036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m 15" descr="Imagem relacionada">
            <a:extLst>
              <a:ext uri="{FF2B5EF4-FFF2-40B4-BE49-F238E27FC236}">
                <a16:creationId xmlns:a16="http://schemas.microsoft.com/office/drawing/2014/main" id="{73EEAE12-83CE-4BF7-896C-BD229DF8828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9008" y="5289277"/>
            <a:ext cx="1875605" cy="130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descr="Resultado de imagem para bandeira de cuba">
            <a:extLst>
              <a:ext uri="{FF2B5EF4-FFF2-40B4-BE49-F238E27FC236}">
                <a16:creationId xmlns:a16="http://schemas.microsoft.com/office/drawing/2014/main" id="{4DF2B61F-824A-4A26-B0D8-4986544F42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576" y="5157192"/>
            <a:ext cx="1824137" cy="97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71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S10 - Missões – 05 de Junho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Persistente paciência</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a:t>Alejandro, 10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Colômbia</a:t>
            </a:r>
          </a:p>
        </p:txBody>
      </p:sp>
      <p:pic>
        <p:nvPicPr>
          <p:cNvPr id="7" name="Espaço Reservado para Imagem 6" descr="Padrão do plano de fundo&#10;&#10;Descrição gerada automaticamente">
            <a:extLst>
              <a:ext uri="{FF2B5EF4-FFF2-40B4-BE49-F238E27FC236}">
                <a16:creationId xmlns:a16="http://schemas.microsoft.com/office/drawing/2014/main" id="{EB97EDBD-BD5C-4D82-BE0C-A58EAD3BC99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14" name="Espaço Reservado para Imagem 13" descr="Pessoa posando para foto com camisa vermelha&#10;&#10;Descrição gerada automaticamente">
            <a:extLst>
              <a:ext uri="{FF2B5EF4-FFF2-40B4-BE49-F238E27FC236}">
                <a16:creationId xmlns:a16="http://schemas.microsoft.com/office/drawing/2014/main" id="{8B3F5F6B-9F3D-49ED-9659-E80B1EA5C900}"/>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263" b="263"/>
          <a:stretch>
            <a:fillRect/>
          </a:stretch>
        </p:blipFill>
        <p:spPr/>
      </p:pic>
      <p:cxnSp>
        <p:nvCxnSpPr>
          <p:cNvPr id="19" name="Conector de Seta Reta 18">
            <a:extLst>
              <a:ext uri="{FF2B5EF4-FFF2-40B4-BE49-F238E27FC236}">
                <a16:creationId xmlns:a16="http://schemas.microsoft.com/office/drawing/2014/main" id="{9FDEE5D9-9C68-4178-B97B-9BC559E758A4}"/>
              </a:ext>
            </a:extLst>
          </p:cNvPr>
          <p:cNvCxnSpPr>
            <a:cxnSpLocks/>
          </p:cNvCxnSpPr>
          <p:nvPr/>
        </p:nvCxnSpPr>
        <p:spPr>
          <a:xfrm flipH="1">
            <a:off x="4139952" y="3555847"/>
            <a:ext cx="2559064" cy="224941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788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Desenho de uma flor amarela&#10;&#10;Descrição gerada automaticamente com confiança média">
            <a:extLst>
              <a:ext uri="{FF2B5EF4-FFF2-40B4-BE49-F238E27FC236}">
                <a16:creationId xmlns:a16="http://schemas.microsoft.com/office/drawing/2014/main" id="{ED845210-619D-4406-BC29-1A795989B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013" y="4176196"/>
            <a:ext cx="3518807" cy="2605635"/>
          </a:xfrm>
          <a:prstGeom prst="rect">
            <a:avLst/>
          </a:prstGeom>
        </p:spPr>
      </p:pic>
      <p:sp>
        <p:nvSpPr>
          <p:cNvPr id="2" name="Espaço Reservado para Texto 1">
            <a:extLst>
              <a:ext uri="{FF2B5EF4-FFF2-40B4-BE49-F238E27FC236}">
                <a16:creationId xmlns:a16="http://schemas.microsoft.com/office/drawing/2014/main" id="{529B4107-8D5D-494E-B055-705E9C2E5C41}"/>
              </a:ext>
            </a:extLst>
          </p:cNvPr>
          <p:cNvSpPr>
            <a:spLocks noGrp="1"/>
          </p:cNvSpPr>
          <p:nvPr>
            <p:ph type="body" sz="quarter" idx="10"/>
          </p:nvPr>
        </p:nvSpPr>
        <p:spPr>
          <a:xfrm>
            <a:off x="71996" y="679578"/>
            <a:ext cx="2959200" cy="2821430"/>
          </a:xfrm>
        </p:spPr>
        <p:txBody>
          <a:bodyPr/>
          <a:lstStyle/>
          <a:p>
            <a:pPr indent="-285750">
              <a:buFont typeface="Arial" panose="020B0604020202020204" pitchFamily="34" charset="0"/>
              <a:buChar char="•"/>
            </a:pPr>
            <a:r>
              <a:rPr kumimoji="0" lang="pt-PT" altLang="pt-BR" i="0" u="none" strike="noStrike" cap="none" normalizeH="0" baseline="0" dirty="0">
                <a:ln>
                  <a:noFill/>
                </a:ln>
                <a:solidFill>
                  <a:srgbClr val="202124"/>
                </a:solidFill>
                <a:effectLst/>
              </a:rPr>
              <a:t>A flor nacional da Colômbia é a Orquídea Cattleya trianae; </a:t>
            </a:r>
          </a:p>
          <a:p>
            <a:pPr indent="-285750">
              <a:buFont typeface="Arial" panose="020B0604020202020204" pitchFamily="34" charset="0"/>
              <a:buChar char="•"/>
            </a:pPr>
            <a:r>
              <a:rPr lang="pt-PT" altLang="pt-BR" dirty="0">
                <a:solidFill>
                  <a:srgbClr val="202124"/>
                </a:solidFill>
              </a:rPr>
              <a:t>O</a:t>
            </a:r>
            <a:r>
              <a:rPr kumimoji="0" lang="pt-PT" altLang="pt-BR" i="0" u="none" strike="noStrike" cap="none" normalizeH="0" baseline="0" dirty="0">
                <a:ln>
                  <a:noFill/>
                </a:ln>
                <a:solidFill>
                  <a:srgbClr val="202124"/>
                </a:solidFill>
                <a:effectLst/>
              </a:rPr>
              <a:t> pássaro nacional é o condor andino, a maior ave voadora domundo em peso e envergadura (distância entre as pontas das asas abertas)</a:t>
            </a:r>
          </a:p>
          <a:p>
            <a:pPr indent="-285750">
              <a:buFont typeface="Arial" panose="020B0604020202020204" pitchFamily="34" charset="0"/>
              <a:buChar char="•"/>
            </a:pPr>
            <a:r>
              <a:rPr kumimoji="0" lang="pt-PT" altLang="pt-BR" i="0" u="none" strike="noStrike" cap="none" normalizeH="0" baseline="0" dirty="0">
                <a:ln>
                  <a:noFill/>
                </a:ln>
                <a:solidFill>
                  <a:srgbClr val="202124"/>
                </a:solidFill>
                <a:effectLst/>
              </a:rPr>
              <a:t>A árvore nacional é a palmeira cera, a palmeira mais alta do mundo.</a:t>
            </a:r>
            <a:r>
              <a:rPr kumimoji="0" lang="pt-PT" altLang="pt-BR" i="0" u="none" strike="noStrike" cap="none" normalizeH="0" baseline="0" dirty="0">
                <a:ln>
                  <a:noFill/>
                </a:ln>
                <a:solidFill>
                  <a:schemeClr val="tx1"/>
                </a:solidFill>
                <a:effectLst/>
              </a:rPr>
              <a:t> </a:t>
            </a:r>
          </a:p>
          <a:p>
            <a:pPr indent="-285750">
              <a:buFont typeface="Arial" panose="020B0604020202020204" pitchFamily="34" charset="0"/>
              <a:buChar char="•"/>
            </a:pPr>
            <a:endParaRPr lang="pt-BR" dirty="0"/>
          </a:p>
        </p:txBody>
      </p:sp>
      <p:sp>
        <p:nvSpPr>
          <p:cNvPr id="10" name="CaixaDeTexto 9">
            <a:extLst>
              <a:ext uri="{FF2B5EF4-FFF2-40B4-BE49-F238E27FC236}">
                <a16:creationId xmlns:a16="http://schemas.microsoft.com/office/drawing/2014/main" id="{0A984BE1-B7EB-43FD-B590-2BB4E6D48995}"/>
              </a:ext>
            </a:extLst>
          </p:cNvPr>
          <p:cNvSpPr txBox="1"/>
          <p:nvPr/>
        </p:nvSpPr>
        <p:spPr>
          <a:xfrm>
            <a:off x="5553516" y="4176196"/>
            <a:ext cx="2402860" cy="369332"/>
          </a:xfrm>
          <a:prstGeom prst="rect">
            <a:avLst/>
          </a:prstGeom>
          <a:noFill/>
        </p:spPr>
        <p:txBody>
          <a:bodyPr wrap="square">
            <a:spAutoFit/>
          </a:bodyPr>
          <a:lstStyle/>
          <a:p>
            <a:pPr algn="ctr"/>
            <a:r>
              <a:rPr lang="en-US" sz="1800" b="1" i="0" u="none" strike="noStrike" baseline="0" dirty="0">
                <a:solidFill>
                  <a:srgbClr val="24170A"/>
                </a:solidFill>
              </a:rPr>
              <a:t>Cattleya </a:t>
            </a:r>
            <a:r>
              <a:rPr lang="en-US" sz="1800" b="1" i="0" u="none" strike="noStrike" baseline="0" dirty="0" err="1">
                <a:solidFill>
                  <a:srgbClr val="24170A"/>
                </a:solidFill>
              </a:rPr>
              <a:t>trianae</a:t>
            </a:r>
            <a:r>
              <a:rPr lang="en-US" sz="1800" b="1" i="0" u="none" strike="noStrike" baseline="0" dirty="0">
                <a:solidFill>
                  <a:srgbClr val="24170A"/>
                </a:solidFill>
              </a:rPr>
              <a:t> orchid</a:t>
            </a:r>
            <a:endParaRPr lang="pt-BR" b="1" dirty="0"/>
          </a:p>
        </p:txBody>
      </p:sp>
      <p:pic>
        <p:nvPicPr>
          <p:cNvPr id="10244" name="Picture 4" descr="Cattleya, Orquídea, Planta, Natureza, Macro, Flor">
            <a:extLst>
              <a:ext uri="{FF2B5EF4-FFF2-40B4-BE49-F238E27FC236}">
                <a16:creationId xmlns:a16="http://schemas.microsoft.com/office/drawing/2014/main" id="{C71E8D01-D2D7-48A7-8A36-E0ECEDB618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32" y="1896281"/>
            <a:ext cx="3419872" cy="227991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ndean Condor - I have seen these beautiful birds in the Chilean Andes -  amazing - graceful - deadly! | Cóndor andino, Pajaros chilenos, Condor de  los andes">
            <a:extLst>
              <a:ext uri="{FF2B5EF4-FFF2-40B4-BE49-F238E27FC236}">
                <a16:creationId xmlns:a16="http://schemas.microsoft.com/office/drawing/2014/main" id="{7BAC2534-7756-4EFB-AE1F-DAF7983C0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314" y="776804"/>
            <a:ext cx="25527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A6571839-E36B-4E0E-B08C-1BA56FD32AF7}"/>
              </a:ext>
            </a:extLst>
          </p:cNvPr>
          <p:cNvSpPr txBox="1"/>
          <p:nvPr/>
        </p:nvSpPr>
        <p:spPr>
          <a:xfrm>
            <a:off x="3065314" y="4176196"/>
            <a:ext cx="2552700" cy="369332"/>
          </a:xfrm>
          <a:prstGeom prst="rect">
            <a:avLst/>
          </a:prstGeom>
          <a:solidFill>
            <a:schemeClr val="bg1">
              <a:alpha val="52000"/>
            </a:schemeClr>
          </a:solidFill>
        </p:spPr>
        <p:txBody>
          <a:bodyPr wrap="square">
            <a:spAutoFit/>
          </a:bodyPr>
          <a:lstStyle/>
          <a:p>
            <a:pPr algn="ctr"/>
            <a:r>
              <a:rPr lang="en-US" sz="1800" b="1" i="0" u="none" strike="noStrike" baseline="0" dirty="0">
                <a:solidFill>
                  <a:srgbClr val="24170A"/>
                </a:solidFill>
              </a:rPr>
              <a:t>Condor </a:t>
            </a:r>
            <a:r>
              <a:rPr lang="en-US" sz="1800" b="1" i="0" u="none" strike="noStrike" baseline="0" dirty="0" err="1">
                <a:solidFill>
                  <a:srgbClr val="24170A"/>
                </a:solidFill>
              </a:rPr>
              <a:t>Andino</a:t>
            </a:r>
            <a:endParaRPr lang="pt-BR" b="1" dirty="0"/>
          </a:p>
        </p:txBody>
      </p:sp>
      <p:sp>
        <p:nvSpPr>
          <p:cNvPr id="18" name="CaixaDeTexto 17">
            <a:extLst>
              <a:ext uri="{FF2B5EF4-FFF2-40B4-BE49-F238E27FC236}">
                <a16:creationId xmlns:a16="http://schemas.microsoft.com/office/drawing/2014/main" id="{D334BDA3-2B69-4433-BDA9-99F2CAAED906}"/>
              </a:ext>
            </a:extLst>
          </p:cNvPr>
          <p:cNvSpPr txBox="1"/>
          <p:nvPr/>
        </p:nvSpPr>
        <p:spPr>
          <a:xfrm>
            <a:off x="776794" y="6488668"/>
            <a:ext cx="2187358" cy="369332"/>
          </a:xfrm>
          <a:prstGeom prst="rect">
            <a:avLst/>
          </a:prstGeom>
          <a:noFill/>
        </p:spPr>
        <p:txBody>
          <a:bodyPr wrap="square">
            <a:spAutoFit/>
          </a:bodyPr>
          <a:lstStyle/>
          <a:p>
            <a:pPr algn="r"/>
            <a:r>
              <a:rPr kumimoji="0" lang="pt-PT" altLang="pt-BR" b="1" i="0" u="none" strike="noStrike" cap="none" normalizeH="0" baseline="0" dirty="0">
                <a:ln>
                  <a:noFill/>
                </a:ln>
                <a:solidFill>
                  <a:srgbClr val="202124"/>
                </a:solidFill>
                <a:effectLst/>
              </a:rPr>
              <a:t>palmeira cera</a:t>
            </a:r>
            <a:endParaRPr lang="pt-BR" b="1" dirty="0"/>
          </a:p>
        </p:txBody>
      </p:sp>
      <p:pic>
        <p:nvPicPr>
          <p:cNvPr id="5" name="Imagem 4" descr="Montanha com árvores ao fundo&#10;&#10;Descrição gerada automaticamente">
            <a:extLst>
              <a:ext uri="{FF2B5EF4-FFF2-40B4-BE49-F238E27FC236}">
                <a16:creationId xmlns:a16="http://schemas.microsoft.com/office/drawing/2014/main" id="{F8EA9D6D-5831-4E62-9CE2-C4A131252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174" y="3496238"/>
            <a:ext cx="2184400" cy="2997200"/>
          </a:xfrm>
          <a:prstGeom prst="rect">
            <a:avLst/>
          </a:prstGeom>
        </p:spPr>
      </p:pic>
      <p:pic>
        <p:nvPicPr>
          <p:cNvPr id="7" name="Imagem 6" descr="Árvore com galhos secos&#10;&#10;Descrição gerada automaticamente com confiança média">
            <a:extLst>
              <a:ext uri="{FF2B5EF4-FFF2-40B4-BE49-F238E27FC236}">
                <a16:creationId xmlns:a16="http://schemas.microsoft.com/office/drawing/2014/main" id="{4FF61303-8999-4F17-A535-4E0CD9225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591" y="4624225"/>
            <a:ext cx="2447925" cy="2190750"/>
          </a:xfrm>
          <a:prstGeom prst="rect">
            <a:avLst/>
          </a:prstGeom>
        </p:spPr>
      </p:pic>
    </p:spTree>
    <p:extLst>
      <p:ext uri="{BB962C8B-B14F-4D97-AF65-F5344CB8AC3E}">
        <p14:creationId xmlns:p14="http://schemas.microsoft.com/office/powerpoint/2010/main" val="3746546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F37C1D41-DC03-498C-A4C9-2E04872F30AC}"/>
              </a:ext>
            </a:extLst>
          </p:cNvPr>
          <p:cNvSpPr txBox="1">
            <a:spLocks noChangeArrowheads="1"/>
          </p:cNvSpPr>
          <p:nvPr/>
        </p:nvSpPr>
        <p:spPr bwMode="auto">
          <a:xfrm>
            <a:off x="78929" y="711746"/>
            <a:ext cx="2903052" cy="52937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a:solidFill>
                  <a:srgbClr val="FF0000"/>
                </a:solidFill>
                <a:latin typeface="Comic Sans MS" panose="030F0702030302020204" pitchFamily="66" charset="0"/>
              </a:rPr>
              <a:t>Sapos ponta-de-flecha</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Os sapos </a:t>
            </a:r>
            <a:r>
              <a:rPr lang="es-ES" sz="1400" dirty="0" err="1">
                <a:latin typeface="Comic Sans MS" panose="030F0702030302020204" pitchFamily="66" charset="0"/>
              </a:rPr>
              <a:t>ponta</a:t>
            </a:r>
            <a:r>
              <a:rPr lang="es-ES" sz="1400" dirty="0">
                <a:latin typeface="Comic Sans MS" panose="030F0702030302020204" pitchFamily="66" charset="0"/>
              </a:rPr>
              <a:t>-de-flecha </a:t>
            </a:r>
            <a:r>
              <a:rPr lang="es-ES" sz="1400" dirty="0" err="1">
                <a:latin typeface="Comic Sans MS" panose="030F0702030302020204" pitchFamily="66" charset="0"/>
              </a:rPr>
              <a:t>são</a:t>
            </a:r>
            <a:r>
              <a:rPr lang="es-ES" sz="1400" dirty="0">
                <a:latin typeface="Comic Sans MS" panose="030F0702030302020204" pitchFamily="66" charset="0"/>
              </a:rPr>
              <a:t> encontrados </a:t>
            </a:r>
            <a:r>
              <a:rPr lang="es-ES" sz="1400" dirty="0" err="1">
                <a:latin typeface="Comic Sans MS" panose="030F0702030302020204" pitchFamily="66" charset="0"/>
              </a:rPr>
              <a:t>nas</a:t>
            </a:r>
            <a:r>
              <a:rPr lang="es-ES" sz="1400" dirty="0">
                <a:latin typeface="Comic Sans MS" panose="030F0702030302020204" pitchFamily="66" charset="0"/>
              </a:rPr>
              <a:t> florestas da </a:t>
            </a:r>
            <a:r>
              <a:rPr lang="es-ES" sz="1400" b="1" i="1" dirty="0" err="1">
                <a:latin typeface="Comic Sans MS" panose="030F0702030302020204" pitchFamily="66" charset="0"/>
              </a:rPr>
              <a:t>Colômbia</a:t>
            </a:r>
            <a:r>
              <a:rPr lang="es-ES" sz="1400" b="1" i="1" dirty="0">
                <a:latin typeface="Comic Sans MS" panose="030F0702030302020204" pitchFamily="66" charset="0"/>
              </a:rPr>
              <a:t>; </a:t>
            </a:r>
          </a:p>
          <a:p>
            <a:pPr algn="just"/>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 São sapos coloridos, bonitos, chamativos, mas cuidado com eles, são muito venenosos</a:t>
            </a:r>
            <a:r>
              <a:rPr lang="pt-BR" sz="1400" dirty="0">
                <a:latin typeface="Comic Sans MS" panose="030F0702030302020204" pitchFamily="66" charset="0"/>
                <a:cs typeface="Arial" panose="020B0604020202020204" pitchFamily="34" charset="0"/>
              </a:rPr>
              <a:t>;</a:t>
            </a:r>
          </a:p>
          <a:p>
            <a:pPr algn="just"/>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Os índios da Colômbia usavam a pele desses anfíbios para envenenar a ponta de dardos e flechas, para caçar animais;</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muito pequeninas, gostam de lugares úmidos e se alimentam de insetos;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As cores funcionam como um aviso para seus predadores: não cheguem perto de mim, sou perigoso.</a:t>
            </a:r>
          </a:p>
        </p:txBody>
      </p:sp>
      <p:sp>
        <p:nvSpPr>
          <p:cNvPr id="5" name="CaixaDeTexto 4">
            <a:extLst>
              <a:ext uri="{FF2B5EF4-FFF2-40B4-BE49-F238E27FC236}">
                <a16:creationId xmlns:a16="http://schemas.microsoft.com/office/drawing/2014/main" id="{77C408FE-42CF-4B31-B533-8A0CAADA8546}"/>
              </a:ext>
            </a:extLst>
          </p:cNvPr>
          <p:cNvSpPr txBox="1"/>
          <p:nvPr/>
        </p:nvSpPr>
        <p:spPr>
          <a:xfrm>
            <a:off x="1506444" y="6195151"/>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Colômbia</a:t>
            </a:r>
          </a:p>
        </p:txBody>
      </p:sp>
      <p:pic>
        <p:nvPicPr>
          <p:cNvPr id="6" name="Picture 2" descr="Imagem relacionada">
            <a:extLst>
              <a:ext uri="{FF2B5EF4-FFF2-40B4-BE49-F238E27FC236}">
                <a16:creationId xmlns:a16="http://schemas.microsoft.com/office/drawing/2014/main" id="{7191D0E7-FF0B-4B72-9347-02927436F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825" y="856399"/>
            <a:ext cx="3251312" cy="2105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m relacionada">
            <a:extLst>
              <a:ext uri="{FF2B5EF4-FFF2-40B4-BE49-F238E27FC236}">
                <a16:creationId xmlns:a16="http://schemas.microsoft.com/office/drawing/2014/main" id="{03A98048-A4AD-4353-825B-FE2E36BFF0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1710" y="1277590"/>
            <a:ext cx="1982768" cy="1982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sultado de imagem para ranas  colombia">
            <a:extLst>
              <a:ext uri="{FF2B5EF4-FFF2-40B4-BE49-F238E27FC236}">
                <a16:creationId xmlns:a16="http://schemas.microsoft.com/office/drawing/2014/main" id="{3C712341-63E1-4715-B7C2-301D2FE758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8825" y="3140968"/>
            <a:ext cx="3481613" cy="24786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Yellow-banded.poison.dart.frog.arp.jpg">
            <a:extLst>
              <a:ext uri="{FF2B5EF4-FFF2-40B4-BE49-F238E27FC236}">
                <a16:creationId xmlns:a16="http://schemas.microsoft.com/office/drawing/2014/main" id="{7AAB5C47-25C5-4E91-B4AA-7066BBEA9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090" y="4007046"/>
            <a:ext cx="2182009" cy="27056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C4F69CE1-9ED0-49A3-A15E-F2D79C5A7E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3764" y="5837235"/>
            <a:ext cx="1518236" cy="1012355"/>
          </a:xfrm>
          <a:prstGeom prst="rect">
            <a:avLst/>
          </a:prstGeom>
        </p:spPr>
      </p:pic>
    </p:spTree>
    <p:extLst>
      <p:ext uri="{BB962C8B-B14F-4D97-AF65-F5344CB8AC3E}">
        <p14:creationId xmlns:p14="http://schemas.microsoft.com/office/powerpoint/2010/main" val="1261018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S11 - Missões – 12 de Junho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Oração no intervalo</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err="1"/>
              <a:t>Angie</a:t>
            </a:r>
            <a:r>
              <a:rPr lang="pt-BR" dirty="0"/>
              <a:t>, 17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México</a:t>
            </a:r>
          </a:p>
        </p:txBody>
      </p:sp>
      <p:cxnSp>
        <p:nvCxnSpPr>
          <p:cNvPr id="11" name="Conector de Seta Reta 10">
            <a:extLst>
              <a:ext uri="{FF2B5EF4-FFF2-40B4-BE49-F238E27FC236}">
                <a16:creationId xmlns:a16="http://schemas.microsoft.com/office/drawing/2014/main" id="{033EECC5-C549-4A8F-8BB5-575430910483}"/>
              </a:ext>
            </a:extLst>
          </p:cNvPr>
          <p:cNvCxnSpPr>
            <a:cxnSpLocks/>
            <a:stCxn id="27" idx="1"/>
          </p:cNvCxnSpPr>
          <p:nvPr/>
        </p:nvCxnSpPr>
        <p:spPr>
          <a:xfrm flipH="1" flipV="1">
            <a:off x="827585" y="3306663"/>
            <a:ext cx="5871430" cy="24918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Espaço Reservado para Imagem 6" descr="Imagem de desenho animado&#10;&#10;Descrição gerada automaticamente com confiança média">
            <a:extLst>
              <a:ext uri="{FF2B5EF4-FFF2-40B4-BE49-F238E27FC236}">
                <a16:creationId xmlns:a16="http://schemas.microsoft.com/office/drawing/2014/main" id="{59DB0CFD-4732-4C19-BEBA-A9B13DADB12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15" name="Espaço Reservado para Imagem 14" descr="Menino de camisa branca sorrindo&#10;&#10;Descrição gerada automaticamente">
            <a:extLst>
              <a:ext uri="{FF2B5EF4-FFF2-40B4-BE49-F238E27FC236}">
                <a16:creationId xmlns:a16="http://schemas.microsoft.com/office/drawing/2014/main" id="{3F9411F3-61C8-486E-8AFC-B7FCB0FD5695}"/>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358" r="9358"/>
          <a:stretch>
            <a:fillRect/>
          </a:stretch>
        </p:blipFill>
        <p:spPr/>
      </p:pic>
    </p:spTree>
    <p:extLst>
      <p:ext uri="{BB962C8B-B14F-4D97-AF65-F5344CB8AC3E}">
        <p14:creationId xmlns:p14="http://schemas.microsoft.com/office/powerpoint/2010/main" val="420864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E5328D5B-64C5-4503-81A1-6448F33D439F}"/>
              </a:ext>
            </a:extLst>
          </p:cNvPr>
          <p:cNvSpPr>
            <a:spLocks noGrp="1"/>
          </p:cNvSpPr>
          <p:nvPr>
            <p:ph type="body" sz="quarter" idx="10"/>
          </p:nvPr>
        </p:nvSpPr>
        <p:spPr>
          <a:xfrm>
            <a:off x="71996" y="679578"/>
            <a:ext cx="2959200" cy="5773758"/>
          </a:xfrm>
        </p:spPr>
        <p:txBody>
          <a:bodyPr/>
          <a:lstStyle/>
          <a:p>
            <a:r>
              <a:rPr kumimoji="0" lang="pt-PT" altLang="pt-BR" sz="1800" i="0" u="none" strike="noStrike" cap="none" normalizeH="0" baseline="0" dirty="0">
                <a:ln>
                  <a:noFill/>
                </a:ln>
                <a:solidFill>
                  <a:srgbClr val="202124"/>
                </a:solidFill>
                <a:effectLst/>
              </a:rPr>
              <a:t>A primeira obra missionária adventista do sétimo dia no México data de 1891, quando um alfaiate americano, S. Marchisio, foi à Cidade do México para vender a edição em inglês de “O Grande Conflito”. Dois anos depois, em 1893, um grupo de missionários, incluindo Dan T. Jones, Dra. Lillis Wood, Ida Crawford, Ora Osborne e Alfred Cooper e sua esposa, chegaram a Guadalajara e ajudaram a abrir uma missão médica e uma escola. Mais tarde, a clínica desenvolveu-se no Sanatório de Guadalajara, a primeira tentativa adventista de trabalho médico-missionário fora dos Estados Unidos.</a:t>
            </a:r>
            <a:r>
              <a:rPr kumimoji="0" lang="pt-PT" altLang="pt-BR" sz="600" i="0" u="none" strike="noStrike" cap="none" normalizeH="0" baseline="0" dirty="0">
                <a:ln>
                  <a:noFill/>
                </a:ln>
                <a:solidFill>
                  <a:schemeClr val="tx1"/>
                </a:solidFill>
                <a:effectLst/>
              </a:rPr>
              <a:t> </a:t>
            </a:r>
            <a:endParaRPr kumimoji="0" lang="pt-PT" altLang="pt-BR" sz="1400" i="0" u="none" strike="noStrike" cap="none" normalizeH="0" baseline="0" dirty="0">
              <a:ln>
                <a:noFill/>
              </a:ln>
              <a:solidFill>
                <a:schemeClr val="tx1"/>
              </a:solidFill>
              <a:effectLst/>
            </a:endParaRPr>
          </a:p>
          <a:p>
            <a:endParaRPr lang="pt-BR" dirty="0"/>
          </a:p>
        </p:txBody>
      </p:sp>
      <p:pic>
        <p:nvPicPr>
          <p:cNvPr id="11267" name="Picture 3">
            <a:extLst>
              <a:ext uri="{FF2B5EF4-FFF2-40B4-BE49-F238E27FC236}">
                <a16:creationId xmlns:a16="http://schemas.microsoft.com/office/drawing/2014/main" id="{0F0E622A-061E-4680-9EC6-22B15E69B5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036" y="3566457"/>
            <a:ext cx="2555788" cy="191684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B830F2C6-EA73-4358-95D0-04A94E4DE623}"/>
              </a:ext>
            </a:extLst>
          </p:cNvPr>
          <p:cNvSpPr txBox="1"/>
          <p:nvPr/>
        </p:nvSpPr>
        <p:spPr>
          <a:xfrm>
            <a:off x="3039697" y="2829878"/>
            <a:ext cx="1725689" cy="646331"/>
          </a:xfrm>
          <a:prstGeom prst="rect">
            <a:avLst/>
          </a:prstGeom>
          <a:noFill/>
        </p:spPr>
        <p:txBody>
          <a:bodyPr wrap="square">
            <a:spAutoFit/>
          </a:bodyPr>
          <a:lstStyle/>
          <a:p>
            <a:r>
              <a:rPr kumimoji="0" lang="pt-PT" altLang="pt-BR" sz="1800" b="1" i="0" u="none" strike="noStrike" cap="none" normalizeH="0" baseline="0" dirty="0">
                <a:ln>
                  <a:noFill/>
                </a:ln>
                <a:solidFill>
                  <a:srgbClr val="202124"/>
                </a:solidFill>
                <a:effectLst/>
              </a:rPr>
              <a:t>Igreja dventista em Guadalajara</a:t>
            </a:r>
            <a:endParaRPr lang="pt-BR" b="1" dirty="0"/>
          </a:p>
        </p:txBody>
      </p:sp>
      <p:pic>
        <p:nvPicPr>
          <p:cNvPr id="11269" name="Picture 5" descr="Pode ser uma imagem de 1 pessoa">
            <a:extLst>
              <a:ext uri="{FF2B5EF4-FFF2-40B4-BE49-F238E27FC236}">
                <a16:creationId xmlns:a16="http://schemas.microsoft.com/office/drawing/2014/main" id="{B40DA1EE-3642-4510-B344-633CB93F53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021" y="687389"/>
            <a:ext cx="3931929" cy="2211710"/>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a:extLst>
              <a:ext uri="{FF2B5EF4-FFF2-40B4-BE49-F238E27FC236}">
                <a16:creationId xmlns:a16="http://schemas.microsoft.com/office/drawing/2014/main" id="{D631CC0A-5446-4E4E-9176-E3009DE16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907" y="2899098"/>
            <a:ext cx="3139246" cy="3929743"/>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7F8EB8B4-9DA8-4C6A-8249-AF28BD22D4B5}"/>
              </a:ext>
            </a:extLst>
          </p:cNvPr>
          <p:cNvSpPr txBox="1"/>
          <p:nvPr/>
        </p:nvSpPr>
        <p:spPr>
          <a:xfrm>
            <a:off x="7696338" y="2252766"/>
            <a:ext cx="1469730" cy="646331"/>
          </a:xfrm>
          <a:prstGeom prst="rect">
            <a:avLst/>
          </a:prstGeom>
          <a:noFill/>
        </p:spPr>
        <p:txBody>
          <a:bodyPr wrap="square">
            <a:spAutoFit/>
          </a:bodyPr>
          <a:lstStyle/>
          <a:p>
            <a:pPr algn="r"/>
            <a:r>
              <a:rPr kumimoji="0" lang="pt-PT" altLang="pt-BR" sz="1800" b="1" i="0" u="none" strike="noStrike" cap="none" normalizeH="0" baseline="0" dirty="0">
                <a:ln>
                  <a:noFill/>
                </a:ln>
                <a:solidFill>
                  <a:srgbClr val="202124"/>
                </a:solidFill>
                <a:effectLst/>
              </a:rPr>
              <a:t>Vistas de Guadalajara</a:t>
            </a:r>
            <a:endParaRPr lang="pt-BR" dirty="0"/>
          </a:p>
        </p:txBody>
      </p:sp>
    </p:spTree>
    <p:extLst>
      <p:ext uri="{BB962C8B-B14F-4D97-AF65-F5344CB8AC3E}">
        <p14:creationId xmlns:p14="http://schemas.microsoft.com/office/powerpoint/2010/main" val="980528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3CD2E4E8-A36D-40F4-A5C7-30151B645BE4}"/>
              </a:ext>
            </a:extLst>
          </p:cNvPr>
          <p:cNvSpPr txBox="1">
            <a:spLocks noChangeArrowheads="1"/>
          </p:cNvSpPr>
          <p:nvPr/>
        </p:nvSpPr>
        <p:spPr bwMode="auto">
          <a:xfrm>
            <a:off x="88454" y="717426"/>
            <a:ext cx="2903052" cy="5078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Tubarão-baleia</a:t>
            </a:r>
          </a:p>
          <a:p>
            <a:pPr algn="ctr"/>
            <a:endParaRPr lang="pt-BR" sz="15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 </a:t>
            </a:r>
            <a:r>
              <a:rPr lang="es-ES" sz="1400" dirty="0" err="1">
                <a:latin typeface="Comic Sans MS" panose="030F0702030302020204" pitchFamily="66" charset="0"/>
              </a:rPr>
              <a:t>Tubarão-baleia</a:t>
            </a:r>
            <a:r>
              <a:rPr lang="es-ES" sz="1400" dirty="0">
                <a:latin typeface="Comic Sans MS" panose="030F0702030302020204" pitchFamily="66" charset="0"/>
              </a:rPr>
              <a:t> vive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oceanos</a:t>
            </a:r>
            <a:r>
              <a:rPr lang="es-ES" sz="1400" dirty="0">
                <a:latin typeface="Comic Sans MS" panose="030F0702030302020204" pitchFamily="66" charset="0"/>
              </a:rPr>
              <a:t> </a:t>
            </a:r>
            <a:r>
              <a:rPr lang="es-ES" sz="1400" dirty="0" err="1">
                <a:latin typeface="Comic Sans MS" panose="030F0702030302020204" pitchFamily="66" charset="0"/>
              </a:rPr>
              <a:t>quentes</a:t>
            </a:r>
            <a:r>
              <a:rPr lang="es-ES" sz="1400" dirty="0">
                <a:latin typeface="Comic Sans MS" panose="030F0702030302020204" pitchFamily="66" charset="0"/>
              </a:rPr>
              <a:t>, e é encontrado inclusive no mar de Honduras;</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Ele é o </a:t>
            </a:r>
            <a:r>
              <a:rPr lang="es-ES" sz="1400" dirty="0" err="1">
                <a:latin typeface="Comic Sans MS" panose="030F0702030302020204" pitchFamily="66" charset="0"/>
              </a:rPr>
              <a:t>maior</a:t>
            </a:r>
            <a:r>
              <a:rPr lang="es-ES" sz="1400" dirty="0">
                <a:latin typeface="Comic Sans MS" panose="030F0702030302020204" pitchFamily="66" charset="0"/>
              </a:rPr>
              <a:t> </a:t>
            </a:r>
            <a:r>
              <a:rPr lang="es-ES" sz="1400" dirty="0" err="1">
                <a:latin typeface="Comic Sans MS" panose="030F0702030302020204" pitchFamily="66" charset="0"/>
              </a:rPr>
              <a:t>peixe</a:t>
            </a:r>
            <a:r>
              <a:rPr lang="es-ES" sz="1400" dirty="0">
                <a:latin typeface="Comic Sans MS" panose="030F0702030302020204" pitchFamily="66" charset="0"/>
              </a:rPr>
              <a:t> do mundo; </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Tem</a:t>
            </a:r>
            <a:r>
              <a:rPr lang="es-ES" sz="1400" dirty="0">
                <a:latin typeface="Comic Sans MS" panose="030F0702030302020204" pitchFamily="66" charset="0"/>
              </a:rPr>
              <a:t> </a:t>
            </a:r>
            <a:r>
              <a:rPr lang="es-ES" sz="1400" dirty="0" err="1">
                <a:latin typeface="Comic Sans MS" panose="030F0702030302020204" pitchFamily="66" charset="0"/>
              </a:rPr>
              <a:t>cabeça</a:t>
            </a:r>
            <a:r>
              <a:rPr lang="es-ES" sz="1400" dirty="0">
                <a:latin typeface="Comic Sans MS" panose="030F0702030302020204" pitchFamily="66" charset="0"/>
              </a:rPr>
              <a:t> achatada, e </a:t>
            </a:r>
            <a:r>
              <a:rPr lang="es-ES" sz="1400" dirty="0" err="1">
                <a:latin typeface="Comic Sans MS" panose="030F0702030302020204" pitchFamily="66" charset="0"/>
              </a:rPr>
              <a:t>seu</a:t>
            </a:r>
            <a:r>
              <a:rPr lang="es-ES" sz="1400" dirty="0">
                <a:latin typeface="Comic Sans MS" panose="030F0702030302020204" pitchFamily="66" charset="0"/>
              </a:rPr>
              <a:t> </a:t>
            </a:r>
            <a:r>
              <a:rPr lang="es-ES" sz="1400" dirty="0" err="1">
                <a:latin typeface="Comic Sans MS" panose="030F0702030302020204" pitchFamily="66" charset="0"/>
              </a:rPr>
              <a:t>corpo</a:t>
            </a:r>
            <a:r>
              <a:rPr lang="es-ES" sz="1400" dirty="0">
                <a:latin typeface="Comic Sans MS" panose="030F0702030302020204" pitchFamily="66" charset="0"/>
              </a:rPr>
              <a:t> é robusto, </a:t>
            </a:r>
            <a:r>
              <a:rPr lang="es-ES" sz="1400" dirty="0" err="1">
                <a:latin typeface="Comic Sans MS" panose="030F0702030302020204" pitchFamily="66" charset="0"/>
              </a:rPr>
              <a:t>cheio</a:t>
            </a:r>
            <a:r>
              <a:rPr lang="es-ES" sz="1400" dirty="0">
                <a:latin typeface="Comic Sans MS" panose="030F0702030302020204" pitchFamily="66" charset="0"/>
              </a:rPr>
              <a:t> de </a:t>
            </a:r>
            <a:r>
              <a:rPr lang="es-ES" sz="1400" dirty="0" err="1">
                <a:latin typeface="Comic Sans MS" panose="030F0702030302020204" pitchFamily="66" charset="0"/>
              </a:rPr>
              <a:t>listras</a:t>
            </a:r>
            <a:r>
              <a:rPr lang="es-ES" sz="1400" dirty="0">
                <a:latin typeface="Comic Sans MS" panose="030F0702030302020204" pitchFamily="66" charset="0"/>
              </a:rPr>
              <a:t> e </a:t>
            </a:r>
            <a:r>
              <a:rPr lang="es-ES" sz="1400" dirty="0" err="1">
                <a:latin typeface="Comic Sans MS" panose="030F0702030302020204" pitchFamily="66" charset="0"/>
              </a:rPr>
              <a:t>bolinhas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Podem atingir até 20 metros de comprimento e pesar mais de 12 toneladas;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Os tubarões-baleia são animais muito dóceis, por isso, nadar com eles não gera muitos riscos.</a:t>
            </a:r>
          </a:p>
        </p:txBody>
      </p:sp>
      <p:sp>
        <p:nvSpPr>
          <p:cNvPr id="5" name="CaixaDeTexto 4">
            <a:extLst>
              <a:ext uri="{FF2B5EF4-FFF2-40B4-BE49-F238E27FC236}">
                <a16:creationId xmlns:a16="http://schemas.microsoft.com/office/drawing/2014/main" id="{287D706D-6B03-4332-9EF7-6DE5E0E042A6}"/>
              </a:ext>
            </a:extLst>
          </p:cNvPr>
          <p:cNvSpPr txBox="1"/>
          <p:nvPr/>
        </p:nvSpPr>
        <p:spPr>
          <a:xfrm>
            <a:off x="1259867" y="6072078"/>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de Honduras</a:t>
            </a:r>
          </a:p>
        </p:txBody>
      </p:sp>
      <p:pic>
        <p:nvPicPr>
          <p:cNvPr id="6" name="Picture 4" descr="Imagem relacionada">
            <a:extLst>
              <a:ext uri="{FF2B5EF4-FFF2-40B4-BE49-F238E27FC236}">
                <a16:creationId xmlns:a16="http://schemas.microsoft.com/office/drawing/2014/main" id="{628D79A9-041E-4F5F-8AD2-39A7CA434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038" y="3727022"/>
            <a:ext cx="5456558" cy="3049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esultado de imagem para tubarao baleia">
            <a:extLst>
              <a:ext uri="{FF2B5EF4-FFF2-40B4-BE49-F238E27FC236}">
                <a16:creationId xmlns:a16="http://schemas.microsoft.com/office/drawing/2014/main" id="{5C9D78B9-80FE-4FCF-B807-5BB26B116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780106"/>
            <a:ext cx="4972976" cy="2833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m 7" descr="Resultado de imagem para bandeira de honduras">
            <a:extLst>
              <a:ext uri="{FF2B5EF4-FFF2-40B4-BE49-F238E27FC236}">
                <a16:creationId xmlns:a16="http://schemas.microsoft.com/office/drawing/2014/main" id="{C3590DBB-301A-4CA7-8EFE-2A0189DEAF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5947180"/>
            <a:ext cx="1389756" cy="722180"/>
          </a:xfrm>
          <a:prstGeom prst="rect">
            <a:avLst/>
          </a:prstGeom>
          <a:noFill/>
          <a:ln>
            <a:noFill/>
          </a:ln>
        </p:spPr>
      </p:pic>
    </p:spTree>
    <p:extLst>
      <p:ext uri="{BB962C8B-B14F-4D97-AF65-F5344CB8AC3E}">
        <p14:creationId xmlns:p14="http://schemas.microsoft.com/office/powerpoint/2010/main" val="190735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3">
            <a:extLst>
              <a:ext uri="{FF2B5EF4-FFF2-40B4-BE49-F238E27FC236}">
                <a16:creationId xmlns:a16="http://schemas.microsoft.com/office/drawing/2014/main" id="{FFD7811B-67C4-430E-9000-90E47BC55C62}"/>
              </a:ext>
            </a:extLst>
          </p:cNvPr>
          <p:cNvSpPr txBox="1">
            <a:spLocks noChangeArrowheads="1"/>
          </p:cNvSpPr>
          <p:nvPr/>
        </p:nvSpPr>
        <p:spPr bwMode="auto">
          <a:xfrm>
            <a:off x="47551" y="718332"/>
            <a:ext cx="4524450" cy="646331"/>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b="1" dirty="0">
                <a:solidFill>
                  <a:srgbClr val="FF0000"/>
                </a:solidFill>
                <a:latin typeface="Arial" charset="0"/>
              </a:rPr>
              <a:t>Haiti</a:t>
            </a:r>
            <a:endParaRPr lang="pt-BR" altLang="pt-BR" sz="3600" b="1" dirty="0"/>
          </a:p>
        </p:txBody>
      </p:sp>
      <p:sp>
        <p:nvSpPr>
          <p:cNvPr id="29" name="CaixaDeTexto 3">
            <a:extLst>
              <a:ext uri="{FF2B5EF4-FFF2-40B4-BE49-F238E27FC236}">
                <a16:creationId xmlns:a16="http://schemas.microsoft.com/office/drawing/2014/main" id="{D95CF794-B5F7-4298-9A94-9123A3DFCA4E}"/>
              </a:ext>
            </a:extLst>
          </p:cNvPr>
          <p:cNvSpPr txBox="1">
            <a:spLocks noChangeArrowheads="1"/>
          </p:cNvSpPr>
          <p:nvPr/>
        </p:nvSpPr>
        <p:spPr bwMode="auto">
          <a:xfrm>
            <a:off x="4572000" y="718726"/>
            <a:ext cx="4572000" cy="646331"/>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b="1" dirty="0">
                <a:solidFill>
                  <a:srgbClr val="FF0000"/>
                </a:solidFill>
                <a:latin typeface="Arial" charset="0"/>
              </a:rPr>
              <a:t>Trinidad Tobago</a:t>
            </a:r>
            <a:endParaRPr lang="pt-BR" altLang="pt-BR" sz="3600" b="1" dirty="0"/>
          </a:p>
        </p:txBody>
      </p:sp>
      <p:sp>
        <p:nvSpPr>
          <p:cNvPr id="9" name="CaixaDeTexto 3">
            <a:extLst>
              <a:ext uri="{FF2B5EF4-FFF2-40B4-BE49-F238E27FC236}">
                <a16:creationId xmlns:a16="http://schemas.microsoft.com/office/drawing/2014/main" id="{61908B56-A107-48E1-B81C-7B4A433C57EC}"/>
              </a:ext>
            </a:extLst>
          </p:cNvPr>
          <p:cNvSpPr txBox="1">
            <a:spLocks noChangeArrowheads="1"/>
          </p:cNvSpPr>
          <p:nvPr/>
        </p:nvSpPr>
        <p:spPr bwMode="auto">
          <a:xfrm>
            <a:off x="25942" y="3778980"/>
            <a:ext cx="4524450" cy="646331"/>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b="1" dirty="0">
                <a:solidFill>
                  <a:srgbClr val="FF0000"/>
                </a:solidFill>
                <a:latin typeface="Arial" charset="0"/>
              </a:rPr>
              <a:t>Colômbia</a:t>
            </a:r>
            <a:endParaRPr lang="pt-BR" altLang="pt-BR" sz="3600" b="1" dirty="0"/>
          </a:p>
        </p:txBody>
      </p:sp>
      <p:sp>
        <p:nvSpPr>
          <p:cNvPr id="10" name="CaixaDeTexto 3">
            <a:extLst>
              <a:ext uri="{FF2B5EF4-FFF2-40B4-BE49-F238E27FC236}">
                <a16:creationId xmlns:a16="http://schemas.microsoft.com/office/drawing/2014/main" id="{C4734A88-CE61-4E4D-8352-6836FF059932}"/>
              </a:ext>
            </a:extLst>
          </p:cNvPr>
          <p:cNvSpPr txBox="1">
            <a:spLocks noChangeArrowheads="1"/>
          </p:cNvSpPr>
          <p:nvPr/>
        </p:nvSpPr>
        <p:spPr bwMode="auto">
          <a:xfrm>
            <a:off x="4550391" y="3779374"/>
            <a:ext cx="4572000" cy="646331"/>
          </a:xfrm>
          <a:prstGeom prst="rect">
            <a:avLst/>
          </a:prstGeom>
          <a:solidFill>
            <a:srgbClr val="FFFF00"/>
          </a:solidFill>
          <a:ln w="12700">
            <a:solidFill>
              <a:schemeClr val="tx1"/>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b="1" dirty="0">
                <a:solidFill>
                  <a:srgbClr val="FF0000"/>
                </a:solidFill>
                <a:latin typeface="Arial" charset="0"/>
              </a:rPr>
              <a:t>México</a:t>
            </a:r>
            <a:endParaRPr lang="pt-BR" altLang="pt-BR" sz="3600" b="1" dirty="0"/>
          </a:p>
        </p:txBody>
      </p:sp>
      <p:pic>
        <p:nvPicPr>
          <p:cNvPr id="1026" name="Picture 2" descr="Bandeira do México - Knoow">
            <a:extLst>
              <a:ext uri="{FF2B5EF4-FFF2-40B4-BE49-F238E27FC236}">
                <a16:creationId xmlns:a16="http://schemas.microsoft.com/office/drawing/2014/main" id="{A7963434-E225-47A6-9A7A-E715C90F434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 t="3715" r="2750" b="3715"/>
          <a:stretch/>
        </p:blipFill>
        <p:spPr bwMode="auto">
          <a:xfrm>
            <a:off x="5443728" y="4813017"/>
            <a:ext cx="2829600" cy="17244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rinidad e Tobago - História de Trinidad e Tobago - Brasil Escola">
            <a:extLst>
              <a:ext uri="{FF2B5EF4-FFF2-40B4-BE49-F238E27FC236}">
                <a16:creationId xmlns:a16="http://schemas.microsoft.com/office/drawing/2014/main" id="{3EFB86E9-2A47-4320-B1F3-C3D959E10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274" y="1695261"/>
            <a:ext cx="2829600" cy="17244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Bandeira da Colômbia - Knoow">
            <a:extLst>
              <a:ext uri="{FF2B5EF4-FFF2-40B4-BE49-F238E27FC236}">
                <a16:creationId xmlns:a16="http://schemas.microsoft.com/office/drawing/2014/main" id="{E477B73E-8035-4D4A-A59D-9DF05FB052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1" t="2463" r="2231" b="2463"/>
          <a:stretch/>
        </p:blipFill>
        <p:spPr bwMode="auto">
          <a:xfrm>
            <a:off x="899401" y="4813017"/>
            <a:ext cx="2829600" cy="17244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 name="Imagem 2" descr="Uma imagem contendo Interface gráfica do usuário&#10;&#10;Descrição gerada automaticamente">
            <a:extLst>
              <a:ext uri="{FF2B5EF4-FFF2-40B4-BE49-F238E27FC236}">
                <a16:creationId xmlns:a16="http://schemas.microsoft.com/office/drawing/2014/main" id="{AF6FC084-A31B-4853-A2A0-CEC88B531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24" y="1666465"/>
            <a:ext cx="2889504" cy="1786128"/>
          </a:xfrm>
          <a:prstGeom prst="rect">
            <a:avLst/>
          </a:prstGeom>
        </p:spPr>
      </p:pic>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100"/>
                                        <p:tgtEl>
                                          <p:spTgt spid="28"/>
                                        </p:tgtEl>
                                      </p:cBhvr>
                                    </p:animEffect>
                                    <p:anim calcmode="lin" valueType="num">
                                      <p:cBhvr>
                                        <p:cTn id="8" dur="1100" fill="hold"/>
                                        <p:tgtEl>
                                          <p:spTgt spid="28"/>
                                        </p:tgtEl>
                                        <p:attrNameLst>
                                          <p:attrName>style.rotation</p:attrName>
                                        </p:attrNameLst>
                                      </p:cBhvr>
                                      <p:tavLst>
                                        <p:tav tm="0">
                                          <p:val>
                                            <p:fltVal val="720"/>
                                          </p:val>
                                        </p:tav>
                                        <p:tav tm="100000">
                                          <p:val>
                                            <p:fltVal val="0"/>
                                          </p:val>
                                        </p:tav>
                                      </p:tavLst>
                                    </p:anim>
                                    <p:anim calcmode="lin" valueType="num">
                                      <p:cBhvr>
                                        <p:cTn id="9" dur="1100" fill="hold"/>
                                        <p:tgtEl>
                                          <p:spTgt spid="28"/>
                                        </p:tgtEl>
                                        <p:attrNameLst>
                                          <p:attrName>ppt_h</p:attrName>
                                        </p:attrNameLst>
                                      </p:cBhvr>
                                      <p:tavLst>
                                        <p:tav tm="0">
                                          <p:val>
                                            <p:fltVal val="0"/>
                                          </p:val>
                                        </p:tav>
                                        <p:tav tm="100000">
                                          <p:val>
                                            <p:strVal val="#ppt_h"/>
                                          </p:val>
                                        </p:tav>
                                      </p:tavLst>
                                    </p:anim>
                                    <p:anim calcmode="lin" valueType="num">
                                      <p:cBhvr>
                                        <p:cTn id="10" dur="1100" fill="hold"/>
                                        <p:tgtEl>
                                          <p:spTgt spid="2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100"/>
                                        <p:tgtEl>
                                          <p:spTgt spid="29"/>
                                        </p:tgtEl>
                                      </p:cBhvr>
                                    </p:animEffect>
                                    <p:anim calcmode="lin" valueType="num">
                                      <p:cBhvr>
                                        <p:cTn id="14" dur="1100" fill="hold"/>
                                        <p:tgtEl>
                                          <p:spTgt spid="29"/>
                                        </p:tgtEl>
                                        <p:attrNameLst>
                                          <p:attrName>style.rotation</p:attrName>
                                        </p:attrNameLst>
                                      </p:cBhvr>
                                      <p:tavLst>
                                        <p:tav tm="0">
                                          <p:val>
                                            <p:fltVal val="720"/>
                                          </p:val>
                                        </p:tav>
                                        <p:tav tm="100000">
                                          <p:val>
                                            <p:fltVal val="0"/>
                                          </p:val>
                                        </p:tav>
                                      </p:tavLst>
                                    </p:anim>
                                    <p:anim calcmode="lin" valueType="num">
                                      <p:cBhvr>
                                        <p:cTn id="15" dur="1100" fill="hold"/>
                                        <p:tgtEl>
                                          <p:spTgt spid="29"/>
                                        </p:tgtEl>
                                        <p:attrNameLst>
                                          <p:attrName>ppt_h</p:attrName>
                                        </p:attrNameLst>
                                      </p:cBhvr>
                                      <p:tavLst>
                                        <p:tav tm="0">
                                          <p:val>
                                            <p:fltVal val="0"/>
                                          </p:val>
                                        </p:tav>
                                        <p:tav tm="100000">
                                          <p:val>
                                            <p:strVal val="#ppt_h"/>
                                          </p:val>
                                        </p:tav>
                                      </p:tavLst>
                                    </p:anim>
                                    <p:anim calcmode="lin" valueType="num">
                                      <p:cBhvr>
                                        <p:cTn id="16" dur="1100" fill="hold"/>
                                        <p:tgtEl>
                                          <p:spTgt spid="2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100"/>
                                        <p:tgtEl>
                                          <p:spTgt spid="9"/>
                                        </p:tgtEl>
                                      </p:cBhvr>
                                    </p:animEffect>
                                    <p:anim calcmode="lin" valueType="num">
                                      <p:cBhvr>
                                        <p:cTn id="20" dur="1100" fill="hold"/>
                                        <p:tgtEl>
                                          <p:spTgt spid="9"/>
                                        </p:tgtEl>
                                        <p:attrNameLst>
                                          <p:attrName>style.rotation</p:attrName>
                                        </p:attrNameLst>
                                      </p:cBhvr>
                                      <p:tavLst>
                                        <p:tav tm="0">
                                          <p:val>
                                            <p:fltVal val="720"/>
                                          </p:val>
                                        </p:tav>
                                        <p:tav tm="100000">
                                          <p:val>
                                            <p:fltVal val="0"/>
                                          </p:val>
                                        </p:tav>
                                      </p:tavLst>
                                    </p:anim>
                                    <p:anim calcmode="lin" valueType="num">
                                      <p:cBhvr>
                                        <p:cTn id="21" dur="1100" fill="hold"/>
                                        <p:tgtEl>
                                          <p:spTgt spid="9"/>
                                        </p:tgtEl>
                                        <p:attrNameLst>
                                          <p:attrName>ppt_h</p:attrName>
                                        </p:attrNameLst>
                                      </p:cBhvr>
                                      <p:tavLst>
                                        <p:tav tm="0">
                                          <p:val>
                                            <p:fltVal val="0"/>
                                          </p:val>
                                        </p:tav>
                                        <p:tav tm="100000">
                                          <p:val>
                                            <p:strVal val="#ppt_h"/>
                                          </p:val>
                                        </p:tav>
                                      </p:tavLst>
                                    </p:anim>
                                    <p:anim calcmode="lin" valueType="num">
                                      <p:cBhvr>
                                        <p:cTn id="22" dur="1100" fill="hold"/>
                                        <p:tgtEl>
                                          <p:spTgt spid="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100"/>
                                        <p:tgtEl>
                                          <p:spTgt spid="10"/>
                                        </p:tgtEl>
                                      </p:cBhvr>
                                    </p:animEffect>
                                    <p:anim calcmode="lin" valueType="num">
                                      <p:cBhvr>
                                        <p:cTn id="26" dur="1100" fill="hold"/>
                                        <p:tgtEl>
                                          <p:spTgt spid="10"/>
                                        </p:tgtEl>
                                        <p:attrNameLst>
                                          <p:attrName>style.rotation</p:attrName>
                                        </p:attrNameLst>
                                      </p:cBhvr>
                                      <p:tavLst>
                                        <p:tav tm="0">
                                          <p:val>
                                            <p:fltVal val="720"/>
                                          </p:val>
                                        </p:tav>
                                        <p:tav tm="100000">
                                          <p:val>
                                            <p:fltVal val="0"/>
                                          </p:val>
                                        </p:tav>
                                      </p:tavLst>
                                    </p:anim>
                                    <p:anim calcmode="lin" valueType="num">
                                      <p:cBhvr>
                                        <p:cTn id="27" dur="1100" fill="hold"/>
                                        <p:tgtEl>
                                          <p:spTgt spid="10"/>
                                        </p:tgtEl>
                                        <p:attrNameLst>
                                          <p:attrName>ppt_h</p:attrName>
                                        </p:attrNameLst>
                                      </p:cBhvr>
                                      <p:tavLst>
                                        <p:tav tm="0">
                                          <p:val>
                                            <p:fltVal val="0"/>
                                          </p:val>
                                        </p:tav>
                                        <p:tav tm="100000">
                                          <p:val>
                                            <p:strVal val="#ppt_h"/>
                                          </p:val>
                                        </p:tav>
                                      </p:tavLst>
                                    </p:anim>
                                    <p:anim calcmode="lin" valueType="num">
                                      <p:cBhvr>
                                        <p:cTn id="28" dur="11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S12 - Missões – 19 de Junho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Música para Jesus</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a:t>Miguel, 11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México</a:t>
            </a:r>
          </a:p>
        </p:txBody>
      </p:sp>
      <p:pic>
        <p:nvPicPr>
          <p:cNvPr id="7" name="Espaço Reservado para Imagem 6" descr="Imagem de desenho animado&#10;&#10;Descrição gerada automaticamente com confiança média">
            <a:extLst>
              <a:ext uri="{FF2B5EF4-FFF2-40B4-BE49-F238E27FC236}">
                <a16:creationId xmlns:a16="http://schemas.microsoft.com/office/drawing/2014/main" id="{C3F7158A-B3C2-4351-8633-384FD6E867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15" name="Espaço Reservado para Imagem 14" descr="Homem de uniforme branco e vermelho&#10;&#10;Descrição gerada automaticamente com confiança média">
            <a:extLst>
              <a:ext uri="{FF2B5EF4-FFF2-40B4-BE49-F238E27FC236}">
                <a16:creationId xmlns:a16="http://schemas.microsoft.com/office/drawing/2014/main" id="{4553AF45-B9D0-4D7F-917A-6ABC1BBC320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7239" r="7239"/>
          <a:stretch>
            <a:fillRect/>
          </a:stretch>
        </p:blipFill>
        <p:spPr/>
      </p:pic>
      <p:cxnSp>
        <p:nvCxnSpPr>
          <p:cNvPr id="19" name="Conector de Seta Reta 18">
            <a:extLst>
              <a:ext uri="{FF2B5EF4-FFF2-40B4-BE49-F238E27FC236}">
                <a16:creationId xmlns:a16="http://schemas.microsoft.com/office/drawing/2014/main" id="{992EB06D-EAF7-4716-9C01-87BC442CBFBE}"/>
              </a:ext>
            </a:extLst>
          </p:cNvPr>
          <p:cNvCxnSpPr>
            <a:cxnSpLocks/>
          </p:cNvCxnSpPr>
          <p:nvPr/>
        </p:nvCxnSpPr>
        <p:spPr>
          <a:xfrm flipH="1" flipV="1">
            <a:off x="827585" y="3306663"/>
            <a:ext cx="5871430" cy="24918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707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EC98A661-4A83-4DAA-B755-B79C160BA877}"/>
              </a:ext>
            </a:extLst>
          </p:cNvPr>
          <p:cNvSpPr>
            <a:spLocks noGrp="1"/>
          </p:cNvSpPr>
          <p:nvPr>
            <p:ph type="body" sz="quarter" idx="10"/>
          </p:nvPr>
        </p:nvSpPr>
        <p:spPr>
          <a:xfrm>
            <a:off x="71996" y="679578"/>
            <a:ext cx="2959200" cy="3325486"/>
          </a:xfrm>
        </p:spPr>
        <p:txBody>
          <a:bodyPr/>
          <a:lstStyle/>
          <a:p>
            <a:r>
              <a:rPr kumimoji="0" lang="pt-PT" altLang="pt-BR" sz="1800" b="1" i="0" u="none" strike="noStrike" cap="none" normalizeH="0" baseline="0" dirty="0">
                <a:ln>
                  <a:noFill/>
                </a:ln>
                <a:solidFill>
                  <a:srgbClr val="202124"/>
                </a:solidFill>
                <a:effectLst/>
              </a:rPr>
              <a:t>Os mexicanos levam seus esportes a sério. Em tempos anteriores à conquista, os perdedores de um jogo de bola ritual costumavam ser condenados à morte. Ainda existem esportes perigosos, como touradas e rodeios (inventados no México), onde os competidores arriscam suas vidas. O esporte mais popular no México é o futebol.</a:t>
            </a:r>
            <a:r>
              <a:rPr kumimoji="0" lang="pt-PT" altLang="pt-BR" sz="600" b="1" i="0" u="none" strike="noStrike" cap="none" normalizeH="0" baseline="0" dirty="0">
                <a:ln>
                  <a:noFill/>
                </a:ln>
                <a:solidFill>
                  <a:schemeClr val="tx1"/>
                </a:solidFill>
                <a:effectLst/>
              </a:rPr>
              <a:t> </a:t>
            </a:r>
            <a:endParaRPr kumimoji="0" lang="pt-PT" altLang="pt-BR" sz="1400" b="1" i="0" u="none" strike="noStrike" cap="none" normalizeH="0" baseline="0" dirty="0">
              <a:ln>
                <a:noFill/>
              </a:ln>
              <a:solidFill>
                <a:schemeClr val="tx1"/>
              </a:solidFill>
              <a:effectLst/>
            </a:endParaRPr>
          </a:p>
          <a:p>
            <a:endParaRPr lang="pt-BR" dirty="0"/>
          </a:p>
        </p:txBody>
      </p:sp>
      <p:pic>
        <p:nvPicPr>
          <p:cNvPr id="12291" name="Picture 3">
            <a:extLst>
              <a:ext uri="{FF2B5EF4-FFF2-40B4-BE49-F238E27FC236}">
                <a16:creationId xmlns:a16="http://schemas.microsoft.com/office/drawing/2014/main" id="{D2008C2A-52FA-4C74-92B6-62AED56C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717032"/>
            <a:ext cx="4081657" cy="3061243"/>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Rodeio – Wikipédia, a enciclopédia livre">
            <a:extLst>
              <a:ext uri="{FF2B5EF4-FFF2-40B4-BE49-F238E27FC236}">
                <a16:creationId xmlns:a16="http://schemas.microsoft.com/office/drawing/2014/main" id="{947756AC-BF6C-4EF5-8246-942C624FA4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7" y="713933"/>
            <a:ext cx="1945615" cy="29174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Homem andando de cavalo na terra&#10;&#10;Descrição gerada automaticamente">
            <a:extLst>
              <a:ext uri="{FF2B5EF4-FFF2-40B4-BE49-F238E27FC236}">
                <a16:creationId xmlns:a16="http://schemas.microsoft.com/office/drawing/2014/main" id="{0CC63047-5F93-4F43-AF27-CF886414C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335" y="771459"/>
            <a:ext cx="2955471" cy="2929317"/>
          </a:xfrm>
          <a:prstGeom prst="rect">
            <a:avLst/>
          </a:prstGeom>
        </p:spPr>
      </p:pic>
      <p:pic>
        <p:nvPicPr>
          <p:cNvPr id="7" name="Imagem 6" descr="Pessoas andando ao lado de uma vaca&#10;&#10;Descrição gerada automaticamente com confiança média">
            <a:extLst>
              <a:ext uri="{FF2B5EF4-FFF2-40B4-BE49-F238E27FC236}">
                <a16:creationId xmlns:a16="http://schemas.microsoft.com/office/drawing/2014/main" id="{49809669-9CBB-4633-B2DD-FE17E0E7F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4082700"/>
            <a:ext cx="3590925" cy="2695575"/>
          </a:xfrm>
          <a:prstGeom prst="rect">
            <a:avLst/>
          </a:prstGeom>
        </p:spPr>
      </p:pic>
    </p:spTree>
    <p:extLst>
      <p:ext uri="{BB962C8B-B14F-4D97-AF65-F5344CB8AC3E}">
        <p14:creationId xmlns:p14="http://schemas.microsoft.com/office/powerpoint/2010/main" val="2879163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BB396ABB-1ADF-4123-BCD8-B14B506FEAE0}"/>
              </a:ext>
            </a:extLst>
          </p:cNvPr>
          <p:cNvSpPr txBox="1">
            <a:spLocks noChangeArrowheads="1"/>
          </p:cNvSpPr>
          <p:nvPr/>
        </p:nvSpPr>
        <p:spPr bwMode="auto">
          <a:xfrm>
            <a:off x="88454" y="702221"/>
            <a:ext cx="2903052" cy="453970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err="1">
                <a:solidFill>
                  <a:srgbClr val="FF0000"/>
                </a:solidFill>
                <a:latin typeface="Comic Sans MS" panose="030F0702030302020204" pitchFamily="66" charset="0"/>
              </a:rPr>
              <a:t>Vaquita</a:t>
            </a:r>
            <a:endParaRPr lang="pt-BR" sz="1400" b="1" dirty="0">
              <a:solidFill>
                <a:srgbClr val="FF0000"/>
              </a:solidFill>
              <a:latin typeface="Comic Sans MS" panose="030F0702030302020204" pitchFamily="66" charset="0"/>
            </a:endParaRP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A </a:t>
            </a:r>
            <a:r>
              <a:rPr lang="pt-BR" sz="1300" dirty="0" err="1">
                <a:latin typeface="Comic Sans MS" panose="030F0702030302020204" pitchFamily="66" charset="0"/>
              </a:rPr>
              <a:t>vaquita</a:t>
            </a:r>
            <a:r>
              <a:rPr lang="pt-BR" sz="1300" dirty="0">
                <a:latin typeface="Comic Sans MS" panose="030F0702030302020204" pitchFamily="66" charset="0"/>
              </a:rPr>
              <a:t> é um mamífero aquático, nativo do </a:t>
            </a:r>
            <a:r>
              <a:rPr lang="pt-BR" sz="1300" b="1" dirty="0">
                <a:latin typeface="Comic Sans MS" panose="030F0702030302020204" pitchFamily="66" charset="0"/>
              </a:rPr>
              <a:t>México</a:t>
            </a:r>
            <a:r>
              <a:rPr lang="pt-BR" sz="1300" dirty="0">
                <a:latin typeface="Comic Sans MS" panose="030F0702030302020204" pitchFamily="66" charset="0"/>
              </a:rPr>
              <a:t>;</a:t>
            </a:r>
            <a:endParaRPr lang="es-ES" sz="1300" dirty="0">
              <a:latin typeface="Comic Sans MS" panose="030F0702030302020204" pitchFamily="66" charset="0"/>
            </a:endParaRP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São lindos e tímidos e se parecem com golfinhos;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Medem cerca de 150cm, e pesam cerca de 50kg;</a:t>
            </a: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Possuem anéis escuros ao redor dos olhos e uma mancha característica nos lábios;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o mais raro mamífero e o menor cetáceo do mundo. Está em grande perigo de extinção. Restam apenas 30 </a:t>
            </a:r>
            <a:r>
              <a:rPr lang="pt-BR" sz="1300" dirty="0" err="1">
                <a:latin typeface="Comic Sans MS" panose="030F0702030302020204" pitchFamily="66" charset="0"/>
              </a:rPr>
              <a:t>vaquitas</a:t>
            </a:r>
            <a:r>
              <a:rPr lang="pt-BR" sz="1300" dirty="0">
                <a:latin typeface="Comic Sans MS" panose="030F0702030302020204" pitchFamily="66" charset="0"/>
              </a:rPr>
              <a:t> no mundo.</a:t>
            </a:r>
          </a:p>
          <a:p>
            <a:pPr algn="just"/>
            <a:endParaRPr lang="pt-BR" sz="1300" dirty="0">
              <a:latin typeface="Comic Sans MS" panose="030F0702030302020204" pitchFamily="66" charset="0"/>
            </a:endParaRPr>
          </a:p>
        </p:txBody>
      </p:sp>
      <p:sp>
        <p:nvSpPr>
          <p:cNvPr id="5" name="CaixaDeTexto 4">
            <a:extLst>
              <a:ext uri="{FF2B5EF4-FFF2-40B4-BE49-F238E27FC236}">
                <a16:creationId xmlns:a16="http://schemas.microsoft.com/office/drawing/2014/main" id="{79B93F2E-6EAE-4B46-A3E0-8B1BC1598BB9}"/>
              </a:ext>
            </a:extLst>
          </p:cNvPr>
          <p:cNvSpPr txBox="1"/>
          <p:nvPr/>
        </p:nvSpPr>
        <p:spPr>
          <a:xfrm>
            <a:off x="251520" y="6464369"/>
            <a:ext cx="2725570" cy="276999"/>
          </a:xfrm>
          <a:prstGeom prst="rect">
            <a:avLst/>
          </a:prstGeom>
          <a:noFill/>
        </p:spPr>
        <p:txBody>
          <a:bodyPr wrap="square" rtlCol="0">
            <a:spAutoFit/>
          </a:bodyPr>
          <a:lstStyle/>
          <a:p>
            <a:pPr algn="ctr"/>
            <a:r>
              <a:rPr lang="pt-BR" sz="1200" dirty="0">
                <a:latin typeface="Comic Sans MS" panose="030F0702030302020204" pitchFamily="66" charset="0"/>
              </a:rPr>
              <a:t>Bandeira do México</a:t>
            </a:r>
          </a:p>
        </p:txBody>
      </p:sp>
      <p:sp>
        <p:nvSpPr>
          <p:cNvPr id="6" name="CaixaDeTexto 5">
            <a:extLst>
              <a:ext uri="{FF2B5EF4-FFF2-40B4-BE49-F238E27FC236}">
                <a16:creationId xmlns:a16="http://schemas.microsoft.com/office/drawing/2014/main" id="{62D8843C-DDB3-4D02-8399-5E3E012232CC}"/>
              </a:ext>
            </a:extLst>
          </p:cNvPr>
          <p:cNvSpPr txBox="1"/>
          <p:nvPr/>
        </p:nvSpPr>
        <p:spPr>
          <a:xfrm>
            <a:off x="6259336" y="6534177"/>
            <a:ext cx="2683590" cy="276999"/>
          </a:xfrm>
          <a:prstGeom prst="rect">
            <a:avLst/>
          </a:prstGeom>
          <a:noFill/>
        </p:spPr>
        <p:txBody>
          <a:bodyPr wrap="square" rtlCol="0">
            <a:spAutoFit/>
          </a:bodyPr>
          <a:lstStyle/>
          <a:p>
            <a:pPr algn="ctr"/>
            <a:r>
              <a:rPr lang="pt-BR" sz="1200" dirty="0" err="1">
                <a:latin typeface="Comic Sans MS" panose="030F0702030302020204" pitchFamily="66" charset="0"/>
              </a:rPr>
              <a:t>Vaquita</a:t>
            </a:r>
            <a:r>
              <a:rPr lang="pt-BR" sz="1200" dirty="0">
                <a:latin typeface="Comic Sans MS" panose="030F0702030302020204" pitchFamily="66" charset="0"/>
              </a:rPr>
              <a:t>, presa à rede de pesca</a:t>
            </a:r>
          </a:p>
        </p:txBody>
      </p:sp>
      <p:pic>
        <p:nvPicPr>
          <p:cNvPr id="7" name="Picture 2" descr="Resultado de imagem para vaquita marina">
            <a:extLst>
              <a:ext uri="{FF2B5EF4-FFF2-40B4-BE49-F238E27FC236}">
                <a16:creationId xmlns:a16="http://schemas.microsoft.com/office/drawing/2014/main" id="{B4E41904-0704-4A0B-9DF4-81C65D11E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655" y="2428657"/>
            <a:ext cx="3284924" cy="2047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Imagem relacionada">
            <a:extLst>
              <a:ext uri="{FF2B5EF4-FFF2-40B4-BE49-F238E27FC236}">
                <a16:creationId xmlns:a16="http://schemas.microsoft.com/office/drawing/2014/main" id="{1067A069-A2A9-4D3A-A206-D7F0A30F25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940" y="4581128"/>
            <a:ext cx="2517715" cy="217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agem relacionada">
            <a:extLst>
              <a:ext uri="{FF2B5EF4-FFF2-40B4-BE49-F238E27FC236}">
                <a16:creationId xmlns:a16="http://schemas.microsoft.com/office/drawing/2014/main" id="{DF9E95FA-30D1-46C8-AC78-DA7A70DE8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885" y="4594700"/>
            <a:ext cx="2895600" cy="191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0" descr="https://www.anunciad.com.br/posts/published/37873/13512/images/g.jpg">
            <a:extLst>
              <a:ext uri="{FF2B5EF4-FFF2-40B4-BE49-F238E27FC236}">
                <a16:creationId xmlns:a16="http://schemas.microsoft.com/office/drawing/2014/main" id="{1FD12F52-EEE2-45FF-9831-18ECB7752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877" y="751890"/>
            <a:ext cx="3985673" cy="1992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2" descr="Bandeira do México">
            <a:extLst>
              <a:ext uri="{FF2B5EF4-FFF2-40B4-BE49-F238E27FC236}">
                <a16:creationId xmlns:a16="http://schemas.microsoft.com/office/drawing/2014/main" id="{D9DBD1D8-466A-4F53-9B66-94788C4E33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342" y="5369554"/>
            <a:ext cx="1915926" cy="109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15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S13 - Missões – 26 de Junho</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PT" altLang="pt-BR" i="0" dirty="0"/>
              <a:t>O dom da vida</a:t>
            </a:r>
          </a:p>
          <a:p>
            <a:r>
              <a:rPr lang="pt-BR" sz="2000" dirty="0">
                <a:ln w="11430">
                  <a:noFill/>
                </a:ln>
                <a:solidFill>
                  <a:schemeClr val="tx1"/>
                </a:solidFill>
              </a:rPr>
              <a:t>Programa do décimo terceiro sábado</a:t>
            </a:r>
            <a:endParaRPr lang="pt-BR" sz="3600" dirty="0">
              <a:ln w="11430">
                <a:noFill/>
              </a:ln>
              <a:solidFill>
                <a:schemeClr val="tx1"/>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b="1" i="0" u="none" strike="noStrike" baseline="0" dirty="0">
                <a:solidFill>
                  <a:srgbClr val="24170A"/>
                </a:solidFill>
              </a:rPr>
              <a:t>Adrian, 15anos (à frente a esquerda)</a:t>
            </a:r>
            <a:endParaRPr lang="pt-BR" sz="3200" dirty="0"/>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México</a:t>
            </a:r>
          </a:p>
        </p:txBody>
      </p:sp>
      <p:pic>
        <p:nvPicPr>
          <p:cNvPr id="7" name="Espaço Reservado para Imagem 6" descr="Imagem de desenho animado&#10;&#10;Descrição gerada automaticamente com confiança média">
            <a:extLst>
              <a:ext uri="{FF2B5EF4-FFF2-40B4-BE49-F238E27FC236}">
                <a16:creationId xmlns:a16="http://schemas.microsoft.com/office/drawing/2014/main" id="{93953789-CFE8-4B5F-A019-1151B8FAB1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079" b="3079"/>
          <a:stretch>
            <a:fillRect/>
          </a:stretch>
        </p:blipFill>
        <p:spPr/>
      </p:pic>
      <p:pic>
        <p:nvPicPr>
          <p:cNvPr id="28" name="Espaço Reservado para Imagem 27" descr="Grupo de meninos posando para foto&#10;&#10;Descrição gerada automaticamente">
            <a:extLst>
              <a:ext uri="{FF2B5EF4-FFF2-40B4-BE49-F238E27FC236}">
                <a16:creationId xmlns:a16="http://schemas.microsoft.com/office/drawing/2014/main" id="{227436B2-9D2B-4F54-92F0-E662AC74B4C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9721" r="9721"/>
          <a:stretch>
            <a:fillRect/>
          </a:stretch>
        </p:blipFill>
        <p:spPr/>
      </p:pic>
      <p:cxnSp>
        <p:nvCxnSpPr>
          <p:cNvPr id="29" name="Conector de Seta Reta 28">
            <a:extLst>
              <a:ext uri="{FF2B5EF4-FFF2-40B4-BE49-F238E27FC236}">
                <a16:creationId xmlns:a16="http://schemas.microsoft.com/office/drawing/2014/main" id="{112FA913-96C4-4D4B-8285-5F68957BE266}"/>
              </a:ext>
            </a:extLst>
          </p:cNvPr>
          <p:cNvCxnSpPr>
            <a:cxnSpLocks/>
          </p:cNvCxnSpPr>
          <p:nvPr/>
        </p:nvCxnSpPr>
        <p:spPr>
          <a:xfrm flipH="1" flipV="1">
            <a:off x="827585" y="3306663"/>
            <a:ext cx="5871430" cy="24918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897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 bicho amarelo&#10;&#10;Descrição gerada automaticamente com confiança média">
            <a:extLst>
              <a:ext uri="{FF2B5EF4-FFF2-40B4-BE49-F238E27FC236}">
                <a16:creationId xmlns:a16="http://schemas.microsoft.com/office/drawing/2014/main" id="{5129E339-C3EC-4E6C-8BEB-309909BFB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180" y="699578"/>
            <a:ext cx="2269671" cy="2079653"/>
          </a:xfrm>
          <a:prstGeom prst="rect">
            <a:avLst/>
          </a:prstGeom>
        </p:spPr>
      </p:pic>
      <p:sp>
        <p:nvSpPr>
          <p:cNvPr id="3" name="Espaço Reservado para Texto 2">
            <a:extLst>
              <a:ext uri="{FF2B5EF4-FFF2-40B4-BE49-F238E27FC236}">
                <a16:creationId xmlns:a16="http://schemas.microsoft.com/office/drawing/2014/main" id="{93FDEE06-054E-4C51-A50C-EAD881D64CB3}"/>
              </a:ext>
            </a:extLst>
          </p:cNvPr>
          <p:cNvSpPr>
            <a:spLocks noGrp="1"/>
          </p:cNvSpPr>
          <p:nvPr>
            <p:ph type="body" sz="quarter" idx="10"/>
          </p:nvPr>
        </p:nvSpPr>
        <p:spPr>
          <a:xfrm>
            <a:off x="71996" y="679578"/>
            <a:ext cx="3203860" cy="2893438"/>
          </a:xfrm>
        </p:spPr>
        <p:txBody>
          <a:bodyPr/>
          <a:lstStyle/>
          <a:p>
            <a:r>
              <a:rPr kumimoji="0" lang="pt-PT" altLang="pt-BR" i="0" u="none" strike="noStrike" cap="none" normalizeH="0" baseline="0" dirty="0">
                <a:ln>
                  <a:noFill/>
                </a:ln>
                <a:solidFill>
                  <a:srgbClr val="202124"/>
                </a:solidFill>
                <a:effectLst/>
              </a:rPr>
              <a:t>O México é um componente central nos padrões migratórios de muitas espécies. Inúmeros patos e gansos voam todo outono para as montanhas do México. Milhões de borboletas monarca ameaçadas migram todos os anos dos Estados Unidos para passar o inverno nos picos florestados no leste do estado de Michoacán.</a:t>
            </a:r>
            <a:r>
              <a:rPr kumimoji="0" lang="pt-PT" altLang="pt-BR" i="0" u="none" strike="noStrike" cap="none" normalizeH="0" baseline="0" dirty="0">
                <a:ln>
                  <a:noFill/>
                </a:ln>
                <a:solidFill>
                  <a:schemeClr val="tx1"/>
                </a:solidFill>
                <a:effectLst/>
              </a:rPr>
              <a:t> </a:t>
            </a:r>
          </a:p>
          <a:p>
            <a:endParaRPr lang="pt-BR" dirty="0"/>
          </a:p>
        </p:txBody>
      </p:sp>
      <p:sp>
        <p:nvSpPr>
          <p:cNvPr id="9" name="CaixaDeTexto 8">
            <a:extLst>
              <a:ext uri="{FF2B5EF4-FFF2-40B4-BE49-F238E27FC236}">
                <a16:creationId xmlns:a16="http://schemas.microsoft.com/office/drawing/2014/main" id="{1ACAE2F8-9473-4B9A-ADC4-81851954DECE}"/>
              </a:ext>
            </a:extLst>
          </p:cNvPr>
          <p:cNvSpPr txBox="1"/>
          <p:nvPr/>
        </p:nvSpPr>
        <p:spPr>
          <a:xfrm>
            <a:off x="6820084" y="703972"/>
            <a:ext cx="1173832" cy="646331"/>
          </a:xfrm>
          <a:prstGeom prst="rect">
            <a:avLst/>
          </a:prstGeom>
          <a:noFill/>
        </p:spPr>
        <p:txBody>
          <a:bodyPr wrap="square">
            <a:spAutoFit/>
          </a:bodyPr>
          <a:lstStyle/>
          <a:p>
            <a:r>
              <a:rPr kumimoji="0" lang="pt-PT" altLang="pt-BR" i="0" u="none" strike="noStrike" cap="none" normalizeH="0" baseline="0" dirty="0">
                <a:ln>
                  <a:noFill/>
                </a:ln>
                <a:solidFill>
                  <a:srgbClr val="202124"/>
                </a:solidFill>
                <a:effectLst/>
              </a:rPr>
              <a:t>borboleta monarca </a:t>
            </a:r>
            <a:endParaRPr lang="pt-BR" dirty="0"/>
          </a:p>
        </p:txBody>
      </p:sp>
      <p:pic>
        <p:nvPicPr>
          <p:cNvPr id="13315" name="Picture 3">
            <a:extLst>
              <a:ext uri="{FF2B5EF4-FFF2-40B4-BE49-F238E27FC236}">
                <a16:creationId xmlns:a16="http://schemas.microsoft.com/office/drawing/2014/main" id="{F7439B78-6EA6-4305-8B41-B1A301EA5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692" y="725388"/>
            <a:ext cx="3512556" cy="2341704"/>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New Page 1">
            <a:extLst>
              <a:ext uri="{FF2B5EF4-FFF2-40B4-BE49-F238E27FC236}">
                <a16:creationId xmlns:a16="http://schemas.microsoft.com/office/drawing/2014/main" id="{992638E3-1A0D-415E-920A-951E9B741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84" y="2793374"/>
            <a:ext cx="2267756" cy="2190652"/>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A3E5F081-09EF-4AEB-87AE-B0D05607EB59}"/>
              </a:ext>
            </a:extLst>
          </p:cNvPr>
          <p:cNvSpPr txBox="1"/>
          <p:nvPr/>
        </p:nvSpPr>
        <p:spPr>
          <a:xfrm>
            <a:off x="3563888" y="3003508"/>
            <a:ext cx="3283618" cy="646331"/>
          </a:xfrm>
          <a:prstGeom prst="rect">
            <a:avLst/>
          </a:prstGeom>
          <a:noFill/>
        </p:spPr>
        <p:txBody>
          <a:bodyPr wrap="square">
            <a:spAutoFit/>
          </a:bodyPr>
          <a:lstStyle/>
          <a:p>
            <a:pPr algn="r"/>
            <a:r>
              <a:rPr kumimoji="0" lang="pt-PT" altLang="pt-BR" i="0" u="none" strike="noStrike" cap="none" normalizeH="0" baseline="0" dirty="0">
                <a:ln>
                  <a:noFill/>
                </a:ln>
                <a:solidFill>
                  <a:srgbClr val="202124"/>
                </a:solidFill>
                <a:effectLst/>
              </a:rPr>
              <a:t>Migração da borboleta monarca</a:t>
            </a:r>
          </a:p>
          <a:p>
            <a:pPr algn="r"/>
            <a:r>
              <a:rPr lang="pt-PT" altLang="pt-BR" dirty="0">
                <a:solidFill>
                  <a:srgbClr val="202124"/>
                </a:solidFill>
              </a:rPr>
              <a:t>(Canadá ao México)</a:t>
            </a:r>
            <a:r>
              <a:rPr kumimoji="0" lang="pt-PT" altLang="pt-BR" i="0" u="none" strike="noStrike" cap="none" normalizeH="0" baseline="0" dirty="0">
                <a:ln>
                  <a:noFill/>
                </a:ln>
                <a:solidFill>
                  <a:srgbClr val="202124"/>
                </a:solidFill>
                <a:effectLst/>
              </a:rPr>
              <a:t> </a:t>
            </a:r>
            <a:endParaRPr lang="pt-BR" dirty="0"/>
          </a:p>
        </p:txBody>
      </p:sp>
      <p:pic>
        <p:nvPicPr>
          <p:cNvPr id="13319" name="Picture 7" descr="Macho (à direita) Fêmea (à esquerda)">
            <a:extLst>
              <a:ext uri="{FF2B5EF4-FFF2-40B4-BE49-F238E27FC236}">
                <a16:creationId xmlns:a16="http://schemas.microsoft.com/office/drawing/2014/main" id="{F3177094-3199-4AD8-A4C9-48BE9ADA59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954" y="3742172"/>
            <a:ext cx="2852936" cy="2852936"/>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7B701921-8F74-4A27-BAB0-68069D254A03}"/>
              </a:ext>
            </a:extLst>
          </p:cNvPr>
          <p:cNvSpPr txBox="1"/>
          <p:nvPr/>
        </p:nvSpPr>
        <p:spPr>
          <a:xfrm>
            <a:off x="0" y="6527768"/>
            <a:ext cx="3203860" cy="369332"/>
          </a:xfrm>
          <a:prstGeom prst="rect">
            <a:avLst/>
          </a:prstGeom>
          <a:noFill/>
        </p:spPr>
        <p:txBody>
          <a:bodyPr wrap="square">
            <a:spAutoFit/>
          </a:bodyPr>
          <a:lstStyle/>
          <a:p>
            <a:pPr algn="ctr"/>
            <a:r>
              <a:rPr lang="pt-BR" dirty="0"/>
              <a:t>Desenho feito por Richard </a:t>
            </a:r>
            <a:r>
              <a:rPr lang="pt-BR" dirty="0" err="1"/>
              <a:t>Bartz</a:t>
            </a:r>
            <a:endParaRPr lang="pt-BR" dirty="0"/>
          </a:p>
        </p:txBody>
      </p:sp>
      <p:pic>
        <p:nvPicPr>
          <p:cNvPr id="13321" name="Picture 9" descr="ganso | Britannica Escola">
            <a:extLst>
              <a:ext uri="{FF2B5EF4-FFF2-40B4-BE49-F238E27FC236}">
                <a16:creationId xmlns:a16="http://schemas.microsoft.com/office/drawing/2014/main" id="{A08D9456-0FD2-4B9E-A0D7-F263DE5D7A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090" y="5044926"/>
            <a:ext cx="257175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O VOO DOS GANSOS - texto comentado | Migração de aves, Passaros voando,  Pássaros">
            <a:extLst>
              <a:ext uri="{FF2B5EF4-FFF2-40B4-BE49-F238E27FC236}">
                <a16:creationId xmlns:a16="http://schemas.microsoft.com/office/drawing/2014/main" id="{0ABC7453-8F11-4A83-BD70-D4082C4568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60" y="4232288"/>
            <a:ext cx="3162684" cy="217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75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8">
            <a:extLst>
              <a:ext uri="{FF2B5EF4-FFF2-40B4-BE49-F238E27FC236}">
                <a16:creationId xmlns:a16="http://schemas.microsoft.com/office/drawing/2014/main" id="{D2B3FE06-04D7-4C97-BDEA-EA671BE67E73}"/>
              </a:ext>
            </a:extLst>
          </p:cNvPr>
          <p:cNvSpPr txBox="1">
            <a:spLocks noChangeArrowheads="1"/>
          </p:cNvSpPr>
          <p:nvPr/>
        </p:nvSpPr>
        <p:spPr bwMode="auto">
          <a:xfrm>
            <a:off x="107504" y="717079"/>
            <a:ext cx="2903052" cy="39703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err="1">
                <a:solidFill>
                  <a:srgbClr val="FF0000"/>
                </a:solidFill>
                <a:latin typeface="Comic Sans MS" panose="030F0702030302020204" pitchFamily="66" charset="0"/>
              </a:rPr>
              <a:t>Quetzal</a:t>
            </a:r>
            <a:r>
              <a:rPr lang="pt-BR" sz="1600" b="1" dirty="0">
                <a:solidFill>
                  <a:srgbClr val="FF0000"/>
                </a:solidFill>
                <a:latin typeface="Comic Sans MS" panose="030F0702030302020204" pitchFamily="66" charset="0"/>
              </a:rPr>
              <a:t> resplandecente</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a:latin typeface="Comic Sans MS" panose="030F0702030302020204" pitchFamily="66" charset="0"/>
              </a:rPr>
              <a:t>O Quetzal é a ave nacional da </a:t>
            </a:r>
            <a:r>
              <a:rPr lang="es-ES" sz="1300" b="1" dirty="0">
                <a:latin typeface="Comic Sans MS" panose="030F0702030302020204" pitchFamily="66" charset="0"/>
              </a:rPr>
              <a:t>Guatemala</a:t>
            </a:r>
            <a:r>
              <a:rPr lang="es-ES" sz="1300" dirty="0">
                <a:latin typeface="Comic Sans MS" panose="030F0702030302020204" pitchFamily="66" charset="0"/>
              </a:rPr>
              <a:t>; </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uma ave muito colorida. Tem o corpo verde e o peito vermelho</a:t>
            </a:r>
            <a:r>
              <a:rPr lang="pt-BR" sz="1300" dirty="0">
                <a:latin typeface="Comic Sans MS" panose="030F0702030302020204" pitchFamily="66" charset="0"/>
                <a:cs typeface="Arial" panose="020B0604020202020204" pitchFamily="34" charset="0"/>
              </a:rPr>
              <a:t>;</a:t>
            </a: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O macho tem uma crista como-capacete. O bico, que é parcialmente coberto por penas verdes, é amarelo nos machos adultos e preto nas fêmeas;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Eles tem modo de vida solitário, procurando frutos ou insetos nas árvores da floresta.</a:t>
            </a:r>
            <a:endParaRPr lang="pt-BR" sz="1400" dirty="0">
              <a:latin typeface="Comic Sans MS" panose="030F0702030302020204" pitchFamily="66" charset="0"/>
            </a:endParaRPr>
          </a:p>
        </p:txBody>
      </p:sp>
      <p:sp>
        <p:nvSpPr>
          <p:cNvPr id="5" name="CaixaDeTexto 4">
            <a:extLst>
              <a:ext uri="{FF2B5EF4-FFF2-40B4-BE49-F238E27FC236}">
                <a16:creationId xmlns:a16="http://schemas.microsoft.com/office/drawing/2014/main" id="{DAC7667E-B947-4DEF-B6B8-8029011E82EB}"/>
              </a:ext>
            </a:extLst>
          </p:cNvPr>
          <p:cNvSpPr txBox="1"/>
          <p:nvPr/>
        </p:nvSpPr>
        <p:spPr>
          <a:xfrm>
            <a:off x="755576" y="6017105"/>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Guatemala</a:t>
            </a:r>
          </a:p>
        </p:txBody>
      </p:sp>
      <p:pic>
        <p:nvPicPr>
          <p:cNvPr id="6" name="Picture 2" descr="Imagem relacionada">
            <a:extLst>
              <a:ext uri="{FF2B5EF4-FFF2-40B4-BE49-F238E27FC236}">
                <a16:creationId xmlns:a16="http://schemas.microsoft.com/office/drawing/2014/main" id="{CFADD788-A65B-4170-B052-C62E697426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0926" y="754330"/>
            <a:ext cx="1800200" cy="2684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8" descr="Resultado de imagem para Guatemala's national bird">
            <a:extLst>
              <a:ext uri="{FF2B5EF4-FFF2-40B4-BE49-F238E27FC236}">
                <a16:creationId xmlns:a16="http://schemas.microsoft.com/office/drawing/2014/main" id="{40EA7901-F098-414E-B461-543968F36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2507" y="925726"/>
            <a:ext cx="2158611" cy="2411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Resultado de imagem para bandeira da guatemala">
            <a:extLst>
              <a:ext uri="{FF2B5EF4-FFF2-40B4-BE49-F238E27FC236}">
                <a16:creationId xmlns:a16="http://schemas.microsoft.com/office/drawing/2014/main" id="{A099A906-F652-4D9B-85B7-B0B2C92947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965" y="5013176"/>
            <a:ext cx="1536700" cy="102344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descr="Uma imagem contendo árvore, animal, pássaro, janela&#10;&#10;Descrição gerada com muito alta confiança">
            <a:extLst>
              <a:ext uri="{FF2B5EF4-FFF2-40B4-BE49-F238E27FC236}">
                <a16:creationId xmlns:a16="http://schemas.microsoft.com/office/drawing/2014/main" id="{856845B8-50BA-48FC-9627-2F9D456245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0544" y="909330"/>
            <a:ext cx="1743456" cy="2493264"/>
          </a:xfrm>
          <a:prstGeom prst="rect">
            <a:avLst/>
          </a:prstGeom>
        </p:spPr>
      </p:pic>
      <p:pic>
        <p:nvPicPr>
          <p:cNvPr id="10" name="Imagem 9" descr="Uma imagem contendo árvore, pássaro, animal, ao ar livre&#10;&#10;Descrição gerada com muito alta confiança">
            <a:extLst>
              <a:ext uri="{FF2B5EF4-FFF2-40B4-BE49-F238E27FC236}">
                <a16:creationId xmlns:a16="http://schemas.microsoft.com/office/drawing/2014/main" id="{7B984FB2-8680-4820-ADE7-0874AAF691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7588" y="3520606"/>
            <a:ext cx="4585992" cy="3289263"/>
          </a:xfrm>
          <a:prstGeom prst="rect">
            <a:avLst/>
          </a:prstGeom>
        </p:spPr>
      </p:pic>
    </p:spTree>
    <p:extLst>
      <p:ext uri="{BB962C8B-B14F-4D97-AF65-F5344CB8AC3E}">
        <p14:creationId xmlns:p14="http://schemas.microsoft.com/office/powerpoint/2010/main" val="1223189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57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C08D5C2E-D425-4C03-9309-D4B49371D106}"/>
              </a:ext>
            </a:extLst>
          </p:cNvPr>
          <p:cNvSpPr txBox="1"/>
          <p:nvPr/>
        </p:nvSpPr>
        <p:spPr>
          <a:xfrm>
            <a:off x="45053" y="2021353"/>
            <a:ext cx="8919435" cy="4832092"/>
          </a:xfrm>
          <a:prstGeom prst="rect">
            <a:avLst/>
          </a:prstGeom>
          <a:noFill/>
        </p:spPr>
        <p:txBody>
          <a:bodyPr wrap="square">
            <a:spAutoFit/>
          </a:bodyPr>
          <a:lstStyle/>
          <a:p>
            <a:pPr algn="l"/>
            <a:r>
              <a:rPr lang="en-US" sz="2800" b="0" i="0" u="none" strike="noStrike" baseline="0" dirty="0"/>
              <a:t>Com </a:t>
            </a:r>
            <a:r>
              <a:rPr lang="en-US" sz="2800" b="0" i="0" u="none" strike="noStrike" baseline="0" dirty="0" err="1"/>
              <a:t>os</a:t>
            </a:r>
            <a:r>
              <a:rPr lang="en-US" sz="2800" b="0" i="0" u="none" strike="noStrike" baseline="0" dirty="0"/>
              <a:t> </a:t>
            </a:r>
            <a:r>
              <a:rPr lang="en-US" sz="2800" b="0" i="0" u="none" strike="noStrike" baseline="0" dirty="0" err="1"/>
              <a:t>projetos</a:t>
            </a:r>
            <a:r>
              <a:rPr lang="en-US" sz="2800" b="0" i="0" u="none" strike="noStrike" baseline="0" dirty="0"/>
              <a:t>:</a:t>
            </a:r>
          </a:p>
          <a:p>
            <a:pPr algn="l"/>
            <a:endParaRPr lang="en-US" sz="2800" b="0" i="0" u="none" strike="noStrike" baseline="0" dirty="0"/>
          </a:p>
          <a:p>
            <a:pPr marL="457200" indent="-457200">
              <a:buFont typeface="Wingdings" panose="05000000000000000000" pitchFamily="2" charset="2"/>
              <a:buChar char="Ø"/>
            </a:pPr>
            <a:r>
              <a:rPr kumimoji="0" lang="pt-PT" altLang="pt-BR" sz="2800" b="0" i="0" u="none" strike="noStrike" cap="none" normalizeH="0" baseline="0" dirty="0">
                <a:ln>
                  <a:noFill/>
                </a:ln>
                <a:solidFill>
                  <a:srgbClr val="202124"/>
                </a:solidFill>
                <a:effectLst/>
                <a:latin typeface="inherit"/>
              </a:rPr>
              <a:t>Completar a segunda fase da academia multifuncional, Holbrook SDA Indian School, EUA </a:t>
            </a:r>
          </a:p>
          <a:p>
            <a:pPr marL="457200" indent="-457200">
              <a:buFont typeface="Wingdings" panose="05000000000000000000" pitchFamily="2" charset="2"/>
              <a:buChar char="Ø"/>
            </a:pPr>
            <a:r>
              <a:rPr kumimoji="0" lang="pt-PT" altLang="pt-BR" sz="2800" b="0" i="0" u="none" strike="noStrike" cap="none" normalizeH="0" baseline="0" dirty="0">
                <a:ln>
                  <a:noFill/>
                </a:ln>
                <a:solidFill>
                  <a:srgbClr val="202124"/>
                </a:solidFill>
                <a:effectLst/>
                <a:latin typeface="inherit"/>
              </a:rPr>
              <a:t>Construir alojamento para funcionários, Escola SDA de Palau, Palau </a:t>
            </a:r>
          </a:p>
          <a:p>
            <a:pPr marL="457200" indent="-457200">
              <a:buFont typeface="Wingdings" panose="05000000000000000000" pitchFamily="2" charset="2"/>
              <a:buChar char="Ø"/>
            </a:pPr>
            <a:r>
              <a:rPr kumimoji="0" lang="pt-PT" altLang="pt-BR" sz="2800" b="0" i="0" u="none" strike="noStrike" cap="none" normalizeH="0" baseline="0" dirty="0">
                <a:ln>
                  <a:noFill/>
                </a:ln>
                <a:solidFill>
                  <a:srgbClr val="202124"/>
                </a:solidFill>
                <a:effectLst/>
                <a:latin typeface="inherit"/>
              </a:rPr>
              <a:t>Construir igreja e centro comunitário, Igloolik, Canadá</a:t>
            </a:r>
          </a:p>
          <a:p>
            <a:pPr marL="457200" indent="-457200">
              <a:buFont typeface="Wingdings" panose="05000000000000000000" pitchFamily="2" charset="2"/>
              <a:buChar char="Ø"/>
            </a:pPr>
            <a:r>
              <a:rPr lang="pt-PT" altLang="pt-BR" sz="2800" dirty="0">
                <a:solidFill>
                  <a:srgbClr val="202124"/>
                </a:solidFill>
                <a:latin typeface="inherit"/>
              </a:rPr>
              <a:t>Implantar</a:t>
            </a:r>
            <a:r>
              <a:rPr kumimoji="0" lang="pt-PT" altLang="pt-BR" sz="2800" b="0" i="0" u="none" strike="noStrike" cap="none" normalizeH="0" baseline="0" dirty="0">
                <a:ln>
                  <a:noFill/>
                </a:ln>
                <a:solidFill>
                  <a:srgbClr val="202124"/>
                </a:solidFill>
                <a:effectLst/>
                <a:latin typeface="inherit"/>
              </a:rPr>
              <a:t> igrejas para refugiados, Canadá e EUA</a:t>
            </a:r>
            <a:r>
              <a:rPr kumimoji="0" lang="pt-PT" altLang="pt-BR" sz="900" b="0" i="0" u="none" strike="noStrike" cap="none" normalizeH="0" baseline="0" dirty="0">
                <a:ln>
                  <a:noFill/>
                </a:ln>
                <a:solidFill>
                  <a:schemeClr val="tx1"/>
                </a:solidFill>
                <a:effectLst/>
              </a:rPr>
              <a:t> </a:t>
            </a:r>
            <a:endParaRPr kumimoji="0" lang="pt-PT" altLang="pt-BR" sz="2000" b="0" i="0" u="none" strike="noStrike" cap="none" normalizeH="0" baseline="0" dirty="0">
              <a:ln>
                <a:noFill/>
              </a:ln>
              <a:solidFill>
                <a:schemeClr val="tx1"/>
              </a:solidFill>
              <a:effectLst/>
              <a:latin typeface="Arial" panose="020B0604020202020204" pitchFamily="34" charset="0"/>
            </a:endParaRPr>
          </a:p>
          <a:p>
            <a:pPr marL="457200" indent="-457200" algn="l">
              <a:buFont typeface="Wingdings" panose="05000000000000000000" pitchFamily="2" charset="2"/>
              <a:buChar char="Ø"/>
            </a:pPr>
            <a:endParaRPr lang="en-US" sz="2800" dirty="0"/>
          </a:p>
          <a:p>
            <a:pPr marL="457200" indent="-457200" algn="l">
              <a:buFont typeface="Wingdings" panose="05000000000000000000" pitchFamily="2" charset="2"/>
              <a:buChar char="Ø"/>
            </a:pPr>
            <a:endParaRPr lang="en-US" sz="2800" b="0" i="0" u="none" strike="noStrike" baseline="0" dirty="0"/>
          </a:p>
          <a:p>
            <a:pPr algn="l"/>
            <a:endParaRPr lang="en-US" sz="2800" dirty="0"/>
          </a:p>
        </p:txBody>
      </p:sp>
      <p:sp>
        <p:nvSpPr>
          <p:cNvPr id="4" name="Espaço Reservado para Texto 3">
            <a:extLst>
              <a:ext uri="{FF2B5EF4-FFF2-40B4-BE49-F238E27FC236}">
                <a16:creationId xmlns:a16="http://schemas.microsoft.com/office/drawing/2014/main" id="{D053B05A-D29E-410B-B7A1-F26AD7734980}"/>
              </a:ext>
            </a:extLst>
          </p:cNvPr>
          <p:cNvSpPr>
            <a:spLocks noGrp="1"/>
          </p:cNvSpPr>
          <p:nvPr>
            <p:ph type="body" sz="quarter" idx="11"/>
          </p:nvPr>
        </p:nvSpPr>
        <p:spPr/>
        <p:txBody>
          <a:bodyPr/>
          <a:lstStyle/>
          <a:p>
            <a:pPr algn="ctr"/>
            <a:r>
              <a:rPr lang="pt-BR" dirty="0"/>
              <a:t>Projetos para o Próximo Trimestre</a:t>
            </a:r>
          </a:p>
          <a:p>
            <a:endParaRPr lang="pt-BR" dirty="0"/>
          </a:p>
        </p:txBody>
      </p:sp>
      <p:sp>
        <p:nvSpPr>
          <p:cNvPr id="16" name="Retângulo 15">
            <a:extLst>
              <a:ext uri="{FF2B5EF4-FFF2-40B4-BE49-F238E27FC236}">
                <a16:creationId xmlns:a16="http://schemas.microsoft.com/office/drawing/2014/main" id="{A3235630-90A2-4AD9-B84A-45040AAFCFA7}"/>
              </a:ext>
            </a:extLst>
          </p:cNvPr>
          <p:cNvSpPr/>
          <p:nvPr/>
        </p:nvSpPr>
        <p:spPr>
          <a:xfrm>
            <a:off x="32393" y="699603"/>
            <a:ext cx="9089479" cy="569157"/>
          </a:xfrm>
          <a:prstGeom prst="rect">
            <a:avLst/>
          </a:prstGeom>
        </p:spPr>
        <p:txBody>
          <a:bodyPr wrap="square" anchor="ctr" anchorCtr="0">
            <a:noAutofit/>
          </a:bodyPr>
          <a:lstStyle/>
          <a:p>
            <a:pPr algn="ctr" fontAlgn="base">
              <a:spcBef>
                <a:spcPct val="0"/>
              </a:spcBef>
              <a:spcAft>
                <a:spcPct val="0"/>
              </a:spcAft>
            </a:pPr>
            <a:r>
              <a:rPr lang="pt-PT" altLang="pt-BR" sz="2400" dirty="0">
                <a:solidFill>
                  <a:srgbClr val="212121"/>
                </a:solidFill>
                <a:latin typeface="inherit"/>
              </a:rPr>
              <a:t>No próximo trimestre as ofertas irão ajudar a </a:t>
            </a:r>
          </a:p>
        </p:txBody>
      </p:sp>
      <p:sp>
        <p:nvSpPr>
          <p:cNvPr id="7" name="CaixaDeTexto 6">
            <a:extLst>
              <a:ext uri="{FF2B5EF4-FFF2-40B4-BE49-F238E27FC236}">
                <a16:creationId xmlns:a16="http://schemas.microsoft.com/office/drawing/2014/main" id="{0CB06AA9-E2A7-4B5A-BC66-746C6AC85378}"/>
              </a:ext>
            </a:extLst>
          </p:cNvPr>
          <p:cNvSpPr txBox="1"/>
          <p:nvPr/>
        </p:nvSpPr>
        <p:spPr>
          <a:xfrm>
            <a:off x="57379" y="1325719"/>
            <a:ext cx="9089478" cy="646331"/>
          </a:xfrm>
          <a:prstGeom prst="rect">
            <a:avLst/>
          </a:prstGeom>
          <a:noFill/>
        </p:spPr>
        <p:txBody>
          <a:bodyPr wrap="square" rtlCol="0">
            <a:spAutoFit/>
          </a:bodyPr>
          <a:lstStyle/>
          <a:p>
            <a:r>
              <a:rPr lang="pt-PT" altLang="pt-BR" sz="3600" b="1" dirty="0">
                <a:solidFill>
                  <a:srgbClr val="FF0000"/>
                </a:solidFill>
                <a:latin typeface="inherit"/>
                <a:cs typeface="Arial" pitchFamily="34" charset="0"/>
              </a:rPr>
              <a:t>Divisão Norte Americana</a:t>
            </a:r>
            <a:endParaRPr lang="en-US" sz="2000" b="1" dirty="0"/>
          </a:p>
        </p:txBody>
      </p:sp>
    </p:spTree>
    <p:extLst>
      <p:ext uri="{BB962C8B-B14F-4D97-AF65-F5344CB8AC3E}">
        <p14:creationId xmlns:p14="http://schemas.microsoft.com/office/powerpoint/2010/main" val="3887523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33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5D24D0E0-D590-480E-A044-9A3781F7A5D1}"/>
              </a:ext>
            </a:extLst>
          </p:cNvPr>
          <p:cNvSpPr>
            <a:spLocks noGrp="1"/>
          </p:cNvSpPr>
          <p:nvPr>
            <p:ph type="body" sz="quarter" idx="11"/>
          </p:nvPr>
        </p:nvSpPr>
        <p:spPr/>
        <p:txBody>
          <a:bodyPr/>
          <a:lstStyle/>
          <a:p>
            <a:endParaRPr lang="pt-B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97276DC-4B29-4795-A0E4-DD845B800C05}"/>
              </a:ext>
            </a:extLst>
          </p:cNvPr>
          <p:cNvSpPr>
            <a:spLocks noGrp="1"/>
          </p:cNvSpPr>
          <p:nvPr>
            <p:ph type="body" sz="quarter" idx="11"/>
          </p:nvPr>
        </p:nvSpPr>
        <p:spPr/>
        <p:txBody>
          <a:bodyPr/>
          <a:lstStyle/>
          <a:p>
            <a:pPr algn="ctr"/>
            <a:r>
              <a:rPr lang="pt-BR" dirty="0"/>
              <a:t>OBRIGADO!</a:t>
            </a:r>
          </a:p>
        </p:txBody>
      </p:sp>
      <p:sp>
        <p:nvSpPr>
          <p:cNvPr id="3" name="CaixaDeTexto 2"/>
          <p:cNvSpPr txBox="1"/>
          <p:nvPr/>
        </p:nvSpPr>
        <p:spPr>
          <a:xfrm>
            <a:off x="107504" y="697592"/>
            <a:ext cx="2016224" cy="523220"/>
          </a:xfrm>
          <a:prstGeom prst="rect">
            <a:avLst/>
          </a:prstGeom>
          <a:solidFill>
            <a:schemeClr val="accent3">
              <a:lumMod val="60000"/>
              <a:lumOff val="40000"/>
              <a:alpha val="69000"/>
            </a:schemeClr>
          </a:solidFill>
        </p:spPr>
        <p:txBody>
          <a:bodyPr wrap="square" rtlCol="0">
            <a:spAutoFit/>
          </a:bodyPr>
          <a:lstStyle/>
          <a:p>
            <a:pPr algn="ctr" eaLnBrk="0" fontAlgn="base" hangingPunct="0">
              <a:spcBef>
                <a:spcPct val="0"/>
              </a:spcBef>
              <a:spcAft>
                <a:spcPct val="0"/>
              </a:spcAft>
            </a:pPr>
            <a:r>
              <a:rPr lang="pt-PT" altLang="pt-BR" sz="2800" b="1" dirty="0"/>
              <a:t>Há três anos</a:t>
            </a:r>
          </a:p>
        </p:txBody>
      </p:sp>
      <p:sp>
        <p:nvSpPr>
          <p:cNvPr id="2" name="Retângulo 1">
            <a:extLst>
              <a:ext uri="{FF2B5EF4-FFF2-40B4-BE49-F238E27FC236}">
                <a16:creationId xmlns:a16="http://schemas.microsoft.com/office/drawing/2014/main" id="{F36F2725-9A4A-4C07-96D4-D876C87AEF3B}"/>
              </a:ext>
            </a:extLst>
          </p:cNvPr>
          <p:cNvSpPr/>
          <p:nvPr/>
        </p:nvSpPr>
        <p:spPr>
          <a:xfrm>
            <a:off x="7020272" y="5351910"/>
            <a:ext cx="2274966" cy="1384995"/>
          </a:xfrm>
          <a:prstGeom prst="rect">
            <a:avLst/>
          </a:prstGeom>
        </p:spPr>
        <p:txBody>
          <a:bodyPr wrap="square">
            <a:spAutoFit/>
          </a:bodyPr>
          <a:lstStyle/>
          <a:p>
            <a:pPr algn="ctr" eaLnBrk="0" fontAlgn="base" hangingPunct="0">
              <a:spcBef>
                <a:spcPct val="0"/>
              </a:spcBef>
              <a:spcAft>
                <a:spcPct val="0"/>
              </a:spcAft>
            </a:pPr>
            <a:r>
              <a:rPr lang="pt-PT" altLang="pt-BR" sz="2800" b="1" dirty="0"/>
              <a:t>Obrigado pelas</a:t>
            </a:r>
          </a:p>
          <a:p>
            <a:pPr algn="ctr" eaLnBrk="0" fontAlgn="base" hangingPunct="0">
              <a:spcBef>
                <a:spcPct val="0"/>
              </a:spcBef>
              <a:spcAft>
                <a:spcPct val="0"/>
              </a:spcAft>
            </a:pPr>
            <a:r>
              <a:rPr lang="pt-PT" altLang="pt-BR" sz="2800" b="1" dirty="0"/>
              <a:t> suas ofertas</a:t>
            </a:r>
          </a:p>
        </p:txBody>
      </p:sp>
      <p:sp>
        <p:nvSpPr>
          <p:cNvPr id="7" name="Retângulo 6">
            <a:extLst>
              <a:ext uri="{FF2B5EF4-FFF2-40B4-BE49-F238E27FC236}">
                <a16:creationId xmlns:a16="http://schemas.microsoft.com/office/drawing/2014/main" id="{F135DD96-1713-42CA-86F8-628339ACA86D}"/>
              </a:ext>
            </a:extLst>
          </p:cNvPr>
          <p:cNvSpPr/>
          <p:nvPr/>
        </p:nvSpPr>
        <p:spPr>
          <a:xfrm>
            <a:off x="2123728" y="697592"/>
            <a:ext cx="6192688" cy="1631216"/>
          </a:xfrm>
          <a:prstGeom prst="rect">
            <a:avLst/>
          </a:prstGeom>
        </p:spPr>
        <p:txBody>
          <a:bodyPr wrap="square">
            <a:spAutoFit/>
          </a:bodyPr>
          <a:lstStyle/>
          <a:p>
            <a:pPr algn="l"/>
            <a:r>
              <a:rPr lang="pt-PT" altLang="pt-BR" sz="2000" b="1" dirty="0">
                <a:solidFill>
                  <a:srgbClr val="FF0000"/>
                </a:solidFill>
                <a:latin typeface="inherit"/>
              </a:rPr>
              <a:t>Sua oferta do décimo terceiro sábado há três anos ajudou a construir uma nova ala para o Hospital Sudeste, um estabelecimento adventista do sétimo dia, em Villahermosa, México. A nova ala (o edifício cinza no fundo) está prevista para ser inaugurada em 2024.</a:t>
            </a:r>
            <a:endParaRPr lang="pt-BR" sz="2000" b="1" dirty="0">
              <a:solidFill>
                <a:srgbClr val="FF0000"/>
              </a:solidFill>
              <a:latin typeface="inherit"/>
            </a:endParaRPr>
          </a:p>
        </p:txBody>
      </p:sp>
      <p:sp>
        <p:nvSpPr>
          <p:cNvPr id="9" name="Rectangle 1">
            <a:extLst>
              <a:ext uri="{FF2B5EF4-FFF2-40B4-BE49-F238E27FC236}">
                <a16:creationId xmlns:a16="http://schemas.microsoft.com/office/drawing/2014/main" id="{B11ED048-3BD9-43F9-9E70-063D2770A779}"/>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6" name="Imagem 5" descr="Rua com prédio em cima&#10;&#10;Descrição gerada automaticamente">
            <a:extLst>
              <a:ext uri="{FF2B5EF4-FFF2-40B4-BE49-F238E27FC236}">
                <a16:creationId xmlns:a16="http://schemas.microsoft.com/office/drawing/2014/main" id="{8E2E9054-EA67-412B-966A-2160010DF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79" y="2708920"/>
            <a:ext cx="6768193" cy="3787073"/>
          </a:xfrm>
          <a:prstGeom prst="rect">
            <a:avLst/>
          </a:prstGeom>
        </p:spPr>
      </p:pic>
    </p:spTree>
    <p:extLst>
      <p:ext uri="{BB962C8B-B14F-4D97-AF65-F5344CB8AC3E}">
        <p14:creationId xmlns:p14="http://schemas.microsoft.com/office/powerpoint/2010/main" val="140183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CB4FC454-EE68-4A59-9256-52CD6F4A0A8B}"/>
              </a:ext>
            </a:extLst>
          </p:cNvPr>
          <p:cNvSpPr>
            <a:spLocks noGrp="1"/>
          </p:cNvSpPr>
          <p:nvPr>
            <p:ph type="body" sz="quarter" idx="11"/>
          </p:nvPr>
        </p:nvSpPr>
        <p:spPr/>
        <p:txBody>
          <a:bodyPr/>
          <a:lstStyle/>
          <a:p>
            <a:pPr algn="ctr"/>
            <a:r>
              <a:rPr lang="pt-BR" dirty="0"/>
              <a:t>ÍNDICE</a:t>
            </a:r>
          </a:p>
        </p:txBody>
      </p:sp>
      <p:sp>
        <p:nvSpPr>
          <p:cNvPr id="2" name="Espaço Reservado para Texto 1"/>
          <p:cNvSpPr>
            <a:spLocks noGrp="1"/>
          </p:cNvSpPr>
          <p:nvPr>
            <p:ph type="body" sz="quarter" idx="4294967295"/>
          </p:nvPr>
        </p:nvSpPr>
        <p:spPr>
          <a:xfrm>
            <a:off x="34925" y="690563"/>
            <a:ext cx="9109075" cy="523875"/>
          </a:xfrm>
          <a:prstGeom prst="rect">
            <a:avLst/>
          </a:prstGeom>
        </p:spPr>
        <p:txBody>
          <a:bodyPr anchor="ctr" anchorCtr="1"/>
          <a:lstStyle/>
          <a:p>
            <a:pPr marL="0" indent="0" algn="ctr" eaLnBrk="1" hangingPunct="1">
              <a:buNone/>
            </a:pPr>
            <a:r>
              <a:rPr lang="pt-BR" altLang="pt-BR"/>
              <a:t>Escolha um informativo clicando sobre ele</a:t>
            </a:r>
            <a:endParaRPr lang="pt-BR" dirty="0"/>
          </a:p>
        </p:txBody>
      </p:sp>
      <p:sp>
        <p:nvSpPr>
          <p:cNvPr id="5" name="CaixaDeTexto 4"/>
          <p:cNvSpPr txBox="1"/>
          <p:nvPr/>
        </p:nvSpPr>
        <p:spPr>
          <a:xfrm>
            <a:off x="1849195" y="1556792"/>
            <a:ext cx="7202130" cy="4893647"/>
          </a:xfrm>
          <a:prstGeom prst="rect">
            <a:avLst/>
          </a:prstGeom>
          <a:noFill/>
        </p:spPr>
        <p:txBody>
          <a:bodyPr wrap="square" rtlCol="0">
            <a:spAutoFit/>
          </a:bodyPr>
          <a:lstStyle/>
          <a:p>
            <a:pPr marL="457200" indent="-457200" algn="l">
              <a:buFont typeface="+mj-lt"/>
              <a:buAutoNum type="arabicPeriod"/>
            </a:pPr>
            <a:r>
              <a:rPr lang="pt-BR" sz="2400" dirty="0">
                <a:solidFill>
                  <a:srgbClr val="FF0000"/>
                </a:solidFill>
                <a:latin typeface="MyriadPro-Light"/>
                <a:hlinkClick r:id="rId2" action="ppaction://hlinksldjump"/>
              </a:rPr>
              <a:t>03</a:t>
            </a:r>
            <a:r>
              <a:rPr lang="pt-BR" sz="2400" b="0" i="0" u="none" strike="noStrike" baseline="0" dirty="0">
                <a:solidFill>
                  <a:srgbClr val="FF0000"/>
                </a:solidFill>
                <a:latin typeface="MyriadPro-Light"/>
                <a:hlinkClick r:id="rId2" action="ppaction://hlinksldjump"/>
              </a:rPr>
              <a:t> de Abril – Você entende?</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3" action="ppaction://hlinksldjump"/>
              </a:rPr>
              <a:t>10 de Abril – A mãe furiosa</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4" action="ppaction://hlinksldjump"/>
              </a:rPr>
              <a:t>17 de Abril – </a:t>
            </a:r>
            <a:r>
              <a:rPr lang="pt-BR" sz="2400" b="0" i="0" u="none" strike="noStrike" baseline="0" dirty="0">
                <a:solidFill>
                  <a:srgbClr val="FF0000"/>
                </a:solidFill>
                <a:latin typeface="MyriadPro-Semibold"/>
                <a:hlinkClick r:id="rId4" action="ppaction://hlinksldjump"/>
              </a:rPr>
              <a:t>Discipulando um dentista </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5" action="ppaction://hlinksldjump"/>
              </a:rPr>
              <a:t>24 de Abril – Dinheiro Roubado</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6" action="ppaction://hlinksldjump"/>
              </a:rPr>
              <a:t>01 de Maio – Acidente na estrada</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7" action="ppaction://hlinksldjump"/>
              </a:rPr>
              <a:t>08 de Maio – </a:t>
            </a:r>
            <a:r>
              <a:rPr lang="pt-BR" sz="2400" b="0" i="0" u="none" strike="noStrike" baseline="0" dirty="0">
                <a:solidFill>
                  <a:srgbClr val="FF0000"/>
                </a:solidFill>
                <a:latin typeface="MyriadPro-Semibold"/>
                <a:hlinkClick r:id="rId7" action="ppaction://hlinksldjump"/>
              </a:rPr>
              <a:t>Cirurgia no umbigo</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8" action="ppaction://hlinksldjump"/>
              </a:rPr>
              <a:t>15 de Maio – </a:t>
            </a:r>
            <a:r>
              <a:rPr lang="pt-BR" sz="2400" b="0" i="0" u="none" strike="noStrike" baseline="0" dirty="0">
                <a:solidFill>
                  <a:srgbClr val="FF0000"/>
                </a:solidFill>
                <a:latin typeface="MyriadPro-Semibold"/>
                <a:hlinkClick r:id="rId8" action="ppaction://hlinksldjump"/>
              </a:rPr>
              <a:t>O segredo de Júnior</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9" action="ppaction://hlinksldjump"/>
              </a:rPr>
              <a:t>22 de Maio – </a:t>
            </a:r>
            <a:r>
              <a:rPr lang="pt-BR" sz="2400" b="0" i="0" u="none" strike="noStrike" baseline="0" dirty="0">
                <a:solidFill>
                  <a:srgbClr val="FF0000"/>
                </a:solidFill>
                <a:latin typeface="MyriadPro-Semibold"/>
                <a:hlinkClick r:id="rId9" action="ppaction://hlinksldjump"/>
              </a:rPr>
              <a:t>A conversão dos valentões</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10" action="ppaction://hlinksldjump"/>
              </a:rPr>
              <a:t>29 de Maio – </a:t>
            </a:r>
            <a:r>
              <a:rPr lang="pt-BR" sz="2400" b="0" i="0" u="none" strike="noStrike" baseline="0" dirty="0">
                <a:solidFill>
                  <a:srgbClr val="FF0000"/>
                </a:solidFill>
                <a:latin typeface="MyriadPro-Semibold"/>
                <a:hlinkClick r:id="rId10" action="ppaction://hlinksldjump"/>
              </a:rPr>
              <a:t>O garoto pregador</a:t>
            </a:r>
            <a:endParaRPr lang="pt-BR" sz="2400" b="0" i="0" u="none" strike="noStrike" baseline="0" dirty="0">
              <a:solidFill>
                <a:srgbClr val="FF0000"/>
              </a:solidFill>
              <a:latin typeface="MyriadPro-Light"/>
            </a:endParaRPr>
          </a:p>
          <a:p>
            <a:pPr marL="457200" indent="-457200" algn="l">
              <a:buFont typeface="+mj-lt"/>
              <a:buAutoNum type="arabicPeriod"/>
            </a:pPr>
            <a:r>
              <a:rPr lang="pt-BR" sz="2400" b="0" i="0" u="none" strike="noStrike" baseline="0" dirty="0">
                <a:solidFill>
                  <a:srgbClr val="FF0000"/>
                </a:solidFill>
                <a:latin typeface="MyriadPro-Light"/>
                <a:hlinkClick r:id="rId11" action="ppaction://hlinksldjump"/>
              </a:rPr>
              <a:t>05 de Junho – </a:t>
            </a:r>
            <a:r>
              <a:rPr lang="pt-BR" sz="2400" b="0" i="0" u="none" strike="noStrike" baseline="0" dirty="0">
                <a:solidFill>
                  <a:srgbClr val="FF0000"/>
                </a:solidFill>
                <a:latin typeface="MyriadPro-Semibold"/>
                <a:hlinkClick r:id="rId11" action="ppaction://hlinksldjump"/>
              </a:rPr>
              <a:t>Persistente paciência</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12" action="ppaction://hlinksldjump"/>
              </a:rPr>
              <a:t>12 de Junho – </a:t>
            </a:r>
            <a:r>
              <a:rPr lang="pt-BR" sz="2400" b="0" i="0" u="none" strike="noStrike" baseline="0" dirty="0">
                <a:solidFill>
                  <a:srgbClr val="FF0000"/>
                </a:solidFill>
                <a:latin typeface="MyriadPro-Semibold"/>
                <a:hlinkClick r:id="rId12" action="ppaction://hlinksldjump"/>
              </a:rPr>
              <a:t>Oração no intervalo</a:t>
            </a:r>
            <a:endParaRPr lang="pt-BR" sz="2400" b="0" i="0" u="none" strike="noStrike" baseline="0" dirty="0">
              <a:solidFill>
                <a:srgbClr val="FF0000"/>
              </a:solidFill>
              <a:latin typeface="MyriadPro-Semibold"/>
            </a:endParaRPr>
          </a:p>
          <a:p>
            <a:pPr marL="457200" indent="-457200" algn="l">
              <a:buFont typeface="+mj-lt"/>
              <a:buAutoNum type="arabicPeriod"/>
            </a:pPr>
            <a:r>
              <a:rPr lang="pt-BR" sz="2400" b="0" i="0" u="none" strike="noStrike" baseline="0" dirty="0">
                <a:solidFill>
                  <a:srgbClr val="FF0000"/>
                </a:solidFill>
                <a:latin typeface="MyriadPro-Light"/>
                <a:hlinkClick r:id="rId13" action="ppaction://hlinksldjump"/>
              </a:rPr>
              <a:t>19 de Junho – </a:t>
            </a:r>
            <a:r>
              <a:rPr lang="pt-BR" sz="2400" b="0" i="0" u="none" strike="noStrike" baseline="0" dirty="0">
                <a:solidFill>
                  <a:srgbClr val="FF0000"/>
                </a:solidFill>
                <a:latin typeface="MyriadPro-Semibold"/>
                <a:hlinkClick r:id="rId13" action="ppaction://hlinksldjump"/>
              </a:rPr>
              <a:t>Música para Jesus </a:t>
            </a:r>
            <a:endParaRPr lang="pt-BR" sz="2400" b="0" i="0" u="none" strike="noStrike" baseline="0" dirty="0">
              <a:solidFill>
                <a:srgbClr val="FF0000"/>
              </a:solidFill>
              <a:latin typeface="MyriadPro-Light"/>
            </a:endParaRPr>
          </a:p>
          <a:p>
            <a:pPr marL="457200" indent="-457200" algn="l">
              <a:buFont typeface="+mj-lt"/>
              <a:buAutoNum type="arabicPeriod"/>
            </a:pPr>
            <a:r>
              <a:rPr lang="pt-BR" sz="2400" b="0" i="0" u="none" strike="noStrike" baseline="0" dirty="0">
                <a:solidFill>
                  <a:srgbClr val="FF0000"/>
                </a:solidFill>
                <a:latin typeface="MyriadPro-Light"/>
                <a:hlinkClick r:id="rId14" action="ppaction://hlinksldjump"/>
              </a:rPr>
              <a:t>26 de Junho – </a:t>
            </a:r>
            <a:r>
              <a:rPr lang="pt-BR" sz="2400" dirty="0">
                <a:solidFill>
                  <a:srgbClr val="FF0000"/>
                </a:solidFill>
                <a:latin typeface="MyriadPro-Semibold"/>
                <a:hlinkClick r:id="rId14" action="ppaction://hlinksldjump"/>
              </a:rPr>
              <a:t>O dom da vida</a:t>
            </a:r>
            <a:r>
              <a:rPr lang="pt-BR" sz="2400" b="0" i="0" u="none" strike="noStrike" baseline="0" dirty="0">
                <a:solidFill>
                  <a:srgbClr val="FF0000"/>
                </a:solidFill>
                <a:latin typeface="MyriadPro-Semibold"/>
                <a:hlinkClick r:id="rId14" action="ppaction://hlinksldjump"/>
              </a:rPr>
              <a:t> </a:t>
            </a:r>
            <a:endParaRPr lang="pt-BR" sz="2400" b="0" i="0" u="none" strike="noStrike" baseline="0" dirty="0">
              <a:solidFill>
                <a:srgbClr val="FF0000"/>
              </a:solidFill>
              <a:latin typeface="MyriadPro-Light"/>
            </a:endParaRPr>
          </a:p>
        </p:txBody>
      </p:sp>
      <p:sp>
        <p:nvSpPr>
          <p:cNvPr id="4" name="Retângulo 3">
            <a:extLst>
              <a:ext uri="{FF2B5EF4-FFF2-40B4-BE49-F238E27FC236}">
                <a16:creationId xmlns:a16="http://schemas.microsoft.com/office/drawing/2014/main" id="{15B5BFF2-F451-471A-B67F-76B451181B3C}"/>
              </a:ext>
            </a:extLst>
          </p:cNvPr>
          <p:cNvSpPr/>
          <p:nvPr/>
        </p:nvSpPr>
        <p:spPr>
          <a:xfrm>
            <a:off x="92675" y="1581014"/>
            <a:ext cx="1756520" cy="4154984"/>
          </a:xfrm>
          <a:prstGeom prst="rect">
            <a:avLst/>
          </a:prstGeom>
        </p:spPr>
        <p:txBody>
          <a:bodyPr wrap="square">
            <a:spAutoFit/>
          </a:bodyPr>
          <a:lstStyle/>
          <a:p>
            <a:r>
              <a:rPr lang="pt-BR" sz="2400" b="1" dirty="0"/>
              <a:t>Haiti</a:t>
            </a:r>
          </a:p>
          <a:p>
            <a:endParaRPr lang="pt-BR" sz="2400" b="1" dirty="0"/>
          </a:p>
          <a:p>
            <a:r>
              <a:rPr lang="pt-BR" sz="2400" b="1" dirty="0"/>
              <a:t>Trinidad e Tobago</a:t>
            </a:r>
          </a:p>
          <a:p>
            <a:endParaRPr lang="pt-BR" sz="2400" b="1" dirty="0"/>
          </a:p>
          <a:p>
            <a:endParaRPr lang="pt-BR" sz="2400" b="1" dirty="0"/>
          </a:p>
          <a:p>
            <a:r>
              <a:rPr lang="pt-BR" sz="2400" b="1" dirty="0"/>
              <a:t>Colômbia</a:t>
            </a:r>
          </a:p>
          <a:p>
            <a:endParaRPr lang="pt-BR" sz="2400" b="1" dirty="0"/>
          </a:p>
          <a:p>
            <a:endParaRPr lang="pt-BR" sz="2400" b="1" dirty="0"/>
          </a:p>
          <a:p>
            <a:endParaRPr lang="pt-BR" sz="2400" b="1" dirty="0"/>
          </a:p>
          <a:p>
            <a:r>
              <a:rPr lang="pt-BR" sz="2400" b="1" dirty="0"/>
              <a:t>México</a:t>
            </a:r>
          </a:p>
        </p:txBody>
      </p:sp>
    </p:spTree>
    <p:extLst>
      <p:ext uri="{BB962C8B-B14F-4D97-AF65-F5344CB8AC3E}">
        <p14:creationId xmlns:p14="http://schemas.microsoft.com/office/powerpoint/2010/main" val="336848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de Seta Reta 14">
            <a:extLst>
              <a:ext uri="{FF2B5EF4-FFF2-40B4-BE49-F238E27FC236}">
                <a16:creationId xmlns:a16="http://schemas.microsoft.com/office/drawing/2014/main" id="{95D77E26-ED9C-4486-AC20-B5F2367CB16F}"/>
              </a:ext>
            </a:extLst>
          </p:cNvPr>
          <p:cNvCxnSpPr>
            <a:cxnSpLocks/>
            <a:stCxn id="27" idx="1"/>
          </p:cNvCxnSpPr>
          <p:nvPr/>
        </p:nvCxnSpPr>
        <p:spPr>
          <a:xfrm flipH="1">
            <a:off x="4211960" y="3555847"/>
            <a:ext cx="2487055" cy="14544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Espaço Reservado para Texto 4">
            <a:extLst>
              <a:ext uri="{FF2B5EF4-FFF2-40B4-BE49-F238E27FC236}">
                <a16:creationId xmlns:a16="http://schemas.microsoft.com/office/drawing/2014/main" id="{8FA8EED5-2B87-4335-91B0-C9FC05C79970}"/>
              </a:ext>
            </a:extLst>
          </p:cNvPr>
          <p:cNvSpPr>
            <a:spLocks noGrp="1"/>
          </p:cNvSpPr>
          <p:nvPr>
            <p:ph type="body" sz="quarter" idx="11"/>
          </p:nvPr>
        </p:nvSpPr>
        <p:spPr/>
        <p:txBody>
          <a:bodyPr/>
          <a:lstStyle/>
          <a:p>
            <a:r>
              <a:rPr lang="pt-BR" altLang="pt-BR" dirty="0">
                <a:latin typeface="Calibri" panose="020F0502020204030204" pitchFamily="34" charset="0"/>
              </a:rPr>
              <a:t>S01 - Missões – 03 de Abril</a:t>
            </a:r>
            <a:endParaRPr lang="pt-BR" dirty="0"/>
          </a:p>
        </p:txBody>
      </p:sp>
      <p:sp>
        <p:nvSpPr>
          <p:cNvPr id="23" name="Espaço Reservado para Texto 22">
            <a:extLst>
              <a:ext uri="{FF2B5EF4-FFF2-40B4-BE49-F238E27FC236}">
                <a16:creationId xmlns:a16="http://schemas.microsoft.com/office/drawing/2014/main" id="{2C02EA92-35B4-46E2-A23C-9FCF617EB582}"/>
              </a:ext>
            </a:extLst>
          </p:cNvPr>
          <p:cNvSpPr>
            <a:spLocks noGrp="1"/>
          </p:cNvSpPr>
          <p:nvPr>
            <p:ph type="body" sz="quarter" idx="12"/>
          </p:nvPr>
        </p:nvSpPr>
        <p:spPr/>
        <p:txBody>
          <a:bodyPr/>
          <a:lstStyle/>
          <a:p>
            <a:r>
              <a:rPr lang="pt-BR" i="0" dirty="0"/>
              <a:t>Você entende?</a:t>
            </a:r>
            <a:endParaRPr lang="pt-BR" dirty="0">
              <a:ln w="11430">
                <a:solidFill>
                  <a:srgbClr val="FF0000"/>
                </a:solidFill>
              </a:ln>
              <a:solidFill>
                <a:srgbClr val="FFFF00"/>
              </a:solidFill>
            </a:endParaRPr>
          </a:p>
        </p:txBody>
      </p:sp>
      <p:sp>
        <p:nvSpPr>
          <p:cNvPr id="26" name="Espaço Reservado para Texto 25">
            <a:extLst>
              <a:ext uri="{FF2B5EF4-FFF2-40B4-BE49-F238E27FC236}">
                <a16:creationId xmlns:a16="http://schemas.microsoft.com/office/drawing/2014/main" id="{B3D9C83C-30E9-4C94-A465-5B5230A4E6DA}"/>
              </a:ext>
            </a:extLst>
          </p:cNvPr>
          <p:cNvSpPr>
            <a:spLocks noGrp="1"/>
          </p:cNvSpPr>
          <p:nvPr>
            <p:ph type="body" sz="quarter" idx="15"/>
          </p:nvPr>
        </p:nvSpPr>
        <p:spPr/>
        <p:txBody>
          <a:bodyPr/>
          <a:lstStyle/>
          <a:p>
            <a:r>
              <a:rPr lang="pt-BR" dirty="0" err="1"/>
              <a:t>Maxo</a:t>
            </a:r>
            <a:r>
              <a:rPr lang="pt-BR" dirty="0"/>
              <a:t> </a:t>
            </a:r>
            <a:r>
              <a:rPr lang="pt-BR" dirty="0" err="1"/>
              <a:t>Dorlis</a:t>
            </a:r>
            <a:r>
              <a:rPr lang="pt-BR" dirty="0"/>
              <a:t>, 40 anos</a:t>
            </a:r>
          </a:p>
        </p:txBody>
      </p:sp>
      <p:sp>
        <p:nvSpPr>
          <p:cNvPr id="27" name="Espaço Reservado para Texto 26">
            <a:extLst>
              <a:ext uri="{FF2B5EF4-FFF2-40B4-BE49-F238E27FC236}">
                <a16:creationId xmlns:a16="http://schemas.microsoft.com/office/drawing/2014/main" id="{1919916B-BCB8-4472-AF05-506064C7C12A}"/>
              </a:ext>
            </a:extLst>
          </p:cNvPr>
          <p:cNvSpPr>
            <a:spLocks noGrp="1"/>
          </p:cNvSpPr>
          <p:nvPr>
            <p:ph type="body" sz="quarter" idx="16"/>
          </p:nvPr>
        </p:nvSpPr>
        <p:spPr/>
        <p:txBody>
          <a:bodyPr/>
          <a:lstStyle/>
          <a:p>
            <a:r>
              <a:rPr lang="pt-BR" dirty="0"/>
              <a:t>Haiti</a:t>
            </a:r>
          </a:p>
        </p:txBody>
      </p:sp>
      <p:pic>
        <p:nvPicPr>
          <p:cNvPr id="7" name="Espaço Reservado para Imagem 6" descr="Homem sorrindo posando para foto&#10;&#10;Descrição gerada automaticamente">
            <a:extLst>
              <a:ext uri="{FF2B5EF4-FFF2-40B4-BE49-F238E27FC236}">
                <a16:creationId xmlns:a16="http://schemas.microsoft.com/office/drawing/2014/main" id="{186728A5-B458-4906-AE55-89157951986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0253" r="10253"/>
          <a:stretch>
            <a:fillRect/>
          </a:stretch>
        </p:blipFill>
        <p:spPr/>
      </p:pic>
      <p:pic>
        <p:nvPicPr>
          <p:cNvPr id="8" name="Espaço Reservado para Imagem 7" descr="Uma imagem contendo Interface gráfica do usuário&#10;&#10;Descrição gerada automaticamente">
            <a:extLst>
              <a:ext uri="{FF2B5EF4-FFF2-40B4-BE49-F238E27FC236}">
                <a16:creationId xmlns:a16="http://schemas.microsoft.com/office/drawing/2014/main" id="{2EE53046-FFE0-4EDF-B9A9-77E4C13A460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153" b="3153"/>
          <a:stretch>
            <a:fillRect/>
          </a:stretch>
        </p:blipFill>
        <p:spPr/>
      </p:pic>
    </p:spTree>
    <p:extLst>
      <p:ext uri="{BB962C8B-B14F-4D97-AF65-F5344CB8AC3E}">
        <p14:creationId xmlns:p14="http://schemas.microsoft.com/office/powerpoint/2010/main" val="779884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F055ED3-3F40-4F75-BAAD-D7E192DA0BDD}"/>
              </a:ext>
            </a:extLst>
          </p:cNvPr>
          <p:cNvSpPr>
            <a:spLocks noGrp="1"/>
          </p:cNvSpPr>
          <p:nvPr>
            <p:ph type="body" sz="quarter" idx="10"/>
          </p:nvPr>
        </p:nvSpPr>
        <p:spPr>
          <a:xfrm>
            <a:off x="71996" y="679578"/>
            <a:ext cx="2959200" cy="4806478"/>
          </a:xfrm>
        </p:spPr>
        <p:txBody>
          <a:bodyPr/>
          <a:lstStyle/>
          <a:p>
            <a:r>
              <a:rPr kumimoji="0" lang="pt-PT" altLang="pt-BR" sz="1800" i="0" u="none" strike="noStrike" cap="none" normalizeH="0" baseline="0" dirty="0">
                <a:ln>
                  <a:noFill/>
                </a:ln>
                <a:solidFill>
                  <a:srgbClr val="202124"/>
                </a:solidFill>
                <a:effectLst/>
                <a:latin typeface="Google Sans"/>
              </a:rPr>
              <a:t>O primeiro missionário adventista do sétimo dia, W. J. Tanner, chegou ao Haiti em 1905 e ficou surpreso ao encontrar vários grupos de adventistas crentes. Ele soube que alguém na Inglaterra havia enviado adventistas literatura para o Haiti em 1879. Um alfaiate jamaicano, Henry Williams, e sua esposa, que moravam no Haiti, leram a literatura e decidiram guardar o sábado. A influência do casal levou ao estabelecimento de grupos adventistas que o missionário encontrou 26 anos depois.</a:t>
            </a:r>
            <a:r>
              <a:rPr kumimoji="0" lang="pt-PT" altLang="pt-BR" sz="600" i="0" u="none" strike="noStrike" cap="none" normalizeH="0" baseline="0" dirty="0">
                <a:ln>
                  <a:noFill/>
                </a:ln>
                <a:solidFill>
                  <a:schemeClr val="tx1"/>
                </a:solidFill>
                <a:effectLst/>
              </a:rPr>
              <a:t> </a:t>
            </a:r>
            <a:endParaRPr kumimoji="0" lang="pt-PT" altLang="pt-BR" sz="1400" i="0" u="none" strike="noStrike" cap="none" normalizeH="0" baseline="0" dirty="0">
              <a:ln>
                <a:noFill/>
              </a:ln>
              <a:solidFill>
                <a:schemeClr val="tx1"/>
              </a:solidFill>
              <a:effectLst/>
              <a:latin typeface="Arial" panose="020B0604020202020204" pitchFamily="34" charset="0"/>
            </a:endParaRPr>
          </a:p>
          <a:p>
            <a:endParaRPr lang="pt-BR" dirty="0"/>
          </a:p>
        </p:txBody>
      </p:sp>
      <p:sp>
        <p:nvSpPr>
          <p:cNvPr id="4" name="Rectangle 1">
            <a:extLst>
              <a:ext uri="{FF2B5EF4-FFF2-40B4-BE49-F238E27FC236}">
                <a16:creationId xmlns:a16="http://schemas.microsoft.com/office/drawing/2014/main" id="{8CCF8223-7BF8-441C-B3AA-D68CC89426A5}"/>
              </a:ext>
            </a:extLst>
          </p:cNvPr>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Foto livre: praia, bebidas, Caribe, coquetel, bebida, exóticas, vidro |  Hippopx">
            <a:extLst>
              <a:ext uri="{FF2B5EF4-FFF2-40B4-BE49-F238E27FC236}">
                <a16:creationId xmlns:a16="http://schemas.microsoft.com/office/drawing/2014/main" id="{2FB5DEA6-376E-4054-8FA4-7352882F2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777914"/>
            <a:ext cx="3467101" cy="2328863"/>
          </a:xfrm>
          <a:prstGeom prst="rect">
            <a:avLst/>
          </a:prstGeom>
          <a:noFill/>
          <a:extLst>
            <a:ext uri="{909E8E84-426E-40DD-AFC4-6F175D3DCCD1}">
              <a14:hiddenFill xmlns:a14="http://schemas.microsoft.com/office/drawing/2010/main">
                <a:solidFill>
                  <a:srgbClr val="FFFFFF"/>
                </a:solidFill>
              </a14:hiddenFill>
            </a:ext>
          </a:extLst>
        </p:spPr>
      </p:pic>
      <p:pic>
        <p:nvPicPr>
          <p:cNvPr id="8" name="Espaço Reservado para Imagem 7" descr="Uma imagem contendo Interface gráfica do usuário&#10;&#10;Descrição gerada automaticamente">
            <a:extLst>
              <a:ext uri="{FF2B5EF4-FFF2-40B4-BE49-F238E27FC236}">
                <a16:creationId xmlns:a16="http://schemas.microsoft.com/office/drawing/2014/main" id="{E1344D17-A11F-41B7-A176-0AC4BFACFE85}"/>
              </a:ext>
            </a:extLst>
          </p:cNvPr>
          <p:cNvPicPr>
            <a:picLocks noChangeAspect="1"/>
          </p:cNvPicPr>
          <p:nvPr/>
        </p:nvPicPr>
        <p:blipFill>
          <a:blip r:embed="rId3">
            <a:extLst>
              <a:ext uri="{28A0092B-C50C-407E-A947-70E740481C1C}">
                <a14:useLocalDpi xmlns:a14="http://schemas.microsoft.com/office/drawing/2010/main" val="0"/>
              </a:ext>
            </a:extLst>
          </a:blip>
          <a:srcRect t="3153" b="3153"/>
          <a:stretch>
            <a:fillRect/>
          </a:stretch>
        </p:blipFill>
        <p:spPr>
          <a:xfrm>
            <a:off x="346727" y="5539221"/>
            <a:ext cx="2209049" cy="1280171"/>
          </a:xfrm>
          <a:prstGeom prst="rect">
            <a:avLst/>
          </a:prstGeom>
        </p:spPr>
      </p:pic>
      <p:pic>
        <p:nvPicPr>
          <p:cNvPr id="2053" name="Picture 5">
            <a:extLst>
              <a:ext uri="{FF2B5EF4-FFF2-40B4-BE49-F238E27FC236}">
                <a16:creationId xmlns:a16="http://schemas.microsoft.com/office/drawing/2014/main" id="{CD38F5F2-396A-4D24-95C1-9D3D4C20CD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2192" y="3429000"/>
            <a:ext cx="5219812" cy="333034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88B7896F-543F-4839-8319-0316A26447CD}"/>
              </a:ext>
            </a:extLst>
          </p:cNvPr>
          <p:cNvSpPr txBox="1"/>
          <p:nvPr/>
        </p:nvSpPr>
        <p:spPr>
          <a:xfrm>
            <a:off x="6699585" y="2492896"/>
            <a:ext cx="2208381" cy="400110"/>
          </a:xfrm>
          <a:prstGeom prst="rect">
            <a:avLst/>
          </a:prstGeom>
          <a:noFill/>
        </p:spPr>
        <p:txBody>
          <a:bodyPr wrap="square">
            <a:spAutoFit/>
          </a:bodyPr>
          <a:lstStyle/>
          <a:p>
            <a:pPr algn="ctr"/>
            <a:r>
              <a:rPr kumimoji="0" lang="pt-PT" altLang="pt-BR" sz="2000" b="1" i="0" u="none" strike="noStrike" cap="none" normalizeH="0" baseline="0" dirty="0">
                <a:ln>
                  <a:noFill/>
                </a:ln>
                <a:solidFill>
                  <a:srgbClr val="202124"/>
                </a:solidFill>
                <a:effectLst/>
                <a:latin typeface="Google Sans"/>
              </a:rPr>
              <a:t>Paisagens do Haiti</a:t>
            </a:r>
            <a:endParaRPr lang="pt-BR" sz="2000" b="1" dirty="0"/>
          </a:p>
        </p:txBody>
      </p:sp>
    </p:spTree>
    <p:extLst>
      <p:ext uri="{BB962C8B-B14F-4D97-AF65-F5344CB8AC3E}">
        <p14:creationId xmlns:p14="http://schemas.microsoft.com/office/powerpoint/2010/main" val="325431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18">
            <a:extLst>
              <a:ext uri="{FF2B5EF4-FFF2-40B4-BE49-F238E27FC236}">
                <a16:creationId xmlns:a16="http://schemas.microsoft.com/office/drawing/2014/main" id="{C4E24EEF-14D7-46E5-90D3-FD469D9A57E1}"/>
              </a:ext>
            </a:extLst>
          </p:cNvPr>
          <p:cNvSpPr txBox="1">
            <a:spLocks noChangeArrowheads="1"/>
          </p:cNvSpPr>
          <p:nvPr/>
        </p:nvSpPr>
        <p:spPr bwMode="auto">
          <a:xfrm>
            <a:off x="100010" y="719113"/>
            <a:ext cx="2903052" cy="40010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i="1" dirty="0"/>
          </a:p>
          <a:p>
            <a:pPr algn="ctr"/>
            <a:r>
              <a:rPr lang="pt-BR" sz="1600" b="1" i="1" dirty="0">
                <a:solidFill>
                  <a:srgbClr val="FF0000"/>
                </a:solidFill>
                <a:latin typeface="Comic Sans MS" panose="030F0702030302020204" pitchFamily="66" charset="0"/>
              </a:rPr>
              <a:t>Mastim de Porto Rico</a:t>
            </a:r>
          </a:p>
          <a:p>
            <a:pPr algn="ctr"/>
            <a:endParaRPr lang="pt-BR" sz="1600" b="1" dirty="0">
              <a:solidFill>
                <a:srgbClr val="FF0000"/>
              </a:solidFill>
            </a:endParaRPr>
          </a:p>
          <a:p>
            <a:pPr marL="285750" indent="-285750" algn="just">
              <a:buFont typeface="Wingdings" panose="05000000000000000000" pitchFamily="2" charset="2"/>
              <a:buChar char="Ø"/>
            </a:pPr>
            <a:r>
              <a:rPr lang="es-ES" sz="1200" dirty="0">
                <a:latin typeface="Comic Sans MS" panose="030F0702030302020204" pitchFamily="66" charset="0"/>
              </a:rPr>
              <a:t>O </a:t>
            </a:r>
            <a:r>
              <a:rPr lang="es-ES" sz="1200" dirty="0" err="1">
                <a:latin typeface="Comic Sans MS" panose="030F0702030302020204" pitchFamily="66" charset="0"/>
              </a:rPr>
              <a:t>Mastim</a:t>
            </a:r>
            <a:r>
              <a:rPr lang="es-ES" sz="1200" dirty="0">
                <a:latin typeface="Comic Sans MS" panose="030F0702030302020204" pitchFamily="66" charset="0"/>
              </a:rPr>
              <a:t> de Porto Rico, </a:t>
            </a:r>
            <a:r>
              <a:rPr lang="es-ES" sz="1200" dirty="0" err="1">
                <a:latin typeface="Comic Sans MS" panose="030F0702030302020204" pitchFamily="66" charset="0"/>
              </a:rPr>
              <a:t>ou</a:t>
            </a:r>
            <a:r>
              <a:rPr lang="es-ES" sz="1200" dirty="0">
                <a:latin typeface="Comic Sans MS" panose="030F0702030302020204" pitchFamily="66" charset="0"/>
              </a:rPr>
              <a:t> Grande </a:t>
            </a:r>
            <a:r>
              <a:rPr lang="es-ES" sz="1200" dirty="0" err="1">
                <a:latin typeface="Comic Sans MS" panose="030F0702030302020204" pitchFamily="66" charset="0"/>
              </a:rPr>
              <a:t>Mastim</a:t>
            </a:r>
            <a:r>
              <a:rPr lang="es-ES" sz="1200" dirty="0">
                <a:latin typeface="Comic Sans MS" panose="030F0702030302020204" pitchFamily="66" charset="0"/>
              </a:rPr>
              <a:t> de </a:t>
            </a:r>
            <a:r>
              <a:rPr lang="es-ES" sz="1200" dirty="0" err="1">
                <a:latin typeface="Comic Sans MS" panose="030F0702030302020204" pitchFamily="66" charset="0"/>
              </a:rPr>
              <a:t>Borinque</a:t>
            </a:r>
            <a:r>
              <a:rPr lang="es-ES" sz="1200" dirty="0">
                <a:latin typeface="Comic Sans MS" panose="030F0702030302020204" pitchFamily="66" charset="0"/>
              </a:rPr>
              <a:t>, é a única </a:t>
            </a:r>
            <a:r>
              <a:rPr lang="es-ES" sz="1200" dirty="0" err="1">
                <a:latin typeface="Comic Sans MS" panose="030F0702030302020204" pitchFamily="66" charset="0"/>
              </a:rPr>
              <a:t>raça</a:t>
            </a:r>
            <a:r>
              <a:rPr lang="es-ES" sz="1200" dirty="0">
                <a:latin typeface="Comic Sans MS" panose="030F0702030302020204" pitchFamily="66" charset="0"/>
              </a:rPr>
              <a:t> de </a:t>
            </a:r>
            <a:r>
              <a:rPr lang="es-ES" sz="1200" dirty="0" err="1">
                <a:latin typeface="Comic Sans MS" panose="030F0702030302020204" pitchFamily="66" charset="0"/>
              </a:rPr>
              <a:t>cão</a:t>
            </a:r>
            <a:r>
              <a:rPr lang="es-ES" sz="1200" dirty="0">
                <a:latin typeface="Comic Sans MS" panose="030F0702030302020204" pitchFamily="66" charset="0"/>
              </a:rPr>
              <a:t> nativa de </a:t>
            </a:r>
            <a:r>
              <a:rPr lang="es-ES" sz="1200" b="1" dirty="0">
                <a:latin typeface="Comic Sans MS" panose="030F0702030302020204" pitchFamily="66" charset="0"/>
              </a:rPr>
              <a:t>Porto Rico</a:t>
            </a:r>
            <a:r>
              <a:rPr lang="es-ES" sz="1200" dirty="0">
                <a:latin typeface="Comic Sans MS" panose="030F0702030302020204" pitchFamily="66" charset="0"/>
              </a:rPr>
              <a:t>;</a:t>
            </a:r>
          </a:p>
          <a:p>
            <a:pPr marL="285750" indent="-285750" algn="just">
              <a:buFont typeface="Wingdings" panose="05000000000000000000" pitchFamily="2" charset="2"/>
              <a:buChar char="Ø"/>
            </a:pPr>
            <a:endParaRPr lang="es-ES"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Esta raça é muito leal ao dono e tem muito instinto protetor</a:t>
            </a:r>
            <a:r>
              <a:rPr lang="pt-BR" sz="12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São animais de tamanho grande e muito corpulentos, eram utilizados para capturar escravos fugitivos</a:t>
            </a:r>
            <a:r>
              <a:rPr lang="pt-BR" sz="12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É um cão raro de se encontrar, mesmo em seu país de origem;</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cs typeface="Arial" panose="020B0604020202020204" pitchFamily="34" charset="0"/>
              </a:rPr>
              <a:t>Vivem de 9 a 12 anos.</a:t>
            </a:r>
          </a:p>
          <a:p>
            <a:pPr algn="just"/>
            <a:endParaRPr lang="pt-BR" sz="1200" dirty="0">
              <a:latin typeface="Comic Sans MS" panose="030F0702030302020204" pitchFamily="66" charset="0"/>
              <a:cs typeface="Arial" panose="020B0604020202020204" pitchFamily="34" charset="0"/>
            </a:endParaRPr>
          </a:p>
        </p:txBody>
      </p:sp>
      <p:sp>
        <p:nvSpPr>
          <p:cNvPr id="6" name="CaixaDeTexto 5">
            <a:extLst>
              <a:ext uri="{FF2B5EF4-FFF2-40B4-BE49-F238E27FC236}">
                <a16:creationId xmlns:a16="http://schemas.microsoft.com/office/drawing/2014/main" id="{1AC2D051-4A3F-4612-A0DC-43E6DEE274D6}"/>
              </a:ext>
            </a:extLst>
          </p:cNvPr>
          <p:cNvSpPr txBox="1"/>
          <p:nvPr/>
        </p:nvSpPr>
        <p:spPr>
          <a:xfrm>
            <a:off x="683568" y="5949280"/>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de </a:t>
            </a:r>
          </a:p>
          <a:p>
            <a:pPr algn="ctr"/>
            <a:r>
              <a:rPr lang="pt-BR" sz="1200" dirty="0">
                <a:latin typeface="Comic Sans MS" panose="030F0702030302020204" pitchFamily="66" charset="0"/>
              </a:rPr>
              <a:t>Porto Rico</a:t>
            </a:r>
          </a:p>
        </p:txBody>
      </p:sp>
      <p:pic>
        <p:nvPicPr>
          <p:cNvPr id="7" name="Picture 2" descr="Resultado de imagem para Mastín de Borinquen">
            <a:extLst>
              <a:ext uri="{FF2B5EF4-FFF2-40B4-BE49-F238E27FC236}">
                <a16:creationId xmlns:a16="http://schemas.microsoft.com/office/drawing/2014/main" id="{01D33DE8-35D6-4B58-8D76-597DF9CF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361" y="764704"/>
            <a:ext cx="2275706" cy="3058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Imagem relacionada">
            <a:extLst>
              <a:ext uri="{FF2B5EF4-FFF2-40B4-BE49-F238E27FC236}">
                <a16:creationId xmlns:a16="http://schemas.microsoft.com/office/drawing/2014/main" id="{5839840E-AA20-4D01-96E1-E5A8B0D88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366" y="1484784"/>
            <a:ext cx="3358532" cy="233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Resultado de imagem para Mastín de Borinquen">
            <a:extLst>
              <a:ext uri="{FF2B5EF4-FFF2-40B4-BE49-F238E27FC236}">
                <a16:creationId xmlns:a16="http://schemas.microsoft.com/office/drawing/2014/main" id="{5CC0378B-A6EA-459E-A5CE-E0840E888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077072"/>
            <a:ext cx="3543866" cy="2664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8" descr="Resultado de imagem para bandeira de porto rico">
            <a:extLst>
              <a:ext uri="{FF2B5EF4-FFF2-40B4-BE49-F238E27FC236}">
                <a16:creationId xmlns:a16="http://schemas.microsoft.com/office/drawing/2014/main" id="{270F0D6A-2273-4561-8499-4BB25EE6C9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5013176"/>
            <a:ext cx="1280611" cy="85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689022"/>
      </p:ext>
    </p:extLst>
  </p:cSld>
  <p:clrMapOvr>
    <a:masterClrMapping/>
  </p:clrMapOvr>
</p:sld>
</file>

<file path=ppt/theme/theme1.xml><?xml version="1.0" encoding="utf-8"?>
<a:theme xmlns:a="http://schemas.openxmlformats.org/drawingml/2006/main" name="Missões">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a:noFill/>
        </a:ln>
      </a:spPr>
      <a:bodyPr anchor="ctr"/>
      <a:lstStyle>
        <a:defPPr algn="ctr" fontAlgn="auto">
          <a:spcBef>
            <a:spcPts val="0"/>
          </a:spcBef>
          <a:spcAft>
            <a:spcPts val="0"/>
          </a:spcAf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marelo ADORAÇÃO">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27338</TotalTime>
  <Words>2521</Words>
  <Application>Microsoft Office PowerPoint</Application>
  <PresentationFormat>Apresentação na tela (4:3)</PresentationFormat>
  <Paragraphs>351</Paragraphs>
  <Slides>49</Slides>
  <Notes>26</Notes>
  <HiddenSlides>0</HiddenSlides>
  <MMClips>0</MMClips>
  <ScaleCrop>false</ScaleCrop>
  <HeadingPairs>
    <vt:vector size="6" baseType="variant">
      <vt:variant>
        <vt:lpstr>Fontes usadas</vt:lpstr>
      </vt:variant>
      <vt:variant>
        <vt:i4>8</vt:i4>
      </vt:variant>
      <vt:variant>
        <vt:lpstr>Tema</vt:lpstr>
      </vt:variant>
      <vt:variant>
        <vt:i4>2</vt:i4>
      </vt:variant>
      <vt:variant>
        <vt:lpstr>Títulos de slides</vt:lpstr>
      </vt:variant>
      <vt:variant>
        <vt:i4>49</vt:i4>
      </vt:variant>
    </vt:vector>
  </HeadingPairs>
  <TitlesOfParts>
    <vt:vector size="59" baseType="lpstr">
      <vt:lpstr>Arial</vt:lpstr>
      <vt:lpstr>Calibri</vt:lpstr>
      <vt:lpstr>Comic Sans MS</vt:lpstr>
      <vt:lpstr>Google Sans</vt:lpstr>
      <vt:lpstr>inherit</vt:lpstr>
      <vt:lpstr>MyriadPro-Light</vt:lpstr>
      <vt:lpstr>MyriadPro-Semibold</vt:lpstr>
      <vt:lpstr>Wingdings</vt:lpstr>
      <vt:lpstr>Missões</vt:lpstr>
      <vt:lpstr>Amarelo ADORAÇÃO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1547</cp:revision>
  <dcterms:created xsi:type="dcterms:W3CDTF">2014-12-27T17:37:04Z</dcterms:created>
  <dcterms:modified xsi:type="dcterms:W3CDTF">2021-03-13T14:03:03Z</dcterms:modified>
</cp:coreProperties>
</file>