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51"/>
  </p:notesMasterIdLst>
  <p:sldIdLst>
    <p:sldId id="727" r:id="rId2"/>
    <p:sldId id="256" r:id="rId3"/>
    <p:sldId id="766" r:id="rId4"/>
    <p:sldId id="517" r:id="rId5"/>
    <p:sldId id="258" r:id="rId6"/>
    <p:sldId id="259" r:id="rId7"/>
    <p:sldId id="260" r:id="rId8"/>
    <p:sldId id="733" r:id="rId9"/>
    <p:sldId id="819" r:id="rId10"/>
    <p:sldId id="839" r:id="rId11"/>
    <p:sldId id="840" r:id="rId12"/>
    <p:sldId id="841" r:id="rId13"/>
    <p:sldId id="842" r:id="rId14"/>
    <p:sldId id="843" r:id="rId15"/>
    <p:sldId id="853" r:id="rId16"/>
    <p:sldId id="845" r:id="rId17"/>
    <p:sldId id="846" r:id="rId18"/>
    <p:sldId id="850" r:id="rId19"/>
    <p:sldId id="848" r:id="rId20"/>
    <p:sldId id="849" r:id="rId21"/>
    <p:sldId id="847" r:id="rId22"/>
    <p:sldId id="851" r:id="rId23"/>
    <p:sldId id="852" r:id="rId24"/>
    <p:sldId id="876" r:id="rId25"/>
    <p:sldId id="854" r:id="rId26"/>
    <p:sldId id="855" r:id="rId27"/>
    <p:sldId id="856" r:id="rId28"/>
    <p:sldId id="857" r:id="rId29"/>
    <p:sldId id="858" r:id="rId30"/>
    <p:sldId id="859" r:id="rId31"/>
    <p:sldId id="860" r:id="rId32"/>
    <p:sldId id="861" r:id="rId33"/>
    <p:sldId id="862" r:id="rId34"/>
    <p:sldId id="863" r:id="rId35"/>
    <p:sldId id="864" r:id="rId36"/>
    <p:sldId id="865" r:id="rId37"/>
    <p:sldId id="866" r:id="rId38"/>
    <p:sldId id="867" r:id="rId39"/>
    <p:sldId id="868" r:id="rId40"/>
    <p:sldId id="869" r:id="rId41"/>
    <p:sldId id="870" r:id="rId42"/>
    <p:sldId id="871" r:id="rId43"/>
    <p:sldId id="872" r:id="rId44"/>
    <p:sldId id="873" r:id="rId45"/>
    <p:sldId id="875" r:id="rId46"/>
    <p:sldId id="874" r:id="rId47"/>
    <p:sldId id="312" r:id="rId48"/>
    <p:sldId id="325" r:id="rId49"/>
    <p:sldId id="304" r:id="rId50"/>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4" autoAdjust="0"/>
    <p:restoredTop sz="94434" autoAdjust="0"/>
  </p:normalViewPr>
  <p:slideViewPr>
    <p:cSldViewPr>
      <p:cViewPr varScale="1">
        <p:scale>
          <a:sx n="72" d="100"/>
          <a:sy n="72" d="100"/>
        </p:scale>
        <p:origin x="1146" y="66"/>
      </p:cViewPr>
      <p:guideLst>
        <p:guide orient="horz" pos="3929"/>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916FD-12B9-4956-BC5B-247E394B5456}" type="datetimeFigureOut">
              <a:rPr lang="pt-BR" smtClean="0"/>
              <a:t>25/03/2019</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AE884-63DC-4790-85F0-B80EAB01F3D8}" type="slidenum">
              <a:rPr lang="pt-BR" smtClean="0"/>
              <a:t>‹nº›</a:t>
            </a:fld>
            <a:endParaRPr lang="pt-BR"/>
          </a:p>
        </p:txBody>
      </p:sp>
    </p:spTree>
    <p:extLst>
      <p:ext uri="{BB962C8B-B14F-4D97-AF65-F5344CB8AC3E}">
        <p14:creationId xmlns:p14="http://schemas.microsoft.com/office/powerpoint/2010/main" val="76865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7</a:t>
            </a:fld>
            <a:endParaRPr lang="pt-BR"/>
          </a:p>
        </p:txBody>
      </p:sp>
    </p:spTree>
    <p:extLst>
      <p:ext uri="{BB962C8B-B14F-4D97-AF65-F5344CB8AC3E}">
        <p14:creationId xmlns:p14="http://schemas.microsoft.com/office/powerpoint/2010/main" val="304838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701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9</a:t>
            </a:fld>
            <a:endParaRPr lang="pt-BR" altLang="pt-BR">
              <a:latin typeface="Arial" charset="0"/>
              <a:cs typeface="Arial" charset="0"/>
            </a:endParaRPr>
          </a:p>
        </p:txBody>
      </p:sp>
    </p:spTree>
    <p:extLst>
      <p:ext uri="{BB962C8B-B14F-4D97-AF65-F5344CB8AC3E}">
        <p14:creationId xmlns:p14="http://schemas.microsoft.com/office/powerpoint/2010/main" val="1602259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840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de CAPA - 3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884330E-88B8-4835-83A9-C37E536B4025}"/>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6" name="Imagem 2">
            <a:extLst>
              <a:ext uri="{FF2B5EF4-FFF2-40B4-BE49-F238E27FC236}">
                <a16:creationId xmlns:a16="http://schemas.microsoft.com/office/drawing/2014/main" id="{633CDA14-AD4B-45D3-86D1-7FEA6415D8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8FB24A0E-735C-4FC4-80DA-CADEBEF1A0C3}"/>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38E0FA1A-340C-40F7-81E6-304E1219880E}"/>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B90D8E36-9702-4E20-9375-18AE84B47DD7}"/>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E1B37ECB-633E-441E-8AA1-4E73F9C341C9}"/>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D207709B-A89C-4EBD-ADD3-59DCDAAC299E}"/>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8F10618C-6DFF-4B57-8C56-11E01F72F62B}"/>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3B2377A-42E9-49C8-ADD9-9397D55B92CA}"/>
              </a:ext>
            </a:extLst>
          </p:cNvPr>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81D53FD7-CF6A-418E-8A5B-413BC53D6418}"/>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3AEF7D3B-664D-459B-9DC7-5D233770E966}"/>
              </a:ext>
            </a:extLst>
          </p:cNvPr>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A4BBDE61-B797-4516-A6E9-336DF772577C}"/>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1DE5B9AE-EBAC-49FD-831F-7F8D8D1AA51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300B158C-8944-45B4-A842-7C812A718E28}"/>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9C8AC88B-5942-45AB-99B5-58ADAF81675E}"/>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4E1BE383-3AB9-4D0C-A48C-D95DABE4CF7F}"/>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2" name="Retângulo 1">
            <a:extLst>
              <a:ext uri="{FF2B5EF4-FFF2-40B4-BE49-F238E27FC236}">
                <a16:creationId xmlns:a16="http://schemas.microsoft.com/office/drawing/2014/main" id="{38B97C8C-6581-4DA9-B07D-8F11A12926A2}"/>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3" name="CaixaDeTexto 2">
            <a:extLst>
              <a:ext uri="{FF2B5EF4-FFF2-40B4-BE49-F238E27FC236}">
                <a16:creationId xmlns:a16="http://schemas.microsoft.com/office/drawing/2014/main" id="{E5516E58-34D7-4805-84EC-95B6B4827FC7}"/>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2019</a:t>
            </a:r>
          </a:p>
        </p:txBody>
      </p:sp>
      <p:sp>
        <p:nvSpPr>
          <p:cNvPr id="30" name="Espaço Reservado para Texto 29">
            <a:extLst>
              <a:ext uri="{FF2B5EF4-FFF2-40B4-BE49-F238E27FC236}">
                <a16:creationId xmlns:a16="http://schemas.microsoft.com/office/drawing/2014/main" id="{61069D8B-8B28-4E35-879E-2C48552D6220}"/>
              </a:ext>
            </a:extLst>
          </p:cNvPr>
          <p:cNvSpPr>
            <a:spLocks noGrp="1"/>
          </p:cNvSpPr>
          <p:nvPr>
            <p:ph type="body" sz="quarter" idx="10"/>
          </p:nvPr>
        </p:nvSpPr>
        <p:spPr>
          <a:xfrm>
            <a:off x="2916238" y="3933825"/>
            <a:ext cx="719137" cy="647700"/>
          </a:xfrm>
          <a:prstGeom prst="rect">
            <a:avLst/>
          </a:prstGeom>
        </p:spPr>
        <p:txBody>
          <a:bodyPr/>
          <a:lstStyle>
            <a:lvl1pPr marL="0" indent="0">
              <a:buNone/>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4238227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de SERVIÇO - Assunto do mes">
    <p:spTree>
      <p:nvGrpSpPr>
        <p:cNvPr id="1" name=""/>
        <p:cNvGrpSpPr/>
        <p:nvPr/>
      </p:nvGrpSpPr>
      <p:grpSpPr>
        <a:xfrm>
          <a:off x="0" y="0"/>
          <a:ext cx="0" cy="0"/>
          <a:chOff x="0" y="0"/>
          <a:chExt cx="0" cy="0"/>
        </a:xfrm>
      </p:grpSpPr>
      <p:sp>
        <p:nvSpPr>
          <p:cNvPr id="18" name="Espaço Reservado para Texto 14">
            <a:extLst>
              <a:ext uri="{FF2B5EF4-FFF2-40B4-BE49-F238E27FC236}">
                <a16:creationId xmlns:a16="http://schemas.microsoft.com/office/drawing/2014/main" id="{D66ED7D4-891A-4421-8D76-32A35B1CAA0C}"/>
              </a:ext>
            </a:extLst>
          </p:cNvPr>
          <p:cNvSpPr>
            <a:spLocks noGrp="1"/>
          </p:cNvSpPr>
          <p:nvPr>
            <p:ph type="body" sz="quarter" idx="10" hasCustomPrompt="1"/>
          </p:nvPr>
        </p:nvSpPr>
        <p:spPr>
          <a:xfrm>
            <a:off x="1331640" y="684383"/>
            <a:ext cx="7812360" cy="988841"/>
          </a:xfrm>
          <a:prstGeom prst="rect">
            <a:avLst/>
          </a:prstGeom>
          <a:solidFill>
            <a:srgbClr val="00B050"/>
          </a:solidFill>
        </p:spPr>
        <p:txBody>
          <a:bodyPr/>
          <a:lstStyle>
            <a:lvl1pPr algn="ctr">
              <a:buNone/>
              <a:defRPr sz="4000" baseline="0">
                <a:solidFill>
                  <a:schemeClr val="bg1"/>
                </a:solidFill>
              </a:defRPr>
            </a:lvl1pPr>
            <a:lvl2pPr algn="ctr">
              <a:buNone/>
              <a:defRPr sz="4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dirty="0"/>
              <a:t>Informativo Mundial das Missões</a:t>
            </a:r>
          </a:p>
        </p:txBody>
      </p:sp>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70396" y="1673224"/>
            <a:ext cx="7740352" cy="5140151"/>
          </a:xfrm>
          <a:prstGeom prst="rect">
            <a:avLst/>
          </a:prstGeom>
        </p:spPr>
        <p:txBody>
          <a:bodyPr/>
          <a:lstStyle/>
          <a:p>
            <a:pPr lvl="0"/>
            <a:r>
              <a:rPr lang="pt-BR" noProof="0" dirty="0"/>
              <a:t>Clique no ícone para adicionar uma imagem</a:t>
            </a:r>
          </a:p>
        </p:txBody>
      </p:sp>
    </p:spTree>
    <p:extLst>
      <p:ext uri="{BB962C8B-B14F-4D97-AF65-F5344CB8AC3E}">
        <p14:creationId xmlns:p14="http://schemas.microsoft.com/office/powerpoint/2010/main" val="395730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de - em branco">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54BBDFB-5678-4D6F-9751-3CCB63753025}"/>
              </a:ext>
            </a:extLst>
          </p:cNvPr>
          <p:cNvSpPr/>
          <p:nvPr userDrawn="1"/>
        </p:nvSpPr>
        <p:spPr>
          <a:xfrm>
            <a:off x="35495" y="0"/>
            <a:ext cx="9108505" cy="685800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Tree>
    <p:extLst>
      <p:ext uri="{BB962C8B-B14F-4D97-AF65-F5344CB8AC3E}">
        <p14:creationId xmlns:p14="http://schemas.microsoft.com/office/powerpoint/2010/main" val="2669501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43A4D7-F464-46AA-B306-627A8F22A378}"/>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 name="Retângulo 4">
            <a:extLst>
              <a:ext uri="{FF2B5EF4-FFF2-40B4-BE49-F238E27FC236}">
                <a16:creationId xmlns:a16="http://schemas.microsoft.com/office/drawing/2014/main" id="{1CFD6F98-CF4C-4DA7-BEC7-012D4060B618}"/>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7" name="Espaço Reservado para Texto 6">
            <a:extLst>
              <a:ext uri="{FF2B5EF4-FFF2-40B4-BE49-F238E27FC236}">
                <a16:creationId xmlns:a16="http://schemas.microsoft.com/office/drawing/2014/main" id="{9F3C1C5C-7732-42B8-AE90-B43EE781EA05}"/>
              </a:ext>
            </a:extLst>
          </p:cNvPr>
          <p:cNvSpPr>
            <a:spLocks noGrp="1"/>
          </p:cNvSpPr>
          <p:nvPr>
            <p:ph type="body" sz="quarter" idx="10"/>
          </p:nvPr>
        </p:nvSpPr>
        <p:spPr>
          <a:xfrm>
            <a:off x="34925" y="689900"/>
            <a:ext cx="9109075" cy="523875"/>
          </a:xfrm>
          <a:prstGeom prst="rect">
            <a:avLst/>
          </a:prstGeom>
          <a:solidFill>
            <a:srgbClr val="00B050"/>
          </a:solidFill>
        </p:spPr>
        <p:txBody>
          <a:bodyPr/>
          <a:lstStyle>
            <a:lvl1pPr algn="ctr">
              <a:defRPr sz="2800" b="1">
                <a:solidFill>
                  <a:srgbClr val="FFFF00"/>
                </a:solidFill>
              </a:defRPr>
            </a:lvl1pPr>
            <a:lvl2pPr>
              <a:defRPr b="1">
                <a:solidFill>
                  <a:srgbClr val="FFFF00"/>
                </a:solidFill>
              </a:defRPr>
            </a:lvl2pPr>
            <a:lvl3pPr>
              <a:defRPr b="1">
                <a:solidFill>
                  <a:srgbClr val="FFFF00"/>
                </a:solidFill>
              </a:defRPr>
            </a:lvl3pPr>
            <a:lvl4pPr>
              <a:defRPr b="1">
                <a:solidFill>
                  <a:srgbClr val="FFFF00"/>
                </a:solidFill>
              </a:defRPr>
            </a:lvl4pPr>
            <a:lvl5pPr>
              <a:defRPr b="1">
                <a:solidFill>
                  <a:srgbClr val="FFFF00"/>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Texto 8">
            <a:extLst>
              <a:ext uri="{FF2B5EF4-FFF2-40B4-BE49-F238E27FC236}">
                <a16:creationId xmlns:a16="http://schemas.microsoft.com/office/drawing/2014/main" id="{D6FA0C53-8B40-4915-9B42-9E61F8719303}"/>
              </a:ext>
            </a:extLst>
          </p:cNvPr>
          <p:cNvSpPr>
            <a:spLocks noGrp="1"/>
          </p:cNvSpPr>
          <p:nvPr>
            <p:ph type="body" sz="quarter" idx="11"/>
          </p:nvPr>
        </p:nvSpPr>
        <p:spPr>
          <a:xfrm>
            <a:off x="15875" y="0"/>
            <a:ext cx="9109075" cy="666750"/>
          </a:xfrm>
          <a:prstGeom prst="rect">
            <a:avLst/>
          </a:prstGeom>
        </p:spPr>
        <p:txBody>
          <a:bodyPr/>
          <a:lstStyle>
            <a:lvl1pPr marL="0" indent="0">
              <a:buNone/>
              <a:defRPr b="1">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423454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Geral pequen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1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B5E5280-0888-478A-92DC-756B8F7A7FA8}"/>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3" name="Retângulo 2">
            <a:extLst>
              <a:ext uri="{FF2B5EF4-FFF2-40B4-BE49-F238E27FC236}">
                <a16:creationId xmlns:a16="http://schemas.microsoft.com/office/drawing/2014/main" id="{B3171E86-687F-4AD5-833A-26E8D95A1805}"/>
              </a:ext>
            </a:extLst>
          </p:cNvPr>
          <p:cNvSpPr/>
          <p:nvPr userDrawn="1"/>
        </p:nvSpPr>
        <p:spPr>
          <a:xfrm>
            <a:off x="0" y="0"/>
            <a:ext cx="1306513" cy="6858000"/>
          </a:xfrm>
          <a:prstGeom prst="rect">
            <a:avLst/>
          </a:prstGeom>
          <a:gradFill>
            <a:gsLst>
              <a:gs pos="0">
                <a:schemeClr val="tx1"/>
              </a:gs>
              <a:gs pos="35000">
                <a:schemeClr val="bg2">
                  <a:lumMod val="25000"/>
                </a:schemeClr>
              </a:gs>
              <a:gs pos="69000">
                <a:schemeClr val="accent3">
                  <a:lumMod val="50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100"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4" name="Retângulo 3">
            <a:extLst>
              <a:ext uri="{FF2B5EF4-FFF2-40B4-BE49-F238E27FC236}">
                <a16:creationId xmlns:a16="http://schemas.microsoft.com/office/drawing/2014/main" id="{FAB6CA49-FA97-4265-B31C-24F45B20780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E018BB23-1503-40FD-9E09-8C9CB18EF74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6" name="Retângulo 5">
            <a:extLst>
              <a:ext uri="{FF2B5EF4-FFF2-40B4-BE49-F238E27FC236}">
                <a16:creationId xmlns:a16="http://schemas.microsoft.com/office/drawing/2014/main" id="{09322C02-A10F-411C-B88A-8CABA1BE2F1E}"/>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7" name="Retângulo 6">
            <a:extLst>
              <a:ext uri="{FF2B5EF4-FFF2-40B4-BE49-F238E27FC236}">
                <a16:creationId xmlns:a16="http://schemas.microsoft.com/office/drawing/2014/main" id="{12230A02-5254-4E1B-8161-4C7CA500D0C6}"/>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1DF5EDFA-337F-4C37-B148-72322770314E}"/>
              </a:ext>
            </a:extLst>
          </p:cNvPr>
          <p:cNvSpPr/>
          <p:nvPr userDrawn="1"/>
        </p:nvSpPr>
        <p:spPr>
          <a:xfrm>
            <a:off x="6519863" y="0"/>
            <a:ext cx="1308100" cy="6858000"/>
          </a:xfrm>
          <a:prstGeom prst="rect">
            <a:avLst/>
          </a:prstGeom>
          <a:gradFill>
            <a:gsLst>
              <a:gs pos="0">
                <a:srgbClr val="C8DDAB"/>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9" name="Seta para a direita 14">
            <a:extLst>
              <a:ext uri="{FF2B5EF4-FFF2-40B4-BE49-F238E27FC236}">
                <a16:creationId xmlns:a16="http://schemas.microsoft.com/office/drawing/2014/main" id="{13E3794A-39B9-4F11-9A65-AC2566BBFC9F}"/>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0" name="Seta para a direita 15">
            <a:extLst>
              <a:ext uri="{FF2B5EF4-FFF2-40B4-BE49-F238E27FC236}">
                <a16:creationId xmlns:a16="http://schemas.microsoft.com/office/drawing/2014/main" id="{DFB7F4FA-087C-404C-B195-50699B26695F}"/>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1" name="Seta para a direita 16">
            <a:extLst>
              <a:ext uri="{FF2B5EF4-FFF2-40B4-BE49-F238E27FC236}">
                <a16:creationId xmlns:a16="http://schemas.microsoft.com/office/drawing/2014/main" id="{5E88BB1A-AC3F-4CD1-A010-5AA2B37E13C5}"/>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2" name="Seta para a direita 17">
            <a:extLst>
              <a:ext uri="{FF2B5EF4-FFF2-40B4-BE49-F238E27FC236}">
                <a16:creationId xmlns:a16="http://schemas.microsoft.com/office/drawing/2014/main" id="{36A8CDFF-E5D3-445F-A807-E5E0A899467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4" name="Retângulo 13">
            <a:extLst>
              <a:ext uri="{FF2B5EF4-FFF2-40B4-BE49-F238E27FC236}">
                <a16:creationId xmlns:a16="http://schemas.microsoft.com/office/drawing/2014/main" id="{4BF2629F-D774-4FB0-872E-9E4F21426014}"/>
              </a:ext>
            </a:extLst>
          </p:cNvPr>
          <p:cNvSpPr/>
          <p:nvPr userDrawn="1"/>
        </p:nvSpPr>
        <p:spPr>
          <a:xfrm>
            <a:off x="1331913" y="666750"/>
            <a:ext cx="7812087"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15" name="Picture 3">
            <a:extLst>
              <a:ext uri="{FF2B5EF4-FFF2-40B4-BE49-F238E27FC236}">
                <a16:creationId xmlns:a16="http://schemas.microsoft.com/office/drawing/2014/main" id="{D9099EE3-ED9B-4A5A-98AE-233EE12133F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7494" y="5247095"/>
            <a:ext cx="1206000" cy="127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807209"/>
      </p:ext>
    </p:extLst>
  </p:cSld>
  <p:clrMap bg1="lt1" tx1="dk1" bg2="lt2" tx2="dk2" accent1="accent1" accent2="accent2" accent3="accent3" accent4="accent4" accent5="accent5" accent6="accent6" hlink="hlink" folHlink="folHlink"/>
  <p:sldLayoutIdLst>
    <p:sldLayoutId id="2147483666" r:id="rId1"/>
    <p:sldLayoutId id="2147483669" r:id="rId2"/>
    <p:sldLayoutId id="2147483672" r:id="rId3"/>
    <p:sldLayoutId id="2147483674" r:id="rId4"/>
    <p:sldLayoutId id="2147483677" r:id="rId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0.emf"/><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6.emf"/><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4.emf"/><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0.jpg"/><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1.em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6.jpg"/><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57.emf"/></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3.jpg"/><Relationship Id="rId4" Type="http://schemas.openxmlformats.org/officeDocument/2006/relationships/image" Target="../media/image62.jp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64.emf"/></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69.jpg"/><Relationship Id="rId4" Type="http://schemas.openxmlformats.org/officeDocument/2006/relationships/image" Target="../media/image68.jp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70.emf"/><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1.emf"/><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3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75.jpg"/><Relationship Id="rId4" Type="http://schemas.openxmlformats.org/officeDocument/2006/relationships/image" Target="../media/image74.jp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76.emf"/><Relationship Id="rId4" Type="http://schemas.openxmlformats.org/officeDocument/2006/relationships/image" Target="../media/image11.gif"/></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image" Target="../media/image79.jp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81.emf"/><Relationship Id="rId4" Type="http://schemas.openxmlformats.org/officeDocument/2006/relationships/image" Target="../media/image11.gif"/></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5" Type="http://schemas.openxmlformats.org/officeDocument/2006/relationships/image" Target="../media/image85.jpe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88.jpg"/><Relationship Id="rId4" Type="http://schemas.openxmlformats.org/officeDocument/2006/relationships/image" Target="../media/image87.jp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89.emf"/><Relationship Id="rId4" Type="http://schemas.openxmlformats.org/officeDocument/2006/relationships/image" Target="../media/image11.gif"/></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94.jpg"/><Relationship Id="rId4" Type="http://schemas.openxmlformats.org/officeDocument/2006/relationships/image" Target="../media/image93.jpg"/></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1.gif"/><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95.emf"/><Relationship Id="rId4" Type="http://schemas.openxmlformats.org/officeDocument/2006/relationships/image" Target="../media/image11.gif"/></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1.gif"/><Relationship Id="rId1" Type="http://schemas.openxmlformats.org/officeDocument/2006/relationships/slideLayout" Target="../slideLayouts/slideLayout4.xml"/><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00.jpg"/><Relationship Id="rId4" Type="http://schemas.openxmlformats.org/officeDocument/2006/relationships/image" Target="../media/image99.jpg"/></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01.emf"/><Relationship Id="rId4" Type="http://schemas.openxmlformats.org/officeDocument/2006/relationships/image" Target="../media/image11.gif"/></Relationships>
</file>

<file path=ppt/slides/_rels/slide4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s://www.bioorbis.org/2018/06/beleza-oculta-cerrado.html" TargetMode="External"/><Relationship Id="rId5" Type="http://schemas.openxmlformats.org/officeDocument/2006/relationships/image" Target="../media/image106.jpe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hyperlink" Target="mailto:ruy_ernesto@hotmail.co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40.xml"/><Relationship Id="rId3" Type="http://schemas.openxmlformats.org/officeDocument/2006/relationships/slide" Target="slide10.xml"/><Relationship Id="rId7" Type="http://schemas.openxmlformats.org/officeDocument/2006/relationships/slide" Target="slide22.xml"/><Relationship Id="rId12" Type="http://schemas.openxmlformats.org/officeDocument/2006/relationships/slide" Target="slide37.xml"/><Relationship Id="rId2" Type="http://schemas.openxmlformats.org/officeDocument/2006/relationships/slide" Target="slide7.xml"/><Relationship Id="rId1" Type="http://schemas.openxmlformats.org/officeDocument/2006/relationships/slideLayout" Target="../slideLayouts/slideLayout4.xml"/><Relationship Id="rId6" Type="http://schemas.openxmlformats.org/officeDocument/2006/relationships/slide" Target="slide19.xml"/><Relationship Id="rId11" Type="http://schemas.openxmlformats.org/officeDocument/2006/relationships/slide" Target="slide34.xml"/><Relationship Id="rId5" Type="http://schemas.openxmlformats.org/officeDocument/2006/relationships/slide" Target="slide16.xml"/><Relationship Id="rId10" Type="http://schemas.openxmlformats.org/officeDocument/2006/relationships/slide" Target="slide31.xml"/><Relationship Id="rId4" Type="http://schemas.openxmlformats.org/officeDocument/2006/relationships/slide" Target="slide13.xml"/><Relationship Id="rId9" Type="http://schemas.openxmlformats.org/officeDocument/2006/relationships/slide" Target="slide28.xml"/><Relationship Id="rId14" Type="http://schemas.openxmlformats.org/officeDocument/2006/relationships/slide" Target="slide4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3D7891B-1221-4365-A4EF-5B47686381FE}"/>
              </a:ext>
            </a:extLst>
          </p:cNvPr>
          <p:cNvSpPr>
            <a:spLocks noGrp="1"/>
          </p:cNvSpPr>
          <p:nvPr>
            <p:ph type="body" sz="quarter" idx="10"/>
          </p:nvPr>
        </p:nvSpPr>
        <p:spPr>
          <a:xfrm>
            <a:off x="2627784" y="3645024"/>
            <a:ext cx="1224136" cy="936501"/>
          </a:xfrm>
        </p:spPr>
        <p:txBody>
          <a:bodyPr/>
          <a:lstStyle/>
          <a:p>
            <a:pPr algn="ctr"/>
            <a:r>
              <a:rPr lang="pt-BR" sz="6000" b="1" dirty="0"/>
              <a:t>2º</a:t>
            </a:r>
          </a:p>
        </p:txBody>
      </p:sp>
    </p:spTree>
    <p:extLst>
      <p:ext uri="{BB962C8B-B14F-4D97-AF65-F5344CB8AC3E}">
        <p14:creationId xmlns:p14="http://schemas.microsoft.com/office/powerpoint/2010/main" val="249825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S02 - Missões – 13 de abril</a:t>
            </a:r>
            <a:endParaRPr lang="pt-BR" dirty="0"/>
          </a:p>
        </p:txBody>
      </p:sp>
      <p:pic>
        <p:nvPicPr>
          <p:cNvPr id="6" name="Imagem 5" descr="Uma imagem contendo texto, mapa&#10;&#10;Descrição gerada automaticamente">
            <a:extLst>
              <a:ext uri="{FF2B5EF4-FFF2-40B4-BE49-F238E27FC236}">
                <a16:creationId xmlns:a16="http://schemas.microsoft.com/office/drawing/2014/main" id="{548EB969-1E52-4869-876B-D605116E1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660" y="1556792"/>
            <a:ext cx="3452946" cy="5206886"/>
          </a:xfrm>
          <a:prstGeom prst="rect">
            <a:avLst/>
          </a:prstGeom>
        </p:spPr>
      </p:pic>
      <p:sp>
        <p:nvSpPr>
          <p:cNvPr id="7" name="Título 1">
            <a:extLst>
              <a:ext uri="{FF2B5EF4-FFF2-40B4-BE49-F238E27FC236}">
                <a16:creationId xmlns:a16="http://schemas.microsoft.com/office/drawing/2014/main" id="{124F454B-69AB-4096-BECF-48BF3056DBEB}"/>
              </a:ext>
            </a:extLst>
          </p:cNvPr>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PT" alt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A menina que influenciou o pai</a:t>
            </a:r>
            <a:endPar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endParaRPr>
          </a:p>
        </p:txBody>
      </p:sp>
      <p:sp>
        <p:nvSpPr>
          <p:cNvPr id="8" name="CaixaDeTexto 2">
            <a:extLst>
              <a:ext uri="{FF2B5EF4-FFF2-40B4-BE49-F238E27FC236}">
                <a16:creationId xmlns:a16="http://schemas.microsoft.com/office/drawing/2014/main" id="{243D5805-1F3A-4FFA-B666-D0050B6B1D7B}"/>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Brasil</a:t>
            </a:r>
            <a:endParaRPr lang="pt-BR" altLang="pt-BR" sz="2400" b="1" dirty="0"/>
          </a:p>
        </p:txBody>
      </p:sp>
      <p:cxnSp>
        <p:nvCxnSpPr>
          <p:cNvPr id="9" name="Conector de Seta Reta 8">
            <a:extLst>
              <a:ext uri="{FF2B5EF4-FFF2-40B4-BE49-F238E27FC236}">
                <a16:creationId xmlns:a16="http://schemas.microsoft.com/office/drawing/2014/main" id="{621111D7-7159-4063-974B-652A8A7F1CBA}"/>
              </a:ext>
            </a:extLst>
          </p:cNvPr>
          <p:cNvCxnSpPr>
            <a:cxnSpLocks/>
            <a:stCxn id="8" idx="3"/>
          </p:cNvCxnSpPr>
          <p:nvPr/>
        </p:nvCxnSpPr>
        <p:spPr>
          <a:xfrm flipV="1">
            <a:off x="4427984" y="3429000"/>
            <a:ext cx="3331840" cy="30630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descr="Resultado de imagem para BANDEIRA bRASIL">
            <a:extLst>
              <a:ext uri="{FF2B5EF4-FFF2-40B4-BE49-F238E27FC236}">
                <a16:creationId xmlns:a16="http://schemas.microsoft.com/office/drawing/2014/main" id="{5BFCC462-56FA-4110-8010-F32A38A493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199" y="5430945"/>
            <a:ext cx="1923252" cy="134627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a:extLst>
              <a:ext uri="{FF2B5EF4-FFF2-40B4-BE49-F238E27FC236}">
                <a16:creationId xmlns:a16="http://schemas.microsoft.com/office/drawing/2014/main" id="{6260A851-40D0-48AF-92BF-E2F2DC85649F}"/>
              </a:ext>
            </a:extLst>
          </p:cNvPr>
          <p:cNvPicPr>
            <a:picLocks noChangeAspect="1"/>
          </p:cNvPicPr>
          <p:nvPr/>
        </p:nvPicPr>
        <p:blipFill>
          <a:blip r:embed="rId5"/>
          <a:stretch>
            <a:fillRect/>
          </a:stretch>
        </p:blipFill>
        <p:spPr>
          <a:xfrm>
            <a:off x="237235" y="1556792"/>
            <a:ext cx="4070456" cy="3775150"/>
          </a:xfrm>
          <a:prstGeom prst="rect">
            <a:avLst/>
          </a:prstGeom>
        </p:spPr>
      </p:pic>
      <p:sp>
        <p:nvSpPr>
          <p:cNvPr id="17" name="Retângulo 16">
            <a:extLst>
              <a:ext uri="{FF2B5EF4-FFF2-40B4-BE49-F238E27FC236}">
                <a16:creationId xmlns:a16="http://schemas.microsoft.com/office/drawing/2014/main" id="{3C65DEE1-087A-49F4-8CE9-2A2BE6DFC012}"/>
              </a:ext>
            </a:extLst>
          </p:cNvPr>
          <p:cNvSpPr/>
          <p:nvPr/>
        </p:nvSpPr>
        <p:spPr>
          <a:xfrm>
            <a:off x="2223730" y="5415299"/>
            <a:ext cx="2237664" cy="369332"/>
          </a:xfrm>
          <a:prstGeom prst="rect">
            <a:avLst/>
          </a:prstGeom>
        </p:spPr>
        <p:txBody>
          <a:bodyPr wrap="none">
            <a:spAutoFit/>
          </a:bodyPr>
          <a:lstStyle/>
          <a:p>
            <a:r>
              <a:rPr lang="pt-BR" b="1" dirty="0">
                <a:solidFill>
                  <a:srgbClr val="000000"/>
                </a:solidFill>
                <a:latin typeface="Goudy"/>
              </a:rPr>
              <a:t>Beatriz Silva Souza, 8 </a:t>
            </a:r>
            <a:endParaRPr lang="pt-BR" dirty="0"/>
          </a:p>
        </p:txBody>
      </p:sp>
    </p:spTree>
    <p:extLst>
      <p:ext uri="{BB962C8B-B14F-4D97-AF65-F5344CB8AC3E}">
        <p14:creationId xmlns:p14="http://schemas.microsoft.com/office/powerpoint/2010/main" val="221147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8249EA-7043-49D0-BB8E-2094A81ECBAB}"/>
              </a:ext>
            </a:extLst>
          </p:cNvPr>
          <p:cNvSpPr>
            <a:spLocks noGrp="1"/>
          </p:cNvSpPr>
          <p:nvPr>
            <p:ph type="body" sz="quarter" idx="11"/>
          </p:nvPr>
        </p:nvSpPr>
        <p:spPr>
          <a:xfrm>
            <a:off x="15875" y="-14132"/>
            <a:ext cx="9109075" cy="666750"/>
          </a:xfrm>
        </p:spPr>
        <p:txBody>
          <a:bodyPr/>
          <a:lstStyle/>
          <a:p>
            <a:r>
              <a:rPr lang="pt-BR" altLang="pt-BR" dirty="0">
                <a:ln>
                  <a:solidFill>
                    <a:schemeClr val="tx1"/>
                  </a:solidFill>
                </a:ln>
              </a:rPr>
              <a:t>DIVISÃO SUL AMERICANA</a:t>
            </a:r>
          </a:p>
        </p:txBody>
      </p:sp>
      <p:sp>
        <p:nvSpPr>
          <p:cNvPr id="5" name="Rectangle 1">
            <a:extLst>
              <a:ext uri="{FF2B5EF4-FFF2-40B4-BE49-F238E27FC236}">
                <a16:creationId xmlns:a16="http://schemas.microsoft.com/office/drawing/2014/main" id="{6583A7C5-CA76-4D1C-B478-667E908C1214}"/>
              </a:ext>
            </a:extLst>
          </p:cNvPr>
          <p:cNvSpPr>
            <a:spLocks noChangeArrowheads="1"/>
          </p:cNvSpPr>
          <p:nvPr/>
        </p:nvSpPr>
        <p:spPr bwMode="auto">
          <a:xfrm>
            <a:off x="71536" y="690952"/>
            <a:ext cx="3492351" cy="6167048"/>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Brasil</a:t>
            </a:r>
          </a:p>
          <a:p>
            <a:pPr marL="342900" indent="-342900">
              <a:buFont typeface="Arial" panose="020B0604020202020204" pitchFamily="34" charset="0"/>
              <a:buChar char="•"/>
            </a:pPr>
            <a:r>
              <a:rPr lang="es-ES" sz="2000" b="1" dirty="0"/>
              <a:t>Brasil  é o </a:t>
            </a:r>
            <a:r>
              <a:rPr lang="es-ES" sz="2000" b="1" dirty="0" err="1"/>
              <a:t>maior</a:t>
            </a:r>
            <a:r>
              <a:rPr lang="es-ES" sz="2000" b="1" dirty="0"/>
              <a:t> país </a:t>
            </a:r>
            <a:r>
              <a:rPr lang="es-ES" sz="2000" b="1" dirty="0" err="1"/>
              <a:t>na</a:t>
            </a:r>
            <a:r>
              <a:rPr lang="es-ES" sz="2000" b="1" dirty="0"/>
              <a:t> América do Sul e o quinto </a:t>
            </a:r>
            <a:r>
              <a:rPr lang="es-ES" sz="2000" b="1" dirty="0" err="1"/>
              <a:t>maior</a:t>
            </a:r>
            <a:r>
              <a:rPr lang="es-ES" sz="2000" b="1" dirty="0"/>
              <a:t> do mundo. Todos os países da América do Sul </a:t>
            </a:r>
            <a:r>
              <a:rPr lang="es-ES" sz="2000" b="1" dirty="0" err="1"/>
              <a:t>tem</a:t>
            </a:r>
            <a:r>
              <a:rPr lang="es-ES" sz="2000" b="1" dirty="0"/>
              <a:t> </a:t>
            </a:r>
            <a:r>
              <a:rPr lang="es-ES" sz="2000" b="1" dirty="0" err="1"/>
              <a:t>fronteira</a:t>
            </a:r>
            <a:r>
              <a:rPr lang="es-ES" sz="2000" b="1" dirty="0"/>
              <a:t> </a:t>
            </a:r>
            <a:r>
              <a:rPr lang="es-ES" sz="2000" b="1" dirty="0" err="1"/>
              <a:t>com</a:t>
            </a:r>
            <a:r>
              <a:rPr lang="es-ES" sz="2000" b="1" dirty="0"/>
              <a:t> o Brasil </a:t>
            </a:r>
            <a:r>
              <a:rPr lang="es-ES" sz="2000" b="1" dirty="0" err="1"/>
              <a:t>exceto</a:t>
            </a:r>
            <a:r>
              <a:rPr lang="es-ES" sz="2000" b="1" dirty="0"/>
              <a:t> Chile e </a:t>
            </a:r>
            <a:r>
              <a:rPr lang="es-ES" sz="2000" b="1" dirty="0" err="1"/>
              <a:t>Equador</a:t>
            </a:r>
            <a:r>
              <a:rPr lang="es-ES" sz="2000" b="1" dirty="0"/>
              <a:t>. </a:t>
            </a:r>
          </a:p>
          <a:p>
            <a:pPr marL="342900" indent="-342900">
              <a:buFont typeface="Arial" panose="020B0604020202020204" pitchFamily="34" charset="0"/>
              <a:buChar char="•"/>
            </a:pPr>
            <a:r>
              <a:rPr lang="es-ES" sz="2000" b="1" dirty="0"/>
              <a:t>Em 1939 </a:t>
            </a:r>
            <a:r>
              <a:rPr lang="es-ES" sz="2000" b="1" dirty="0" err="1"/>
              <a:t>foi</a:t>
            </a:r>
            <a:r>
              <a:rPr lang="es-ES" sz="2000" b="1" dirty="0"/>
              <a:t> fundada a Clínica Boa Vista em São Paulo. Em 1942, a Clínica </a:t>
            </a:r>
            <a:r>
              <a:rPr lang="es-ES" sz="2000" b="1" dirty="0" err="1"/>
              <a:t>foi</a:t>
            </a:r>
            <a:r>
              <a:rPr lang="es-ES" sz="2000" b="1" dirty="0"/>
              <a:t> </a:t>
            </a:r>
            <a:r>
              <a:rPr lang="es-ES" sz="2000" b="1" dirty="0" err="1"/>
              <a:t>substituída</a:t>
            </a:r>
            <a:r>
              <a:rPr lang="es-ES" sz="2000" b="1" dirty="0"/>
              <a:t> pela Casa de </a:t>
            </a:r>
            <a:r>
              <a:rPr lang="es-ES" sz="2000" b="1" dirty="0" err="1"/>
              <a:t>Saúde</a:t>
            </a:r>
            <a:r>
              <a:rPr lang="es-ES" sz="2000" b="1" dirty="0"/>
              <a:t> </a:t>
            </a:r>
            <a:r>
              <a:rPr lang="es-ES" sz="2000" b="1" dirty="0" err="1"/>
              <a:t>Liberdade</a:t>
            </a:r>
            <a:r>
              <a:rPr lang="es-ES" sz="2000" b="1" dirty="0"/>
              <a:t> (</a:t>
            </a:r>
            <a:r>
              <a:rPr lang="es-ES" sz="2000" b="1" dirty="0" err="1"/>
              <a:t>atual</a:t>
            </a:r>
            <a:r>
              <a:rPr lang="es-ES" sz="2000" b="1" dirty="0"/>
              <a:t> hospital adventista de São paulo), </a:t>
            </a:r>
            <a:r>
              <a:rPr lang="es-ES" sz="2000" b="1" dirty="0" err="1"/>
              <a:t>sob</a:t>
            </a:r>
            <a:r>
              <a:rPr lang="es-ES" sz="2000" b="1" dirty="0"/>
              <a:t> a </a:t>
            </a:r>
            <a:r>
              <a:rPr lang="es-ES" sz="2000" b="1" dirty="0" err="1"/>
              <a:t>direção</a:t>
            </a:r>
            <a:r>
              <a:rPr lang="es-ES" sz="2000" b="1" dirty="0"/>
              <a:t> do Dr. Galdino Nunes Vieira, </a:t>
            </a:r>
          </a:p>
          <a:p>
            <a:pPr marL="342900" indent="-342900">
              <a:buFont typeface="Arial" panose="020B0604020202020204" pitchFamily="34" charset="0"/>
              <a:buChar char="•"/>
            </a:pPr>
            <a:r>
              <a:rPr lang="es-ES" sz="2000" b="1" dirty="0"/>
              <a:t>O Cristo Redentor no Río de Janeiro pesa 635 toneladas e </a:t>
            </a:r>
            <a:r>
              <a:rPr lang="es-ES" sz="2000" b="1" dirty="0" err="1"/>
              <a:t>tem</a:t>
            </a:r>
            <a:r>
              <a:rPr lang="es-ES" sz="2000" b="1" dirty="0"/>
              <a:t> 38 metros de altura. É considerado </a:t>
            </a:r>
            <a:r>
              <a:rPr lang="es-ES" sz="2000" b="1" dirty="0" err="1"/>
              <a:t>uma</a:t>
            </a:r>
            <a:r>
              <a:rPr lang="es-ES" sz="2000" b="1" dirty="0"/>
              <a:t> das Sete </a:t>
            </a:r>
            <a:r>
              <a:rPr lang="es-ES" sz="2000" b="1" dirty="0" err="1"/>
              <a:t>maravilha</a:t>
            </a:r>
            <a:r>
              <a:rPr lang="es-ES" sz="2000" b="1" dirty="0"/>
              <a:t> do mundo moderno.</a:t>
            </a:r>
            <a:endParaRPr lang="en-US" sz="2000" b="1" dirty="0">
              <a:latin typeface="Myriad Pro" panose="020B0503030403020204" pitchFamily="34" charset="0"/>
            </a:endParaRPr>
          </a:p>
        </p:txBody>
      </p:sp>
      <p:pic>
        <p:nvPicPr>
          <p:cNvPr id="1026" name="Picture 2" descr="Resultado de imagem para Casa de SaÃºde Liberdade">
            <a:extLst>
              <a:ext uri="{FF2B5EF4-FFF2-40B4-BE49-F238E27FC236}">
                <a16:creationId xmlns:a16="http://schemas.microsoft.com/office/drawing/2014/main" id="{5055EBCD-A06F-4D98-8796-B8B005A3E1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7" y="690952"/>
            <a:ext cx="5561063" cy="3153023"/>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F3115CD0-7241-4DED-BE19-0A3ACFF118D8}"/>
              </a:ext>
            </a:extLst>
          </p:cNvPr>
          <p:cNvSpPr/>
          <p:nvPr/>
        </p:nvSpPr>
        <p:spPr>
          <a:xfrm>
            <a:off x="4788024" y="725654"/>
            <a:ext cx="3425361" cy="461665"/>
          </a:xfrm>
          <a:prstGeom prst="rect">
            <a:avLst/>
          </a:prstGeom>
        </p:spPr>
        <p:txBody>
          <a:bodyPr wrap="none">
            <a:spAutoFit/>
          </a:bodyPr>
          <a:lstStyle/>
          <a:p>
            <a:r>
              <a:rPr lang="es-ES" sz="2400" b="1" dirty="0"/>
              <a:t>Casa de </a:t>
            </a:r>
            <a:r>
              <a:rPr lang="es-ES" sz="2400" b="1" dirty="0" err="1"/>
              <a:t>Saúde</a:t>
            </a:r>
            <a:r>
              <a:rPr lang="es-ES" sz="2400" b="1" dirty="0"/>
              <a:t> </a:t>
            </a:r>
            <a:r>
              <a:rPr lang="es-ES" sz="2400" b="1" dirty="0" err="1"/>
              <a:t>Liberdade</a:t>
            </a:r>
            <a:r>
              <a:rPr lang="es-ES" sz="2400" b="1" dirty="0"/>
              <a:t> </a:t>
            </a:r>
            <a:endParaRPr lang="pt-BR" sz="2400" dirty="0"/>
          </a:p>
        </p:txBody>
      </p:sp>
      <p:pic>
        <p:nvPicPr>
          <p:cNvPr id="1028" name="Picture 4" descr="Resultado de imagem para Cristo Redentor no Rio">
            <a:extLst>
              <a:ext uri="{FF2B5EF4-FFF2-40B4-BE49-F238E27FC236}">
                <a16:creationId xmlns:a16="http://schemas.microsoft.com/office/drawing/2014/main" id="{D1BEA7BA-5164-4744-A880-E62AF33BA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5483" y="3878677"/>
            <a:ext cx="4444949" cy="2963299"/>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ED11436D-C5CE-4305-A488-86560AB24FAD}"/>
              </a:ext>
            </a:extLst>
          </p:cNvPr>
          <p:cNvSpPr/>
          <p:nvPr/>
        </p:nvSpPr>
        <p:spPr>
          <a:xfrm>
            <a:off x="5148064" y="3861048"/>
            <a:ext cx="2245295" cy="461665"/>
          </a:xfrm>
          <a:prstGeom prst="rect">
            <a:avLst/>
          </a:prstGeom>
        </p:spPr>
        <p:txBody>
          <a:bodyPr wrap="none">
            <a:spAutoFit/>
          </a:bodyPr>
          <a:lstStyle/>
          <a:p>
            <a:r>
              <a:rPr lang="es-ES" sz="2400" b="1" dirty="0"/>
              <a:t>Cristo Redentor </a:t>
            </a:r>
            <a:endParaRPr lang="pt-BR" sz="2400" b="1" dirty="0"/>
          </a:p>
        </p:txBody>
      </p:sp>
    </p:spTree>
    <p:extLst>
      <p:ext uri="{BB962C8B-B14F-4D97-AF65-F5344CB8AC3E}">
        <p14:creationId xmlns:p14="http://schemas.microsoft.com/office/powerpoint/2010/main" val="323709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ço Reservado para Texto 2">
            <a:extLst>
              <a:ext uri="{FF2B5EF4-FFF2-40B4-BE49-F238E27FC236}">
                <a16:creationId xmlns:a16="http://schemas.microsoft.com/office/drawing/2014/main" id="{8BBA0ED8-CA9A-4BE6-82A8-A3A3272758EB}"/>
              </a:ext>
            </a:extLst>
          </p:cNvPr>
          <p:cNvSpPr txBox="1">
            <a:spLocks/>
          </p:cNvSpPr>
          <p:nvPr/>
        </p:nvSpPr>
        <p:spPr>
          <a:xfrm>
            <a:off x="15875" y="0"/>
            <a:ext cx="9109075" cy="666750"/>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3200" b="1" kern="1200">
                <a:solidFill>
                  <a:srgbClr val="FFFF00"/>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2800" b="1" kern="1200">
                <a:solidFill>
                  <a:srgbClr val="FFFF00"/>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2400" b="1" kern="1200">
                <a:solidFill>
                  <a:srgbClr val="FFFF00"/>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altLang="pt-BR" dirty="0">
                <a:ln>
                  <a:solidFill>
                    <a:schemeClr val="tx1"/>
                  </a:solidFill>
                </a:ln>
              </a:rPr>
              <a:t>DIVISÃO SUL AMERICANA</a:t>
            </a:r>
          </a:p>
        </p:txBody>
      </p:sp>
      <p:sp>
        <p:nvSpPr>
          <p:cNvPr id="3" name="CaixaDeTexto 18">
            <a:extLst>
              <a:ext uri="{FF2B5EF4-FFF2-40B4-BE49-F238E27FC236}">
                <a16:creationId xmlns:a16="http://schemas.microsoft.com/office/drawing/2014/main" id="{81AE43C2-6ECC-4FD5-B89E-A019A4EC5462}"/>
              </a:ext>
            </a:extLst>
          </p:cNvPr>
          <p:cNvSpPr txBox="1">
            <a:spLocks noChangeArrowheads="1"/>
          </p:cNvSpPr>
          <p:nvPr/>
        </p:nvSpPr>
        <p:spPr bwMode="auto">
          <a:xfrm>
            <a:off x="323528" y="3522223"/>
            <a:ext cx="4176464" cy="329320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pt-BR" altLang="pt-BR" sz="1600" b="1" dirty="0">
                <a:solidFill>
                  <a:srgbClr val="FF0000"/>
                </a:solidFill>
              </a:rPr>
              <a:t>Animal do Amazonas: Anaconda(sucuri)</a:t>
            </a:r>
          </a:p>
          <a:p>
            <a:r>
              <a:rPr lang="pt-BR" sz="1600" b="1" dirty="0"/>
              <a:t>É a maior cobra do mundo, medindo 6 a 9 metros de comprimento.</a:t>
            </a:r>
          </a:p>
          <a:p>
            <a:r>
              <a:rPr lang="en-US" sz="1600" b="1" dirty="0"/>
              <a:t>As </a:t>
            </a:r>
            <a:r>
              <a:rPr lang="en-US" sz="1600" b="1" dirty="0" err="1"/>
              <a:t>sucuris</a:t>
            </a:r>
            <a:r>
              <a:rPr lang="en-US" sz="1600" b="1" dirty="0"/>
              <a:t> </a:t>
            </a:r>
            <a:r>
              <a:rPr lang="en-US" sz="1600" b="1" dirty="0" err="1"/>
              <a:t>são</a:t>
            </a:r>
            <a:r>
              <a:rPr lang="en-US" sz="1600" b="1" dirty="0"/>
              <a:t> </a:t>
            </a:r>
            <a:r>
              <a:rPr lang="en-US" sz="1600" b="1" dirty="0" err="1"/>
              <a:t>aquáticas</a:t>
            </a:r>
            <a:r>
              <a:rPr lang="en-US" sz="1600" b="1" dirty="0"/>
              <a:t>. </a:t>
            </a:r>
            <a:r>
              <a:rPr lang="pt-BR" sz="1600" b="1" dirty="0"/>
              <a:t>Elas não são venenosas, mas matam suas presas se enroscando nelas e apertando-as até a morte. Uma anaconda tem dentes e podem morder, mas a mordida cicatriza rapidamente. Raramente ataca qualquer coisa maior do que pássaros e pequenos mamíferos.</a:t>
            </a:r>
          </a:p>
          <a:p>
            <a:r>
              <a:rPr lang="pt-BR" sz="1600" b="1" dirty="0"/>
              <a:t>É preciso dois homens para lidar </a:t>
            </a:r>
            <a:r>
              <a:rPr lang="en-US" sz="1600" b="1" dirty="0"/>
              <a:t>com </a:t>
            </a:r>
            <a:r>
              <a:rPr lang="en-US" sz="1600" b="1" dirty="0" err="1"/>
              <a:t>uma</a:t>
            </a:r>
            <a:r>
              <a:rPr lang="en-US" sz="1600" b="1" dirty="0"/>
              <a:t> </a:t>
            </a:r>
            <a:r>
              <a:rPr lang="en-US" sz="1600" b="1" dirty="0" err="1"/>
              <a:t>dessas</a:t>
            </a:r>
            <a:r>
              <a:rPr lang="en-US" sz="1600" b="1" dirty="0"/>
              <a:t> cobras.</a:t>
            </a:r>
            <a:endParaRPr lang="pt-BR" sz="1600" b="1" i="1" dirty="0"/>
          </a:p>
        </p:txBody>
      </p:sp>
      <p:pic>
        <p:nvPicPr>
          <p:cNvPr id="4" name="Imagem 3">
            <a:extLst>
              <a:ext uri="{FF2B5EF4-FFF2-40B4-BE49-F238E27FC236}">
                <a16:creationId xmlns:a16="http://schemas.microsoft.com/office/drawing/2014/main" id="{F56BE317-72ED-49D4-BB10-B61DB061A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59" y="698335"/>
            <a:ext cx="4166833" cy="2777888"/>
          </a:xfrm>
          <a:prstGeom prst="rect">
            <a:avLst/>
          </a:prstGeom>
        </p:spPr>
      </p:pic>
      <p:pic>
        <p:nvPicPr>
          <p:cNvPr id="5" name="Imagem 4">
            <a:extLst>
              <a:ext uri="{FF2B5EF4-FFF2-40B4-BE49-F238E27FC236}">
                <a16:creationId xmlns:a16="http://schemas.microsoft.com/office/drawing/2014/main" id="{1858006E-4E6E-4E88-BEAE-6B62D9F40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2097604"/>
            <a:ext cx="3491880" cy="4767176"/>
          </a:xfrm>
          <a:prstGeom prst="rect">
            <a:avLst/>
          </a:prstGeom>
        </p:spPr>
      </p:pic>
      <p:pic>
        <p:nvPicPr>
          <p:cNvPr id="6" name="Imagem 5">
            <a:extLst>
              <a:ext uri="{FF2B5EF4-FFF2-40B4-BE49-F238E27FC236}">
                <a16:creationId xmlns:a16="http://schemas.microsoft.com/office/drawing/2014/main" id="{4C5DEB7A-8F29-4F1E-B957-D3272E97B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448" y="698334"/>
            <a:ext cx="2466975" cy="1847850"/>
          </a:xfrm>
          <a:prstGeom prst="rect">
            <a:avLst/>
          </a:prstGeom>
        </p:spPr>
      </p:pic>
    </p:spTree>
    <p:extLst>
      <p:ext uri="{BB962C8B-B14F-4D97-AF65-F5344CB8AC3E}">
        <p14:creationId xmlns:p14="http://schemas.microsoft.com/office/powerpoint/2010/main" val="3073836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a:xfrm>
            <a:off x="15875" y="0"/>
            <a:ext cx="9109075" cy="666750"/>
          </a:xfrm>
        </p:spPr>
        <p:txBody>
          <a:bodyPr/>
          <a:lstStyle/>
          <a:p>
            <a:r>
              <a:rPr lang="pt-BR" altLang="pt-BR" dirty="0">
                <a:latin typeface="Calibri" panose="020F0502020204030204" pitchFamily="34" charset="0"/>
              </a:rPr>
              <a:t>S03 - Missões – 20 de abril</a:t>
            </a:r>
            <a:endParaRPr lang="pt-BR" dirty="0"/>
          </a:p>
        </p:txBody>
      </p:sp>
      <p:pic>
        <p:nvPicPr>
          <p:cNvPr id="6" name="Imagem 5" descr="Uma imagem contendo texto, mapa&#10;&#10;Descrição gerada automaticamente">
            <a:extLst>
              <a:ext uri="{FF2B5EF4-FFF2-40B4-BE49-F238E27FC236}">
                <a16:creationId xmlns:a16="http://schemas.microsoft.com/office/drawing/2014/main" id="{04C89BA3-84F4-4C25-896B-ACB3694EA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660" y="1556792"/>
            <a:ext cx="3452946" cy="5206886"/>
          </a:xfrm>
          <a:prstGeom prst="rect">
            <a:avLst/>
          </a:prstGeom>
        </p:spPr>
      </p:pic>
      <p:sp>
        <p:nvSpPr>
          <p:cNvPr id="7" name="Título 1">
            <a:extLst>
              <a:ext uri="{FF2B5EF4-FFF2-40B4-BE49-F238E27FC236}">
                <a16:creationId xmlns:a16="http://schemas.microsoft.com/office/drawing/2014/main" id="{F334AF06-0562-4B3A-BD45-86E914C70643}"/>
              </a:ext>
            </a:extLst>
          </p:cNvPr>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PT" alt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O aniversário beneficente</a:t>
            </a:r>
            <a:endPar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endParaRPr>
          </a:p>
        </p:txBody>
      </p:sp>
      <p:sp>
        <p:nvSpPr>
          <p:cNvPr id="8" name="CaixaDeTexto 2">
            <a:extLst>
              <a:ext uri="{FF2B5EF4-FFF2-40B4-BE49-F238E27FC236}">
                <a16:creationId xmlns:a16="http://schemas.microsoft.com/office/drawing/2014/main" id="{59E13B8F-5BB2-45B6-8FED-EA78F2FE243D}"/>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Brasil</a:t>
            </a:r>
            <a:endParaRPr lang="pt-BR" altLang="pt-BR" sz="2400" b="1" dirty="0"/>
          </a:p>
        </p:txBody>
      </p:sp>
      <p:cxnSp>
        <p:nvCxnSpPr>
          <p:cNvPr id="9" name="Conector de Seta Reta 8">
            <a:extLst>
              <a:ext uri="{FF2B5EF4-FFF2-40B4-BE49-F238E27FC236}">
                <a16:creationId xmlns:a16="http://schemas.microsoft.com/office/drawing/2014/main" id="{AF3F3BD9-AF73-4EFE-822E-7F3C949EE963}"/>
              </a:ext>
            </a:extLst>
          </p:cNvPr>
          <p:cNvCxnSpPr>
            <a:cxnSpLocks/>
            <a:stCxn id="8" idx="3"/>
          </p:cNvCxnSpPr>
          <p:nvPr/>
        </p:nvCxnSpPr>
        <p:spPr>
          <a:xfrm flipV="1">
            <a:off x="4427984" y="3429000"/>
            <a:ext cx="3331840" cy="30630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Resultado de imagem para BANDEIRA bRASIL">
            <a:extLst>
              <a:ext uri="{FF2B5EF4-FFF2-40B4-BE49-F238E27FC236}">
                <a16:creationId xmlns:a16="http://schemas.microsoft.com/office/drawing/2014/main" id="{0CE5F881-8CFC-4E33-AA37-A172EF8C5C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199" y="5430945"/>
            <a:ext cx="1923252" cy="134627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9C34C8F4-1FA0-48F7-83CF-A24B48E76071}"/>
              </a:ext>
            </a:extLst>
          </p:cNvPr>
          <p:cNvSpPr/>
          <p:nvPr/>
        </p:nvSpPr>
        <p:spPr>
          <a:xfrm>
            <a:off x="2267744" y="5402805"/>
            <a:ext cx="2730876" cy="369332"/>
          </a:xfrm>
          <a:prstGeom prst="rect">
            <a:avLst/>
          </a:prstGeom>
        </p:spPr>
        <p:txBody>
          <a:bodyPr wrap="none">
            <a:spAutoFit/>
          </a:bodyPr>
          <a:lstStyle/>
          <a:p>
            <a:r>
              <a:rPr lang="pt-BR" b="1" dirty="0">
                <a:solidFill>
                  <a:srgbClr val="000000"/>
                </a:solidFill>
                <a:latin typeface="Goudy"/>
              </a:rPr>
              <a:t>Juliana Santos Ferreira, 12 </a:t>
            </a:r>
            <a:endParaRPr lang="pt-BR" dirty="0"/>
          </a:p>
        </p:txBody>
      </p:sp>
      <p:pic>
        <p:nvPicPr>
          <p:cNvPr id="3" name="Imagem 2">
            <a:extLst>
              <a:ext uri="{FF2B5EF4-FFF2-40B4-BE49-F238E27FC236}">
                <a16:creationId xmlns:a16="http://schemas.microsoft.com/office/drawing/2014/main" id="{00FC8255-6646-412C-A9E5-8C4648748208}"/>
              </a:ext>
            </a:extLst>
          </p:cNvPr>
          <p:cNvPicPr>
            <a:picLocks noChangeAspect="1"/>
          </p:cNvPicPr>
          <p:nvPr/>
        </p:nvPicPr>
        <p:blipFill>
          <a:blip r:embed="rId5"/>
          <a:stretch>
            <a:fillRect/>
          </a:stretch>
        </p:blipFill>
        <p:spPr>
          <a:xfrm>
            <a:off x="224199" y="1622530"/>
            <a:ext cx="3786988" cy="3717032"/>
          </a:xfrm>
          <a:prstGeom prst="rect">
            <a:avLst/>
          </a:prstGeom>
        </p:spPr>
      </p:pic>
    </p:spTree>
    <p:extLst>
      <p:ext uri="{BB962C8B-B14F-4D97-AF65-F5344CB8AC3E}">
        <p14:creationId xmlns:p14="http://schemas.microsoft.com/office/powerpoint/2010/main" val="410114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8249EA-7043-49D0-BB8E-2094A81ECBAB}"/>
              </a:ext>
            </a:extLst>
          </p:cNvPr>
          <p:cNvSpPr>
            <a:spLocks noGrp="1"/>
          </p:cNvSpPr>
          <p:nvPr>
            <p:ph type="body" sz="quarter" idx="11"/>
          </p:nvPr>
        </p:nvSpPr>
        <p:spPr>
          <a:xfrm>
            <a:off x="15875" y="-14132"/>
            <a:ext cx="9109075" cy="666750"/>
          </a:xfrm>
        </p:spPr>
        <p:txBody>
          <a:bodyPr/>
          <a:lstStyle/>
          <a:p>
            <a:r>
              <a:rPr lang="pt-BR" altLang="pt-BR" dirty="0">
                <a:ln>
                  <a:solidFill>
                    <a:schemeClr val="tx1"/>
                  </a:solidFill>
                </a:ln>
              </a:rPr>
              <a:t>DIVISÃO SUL AMERICANA</a:t>
            </a:r>
          </a:p>
        </p:txBody>
      </p:sp>
      <p:sp>
        <p:nvSpPr>
          <p:cNvPr id="5" name="Rectangle 1">
            <a:extLst>
              <a:ext uri="{FF2B5EF4-FFF2-40B4-BE49-F238E27FC236}">
                <a16:creationId xmlns:a16="http://schemas.microsoft.com/office/drawing/2014/main" id="{6583A7C5-CA76-4D1C-B478-667E908C1214}"/>
              </a:ext>
            </a:extLst>
          </p:cNvPr>
          <p:cNvSpPr>
            <a:spLocks noChangeArrowheads="1"/>
          </p:cNvSpPr>
          <p:nvPr/>
        </p:nvSpPr>
        <p:spPr bwMode="auto">
          <a:xfrm>
            <a:off x="71536" y="690952"/>
            <a:ext cx="3564360" cy="1801944"/>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Brasil</a:t>
            </a:r>
          </a:p>
          <a:p>
            <a:pPr marL="342900" indent="-342900">
              <a:buFont typeface="Arial" panose="020B0604020202020204" pitchFamily="34" charset="0"/>
              <a:buChar char="•"/>
            </a:pPr>
            <a:r>
              <a:rPr lang="pt-BR" b="1" dirty="0"/>
              <a:t>Salvador, em 1549, foi declarada a primeira capital do Brasil.</a:t>
            </a:r>
            <a:endParaRPr lang="pt-BR" sz="2000" b="1" dirty="0"/>
          </a:p>
          <a:p>
            <a:pPr marL="342900" indent="-342900">
              <a:buFont typeface="Arial" panose="020B0604020202020204" pitchFamily="34" charset="0"/>
              <a:buChar char="•"/>
            </a:pPr>
            <a:r>
              <a:rPr lang="pt-BR" sz="2000" b="1" dirty="0"/>
              <a:t>O brasileiro que nasce na cidade de Salvador se chama Soteropolitano.</a:t>
            </a:r>
          </a:p>
          <a:p>
            <a:pPr marL="342900" indent="-342900">
              <a:buFont typeface="Arial" panose="020B0604020202020204" pitchFamily="34" charset="0"/>
              <a:buChar char="•"/>
            </a:pPr>
            <a:endParaRPr lang="pt-BR" sz="2000" b="1" dirty="0"/>
          </a:p>
          <a:p>
            <a:pPr marL="342900" indent="-342900">
              <a:buFont typeface="Arial" panose="020B0604020202020204" pitchFamily="34" charset="0"/>
              <a:buChar char="•"/>
            </a:pPr>
            <a:endParaRPr lang="pt-BR" sz="2000" b="1" i="1" dirty="0">
              <a:solidFill>
                <a:srgbClr val="FF0000"/>
              </a:solidFill>
            </a:endParaRPr>
          </a:p>
        </p:txBody>
      </p:sp>
      <p:pic>
        <p:nvPicPr>
          <p:cNvPr id="3074" name="Picture 2" descr="Resultado de imagem para salvador bahia">
            <a:extLst>
              <a:ext uri="{FF2B5EF4-FFF2-40B4-BE49-F238E27FC236}">
                <a16:creationId xmlns:a16="http://schemas.microsoft.com/office/drawing/2014/main" id="{78385AEA-329D-407D-892B-07F96299E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6731" y="3667575"/>
            <a:ext cx="4692527" cy="312605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C2E738A9-8C1B-41EB-A0A6-7D249E68A0FC}"/>
              </a:ext>
            </a:extLst>
          </p:cNvPr>
          <p:cNvSpPr/>
          <p:nvPr/>
        </p:nvSpPr>
        <p:spPr>
          <a:xfrm>
            <a:off x="80327" y="5983534"/>
            <a:ext cx="4296404" cy="923330"/>
          </a:xfrm>
          <a:prstGeom prst="rect">
            <a:avLst/>
          </a:prstGeom>
        </p:spPr>
        <p:txBody>
          <a:bodyPr wrap="square">
            <a:spAutoFit/>
          </a:bodyPr>
          <a:lstStyle/>
          <a:p>
            <a:pPr algn="ctr"/>
            <a:r>
              <a:rPr lang="pt-BR" b="1" dirty="0">
                <a:solidFill>
                  <a:srgbClr val="333333"/>
                </a:solidFill>
                <a:latin typeface="Roboto"/>
              </a:rPr>
              <a:t>Vista do Elevador Lacerda, Forte de São Marcelo, Baía de Todos os Santos e Mercado Modelo</a:t>
            </a:r>
            <a:endParaRPr lang="pt-BR" b="1" dirty="0"/>
          </a:p>
        </p:txBody>
      </p:sp>
      <p:pic>
        <p:nvPicPr>
          <p:cNvPr id="3076" name="Picture 4" descr="Igrejas do sÃ©culo 17 e 18 e casarÃµes coloridos formam o Pelourinho, com suas ladeiras com calÃ§amento pÃ© de moleque">
            <a:extLst>
              <a:ext uri="{FF2B5EF4-FFF2-40B4-BE49-F238E27FC236}">
                <a16:creationId xmlns:a16="http://schemas.microsoft.com/office/drawing/2014/main" id="{A3EC771E-069F-4945-BF6A-9D397C041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74" y="3124426"/>
            <a:ext cx="4036564" cy="2680838"/>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DBE9DCC7-AEA2-4D71-A348-0752B3C363C7}"/>
              </a:ext>
            </a:extLst>
          </p:cNvPr>
          <p:cNvSpPr/>
          <p:nvPr/>
        </p:nvSpPr>
        <p:spPr>
          <a:xfrm>
            <a:off x="214574" y="2494637"/>
            <a:ext cx="4081830" cy="646331"/>
          </a:xfrm>
          <a:prstGeom prst="rect">
            <a:avLst/>
          </a:prstGeom>
        </p:spPr>
        <p:txBody>
          <a:bodyPr wrap="square">
            <a:spAutoFit/>
          </a:bodyPr>
          <a:lstStyle/>
          <a:p>
            <a:pPr algn="ctr"/>
            <a:r>
              <a:rPr lang="pt-BR" b="1" dirty="0">
                <a:solidFill>
                  <a:srgbClr val="333333"/>
                </a:solidFill>
                <a:latin typeface="Roboto"/>
              </a:rPr>
              <a:t>Pelourinho com casas dos séculos 17 e 18 (de 1601 a 1800)</a:t>
            </a:r>
            <a:endParaRPr lang="pt-BR" b="1" dirty="0"/>
          </a:p>
        </p:txBody>
      </p:sp>
      <p:pic>
        <p:nvPicPr>
          <p:cNvPr id="3078" name="Picture 6" descr="O Solar do UnhÃ£o, construÃ§Ã£o do sÃ©culo 16 banhada pela BaÃ­a de Todos os Santos, sedia atualmente o Museu de Arte Moderna da Bahia">
            <a:extLst>
              <a:ext uri="{FF2B5EF4-FFF2-40B4-BE49-F238E27FC236}">
                <a16:creationId xmlns:a16="http://schemas.microsoft.com/office/drawing/2014/main" id="{B972C991-739E-4744-92E3-51EADFD55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9526" y="710947"/>
            <a:ext cx="4624902" cy="2257630"/>
          </a:xfrm>
          <a:prstGeom prst="rect">
            <a:avLst/>
          </a:prstGeom>
          <a:noFill/>
          <a:extLst>
            <a:ext uri="{909E8E84-426E-40DD-AFC4-6F175D3DCCD1}">
              <a14:hiddenFill xmlns:a14="http://schemas.microsoft.com/office/drawing/2010/main">
                <a:solidFill>
                  <a:srgbClr val="FFFFFF"/>
                </a:solidFill>
              </a14:hiddenFill>
            </a:ext>
          </a:extLst>
        </p:spPr>
      </p:pic>
      <p:sp>
        <p:nvSpPr>
          <p:cNvPr id="14" name="Retângulo 13">
            <a:extLst>
              <a:ext uri="{FF2B5EF4-FFF2-40B4-BE49-F238E27FC236}">
                <a16:creationId xmlns:a16="http://schemas.microsoft.com/office/drawing/2014/main" id="{E3D1C3FE-BE56-46FA-BA68-945CD4C311C2}"/>
              </a:ext>
            </a:extLst>
          </p:cNvPr>
          <p:cNvSpPr/>
          <p:nvPr/>
        </p:nvSpPr>
        <p:spPr>
          <a:xfrm>
            <a:off x="4296404" y="2677033"/>
            <a:ext cx="4788024" cy="923330"/>
          </a:xfrm>
          <a:prstGeom prst="rect">
            <a:avLst/>
          </a:prstGeom>
        </p:spPr>
        <p:txBody>
          <a:bodyPr wrap="square">
            <a:spAutoFit/>
          </a:bodyPr>
          <a:lstStyle/>
          <a:p>
            <a:pPr algn="ctr"/>
            <a:r>
              <a:rPr lang="pt-BR" b="1" dirty="0">
                <a:solidFill>
                  <a:schemeClr val="bg1"/>
                </a:solidFill>
              </a:rPr>
              <a:t>O Solar do Unhão, construção do século 16 </a:t>
            </a:r>
            <a:r>
              <a:rPr lang="pt-BR" b="1" dirty="0"/>
              <a:t>banhado pela Baía de Todos os Santos, é atualmente o Museu de Arte Moderna da Bahia</a:t>
            </a:r>
          </a:p>
        </p:txBody>
      </p:sp>
    </p:spTree>
    <p:extLst>
      <p:ext uri="{BB962C8B-B14F-4D97-AF65-F5344CB8AC3E}">
        <p14:creationId xmlns:p14="http://schemas.microsoft.com/office/powerpoint/2010/main" val="4105344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ço Reservado para Texto 2">
            <a:extLst>
              <a:ext uri="{FF2B5EF4-FFF2-40B4-BE49-F238E27FC236}">
                <a16:creationId xmlns:a16="http://schemas.microsoft.com/office/drawing/2014/main" id="{8BBA0ED8-CA9A-4BE6-82A8-A3A3272758EB}"/>
              </a:ext>
            </a:extLst>
          </p:cNvPr>
          <p:cNvSpPr txBox="1">
            <a:spLocks/>
          </p:cNvSpPr>
          <p:nvPr/>
        </p:nvSpPr>
        <p:spPr>
          <a:xfrm>
            <a:off x="15875" y="0"/>
            <a:ext cx="9109075" cy="666750"/>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3200" b="1" kern="1200">
                <a:solidFill>
                  <a:srgbClr val="FFFF00"/>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2800" b="1" kern="1200">
                <a:solidFill>
                  <a:srgbClr val="FFFF00"/>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2400" b="1" kern="1200">
                <a:solidFill>
                  <a:srgbClr val="FFFF00"/>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altLang="pt-BR" dirty="0">
                <a:ln>
                  <a:solidFill>
                    <a:schemeClr val="tx1"/>
                  </a:solidFill>
                </a:ln>
              </a:rPr>
              <a:t>DIVISÃO SUL AMERICANA</a:t>
            </a:r>
          </a:p>
        </p:txBody>
      </p:sp>
      <p:sp>
        <p:nvSpPr>
          <p:cNvPr id="3" name="CaixaDeTexto 18">
            <a:extLst>
              <a:ext uri="{FF2B5EF4-FFF2-40B4-BE49-F238E27FC236}">
                <a16:creationId xmlns:a16="http://schemas.microsoft.com/office/drawing/2014/main" id="{0BF7E6EB-7BF0-470F-8EA4-EE640A1AAB1E}"/>
              </a:ext>
            </a:extLst>
          </p:cNvPr>
          <p:cNvSpPr txBox="1">
            <a:spLocks noChangeArrowheads="1"/>
          </p:cNvSpPr>
          <p:nvPr/>
        </p:nvSpPr>
        <p:spPr bwMode="auto">
          <a:xfrm>
            <a:off x="179512" y="4231447"/>
            <a:ext cx="4320480" cy="255454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sz="1600" b="1" dirty="0">
                <a:solidFill>
                  <a:srgbClr val="FF0000"/>
                </a:solidFill>
              </a:rPr>
              <a:t>Animal do Amazonas: Peixe-boi </a:t>
            </a:r>
          </a:p>
          <a:p>
            <a:r>
              <a:rPr lang="pt-BR" b="1" dirty="0"/>
              <a:t>O peixe-boi, às vezes chamado de vaca-marinha, cresce até 4 m de</a:t>
            </a:r>
          </a:p>
          <a:p>
            <a:r>
              <a:rPr lang="pt-BR" b="1" dirty="0"/>
              <a:t>comprimento e pode pesar até 675 kg. Ele come plantas aquáticas no rio Amazonas. Seu lábio superior é dividido em duas metades, que ele usa para colher as plantas como um par de alicates.</a:t>
            </a:r>
          </a:p>
        </p:txBody>
      </p:sp>
      <p:pic>
        <p:nvPicPr>
          <p:cNvPr id="4" name="Imagem 3">
            <a:extLst>
              <a:ext uri="{FF2B5EF4-FFF2-40B4-BE49-F238E27FC236}">
                <a16:creationId xmlns:a16="http://schemas.microsoft.com/office/drawing/2014/main" id="{78DAB431-B772-485B-B324-6B21CCA2E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31" y="764704"/>
            <a:ext cx="3300462" cy="2320479"/>
          </a:xfrm>
          <a:prstGeom prst="rect">
            <a:avLst/>
          </a:prstGeom>
        </p:spPr>
      </p:pic>
      <p:pic>
        <p:nvPicPr>
          <p:cNvPr id="5" name="Imagem 4">
            <a:extLst>
              <a:ext uri="{FF2B5EF4-FFF2-40B4-BE49-F238E27FC236}">
                <a16:creationId xmlns:a16="http://schemas.microsoft.com/office/drawing/2014/main" id="{9B00A243-4215-46D0-9202-E5D8BD7E2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881" y="1612924"/>
            <a:ext cx="3407993" cy="2552705"/>
          </a:xfrm>
          <a:prstGeom prst="rect">
            <a:avLst/>
          </a:prstGeom>
        </p:spPr>
      </p:pic>
      <p:pic>
        <p:nvPicPr>
          <p:cNvPr id="6" name="Imagem 5">
            <a:extLst>
              <a:ext uri="{FF2B5EF4-FFF2-40B4-BE49-F238E27FC236}">
                <a16:creationId xmlns:a16="http://schemas.microsoft.com/office/drawing/2014/main" id="{BC0D6103-EA14-4451-8F50-F7624112F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9819" y="764704"/>
            <a:ext cx="2466975" cy="1847850"/>
          </a:xfrm>
          <a:prstGeom prst="rect">
            <a:avLst/>
          </a:prstGeom>
        </p:spPr>
      </p:pic>
      <p:pic>
        <p:nvPicPr>
          <p:cNvPr id="7" name="Imagem 6">
            <a:extLst>
              <a:ext uri="{FF2B5EF4-FFF2-40B4-BE49-F238E27FC236}">
                <a16:creationId xmlns:a16="http://schemas.microsoft.com/office/drawing/2014/main" id="{E3270F72-6E85-4358-8E41-5DAFB73E5E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7785" y="4165629"/>
            <a:ext cx="3810000" cy="2543175"/>
          </a:xfrm>
          <a:prstGeom prst="rect">
            <a:avLst/>
          </a:prstGeom>
        </p:spPr>
      </p:pic>
    </p:spTree>
    <p:extLst>
      <p:ext uri="{BB962C8B-B14F-4D97-AF65-F5344CB8AC3E}">
        <p14:creationId xmlns:p14="http://schemas.microsoft.com/office/powerpoint/2010/main" val="3696436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S04 </a:t>
            </a:r>
            <a:r>
              <a:rPr lang="pt-BR" altLang="pt-BR" sz="4000"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a:t>
            </a:r>
            <a:r>
              <a:rPr lang="pt-BR" altLang="pt-BR" dirty="0">
                <a:latin typeface="Calibri" panose="020F0502020204030204" pitchFamily="34" charset="0"/>
              </a:rPr>
              <a:t> Missões – 27 de abril</a:t>
            </a:r>
            <a:endParaRPr lang="pt-BR" dirty="0"/>
          </a:p>
        </p:txBody>
      </p:sp>
      <p:pic>
        <p:nvPicPr>
          <p:cNvPr id="6" name="Imagem 5" descr="Uma imagem contendo texto, mapa&#10;&#10;Descrição gerada automaticamente">
            <a:extLst>
              <a:ext uri="{FF2B5EF4-FFF2-40B4-BE49-F238E27FC236}">
                <a16:creationId xmlns:a16="http://schemas.microsoft.com/office/drawing/2014/main" id="{C1B97791-BF3F-4551-803F-B6040CC45B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660" y="1556792"/>
            <a:ext cx="3452946" cy="5206886"/>
          </a:xfrm>
          <a:prstGeom prst="rect">
            <a:avLst/>
          </a:prstGeom>
        </p:spPr>
      </p:pic>
      <p:sp>
        <p:nvSpPr>
          <p:cNvPr id="7" name="Título 1">
            <a:extLst>
              <a:ext uri="{FF2B5EF4-FFF2-40B4-BE49-F238E27FC236}">
                <a16:creationId xmlns:a16="http://schemas.microsoft.com/office/drawing/2014/main" id="{1973C007-EF7B-40C1-82AF-474DBADA9FE2}"/>
              </a:ext>
            </a:extLst>
          </p:cNvPr>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PT" alt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Cantando Para o Papai</a:t>
            </a:r>
            <a:endPar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endParaRPr>
          </a:p>
        </p:txBody>
      </p:sp>
      <p:sp>
        <p:nvSpPr>
          <p:cNvPr id="8" name="CaixaDeTexto 2">
            <a:extLst>
              <a:ext uri="{FF2B5EF4-FFF2-40B4-BE49-F238E27FC236}">
                <a16:creationId xmlns:a16="http://schemas.microsoft.com/office/drawing/2014/main" id="{856F85EE-7CD3-4989-8BE5-0CE0295522DB}"/>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Brasil</a:t>
            </a:r>
            <a:endParaRPr lang="pt-BR" altLang="pt-BR" sz="2400" b="1" dirty="0"/>
          </a:p>
        </p:txBody>
      </p:sp>
      <p:cxnSp>
        <p:nvCxnSpPr>
          <p:cNvPr id="9" name="Conector de Seta Reta 8">
            <a:extLst>
              <a:ext uri="{FF2B5EF4-FFF2-40B4-BE49-F238E27FC236}">
                <a16:creationId xmlns:a16="http://schemas.microsoft.com/office/drawing/2014/main" id="{F638ADDD-883E-48EF-8B5F-99FEF8FE2FEF}"/>
              </a:ext>
            </a:extLst>
          </p:cNvPr>
          <p:cNvCxnSpPr>
            <a:cxnSpLocks/>
            <a:stCxn id="8" idx="3"/>
          </p:cNvCxnSpPr>
          <p:nvPr/>
        </p:nvCxnSpPr>
        <p:spPr>
          <a:xfrm flipV="1">
            <a:off x="4427984" y="3429000"/>
            <a:ext cx="3331840" cy="30630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Resultado de imagem para BANDEIRA bRASIL">
            <a:extLst>
              <a:ext uri="{FF2B5EF4-FFF2-40B4-BE49-F238E27FC236}">
                <a16:creationId xmlns:a16="http://schemas.microsoft.com/office/drawing/2014/main" id="{404570FB-422A-4E96-8302-548D2949FF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199" y="5430945"/>
            <a:ext cx="1923252" cy="134627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491BC289-3FE7-4838-97D0-C05D2B530B8C}"/>
              </a:ext>
            </a:extLst>
          </p:cNvPr>
          <p:cNvPicPr>
            <a:picLocks noChangeAspect="1"/>
          </p:cNvPicPr>
          <p:nvPr/>
        </p:nvPicPr>
        <p:blipFill>
          <a:blip r:embed="rId5"/>
          <a:stretch>
            <a:fillRect/>
          </a:stretch>
        </p:blipFill>
        <p:spPr>
          <a:xfrm>
            <a:off x="224199" y="1557371"/>
            <a:ext cx="3843745" cy="3753131"/>
          </a:xfrm>
          <a:prstGeom prst="rect">
            <a:avLst/>
          </a:prstGeom>
        </p:spPr>
      </p:pic>
      <p:sp>
        <p:nvSpPr>
          <p:cNvPr id="3" name="Retângulo 2">
            <a:extLst>
              <a:ext uri="{FF2B5EF4-FFF2-40B4-BE49-F238E27FC236}">
                <a16:creationId xmlns:a16="http://schemas.microsoft.com/office/drawing/2014/main" id="{A44B4589-FD4F-48CB-A041-97A2AA887A19}"/>
              </a:ext>
            </a:extLst>
          </p:cNvPr>
          <p:cNvSpPr/>
          <p:nvPr/>
        </p:nvSpPr>
        <p:spPr>
          <a:xfrm>
            <a:off x="2267744" y="5414094"/>
            <a:ext cx="2989536" cy="369332"/>
          </a:xfrm>
          <a:prstGeom prst="rect">
            <a:avLst/>
          </a:prstGeom>
        </p:spPr>
        <p:txBody>
          <a:bodyPr wrap="none">
            <a:spAutoFit/>
          </a:bodyPr>
          <a:lstStyle/>
          <a:p>
            <a:r>
              <a:rPr lang="pt-BR" b="1" dirty="0">
                <a:solidFill>
                  <a:srgbClr val="000000"/>
                </a:solidFill>
                <a:latin typeface="Goudy"/>
              </a:rPr>
              <a:t>Carine Cardoso de Oliveira, 7 </a:t>
            </a:r>
            <a:endParaRPr lang="pt-BR" dirty="0"/>
          </a:p>
        </p:txBody>
      </p:sp>
    </p:spTree>
    <p:extLst>
      <p:ext uri="{BB962C8B-B14F-4D97-AF65-F5344CB8AC3E}">
        <p14:creationId xmlns:p14="http://schemas.microsoft.com/office/powerpoint/2010/main" val="269696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8249EA-7043-49D0-BB8E-2094A81ECBAB}"/>
              </a:ext>
            </a:extLst>
          </p:cNvPr>
          <p:cNvSpPr>
            <a:spLocks noGrp="1"/>
          </p:cNvSpPr>
          <p:nvPr>
            <p:ph type="body" sz="quarter" idx="11"/>
          </p:nvPr>
        </p:nvSpPr>
        <p:spPr>
          <a:xfrm>
            <a:off x="15875" y="-14132"/>
            <a:ext cx="9109075" cy="666750"/>
          </a:xfrm>
        </p:spPr>
        <p:txBody>
          <a:bodyPr/>
          <a:lstStyle/>
          <a:p>
            <a:r>
              <a:rPr lang="pt-BR" altLang="pt-BR" dirty="0">
                <a:ln>
                  <a:solidFill>
                    <a:schemeClr val="tx1"/>
                  </a:solidFill>
                </a:ln>
              </a:rPr>
              <a:t>DIVISÃO SUL AMERICANA</a:t>
            </a:r>
          </a:p>
        </p:txBody>
      </p:sp>
      <p:sp>
        <p:nvSpPr>
          <p:cNvPr id="5" name="Rectangle 1">
            <a:extLst>
              <a:ext uri="{FF2B5EF4-FFF2-40B4-BE49-F238E27FC236}">
                <a16:creationId xmlns:a16="http://schemas.microsoft.com/office/drawing/2014/main" id="{6583A7C5-CA76-4D1C-B478-667E908C1214}"/>
              </a:ext>
            </a:extLst>
          </p:cNvPr>
          <p:cNvSpPr>
            <a:spLocks noChangeArrowheads="1"/>
          </p:cNvSpPr>
          <p:nvPr/>
        </p:nvSpPr>
        <p:spPr bwMode="auto">
          <a:xfrm>
            <a:off x="71536" y="690952"/>
            <a:ext cx="3708375" cy="4291742"/>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Brasil</a:t>
            </a:r>
          </a:p>
          <a:p>
            <a:pPr marL="342900" indent="-342900">
              <a:buFont typeface="Arial" panose="020B0604020202020204" pitchFamily="34" charset="0"/>
              <a:buChar char="•"/>
            </a:pPr>
            <a:r>
              <a:rPr lang="es-ES" sz="2000" b="1" dirty="0"/>
              <a:t>No Brasil </a:t>
            </a:r>
            <a:r>
              <a:rPr lang="es-ES" sz="2000" b="1" dirty="0" err="1"/>
              <a:t>encontra</a:t>
            </a:r>
            <a:r>
              <a:rPr lang="es-ES" sz="2000" b="1" dirty="0"/>
              <a:t>-se 60% da selva amazónica.</a:t>
            </a:r>
          </a:p>
          <a:p>
            <a:pPr marL="342900" indent="-342900">
              <a:buFont typeface="Arial" panose="020B0604020202020204" pitchFamily="34" charset="0"/>
              <a:buChar char="•"/>
            </a:pPr>
            <a:r>
              <a:rPr lang="es-ES" sz="2000" b="1" dirty="0"/>
              <a:t>O rio amazonas é o segundo </a:t>
            </a:r>
            <a:r>
              <a:rPr lang="es-ES" sz="2000" b="1" dirty="0" err="1"/>
              <a:t>maior</a:t>
            </a:r>
            <a:r>
              <a:rPr lang="es-ES" sz="2000" b="1" dirty="0"/>
              <a:t> rio do mundo, </a:t>
            </a:r>
            <a:r>
              <a:rPr lang="es-ES" sz="2000" b="1" dirty="0" err="1"/>
              <a:t>depois</a:t>
            </a:r>
            <a:r>
              <a:rPr lang="es-ES" sz="2000" b="1" dirty="0"/>
              <a:t> do Rio Nilo. A </a:t>
            </a:r>
            <a:r>
              <a:rPr lang="es-ES" sz="2000" b="1" dirty="0" err="1"/>
              <a:t>maior</a:t>
            </a:r>
            <a:r>
              <a:rPr lang="es-ES" sz="2000" b="1" dirty="0"/>
              <a:t> parte fica no Brasil.</a:t>
            </a:r>
          </a:p>
          <a:p>
            <a:pPr marL="342900" indent="-342900">
              <a:buFont typeface="Arial" panose="020B0604020202020204" pitchFamily="34" charset="0"/>
              <a:buChar char="•"/>
            </a:pPr>
            <a:r>
              <a:rPr lang="es-ES" sz="2000" b="1" dirty="0"/>
              <a:t>O Brasil </a:t>
            </a:r>
            <a:r>
              <a:rPr lang="es-ES" sz="2000" b="1" dirty="0" err="1"/>
              <a:t>tem</a:t>
            </a:r>
            <a:r>
              <a:rPr lang="es-ES" sz="2000" b="1" dirty="0"/>
              <a:t> cerca de 4000 </a:t>
            </a:r>
            <a:r>
              <a:rPr lang="es-ES" sz="2000" b="1" dirty="0" err="1"/>
              <a:t>aeroportos</a:t>
            </a:r>
            <a:r>
              <a:rPr lang="es-ES" sz="2000" b="1" dirty="0"/>
              <a:t>. Número </a:t>
            </a:r>
            <a:r>
              <a:rPr lang="es-ES" sz="2000" b="1" dirty="0" err="1"/>
              <a:t>só</a:t>
            </a:r>
            <a:r>
              <a:rPr lang="es-ES" sz="2000" b="1" dirty="0"/>
              <a:t> superado pelos Estados Unidos </a:t>
            </a:r>
            <a:r>
              <a:rPr lang="es-ES" sz="2000" b="1" dirty="0" err="1"/>
              <a:t>com</a:t>
            </a:r>
            <a:r>
              <a:rPr lang="es-ES" sz="2000" b="1" dirty="0"/>
              <a:t> 13.513. </a:t>
            </a:r>
          </a:p>
          <a:p>
            <a:pPr marL="342900" indent="-342900">
              <a:buFont typeface="Arial" panose="020B0604020202020204" pitchFamily="34" charset="0"/>
              <a:buChar char="•"/>
            </a:pPr>
            <a:r>
              <a:rPr lang="es-ES" sz="2000" b="1" dirty="0" err="1"/>
              <a:t>Na</a:t>
            </a:r>
            <a:r>
              <a:rPr lang="es-ES" sz="2000" b="1" dirty="0"/>
              <a:t> floresta amazónica </a:t>
            </a:r>
            <a:r>
              <a:rPr lang="es-ES" sz="2000" b="1" dirty="0" err="1"/>
              <a:t>habitam</a:t>
            </a:r>
            <a:r>
              <a:rPr lang="es-ES" sz="2000" b="1" dirty="0"/>
              <a:t> pelo menos 70 </a:t>
            </a:r>
            <a:r>
              <a:rPr lang="es-ES" sz="2000" b="1" dirty="0" err="1"/>
              <a:t>tribos</a:t>
            </a:r>
            <a:r>
              <a:rPr lang="es-ES" sz="2000" b="1" dirty="0"/>
              <a:t> indígenas </a:t>
            </a:r>
            <a:r>
              <a:rPr lang="es-ES" sz="2000" b="1" dirty="0" err="1"/>
              <a:t>ainda</a:t>
            </a:r>
            <a:r>
              <a:rPr lang="es-ES" sz="2000" b="1" dirty="0"/>
              <a:t> </a:t>
            </a:r>
            <a:r>
              <a:rPr lang="es-ES" sz="2000" b="1" dirty="0" err="1"/>
              <a:t>não</a:t>
            </a:r>
            <a:r>
              <a:rPr lang="es-ES" sz="2000" b="1" dirty="0"/>
              <a:t> </a:t>
            </a:r>
            <a:r>
              <a:rPr lang="es-ES" sz="2000" b="1" dirty="0" err="1"/>
              <a:t>conhecidas</a:t>
            </a:r>
            <a:endParaRPr lang="pt-BR" sz="2000" b="1" i="1" dirty="0">
              <a:solidFill>
                <a:srgbClr val="FF0000"/>
              </a:solidFill>
            </a:endParaRPr>
          </a:p>
        </p:txBody>
      </p:sp>
      <p:pic>
        <p:nvPicPr>
          <p:cNvPr id="2052" name="Picture 4" descr="Resultado de imagem para Rio amazonas">
            <a:extLst>
              <a:ext uri="{FF2B5EF4-FFF2-40B4-BE49-F238E27FC236}">
                <a16:creationId xmlns:a16="http://schemas.microsoft.com/office/drawing/2014/main" id="{5BDB42D7-3C48-4908-A302-394BBCCAB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1" y="892118"/>
            <a:ext cx="5330652" cy="26808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m para Aeroporto do galeÃ£o">
            <a:extLst>
              <a:ext uri="{FF2B5EF4-FFF2-40B4-BE49-F238E27FC236}">
                <a16:creationId xmlns:a16="http://schemas.microsoft.com/office/drawing/2014/main" id="{3B1D6E78-3887-4A27-9020-6B29C5BA1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811" y="3933056"/>
            <a:ext cx="5330652" cy="2854225"/>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2E495232-932F-4D21-AE1F-D6AF0B0EF32F}"/>
              </a:ext>
            </a:extLst>
          </p:cNvPr>
          <p:cNvSpPr/>
          <p:nvPr/>
        </p:nvSpPr>
        <p:spPr>
          <a:xfrm>
            <a:off x="5981882" y="3072244"/>
            <a:ext cx="1949123" cy="461665"/>
          </a:xfrm>
          <a:prstGeom prst="rect">
            <a:avLst/>
          </a:prstGeom>
        </p:spPr>
        <p:txBody>
          <a:bodyPr wrap="none">
            <a:spAutoFit/>
          </a:bodyPr>
          <a:lstStyle/>
          <a:p>
            <a:r>
              <a:rPr lang="es-ES" sz="2400" b="1" dirty="0"/>
              <a:t>rio amazonas </a:t>
            </a:r>
            <a:endParaRPr lang="pt-BR" sz="2400" dirty="0"/>
          </a:p>
        </p:txBody>
      </p:sp>
      <p:sp>
        <p:nvSpPr>
          <p:cNvPr id="7" name="Retângulo 6">
            <a:extLst>
              <a:ext uri="{FF2B5EF4-FFF2-40B4-BE49-F238E27FC236}">
                <a16:creationId xmlns:a16="http://schemas.microsoft.com/office/drawing/2014/main" id="{FDC4BC1D-318B-40BD-91DA-722D04A28FAE}"/>
              </a:ext>
            </a:extLst>
          </p:cNvPr>
          <p:cNvSpPr/>
          <p:nvPr/>
        </p:nvSpPr>
        <p:spPr>
          <a:xfrm>
            <a:off x="3815729" y="3933056"/>
            <a:ext cx="2869312" cy="461665"/>
          </a:xfrm>
          <a:prstGeom prst="rect">
            <a:avLst/>
          </a:prstGeom>
        </p:spPr>
        <p:txBody>
          <a:bodyPr wrap="none">
            <a:spAutoFit/>
          </a:bodyPr>
          <a:lstStyle/>
          <a:p>
            <a:r>
              <a:rPr lang="es-ES" sz="2400" b="1" dirty="0" err="1">
                <a:solidFill>
                  <a:schemeClr val="bg1"/>
                </a:solidFill>
              </a:rPr>
              <a:t>Aeroporto</a:t>
            </a:r>
            <a:r>
              <a:rPr lang="es-ES" sz="2400" b="1" dirty="0">
                <a:solidFill>
                  <a:schemeClr val="bg1"/>
                </a:solidFill>
              </a:rPr>
              <a:t> do </a:t>
            </a:r>
            <a:r>
              <a:rPr lang="es-ES" sz="2400" b="1" dirty="0" err="1">
                <a:solidFill>
                  <a:schemeClr val="bg1"/>
                </a:solidFill>
              </a:rPr>
              <a:t>Galeão</a:t>
            </a:r>
            <a:endParaRPr lang="pt-BR" dirty="0">
              <a:solidFill>
                <a:schemeClr val="bg1"/>
              </a:solidFill>
            </a:endParaRPr>
          </a:p>
        </p:txBody>
      </p:sp>
      <p:pic>
        <p:nvPicPr>
          <p:cNvPr id="2056" name="Picture 8" descr="Resultado de imagem para indios">
            <a:extLst>
              <a:ext uri="{FF2B5EF4-FFF2-40B4-BE49-F238E27FC236}">
                <a16:creationId xmlns:a16="http://schemas.microsoft.com/office/drawing/2014/main" id="{5DD1E9F8-B69E-45EB-9A46-FBD990563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187" y="5020794"/>
            <a:ext cx="2369939" cy="180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994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ço Reservado para Texto 2">
            <a:extLst>
              <a:ext uri="{FF2B5EF4-FFF2-40B4-BE49-F238E27FC236}">
                <a16:creationId xmlns:a16="http://schemas.microsoft.com/office/drawing/2014/main" id="{8BBA0ED8-CA9A-4BE6-82A8-A3A3272758EB}"/>
              </a:ext>
            </a:extLst>
          </p:cNvPr>
          <p:cNvSpPr txBox="1">
            <a:spLocks/>
          </p:cNvSpPr>
          <p:nvPr/>
        </p:nvSpPr>
        <p:spPr>
          <a:xfrm>
            <a:off x="15875" y="0"/>
            <a:ext cx="9109075" cy="666750"/>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3200" b="1" kern="1200">
                <a:solidFill>
                  <a:srgbClr val="FFFF00"/>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2800" b="1" kern="1200">
                <a:solidFill>
                  <a:srgbClr val="FFFF00"/>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2400" b="1" kern="1200">
                <a:solidFill>
                  <a:srgbClr val="FFFF00"/>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altLang="pt-BR" dirty="0">
                <a:ln>
                  <a:solidFill>
                    <a:schemeClr val="tx1"/>
                  </a:solidFill>
                </a:ln>
              </a:rPr>
              <a:t>DIVISÃO SUL AMERICANA</a:t>
            </a:r>
          </a:p>
        </p:txBody>
      </p:sp>
      <p:sp>
        <p:nvSpPr>
          <p:cNvPr id="3" name="CaixaDeTexto 18">
            <a:extLst>
              <a:ext uri="{FF2B5EF4-FFF2-40B4-BE49-F238E27FC236}">
                <a16:creationId xmlns:a16="http://schemas.microsoft.com/office/drawing/2014/main" id="{DB267DA4-71AF-4FC3-84FD-17C51046161E}"/>
              </a:ext>
            </a:extLst>
          </p:cNvPr>
          <p:cNvSpPr txBox="1">
            <a:spLocks noChangeArrowheads="1"/>
          </p:cNvSpPr>
          <p:nvPr/>
        </p:nvSpPr>
        <p:spPr bwMode="auto">
          <a:xfrm>
            <a:off x="179512" y="3429000"/>
            <a:ext cx="4102059"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pt-BR" sz="1600" b="1" dirty="0">
                <a:solidFill>
                  <a:srgbClr val="FF0000"/>
                </a:solidFill>
              </a:rPr>
              <a:t>Animal do Amazonas: Onça-pintada</a:t>
            </a:r>
          </a:p>
          <a:p>
            <a:r>
              <a:rPr lang="pt-BR" b="1" dirty="0"/>
              <a:t>A onça-pintada é o animal mais temido da floresta amazônica. Pode chegar a mais de 2 m de comprimento, incluindo 90 cm de cauda na fase adulta.</a:t>
            </a:r>
          </a:p>
          <a:p>
            <a:r>
              <a:rPr lang="pt-BR" b="1" dirty="0"/>
              <a:t>Ela pesa 130 quilos e tem um rugido grave e alto. Esconde-se nos galhos das árvores, esperando a presa: anta, capivara ou veado. É conhecida por matar os caçadores na selva. </a:t>
            </a:r>
            <a:endParaRPr lang="pt-BR" sz="1600" b="1" i="1" dirty="0"/>
          </a:p>
        </p:txBody>
      </p:sp>
      <p:pic>
        <p:nvPicPr>
          <p:cNvPr id="4" name="Imagem 3">
            <a:extLst>
              <a:ext uri="{FF2B5EF4-FFF2-40B4-BE49-F238E27FC236}">
                <a16:creationId xmlns:a16="http://schemas.microsoft.com/office/drawing/2014/main" id="{2AA72856-2704-4ED1-BDAA-E8A6CDB21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162" y="734137"/>
            <a:ext cx="3893334" cy="2595556"/>
          </a:xfrm>
          <a:prstGeom prst="rect">
            <a:avLst/>
          </a:prstGeom>
        </p:spPr>
      </p:pic>
      <p:pic>
        <p:nvPicPr>
          <p:cNvPr id="5" name="Imagem 4">
            <a:extLst>
              <a:ext uri="{FF2B5EF4-FFF2-40B4-BE49-F238E27FC236}">
                <a16:creationId xmlns:a16="http://schemas.microsoft.com/office/drawing/2014/main" id="{FA3BF767-EBEC-4DEC-B454-42768B818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535" y="4009717"/>
            <a:ext cx="4199972" cy="2784764"/>
          </a:xfrm>
          <a:prstGeom prst="rect">
            <a:avLst/>
          </a:prstGeom>
        </p:spPr>
      </p:pic>
      <p:pic>
        <p:nvPicPr>
          <p:cNvPr id="6" name="Imagem 5">
            <a:extLst>
              <a:ext uri="{FF2B5EF4-FFF2-40B4-BE49-F238E27FC236}">
                <a16:creationId xmlns:a16="http://schemas.microsoft.com/office/drawing/2014/main" id="{713EDB9C-2B4E-4512-84D7-18C89183F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29" y="980728"/>
            <a:ext cx="4836096" cy="2418048"/>
          </a:xfrm>
          <a:prstGeom prst="rect">
            <a:avLst/>
          </a:prstGeom>
        </p:spPr>
      </p:pic>
      <p:sp>
        <p:nvSpPr>
          <p:cNvPr id="7" name="CaixaDeTexto 6">
            <a:extLst>
              <a:ext uri="{FF2B5EF4-FFF2-40B4-BE49-F238E27FC236}">
                <a16:creationId xmlns:a16="http://schemas.microsoft.com/office/drawing/2014/main" id="{129BABF0-91A8-457C-9ED5-62BEE7DB6A23}"/>
              </a:ext>
            </a:extLst>
          </p:cNvPr>
          <p:cNvSpPr txBox="1"/>
          <p:nvPr/>
        </p:nvSpPr>
        <p:spPr>
          <a:xfrm>
            <a:off x="4572000" y="3645024"/>
            <a:ext cx="4153977" cy="400110"/>
          </a:xfrm>
          <a:prstGeom prst="rect">
            <a:avLst/>
          </a:prstGeom>
          <a:noFill/>
        </p:spPr>
        <p:txBody>
          <a:bodyPr wrap="square" rtlCol="0">
            <a:spAutoFit/>
          </a:bodyPr>
          <a:lstStyle/>
          <a:p>
            <a:pPr algn="ctr"/>
            <a:r>
              <a:rPr lang="pt-BR" sz="2000" b="1" dirty="0"/>
              <a:t>Onça caçando jacaré</a:t>
            </a:r>
          </a:p>
        </p:txBody>
      </p:sp>
      <p:sp>
        <p:nvSpPr>
          <p:cNvPr id="8" name="CaixaDeTexto 7">
            <a:extLst>
              <a:ext uri="{FF2B5EF4-FFF2-40B4-BE49-F238E27FC236}">
                <a16:creationId xmlns:a16="http://schemas.microsoft.com/office/drawing/2014/main" id="{34E4FB33-7790-40C9-AE89-E59975045C23}"/>
              </a:ext>
            </a:extLst>
          </p:cNvPr>
          <p:cNvSpPr txBox="1"/>
          <p:nvPr/>
        </p:nvSpPr>
        <p:spPr>
          <a:xfrm>
            <a:off x="4836524" y="3368759"/>
            <a:ext cx="4153977" cy="400110"/>
          </a:xfrm>
          <a:prstGeom prst="rect">
            <a:avLst/>
          </a:prstGeom>
          <a:noFill/>
        </p:spPr>
        <p:txBody>
          <a:bodyPr wrap="square" rtlCol="0">
            <a:spAutoFit/>
          </a:bodyPr>
          <a:lstStyle/>
          <a:p>
            <a:pPr algn="ctr"/>
            <a:r>
              <a:rPr lang="pt-BR" sz="2000" b="1" dirty="0"/>
              <a:t>Onça nadando</a:t>
            </a:r>
          </a:p>
        </p:txBody>
      </p:sp>
      <p:sp>
        <p:nvSpPr>
          <p:cNvPr id="9" name="CaixaDeTexto 8">
            <a:extLst>
              <a:ext uri="{FF2B5EF4-FFF2-40B4-BE49-F238E27FC236}">
                <a16:creationId xmlns:a16="http://schemas.microsoft.com/office/drawing/2014/main" id="{254F6D5A-FA00-4FA8-9BF4-B37BA140EB32}"/>
              </a:ext>
            </a:extLst>
          </p:cNvPr>
          <p:cNvSpPr txBox="1"/>
          <p:nvPr/>
        </p:nvSpPr>
        <p:spPr>
          <a:xfrm>
            <a:off x="511088" y="620688"/>
            <a:ext cx="4153977" cy="400110"/>
          </a:xfrm>
          <a:prstGeom prst="rect">
            <a:avLst/>
          </a:prstGeom>
          <a:noFill/>
        </p:spPr>
        <p:txBody>
          <a:bodyPr wrap="square" rtlCol="0">
            <a:spAutoFit/>
          </a:bodyPr>
          <a:lstStyle/>
          <a:p>
            <a:pPr algn="ctr"/>
            <a:r>
              <a:rPr lang="pt-BR" sz="2000" b="1" dirty="0"/>
              <a:t>Onça- Pintada</a:t>
            </a:r>
          </a:p>
        </p:txBody>
      </p:sp>
    </p:spTree>
    <p:extLst>
      <p:ext uri="{BB962C8B-B14F-4D97-AF65-F5344CB8AC3E}">
        <p14:creationId xmlns:p14="http://schemas.microsoft.com/office/powerpoint/2010/main" val="2078021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S05 - Missões – 04 de maio</a:t>
            </a:r>
            <a:endParaRPr lang="pt-BR" dirty="0"/>
          </a:p>
        </p:txBody>
      </p:sp>
      <p:pic>
        <p:nvPicPr>
          <p:cNvPr id="6" name="Imagem 5" descr="Uma imagem contendo texto, mapa&#10;&#10;Descrição gerada automaticamente">
            <a:extLst>
              <a:ext uri="{FF2B5EF4-FFF2-40B4-BE49-F238E27FC236}">
                <a16:creationId xmlns:a16="http://schemas.microsoft.com/office/drawing/2014/main" id="{323A1BF2-4D54-41FC-849F-DD08CF85C7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660" y="1556792"/>
            <a:ext cx="3452946" cy="5206886"/>
          </a:xfrm>
          <a:prstGeom prst="rect">
            <a:avLst/>
          </a:prstGeom>
        </p:spPr>
      </p:pic>
      <p:sp>
        <p:nvSpPr>
          <p:cNvPr id="7" name="Título 1">
            <a:extLst>
              <a:ext uri="{FF2B5EF4-FFF2-40B4-BE49-F238E27FC236}">
                <a16:creationId xmlns:a16="http://schemas.microsoft.com/office/drawing/2014/main" id="{B7344604-7C5E-47CD-B2B2-799E30D991E3}"/>
              </a:ext>
            </a:extLst>
          </p:cNvPr>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PT" alt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A garota tímida</a:t>
            </a:r>
            <a:endPar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endParaRPr>
          </a:p>
        </p:txBody>
      </p:sp>
      <p:sp>
        <p:nvSpPr>
          <p:cNvPr id="8" name="CaixaDeTexto 2">
            <a:extLst>
              <a:ext uri="{FF2B5EF4-FFF2-40B4-BE49-F238E27FC236}">
                <a16:creationId xmlns:a16="http://schemas.microsoft.com/office/drawing/2014/main" id="{20FFAF7F-3D5B-4802-9703-C898A52AD9D7}"/>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Brasil</a:t>
            </a:r>
            <a:endParaRPr lang="pt-BR" altLang="pt-BR" sz="2400" b="1" dirty="0"/>
          </a:p>
        </p:txBody>
      </p:sp>
      <p:cxnSp>
        <p:nvCxnSpPr>
          <p:cNvPr id="9" name="Conector de Seta Reta 8">
            <a:extLst>
              <a:ext uri="{FF2B5EF4-FFF2-40B4-BE49-F238E27FC236}">
                <a16:creationId xmlns:a16="http://schemas.microsoft.com/office/drawing/2014/main" id="{358F6B17-DBF8-4F8A-A019-3861BB2BAE31}"/>
              </a:ext>
            </a:extLst>
          </p:cNvPr>
          <p:cNvCxnSpPr>
            <a:cxnSpLocks/>
            <a:stCxn id="8" idx="3"/>
          </p:cNvCxnSpPr>
          <p:nvPr/>
        </p:nvCxnSpPr>
        <p:spPr>
          <a:xfrm flipV="1">
            <a:off x="4427984" y="3429000"/>
            <a:ext cx="3331840" cy="30630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Resultado de imagem para BANDEIRA bRASIL">
            <a:extLst>
              <a:ext uri="{FF2B5EF4-FFF2-40B4-BE49-F238E27FC236}">
                <a16:creationId xmlns:a16="http://schemas.microsoft.com/office/drawing/2014/main" id="{EC21A9A2-B2C9-4D00-A9B8-53A2F89469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199" y="5430945"/>
            <a:ext cx="1923252" cy="134627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A9A74B4A-1DF2-4962-A687-E5775CC3CE22}"/>
              </a:ext>
            </a:extLst>
          </p:cNvPr>
          <p:cNvSpPr/>
          <p:nvPr/>
        </p:nvSpPr>
        <p:spPr>
          <a:xfrm>
            <a:off x="2267744" y="5397138"/>
            <a:ext cx="2768707" cy="369332"/>
          </a:xfrm>
          <a:prstGeom prst="rect">
            <a:avLst/>
          </a:prstGeom>
        </p:spPr>
        <p:txBody>
          <a:bodyPr wrap="none">
            <a:spAutoFit/>
          </a:bodyPr>
          <a:lstStyle/>
          <a:p>
            <a:r>
              <a:rPr lang="pt-BR" b="1" dirty="0">
                <a:solidFill>
                  <a:srgbClr val="000000"/>
                </a:solidFill>
                <a:latin typeface="Goudy"/>
              </a:rPr>
              <a:t>Cibele </a:t>
            </a:r>
            <a:r>
              <a:rPr lang="pt-BR" b="1" dirty="0" err="1">
                <a:solidFill>
                  <a:srgbClr val="000000"/>
                </a:solidFill>
                <a:latin typeface="Goudy"/>
              </a:rPr>
              <a:t>Desidere</a:t>
            </a:r>
            <a:r>
              <a:rPr lang="pt-BR" b="1" dirty="0">
                <a:solidFill>
                  <a:srgbClr val="000000"/>
                </a:solidFill>
                <a:latin typeface="Goudy"/>
              </a:rPr>
              <a:t> Pontes, 18 </a:t>
            </a:r>
            <a:endParaRPr lang="pt-BR" dirty="0"/>
          </a:p>
        </p:txBody>
      </p:sp>
      <p:pic>
        <p:nvPicPr>
          <p:cNvPr id="3" name="Imagem 2">
            <a:extLst>
              <a:ext uri="{FF2B5EF4-FFF2-40B4-BE49-F238E27FC236}">
                <a16:creationId xmlns:a16="http://schemas.microsoft.com/office/drawing/2014/main" id="{4C02CC59-339A-42BE-9647-3E852D4976F7}"/>
              </a:ext>
            </a:extLst>
          </p:cNvPr>
          <p:cNvPicPr>
            <a:picLocks noChangeAspect="1"/>
          </p:cNvPicPr>
          <p:nvPr/>
        </p:nvPicPr>
        <p:blipFill>
          <a:blip r:embed="rId5"/>
          <a:stretch>
            <a:fillRect/>
          </a:stretch>
        </p:blipFill>
        <p:spPr>
          <a:xfrm>
            <a:off x="214368" y="1556793"/>
            <a:ext cx="3814887" cy="3744416"/>
          </a:xfrm>
          <a:prstGeom prst="rect">
            <a:avLst/>
          </a:prstGeom>
        </p:spPr>
      </p:pic>
    </p:spTree>
    <p:extLst>
      <p:ext uri="{BB962C8B-B14F-4D97-AF65-F5344CB8AC3E}">
        <p14:creationId xmlns:p14="http://schemas.microsoft.com/office/powerpoint/2010/main" val="417029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descr="Uma imagem contendo pessoa, homem, ao ar livre&#10;&#10;Descrição gerada automaticamente">
            <a:extLst>
              <a:ext uri="{FF2B5EF4-FFF2-40B4-BE49-F238E27FC236}">
                <a16:creationId xmlns:a16="http://schemas.microsoft.com/office/drawing/2014/main" id="{E309E4C7-CC52-4726-B7B7-1794F19DF2E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23952" b="23952"/>
          <a:stretch>
            <a:fillRect/>
          </a:stretch>
        </p:blipFill>
        <p:spPr/>
      </p:pic>
      <p:sp>
        <p:nvSpPr>
          <p:cNvPr id="4" name="Espaço Reservado para Texto 3"/>
          <p:cNvSpPr>
            <a:spLocks noGrp="1"/>
          </p:cNvSpPr>
          <p:nvPr>
            <p:ph type="body" sz="quarter" idx="10"/>
          </p:nvPr>
        </p:nvSpPr>
        <p:spPr/>
        <p:txBody>
          <a:bodyPr/>
          <a:lstStyle/>
          <a:p>
            <a:pPr algn="ctr"/>
            <a:r>
              <a:rPr lang="pt-BR" altLang="pt-BR" sz="6600" dirty="0"/>
              <a:t>Informativo</a:t>
            </a:r>
            <a:r>
              <a:rPr lang="pt-BR" altLang="pt-BR" sz="4800" dirty="0"/>
              <a:t> </a:t>
            </a:r>
            <a:r>
              <a:rPr lang="pt-BR" altLang="pt-BR" sz="2400" dirty="0"/>
              <a:t>Mundial das Missões</a:t>
            </a:r>
            <a:endParaRPr lang="pt-BR" altLang="pt-BR" sz="4800" dirty="0"/>
          </a:p>
          <a:p>
            <a:pPr algn="ctr"/>
            <a:endParaRPr lang="pt-BR" sz="2400" dirty="0"/>
          </a:p>
        </p:txBody>
      </p:sp>
      <p:sp>
        <p:nvSpPr>
          <p:cNvPr id="9" name="CaixaDeTexto 8"/>
          <p:cNvSpPr txBox="1"/>
          <p:nvPr/>
        </p:nvSpPr>
        <p:spPr>
          <a:xfrm>
            <a:off x="6957848" y="260648"/>
            <a:ext cx="2186152" cy="461665"/>
          </a:xfrm>
          <a:prstGeom prst="rect">
            <a:avLst/>
          </a:prstGeom>
          <a:noFill/>
        </p:spPr>
        <p:txBody>
          <a:bodyPr wrap="square" rtlCol="0">
            <a:spAutoFit/>
          </a:bodyPr>
          <a:lstStyle/>
          <a:p>
            <a:pPr algn="ctr"/>
            <a:r>
              <a:rPr lang="pt-BR" sz="2400" dirty="0">
                <a:latin typeface="Arial" panose="020B0604020202020204" pitchFamily="34" charset="0"/>
                <a:cs typeface="Arial" panose="020B0604020202020204" pitchFamily="34" charset="0"/>
              </a:rPr>
              <a:t> Para Menores</a:t>
            </a:r>
          </a:p>
        </p:txBody>
      </p:sp>
      <p:sp>
        <p:nvSpPr>
          <p:cNvPr id="6" name="CaixaDeTexto 5">
            <a:extLst>
              <a:ext uri="{FF2B5EF4-FFF2-40B4-BE49-F238E27FC236}">
                <a16:creationId xmlns:a16="http://schemas.microsoft.com/office/drawing/2014/main" id="{9A9E960D-3CBB-4546-9870-B71EA30DFFF5}"/>
              </a:ext>
            </a:extLst>
          </p:cNvPr>
          <p:cNvSpPr txBox="1"/>
          <p:nvPr/>
        </p:nvSpPr>
        <p:spPr>
          <a:xfrm>
            <a:off x="7308304" y="6237312"/>
            <a:ext cx="1728192" cy="461665"/>
          </a:xfrm>
          <a:prstGeom prst="rect">
            <a:avLst/>
          </a:prstGeom>
          <a:noFill/>
        </p:spPr>
        <p:txBody>
          <a:bodyPr wrap="square" rtlCol="0">
            <a:spAutoFit/>
          </a:bodyPr>
          <a:lstStyle/>
          <a:p>
            <a:r>
              <a:rPr lang="pt-BR" sz="2400" b="1" dirty="0"/>
              <a:t>2ºTrim 2019</a:t>
            </a:r>
            <a:endParaRPr lang="pt-BR" b="1" dirty="0"/>
          </a:p>
        </p:txBody>
      </p:sp>
    </p:spTree>
    <p:extLst>
      <p:ext uri="{BB962C8B-B14F-4D97-AF65-F5344CB8AC3E}">
        <p14:creationId xmlns:p14="http://schemas.microsoft.com/office/powerpoint/2010/main" val="2529865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8249EA-7043-49D0-BB8E-2094A81ECBAB}"/>
              </a:ext>
            </a:extLst>
          </p:cNvPr>
          <p:cNvSpPr>
            <a:spLocks noGrp="1"/>
          </p:cNvSpPr>
          <p:nvPr>
            <p:ph type="body" sz="quarter" idx="11"/>
          </p:nvPr>
        </p:nvSpPr>
        <p:spPr>
          <a:xfrm>
            <a:off x="15875" y="-14132"/>
            <a:ext cx="9109075" cy="666750"/>
          </a:xfrm>
        </p:spPr>
        <p:txBody>
          <a:bodyPr/>
          <a:lstStyle/>
          <a:p>
            <a:r>
              <a:rPr lang="pt-BR" altLang="pt-BR" dirty="0">
                <a:ln>
                  <a:solidFill>
                    <a:schemeClr val="tx1"/>
                  </a:solidFill>
                </a:ln>
              </a:rPr>
              <a:t>DIVISÃO SUL AMERICANA</a:t>
            </a:r>
          </a:p>
        </p:txBody>
      </p:sp>
      <p:sp>
        <p:nvSpPr>
          <p:cNvPr id="5" name="Rectangle 1">
            <a:extLst>
              <a:ext uri="{FF2B5EF4-FFF2-40B4-BE49-F238E27FC236}">
                <a16:creationId xmlns:a16="http://schemas.microsoft.com/office/drawing/2014/main" id="{6583A7C5-CA76-4D1C-B478-667E908C1214}"/>
              </a:ext>
            </a:extLst>
          </p:cNvPr>
          <p:cNvSpPr>
            <a:spLocks noChangeArrowheads="1"/>
          </p:cNvSpPr>
          <p:nvPr/>
        </p:nvSpPr>
        <p:spPr bwMode="auto">
          <a:xfrm>
            <a:off x="71537" y="690952"/>
            <a:ext cx="3334470" cy="6167048"/>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Brasil</a:t>
            </a:r>
          </a:p>
          <a:p>
            <a:pPr marL="342900" indent="-342900">
              <a:buFont typeface="Arial" panose="020B0604020202020204" pitchFamily="34" charset="0"/>
              <a:buChar char="•"/>
            </a:pPr>
            <a:r>
              <a:rPr lang="pt-BR" b="1" dirty="0"/>
              <a:t>Centenas de quilômetros rio Amazonas acima de Manaus, está a Aldeia de Piraí, Onde mora Cibele. A aldeia tem 70 famílias de oito a 12 pessoas cada. Na casa de Cibele moram 8 pessoas.</a:t>
            </a:r>
          </a:p>
          <a:p>
            <a:pPr marL="342900" indent="-342900">
              <a:buFont typeface="Arial" panose="020B0604020202020204" pitchFamily="34" charset="0"/>
              <a:buChar char="•"/>
            </a:pPr>
            <a:r>
              <a:rPr lang="pt-BR" b="1" dirty="0"/>
              <a:t>O nome Piraí tem origem em duas palavras indígenas  guaranis: </a:t>
            </a:r>
          </a:p>
          <a:p>
            <a:r>
              <a:rPr lang="pt-BR" b="1" dirty="0"/>
              <a:t>      pira (= peixe) e y (= água).</a:t>
            </a:r>
          </a:p>
          <a:p>
            <a:pPr marL="342900" indent="-342900">
              <a:buFont typeface="Arial" panose="020B0604020202020204" pitchFamily="34" charset="0"/>
              <a:buChar char="•"/>
            </a:pPr>
            <a:r>
              <a:rPr lang="pt-PT" altLang="pt-BR" b="1" dirty="0">
                <a:solidFill>
                  <a:srgbClr val="212121"/>
                </a:solidFill>
                <a:latin typeface="inherit"/>
              </a:rPr>
              <a:t>Leo B. Halliwell foi pioneiro no trabalho médico-missionário em embarcações, iniciando seu trabalho com barcos no Amazonas em 1931, com a lancha Luzeiro. Lanchas como essa ainda hoje trabalham na Amazônia, distribuindo roupas e alimentos além de ajuda médica.</a:t>
            </a:r>
            <a:endParaRPr lang="pt-BR" sz="2000" b="1" i="1" dirty="0"/>
          </a:p>
        </p:txBody>
      </p:sp>
      <p:pic>
        <p:nvPicPr>
          <p:cNvPr id="4099" name="Picture 3" descr="Resultado de imagem para leo halliwell">
            <a:extLst>
              <a:ext uri="{FF2B5EF4-FFF2-40B4-BE49-F238E27FC236}">
                <a16:creationId xmlns:a16="http://schemas.microsoft.com/office/drawing/2014/main" id="{BAF18032-9750-457A-8B3C-EA209822BE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737982"/>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C0469B27-7E22-4399-90B9-E31BCAB2C4BA}"/>
              </a:ext>
            </a:extLst>
          </p:cNvPr>
          <p:cNvSpPr/>
          <p:nvPr/>
        </p:nvSpPr>
        <p:spPr>
          <a:xfrm>
            <a:off x="4427984" y="3255139"/>
            <a:ext cx="4716016" cy="369332"/>
          </a:xfrm>
          <a:prstGeom prst="rect">
            <a:avLst/>
          </a:prstGeom>
        </p:spPr>
        <p:txBody>
          <a:bodyPr wrap="square">
            <a:spAutoFit/>
          </a:bodyPr>
          <a:lstStyle/>
          <a:p>
            <a:pPr algn="ctr"/>
            <a:r>
              <a:rPr lang="pt-PT" altLang="pt-BR" b="1" dirty="0">
                <a:solidFill>
                  <a:srgbClr val="212121"/>
                </a:solidFill>
                <a:latin typeface="inherit"/>
              </a:rPr>
              <a:t>Leo B. Halliwell e sua esposa </a:t>
            </a:r>
            <a:r>
              <a:rPr lang="pt-BR" b="1" dirty="0"/>
              <a:t>Jessie Halliwell</a:t>
            </a:r>
          </a:p>
        </p:txBody>
      </p:sp>
      <p:pic>
        <p:nvPicPr>
          <p:cNvPr id="4101" name="Picture 5" descr="http://www.luzeiro.org/wp-content/uploads/2017/03/010.jpg">
            <a:extLst>
              <a:ext uri="{FF2B5EF4-FFF2-40B4-BE49-F238E27FC236}">
                <a16:creationId xmlns:a16="http://schemas.microsoft.com/office/drawing/2014/main" id="{01834E7E-F51F-47B2-B9EE-580935537B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3624471"/>
            <a:ext cx="4427984" cy="2815152"/>
          </a:xfrm>
          <a:prstGeom prst="rect">
            <a:avLst/>
          </a:prstGeom>
          <a:noFill/>
          <a:extLst>
            <a:ext uri="{909E8E84-426E-40DD-AFC4-6F175D3DCCD1}">
              <a14:hiddenFill xmlns:a14="http://schemas.microsoft.com/office/drawing/2010/main">
                <a:solidFill>
                  <a:srgbClr val="FFFFFF"/>
                </a:solidFill>
              </a14:hiddenFill>
            </a:ext>
          </a:extLst>
        </p:spPr>
      </p:pic>
      <p:sp>
        <p:nvSpPr>
          <p:cNvPr id="14" name="Retângulo 13">
            <a:extLst>
              <a:ext uri="{FF2B5EF4-FFF2-40B4-BE49-F238E27FC236}">
                <a16:creationId xmlns:a16="http://schemas.microsoft.com/office/drawing/2014/main" id="{18BEB396-AD0B-490C-ACCF-A55A8CD3D8B6}"/>
              </a:ext>
            </a:extLst>
          </p:cNvPr>
          <p:cNvSpPr/>
          <p:nvPr/>
        </p:nvSpPr>
        <p:spPr>
          <a:xfrm>
            <a:off x="3635896" y="6444044"/>
            <a:ext cx="4716016" cy="369332"/>
          </a:xfrm>
          <a:prstGeom prst="rect">
            <a:avLst/>
          </a:prstGeom>
        </p:spPr>
        <p:txBody>
          <a:bodyPr wrap="square">
            <a:spAutoFit/>
          </a:bodyPr>
          <a:lstStyle/>
          <a:p>
            <a:pPr algn="ctr"/>
            <a:r>
              <a:rPr lang="pt-PT" altLang="pt-BR" b="1" dirty="0">
                <a:solidFill>
                  <a:srgbClr val="212121"/>
                </a:solidFill>
                <a:latin typeface="inherit"/>
              </a:rPr>
              <a:t>Atendimento médico na Luzeiro </a:t>
            </a:r>
            <a:endParaRPr lang="pt-BR" b="1" dirty="0"/>
          </a:p>
        </p:txBody>
      </p:sp>
    </p:spTree>
    <p:extLst>
      <p:ext uri="{BB962C8B-B14F-4D97-AF65-F5344CB8AC3E}">
        <p14:creationId xmlns:p14="http://schemas.microsoft.com/office/powerpoint/2010/main" val="641307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ço Reservado para Texto 2">
            <a:extLst>
              <a:ext uri="{FF2B5EF4-FFF2-40B4-BE49-F238E27FC236}">
                <a16:creationId xmlns:a16="http://schemas.microsoft.com/office/drawing/2014/main" id="{8BBA0ED8-CA9A-4BE6-82A8-A3A3272758EB}"/>
              </a:ext>
            </a:extLst>
          </p:cNvPr>
          <p:cNvSpPr txBox="1">
            <a:spLocks/>
          </p:cNvSpPr>
          <p:nvPr/>
        </p:nvSpPr>
        <p:spPr>
          <a:xfrm>
            <a:off x="15875" y="0"/>
            <a:ext cx="9109075" cy="666750"/>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3200" b="1" kern="1200">
                <a:solidFill>
                  <a:srgbClr val="FFFF00"/>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2800" b="1" kern="1200">
                <a:solidFill>
                  <a:srgbClr val="FFFF00"/>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2400" b="1" kern="1200">
                <a:solidFill>
                  <a:srgbClr val="FFFF00"/>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altLang="pt-BR" dirty="0">
                <a:ln>
                  <a:solidFill>
                    <a:schemeClr val="tx1"/>
                  </a:solidFill>
                </a:ln>
              </a:rPr>
              <a:t>DIVISÃO SUL AMERICANA</a:t>
            </a:r>
          </a:p>
        </p:txBody>
      </p:sp>
      <p:pic>
        <p:nvPicPr>
          <p:cNvPr id="3" name="Imagem 2">
            <a:extLst>
              <a:ext uri="{FF2B5EF4-FFF2-40B4-BE49-F238E27FC236}">
                <a16:creationId xmlns:a16="http://schemas.microsoft.com/office/drawing/2014/main" id="{D2BA9134-230C-4802-B5D8-97AE26F50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711696"/>
            <a:ext cx="3600400" cy="2638461"/>
          </a:xfrm>
          <a:prstGeom prst="rect">
            <a:avLst/>
          </a:prstGeom>
        </p:spPr>
      </p:pic>
      <p:sp>
        <p:nvSpPr>
          <p:cNvPr id="4" name="CaixaDeTexto 18">
            <a:extLst>
              <a:ext uri="{FF2B5EF4-FFF2-40B4-BE49-F238E27FC236}">
                <a16:creationId xmlns:a16="http://schemas.microsoft.com/office/drawing/2014/main" id="{85325663-B26E-4F33-8C9C-E8D27142C4EB}"/>
              </a:ext>
            </a:extLst>
          </p:cNvPr>
          <p:cNvSpPr txBox="1">
            <a:spLocks noChangeArrowheads="1"/>
          </p:cNvSpPr>
          <p:nvPr/>
        </p:nvSpPr>
        <p:spPr bwMode="auto">
          <a:xfrm>
            <a:off x="107504" y="3140969"/>
            <a:ext cx="4680520" cy="36625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pt-BR" sz="1600" b="1" dirty="0">
                <a:solidFill>
                  <a:srgbClr val="FF0000"/>
                </a:solidFill>
              </a:rPr>
              <a:t>Animal do Amazonas: Golfinho</a:t>
            </a:r>
          </a:p>
          <a:p>
            <a:r>
              <a:rPr lang="pt-BR" b="1" dirty="0"/>
              <a:t>O golfinho do rio Amazonas cresce até dois metros de comprimento e pode pesar de 67 a 90 kg. Ele localiza objetos sob a água através de um sistema sonar natural chamado </a:t>
            </a:r>
            <a:r>
              <a:rPr lang="pt-BR" b="1" dirty="0" err="1"/>
              <a:t>ecolocalização</a:t>
            </a:r>
            <a:r>
              <a:rPr lang="pt-BR" b="1" dirty="0"/>
              <a:t>. Muitos marinheiros acreditam que, ter golfinhos nadando em ao redor de seu navio, traz boa sorte. Os golfinhos podem alcançar a velocidade de 40 km por hora quando estão nadando. Essa é a mesma velocidade da corrida de um elefante! </a:t>
            </a:r>
          </a:p>
          <a:p>
            <a:r>
              <a:rPr lang="pt-BR" b="1" dirty="0"/>
              <a:t>Se assustado pode atacar pessoas.</a:t>
            </a:r>
            <a:endParaRPr lang="pt-BR" sz="1600" b="1" i="1" dirty="0"/>
          </a:p>
        </p:txBody>
      </p:sp>
      <p:pic>
        <p:nvPicPr>
          <p:cNvPr id="5" name="Imagem 4">
            <a:extLst>
              <a:ext uri="{FF2B5EF4-FFF2-40B4-BE49-F238E27FC236}">
                <a16:creationId xmlns:a16="http://schemas.microsoft.com/office/drawing/2014/main" id="{30C4FEDB-B2C1-4EDC-8C0D-FF6A1A34B9BF}"/>
              </a:ext>
            </a:extLst>
          </p:cNvPr>
          <p:cNvPicPr>
            <a:picLocks noChangeAspect="1"/>
          </p:cNvPicPr>
          <p:nvPr/>
        </p:nvPicPr>
        <p:blipFill rotWithShape="1">
          <a:blip r:embed="rId4">
            <a:extLst>
              <a:ext uri="{28A0092B-C50C-407E-A947-70E740481C1C}">
                <a14:useLocalDpi xmlns:a14="http://schemas.microsoft.com/office/drawing/2010/main" val="0"/>
              </a:ext>
            </a:extLst>
          </a:blip>
          <a:srcRect b="9255"/>
          <a:stretch/>
        </p:blipFill>
        <p:spPr>
          <a:xfrm>
            <a:off x="5131568" y="4176515"/>
            <a:ext cx="3930437" cy="2613751"/>
          </a:xfrm>
          <a:prstGeom prst="rect">
            <a:avLst/>
          </a:prstGeom>
        </p:spPr>
      </p:pic>
      <p:pic>
        <p:nvPicPr>
          <p:cNvPr id="6" name="Imagem 5">
            <a:extLst>
              <a:ext uri="{FF2B5EF4-FFF2-40B4-BE49-F238E27FC236}">
                <a16:creationId xmlns:a16="http://schemas.microsoft.com/office/drawing/2014/main" id="{AD041E86-1D25-4651-9C13-96509F4E4D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713834"/>
            <a:ext cx="4152388" cy="2761338"/>
          </a:xfrm>
          <a:prstGeom prst="rect">
            <a:avLst/>
          </a:prstGeom>
        </p:spPr>
      </p:pic>
      <p:sp>
        <p:nvSpPr>
          <p:cNvPr id="7" name="CaixaDeTexto 6">
            <a:extLst>
              <a:ext uri="{FF2B5EF4-FFF2-40B4-BE49-F238E27FC236}">
                <a16:creationId xmlns:a16="http://schemas.microsoft.com/office/drawing/2014/main" id="{721EA586-B190-488B-86B7-D5DC165AD2CC}"/>
              </a:ext>
            </a:extLst>
          </p:cNvPr>
          <p:cNvSpPr txBox="1"/>
          <p:nvPr/>
        </p:nvSpPr>
        <p:spPr>
          <a:xfrm>
            <a:off x="5364089" y="3505767"/>
            <a:ext cx="3779912" cy="707886"/>
          </a:xfrm>
          <a:prstGeom prst="rect">
            <a:avLst/>
          </a:prstGeom>
          <a:noFill/>
        </p:spPr>
        <p:txBody>
          <a:bodyPr wrap="square" rtlCol="0">
            <a:spAutoFit/>
          </a:bodyPr>
          <a:lstStyle/>
          <a:p>
            <a:pPr algn="ctr"/>
            <a:r>
              <a:rPr lang="pt-BR" sz="2000" b="1" dirty="0"/>
              <a:t>Também chamado de </a:t>
            </a:r>
          </a:p>
          <a:p>
            <a:pPr algn="ctr"/>
            <a:r>
              <a:rPr lang="pt-BR" sz="2000" b="1" dirty="0"/>
              <a:t>boto cor-de-rosa</a:t>
            </a:r>
          </a:p>
        </p:txBody>
      </p:sp>
    </p:spTree>
    <p:extLst>
      <p:ext uri="{BB962C8B-B14F-4D97-AF65-F5344CB8AC3E}">
        <p14:creationId xmlns:p14="http://schemas.microsoft.com/office/powerpoint/2010/main" val="3069227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S06 - Missões – 11 de maio</a:t>
            </a:r>
            <a:endParaRPr lang="pt-BR" dirty="0"/>
          </a:p>
        </p:txBody>
      </p:sp>
      <p:pic>
        <p:nvPicPr>
          <p:cNvPr id="6" name="Imagem 5" descr="Uma imagem contendo texto, mapa&#10;&#10;Descrição gerada automaticamente">
            <a:extLst>
              <a:ext uri="{FF2B5EF4-FFF2-40B4-BE49-F238E27FC236}">
                <a16:creationId xmlns:a16="http://schemas.microsoft.com/office/drawing/2014/main" id="{8094FC66-73AE-4F37-9545-E36A41C0D8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660" y="1556792"/>
            <a:ext cx="3452946" cy="5206886"/>
          </a:xfrm>
          <a:prstGeom prst="rect">
            <a:avLst/>
          </a:prstGeom>
        </p:spPr>
      </p:pic>
      <p:sp>
        <p:nvSpPr>
          <p:cNvPr id="7" name="Título 1">
            <a:extLst>
              <a:ext uri="{FF2B5EF4-FFF2-40B4-BE49-F238E27FC236}">
                <a16:creationId xmlns:a16="http://schemas.microsoft.com/office/drawing/2014/main" id="{8889EA1E-65DF-4447-8431-9550F9F98DCB}"/>
              </a:ext>
            </a:extLst>
          </p:cNvPr>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PT" alt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Sem Sapatos, Sem Parentes</a:t>
            </a:r>
            <a:endPar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endParaRPr>
          </a:p>
        </p:txBody>
      </p:sp>
      <p:sp>
        <p:nvSpPr>
          <p:cNvPr id="8" name="CaixaDeTexto 2">
            <a:extLst>
              <a:ext uri="{FF2B5EF4-FFF2-40B4-BE49-F238E27FC236}">
                <a16:creationId xmlns:a16="http://schemas.microsoft.com/office/drawing/2014/main" id="{D0F43C29-7A21-4724-9518-026A6528B237}"/>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Paraguai</a:t>
            </a:r>
            <a:endParaRPr lang="pt-BR" altLang="pt-BR" sz="2400" b="1" dirty="0"/>
          </a:p>
        </p:txBody>
      </p:sp>
      <p:cxnSp>
        <p:nvCxnSpPr>
          <p:cNvPr id="9" name="Conector de Seta Reta 8">
            <a:extLst>
              <a:ext uri="{FF2B5EF4-FFF2-40B4-BE49-F238E27FC236}">
                <a16:creationId xmlns:a16="http://schemas.microsoft.com/office/drawing/2014/main" id="{0F0D4BA8-C830-4C41-BB12-60FF785B3109}"/>
              </a:ext>
            </a:extLst>
          </p:cNvPr>
          <p:cNvCxnSpPr>
            <a:cxnSpLocks/>
            <a:stCxn id="8" idx="3"/>
          </p:cNvCxnSpPr>
          <p:nvPr/>
        </p:nvCxnSpPr>
        <p:spPr>
          <a:xfrm flipV="1">
            <a:off x="4427984" y="3861048"/>
            <a:ext cx="2686020" cy="26310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Imagem 1">
            <a:extLst>
              <a:ext uri="{FF2B5EF4-FFF2-40B4-BE49-F238E27FC236}">
                <a16:creationId xmlns:a16="http://schemas.microsoft.com/office/drawing/2014/main" id="{5B82A45E-BCFA-4A0D-98B7-000350AC5C93}"/>
              </a:ext>
            </a:extLst>
          </p:cNvPr>
          <p:cNvPicPr>
            <a:picLocks noChangeAspect="1"/>
          </p:cNvPicPr>
          <p:nvPr/>
        </p:nvPicPr>
        <p:blipFill>
          <a:blip r:embed="rId4"/>
          <a:stretch>
            <a:fillRect/>
          </a:stretch>
        </p:blipFill>
        <p:spPr>
          <a:xfrm>
            <a:off x="229961" y="1622530"/>
            <a:ext cx="3747912" cy="3678678"/>
          </a:xfrm>
          <a:prstGeom prst="rect">
            <a:avLst/>
          </a:prstGeom>
        </p:spPr>
      </p:pic>
      <p:sp>
        <p:nvSpPr>
          <p:cNvPr id="3" name="Retângulo 2">
            <a:extLst>
              <a:ext uri="{FF2B5EF4-FFF2-40B4-BE49-F238E27FC236}">
                <a16:creationId xmlns:a16="http://schemas.microsoft.com/office/drawing/2014/main" id="{998F98F7-D94F-40F8-BA13-F81FB971A583}"/>
              </a:ext>
            </a:extLst>
          </p:cNvPr>
          <p:cNvSpPr/>
          <p:nvPr/>
        </p:nvSpPr>
        <p:spPr>
          <a:xfrm>
            <a:off x="2621993" y="5312014"/>
            <a:ext cx="2167773" cy="369332"/>
          </a:xfrm>
          <a:prstGeom prst="rect">
            <a:avLst/>
          </a:prstGeom>
        </p:spPr>
        <p:txBody>
          <a:bodyPr wrap="none">
            <a:spAutoFit/>
          </a:bodyPr>
          <a:lstStyle/>
          <a:p>
            <a:r>
              <a:rPr lang="pt-BR" b="1" dirty="0">
                <a:solidFill>
                  <a:srgbClr val="000000"/>
                </a:solidFill>
                <a:latin typeface="Goudy"/>
              </a:rPr>
              <a:t>Antonio </a:t>
            </a:r>
            <a:r>
              <a:rPr lang="pt-BR" b="1" dirty="0" err="1">
                <a:solidFill>
                  <a:srgbClr val="000000"/>
                </a:solidFill>
                <a:latin typeface="Goudy"/>
              </a:rPr>
              <a:t>Pedrozo</a:t>
            </a:r>
            <a:r>
              <a:rPr lang="pt-BR" b="1" dirty="0">
                <a:solidFill>
                  <a:srgbClr val="000000"/>
                </a:solidFill>
                <a:latin typeface="Goudy"/>
              </a:rPr>
              <a:t>, 21 </a:t>
            </a:r>
            <a:endParaRPr lang="pt-BR" dirty="0"/>
          </a:p>
        </p:txBody>
      </p:sp>
      <p:pic>
        <p:nvPicPr>
          <p:cNvPr id="5122" name="Picture 2" descr="Resultado de imagem para bandeira paraguai">
            <a:extLst>
              <a:ext uri="{FF2B5EF4-FFF2-40B4-BE49-F238E27FC236}">
                <a16:creationId xmlns:a16="http://schemas.microsoft.com/office/drawing/2014/main" id="{B6A073AB-4924-4D21-A08C-B51E06446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742" y="5430945"/>
            <a:ext cx="2237787" cy="134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2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8249EA-7043-49D0-BB8E-2094A81ECBAB}"/>
              </a:ext>
            </a:extLst>
          </p:cNvPr>
          <p:cNvSpPr>
            <a:spLocks noGrp="1"/>
          </p:cNvSpPr>
          <p:nvPr>
            <p:ph type="body" sz="quarter" idx="11"/>
          </p:nvPr>
        </p:nvSpPr>
        <p:spPr>
          <a:xfrm>
            <a:off x="15875" y="-14132"/>
            <a:ext cx="9109075" cy="666750"/>
          </a:xfrm>
        </p:spPr>
        <p:txBody>
          <a:bodyPr/>
          <a:lstStyle/>
          <a:p>
            <a:r>
              <a:rPr lang="pt-BR" altLang="pt-BR" dirty="0">
                <a:ln>
                  <a:solidFill>
                    <a:schemeClr val="tx1"/>
                  </a:solidFill>
                </a:ln>
              </a:rPr>
              <a:t>DIVISÃO SUL AMERICANA</a:t>
            </a:r>
          </a:p>
        </p:txBody>
      </p:sp>
      <p:sp>
        <p:nvSpPr>
          <p:cNvPr id="5" name="Rectangle 1">
            <a:extLst>
              <a:ext uri="{FF2B5EF4-FFF2-40B4-BE49-F238E27FC236}">
                <a16:creationId xmlns:a16="http://schemas.microsoft.com/office/drawing/2014/main" id="{6583A7C5-CA76-4D1C-B478-667E908C1214}"/>
              </a:ext>
            </a:extLst>
          </p:cNvPr>
          <p:cNvSpPr>
            <a:spLocks noChangeArrowheads="1"/>
          </p:cNvSpPr>
          <p:nvPr/>
        </p:nvSpPr>
        <p:spPr bwMode="auto">
          <a:xfrm>
            <a:off x="71537" y="690952"/>
            <a:ext cx="3276327" cy="4322224"/>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Paraguai</a:t>
            </a:r>
          </a:p>
          <a:p>
            <a:pPr marL="342900" indent="-342900">
              <a:buFont typeface="Arial" panose="020B0604020202020204" pitchFamily="34" charset="0"/>
              <a:buChar char="•"/>
            </a:pPr>
            <a:r>
              <a:rPr lang="es-ES" sz="2000" b="1" dirty="0"/>
              <a:t>O </a:t>
            </a:r>
            <a:r>
              <a:rPr lang="es-ES" sz="2000" b="1" dirty="0" err="1"/>
              <a:t>Paraguai</a:t>
            </a:r>
            <a:r>
              <a:rPr lang="es-ES" sz="2000" b="1" dirty="0"/>
              <a:t> é </a:t>
            </a:r>
            <a:r>
              <a:rPr lang="es-ES" sz="2000" b="1" dirty="0" err="1"/>
              <a:t>uma</a:t>
            </a:r>
            <a:r>
              <a:rPr lang="es-ES" sz="2000" b="1" dirty="0"/>
              <a:t> </a:t>
            </a:r>
            <a:r>
              <a:rPr lang="es-ES" sz="2000" b="1" dirty="0" err="1"/>
              <a:t>nação</a:t>
            </a:r>
            <a:r>
              <a:rPr lang="es-ES" sz="2000" b="1" dirty="0"/>
              <a:t> </a:t>
            </a:r>
            <a:r>
              <a:rPr lang="es-ES" sz="2000" b="1" dirty="0" err="1"/>
              <a:t>bilingue</a:t>
            </a:r>
            <a:r>
              <a:rPr lang="es-ES" sz="2000" b="1" dirty="0"/>
              <a:t>: o guaraní é </a:t>
            </a:r>
            <a:r>
              <a:rPr lang="es-ES" sz="2000" b="1" dirty="0" err="1"/>
              <a:t>seu</a:t>
            </a:r>
            <a:r>
              <a:rPr lang="es-ES" sz="2000" b="1" dirty="0"/>
              <a:t> </a:t>
            </a:r>
            <a:r>
              <a:rPr lang="es-ES" sz="2000" b="1" dirty="0" err="1"/>
              <a:t>primeiro</a:t>
            </a:r>
            <a:r>
              <a:rPr lang="es-ES" sz="2000" b="1" dirty="0"/>
              <a:t> idioma; e o </a:t>
            </a:r>
            <a:r>
              <a:rPr lang="es-ES" sz="2000" b="1" dirty="0" err="1"/>
              <a:t>espanhol</a:t>
            </a:r>
            <a:r>
              <a:rPr lang="es-ES" sz="2000" b="1" dirty="0"/>
              <a:t>, o segundo</a:t>
            </a:r>
          </a:p>
          <a:p>
            <a:pPr marL="342900" indent="-342900">
              <a:buFont typeface="Arial" panose="020B0604020202020204" pitchFamily="34" charset="0"/>
              <a:buChar char="•"/>
            </a:pPr>
            <a:r>
              <a:rPr lang="es-ES" sz="2000" b="1" dirty="0"/>
              <a:t>O río Paraná </a:t>
            </a:r>
            <a:r>
              <a:rPr lang="es-ES" sz="2000" b="1" dirty="0" err="1"/>
              <a:t>atravessa</a:t>
            </a:r>
            <a:r>
              <a:rPr lang="es-ES" sz="2000" b="1" dirty="0"/>
              <a:t> Brasil, </a:t>
            </a:r>
            <a:r>
              <a:rPr lang="es-ES" sz="2000" b="1" dirty="0" err="1"/>
              <a:t>Paraguai</a:t>
            </a:r>
            <a:r>
              <a:rPr lang="es-ES" sz="2000" b="1" dirty="0"/>
              <a:t> e Argentina. É o segundo </a:t>
            </a:r>
            <a:r>
              <a:rPr lang="es-ES" sz="2000" b="1" dirty="0" err="1"/>
              <a:t>maior</a:t>
            </a:r>
            <a:r>
              <a:rPr lang="es-ES" sz="2000" b="1" dirty="0"/>
              <a:t> rio da américa do </a:t>
            </a:r>
            <a:r>
              <a:rPr lang="es-ES" sz="2000" b="1" dirty="0" err="1"/>
              <a:t>sul</a:t>
            </a:r>
            <a:r>
              <a:rPr lang="es-ES" sz="2000" b="1" dirty="0"/>
              <a:t>, </a:t>
            </a:r>
            <a:r>
              <a:rPr lang="es-ES" sz="2000" b="1" dirty="0" err="1"/>
              <a:t>depois</a:t>
            </a:r>
            <a:r>
              <a:rPr lang="es-ES" sz="2000" b="1" dirty="0"/>
              <a:t> do rio amazonas.</a:t>
            </a:r>
          </a:p>
          <a:p>
            <a:pPr marL="342900" indent="-342900">
              <a:buFont typeface="Arial" panose="020B0604020202020204" pitchFamily="34" charset="0"/>
              <a:buChar char="•"/>
            </a:pPr>
            <a:r>
              <a:rPr lang="es-ES" sz="2000" b="1" dirty="0"/>
              <a:t>No </a:t>
            </a:r>
            <a:r>
              <a:rPr lang="es-ES" sz="2000" b="1" dirty="0" err="1"/>
              <a:t>Paraguai</a:t>
            </a:r>
            <a:r>
              <a:rPr lang="es-ES" sz="2000" b="1" dirty="0"/>
              <a:t> se </a:t>
            </a:r>
            <a:r>
              <a:rPr lang="es-ES" sz="2000" b="1" dirty="0" err="1"/>
              <a:t>encontra</a:t>
            </a:r>
            <a:r>
              <a:rPr lang="es-ES" sz="2000" b="1" dirty="0"/>
              <a:t> o </a:t>
            </a:r>
            <a:r>
              <a:rPr lang="es-ES" sz="2000" b="1" dirty="0" err="1"/>
              <a:t>maior</a:t>
            </a:r>
            <a:r>
              <a:rPr lang="es-ES" sz="2000" b="1" dirty="0"/>
              <a:t> roedor do mundo, chamado de </a:t>
            </a:r>
            <a:r>
              <a:rPr lang="es-ES" sz="2000" b="1" dirty="0" err="1"/>
              <a:t>capivara</a:t>
            </a:r>
            <a:r>
              <a:rPr lang="es-ES" sz="2000" b="1" dirty="0"/>
              <a:t>. </a:t>
            </a:r>
            <a:endParaRPr lang="pt-BR" sz="2000" b="1" i="1" dirty="0">
              <a:solidFill>
                <a:srgbClr val="FF0000"/>
              </a:solidFill>
            </a:endParaRPr>
          </a:p>
        </p:txBody>
      </p:sp>
      <p:pic>
        <p:nvPicPr>
          <p:cNvPr id="3074" name="Picture 2" descr="Resultado de imagem para capivara">
            <a:extLst>
              <a:ext uri="{FF2B5EF4-FFF2-40B4-BE49-F238E27FC236}">
                <a16:creationId xmlns:a16="http://schemas.microsoft.com/office/drawing/2014/main" id="{D5A9CD66-49EE-4989-A8F0-ACA90AB29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292" y="5056516"/>
            <a:ext cx="2381250" cy="17859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m para paraguai Ã­ndios">
            <a:extLst>
              <a:ext uri="{FF2B5EF4-FFF2-40B4-BE49-F238E27FC236}">
                <a16:creationId xmlns:a16="http://schemas.microsoft.com/office/drawing/2014/main" id="{28784BC4-3183-4BBA-97DA-3690DC52E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690952"/>
            <a:ext cx="4111352" cy="28357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m para Rio ParanÃ¡">
            <a:extLst>
              <a:ext uri="{FF2B5EF4-FFF2-40B4-BE49-F238E27FC236}">
                <a16:creationId xmlns:a16="http://schemas.microsoft.com/office/drawing/2014/main" id="{266C6230-7C20-4B3E-917F-388DA7549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9755" y="3731579"/>
            <a:ext cx="5377409" cy="3088377"/>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7B2AB592-1ADE-4DBE-820D-567AD473533B}"/>
              </a:ext>
            </a:extLst>
          </p:cNvPr>
          <p:cNvSpPr/>
          <p:nvPr/>
        </p:nvSpPr>
        <p:spPr>
          <a:xfrm>
            <a:off x="4462215" y="6236313"/>
            <a:ext cx="2486049" cy="461665"/>
          </a:xfrm>
          <a:prstGeom prst="rect">
            <a:avLst/>
          </a:prstGeom>
        </p:spPr>
        <p:txBody>
          <a:bodyPr wrap="square">
            <a:spAutoFit/>
          </a:bodyPr>
          <a:lstStyle/>
          <a:p>
            <a:pPr algn="ctr"/>
            <a:r>
              <a:rPr lang="es-ES" sz="2400" b="1" dirty="0">
                <a:solidFill>
                  <a:schemeClr val="bg1"/>
                </a:solidFill>
              </a:rPr>
              <a:t>río Paraná </a:t>
            </a:r>
            <a:endParaRPr lang="pt-BR" sz="2400" dirty="0">
              <a:solidFill>
                <a:schemeClr val="bg1"/>
              </a:solidFill>
            </a:endParaRPr>
          </a:p>
        </p:txBody>
      </p:sp>
      <p:sp>
        <p:nvSpPr>
          <p:cNvPr id="12" name="Retângulo 11">
            <a:extLst>
              <a:ext uri="{FF2B5EF4-FFF2-40B4-BE49-F238E27FC236}">
                <a16:creationId xmlns:a16="http://schemas.microsoft.com/office/drawing/2014/main" id="{FD0543FD-6449-4529-BE7B-E193B6F61F5C}"/>
              </a:ext>
            </a:extLst>
          </p:cNvPr>
          <p:cNvSpPr/>
          <p:nvPr/>
        </p:nvSpPr>
        <p:spPr>
          <a:xfrm>
            <a:off x="6475738" y="4753114"/>
            <a:ext cx="2486049" cy="461665"/>
          </a:xfrm>
          <a:prstGeom prst="rect">
            <a:avLst/>
          </a:prstGeom>
        </p:spPr>
        <p:txBody>
          <a:bodyPr wrap="square">
            <a:spAutoFit/>
          </a:bodyPr>
          <a:lstStyle/>
          <a:p>
            <a:pPr algn="ctr"/>
            <a:r>
              <a:rPr lang="es-ES" sz="2400" b="1" dirty="0">
                <a:solidFill>
                  <a:schemeClr val="bg1"/>
                </a:solidFill>
              </a:rPr>
              <a:t>río </a:t>
            </a:r>
            <a:r>
              <a:rPr lang="es-ES" sz="2400" b="1" dirty="0" err="1">
                <a:solidFill>
                  <a:schemeClr val="bg1"/>
                </a:solidFill>
              </a:rPr>
              <a:t>Iguassú</a:t>
            </a:r>
            <a:r>
              <a:rPr lang="es-ES" sz="2400" b="1" dirty="0">
                <a:solidFill>
                  <a:schemeClr val="bg1"/>
                </a:solidFill>
              </a:rPr>
              <a:t> </a:t>
            </a:r>
            <a:endParaRPr lang="pt-BR" sz="2400" dirty="0">
              <a:solidFill>
                <a:schemeClr val="bg1"/>
              </a:solidFill>
            </a:endParaRPr>
          </a:p>
        </p:txBody>
      </p:sp>
      <p:sp>
        <p:nvSpPr>
          <p:cNvPr id="13" name="Retângulo 12">
            <a:extLst>
              <a:ext uri="{FF2B5EF4-FFF2-40B4-BE49-F238E27FC236}">
                <a16:creationId xmlns:a16="http://schemas.microsoft.com/office/drawing/2014/main" id="{B580EE73-4243-4BC4-BCD4-EB74F11004C5}"/>
              </a:ext>
            </a:extLst>
          </p:cNvPr>
          <p:cNvSpPr/>
          <p:nvPr/>
        </p:nvSpPr>
        <p:spPr>
          <a:xfrm>
            <a:off x="2932932" y="4882523"/>
            <a:ext cx="2486049" cy="461665"/>
          </a:xfrm>
          <a:prstGeom prst="rect">
            <a:avLst/>
          </a:prstGeom>
        </p:spPr>
        <p:txBody>
          <a:bodyPr wrap="square">
            <a:spAutoFit/>
          </a:bodyPr>
          <a:lstStyle/>
          <a:p>
            <a:pPr algn="ctr"/>
            <a:r>
              <a:rPr lang="es-ES" sz="2400" b="1" dirty="0" err="1">
                <a:solidFill>
                  <a:schemeClr val="bg1"/>
                </a:solidFill>
              </a:rPr>
              <a:t>Paraguai</a:t>
            </a:r>
            <a:r>
              <a:rPr lang="es-ES" sz="2400" b="1" dirty="0">
                <a:solidFill>
                  <a:schemeClr val="bg1"/>
                </a:solidFill>
              </a:rPr>
              <a:t> </a:t>
            </a:r>
            <a:endParaRPr lang="pt-BR" sz="2400" dirty="0">
              <a:solidFill>
                <a:schemeClr val="bg1"/>
              </a:solidFill>
            </a:endParaRPr>
          </a:p>
        </p:txBody>
      </p:sp>
      <p:sp>
        <p:nvSpPr>
          <p:cNvPr id="14" name="Retângulo 13">
            <a:extLst>
              <a:ext uri="{FF2B5EF4-FFF2-40B4-BE49-F238E27FC236}">
                <a16:creationId xmlns:a16="http://schemas.microsoft.com/office/drawing/2014/main" id="{34239E77-5531-4991-B00D-CB616AADF386}"/>
              </a:ext>
            </a:extLst>
          </p:cNvPr>
          <p:cNvSpPr/>
          <p:nvPr/>
        </p:nvSpPr>
        <p:spPr>
          <a:xfrm>
            <a:off x="6110527" y="4235167"/>
            <a:ext cx="2486049" cy="461665"/>
          </a:xfrm>
          <a:prstGeom prst="rect">
            <a:avLst/>
          </a:prstGeom>
        </p:spPr>
        <p:txBody>
          <a:bodyPr wrap="square">
            <a:spAutoFit/>
          </a:bodyPr>
          <a:lstStyle/>
          <a:p>
            <a:pPr algn="ctr"/>
            <a:r>
              <a:rPr lang="es-ES" sz="2400" b="1" dirty="0">
                <a:solidFill>
                  <a:schemeClr val="bg1"/>
                </a:solidFill>
              </a:rPr>
              <a:t>Brasil </a:t>
            </a:r>
            <a:endParaRPr lang="pt-BR" sz="2400" dirty="0">
              <a:solidFill>
                <a:schemeClr val="bg1"/>
              </a:solidFill>
            </a:endParaRPr>
          </a:p>
        </p:txBody>
      </p:sp>
      <p:sp>
        <p:nvSpPr>
          <p:cNvPr id="15" name="Retângulo 14">
            <a:extLst>
              <a:ext uri="{FF2B5EF4-FFF2-40B4-BE49-F238E27FC236}">
                <a16:creationId xmlns:a16="http://schemas.microsoft.com/office/drawing/2014/main" id="{847EB7E2-013A-4DB0-A1A3-B7436ED4B2DE}"/>
              </a:ext>
            </a:extLst>
          </p:cNvPr>
          <p:cNvSpPr/>
          <p:nvPr/>
        </p:nvSpPr>
        <p:spPr>
          <a:xfrm>
            <a:off x="6926206" y="6066470"/>
            <a:ext cx="2486049" cy="830997"/>
          </a:xfrm>
          <a:prstGeom prst="rect">
            <a:avLst/>
          </a:prstGeom>
        </p:spPr>
        <p:txBody>
          <a:bodyPr wrap="square">
            <a:spAutoFit/>
          </a:bodyPr>
          <a:lstStyle/>
          <a:p>
            <a:pPr algn="ctr"/>
            <a:r>
              <a:rPr lang="es-ES" sz="2400" b="1" dirty="0">
                <a:solidFill>
                  <a:schemeClr val="bg1"/>
                </a:solidFill>
              </a:rPr>
              <a:t>Argentina</a:t>
            </a:r>
          </a:p>
          <a:p>
            <a:pPr algn="ctr"/>
            <a:endParaRPr lang="pt-BR" sz="2400" dirty="0">
              <a:solidFill>
                <a:schemeClr val="bg1"/>
              </a:solidFill>
            </a:endParaRPr>
          </a:p>
        </p:txBody>
      </p:sp>
      <p:sp>
        <p:nvSpPr>
          <p:cNvPr id="16" name="Retângulo 15">
            <a:extLst>
              <a:ext uri="{FF2B5EF4-FFF2-40B4-BE49-F238E27FC236}">
                <a16:creationId xmlns:a16="http://schemas.microsoft.com/office/drawing/2014/main" id="{DA50D27D-5219-4D88-A147-6FDB3659782C}"/>
              </a:ext>
            </a:extLst>
          </p:cNvPr>
          <p:cNvSpPr/>
          <p:nvPr/>
        </p:nvSpPr>
        <p:spPr>
          <a:xfrm>
            <a:off x="714214" y="6444984"/>
            <a:ext cx="2328640" cy="461665"/>
          </a:xfrm>
          <a:prstGeom prst="rect">
            <a:avLst/>
          </a:prstGeom>
        </p:spPr>
        <p:txBody>
          <a:bodyPr wrap="square">
            <a:spAutoFit/>
          </a:bodyPr>
          <a:lstStyle/>
          <a:p>
            <a:pPr algn="ctr"/>
            <a:r>
              <a:rPr lang="es-ES" sz="2400" b="1" dirty="0" err="1">
                <a:solidFill>
                  <a:srgbClr val="FFFF00"/>
                </a:solidFill>
              </a:rPr>
              <a:t>Capivara</a:t>
            </a:r>
            <a:endParaRPr lang="pt-BR" sz="2400" dirty="0">
              <a:solidFill>
                <a:srgbClr val="FFFF00"/>
              </a:solidFill>
            </a:endParaRPr>
          </a:p>
        </p:txBody>
      </p:sp>
    </p:spTree>
    <p:extLst>
      <p:ext uri="{BB962C8B-B14F-4D97-AF65-F5344CB8AC3E}">
        <p14:creationId xmlns:p14="http://schemas.microsoft.com/office/powerpoint/2010/main" val="3513000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ço Reservado para Texto 2">
            <a:extLst>
              <a:ext uri="{FF2B5EF4-FFF2-40B4-BE49-F238E27FC236}">
                <a16:creationId xmlns:a16="http://schemas.microsoft.com/office/drawing/2014/main" id="{8BBA0ED8-CA9A-4BE6-82A8-A3A3272758EB}"/>
              </a:ext>
            </a:extLst>
          </p:cNvPr>
          <p:cNvSpPr txBox="1">
            <a:spLocks/>
          </p:cNvSpPr>
          <p:nvPr/>
        </p:nvSpPr>
        <p:spPr>
          <a:xfrm>
            <a:off x="15875" y="0"/>
            <a:ext cx="9109075" cy="666750"/>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3200" b="1" kern="1200">
                <a:solidFill>
                  <a:srgbClr val="FFFF00"/>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2800" b="1" kern="1200">
                <a:solidFill>
                  <a:srgbClr val="FFFF00"/>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2400" b="1" kern="1200">
                <a:solidFill>
                  <a:srgbClr val="FFFF00"/>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altLang="pt-BR" dirty="0">
                <a:ln>
                  <a:solidFill>
                    <a:schemeClr val="tx1"/>
                  </a:solidFill>
                </a:ln>
              </a:rPr>
              <a:t>DIVISÃO SUL AMERICANA</a:t>
            </a:r>
          </a:p>
        </p:txBody>
      </p:sp>
      <p:sp>
        <p:nvSpPr>
          <p:cNvPr id="3" name="CaixaDeTexto 18">
            <a:extLst>
              <a:ext uri="{FF2B5EF4-FFF2-40B4-BE49-F238E27FC236}">
                <a16:creationId xmlns:a16="http://schemas.microsoft.com/office/drawing/2014/main" id="{3F836077-7E74-4A29-A205-B88E87000AE8}"/>
              </a:ext>
            </a:extLst>
          </p:cNvPr>
          <p:cNvSpPr txBox="1">
            <a:spLocks noChangeArrowheads="1"/>
          </p:cNvSpPr>
          <p:nvPr/>
        </p:nvSpPr>
        <p:spPr bwMode="auto">
          <a:xfrm>
            <a:off x="189383" y="4293096"/>
            <a:ext cx="4518625" cy="230832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pt-BR" altLang="pt-BR" sz="1600" b="1" dirty="0">
                <a:solidFill>
                  <a:srgbClr val="FF0000"/>
                </a:solidFill>
              </a:rPr>
              <a:t>Animal do Brasil e do Paraguai: </a:t>
            </a:r>
            <a:r>
              <a:rPr lang="en-US" b="1" dirty="0" err="1">
                <a:solidFill>
                  <a:srgbClr val="FF0000"/>
                </a:solidFill>
              </a:rPr>
              <a:t>Capivara</a:t>
            </a:r>
            <a:endParaRPr lang="en-US" b="1" dirty="0">
              <a:solidFill>
                <a:srgbClr val="FF0000"/>
              </a:solidFill>
            </a:endParaRPr>
          </a:p>
          <a:p>
            <a:r>
              <a:rPr lang="pt-BR" b="1" dirty="0"/>
              <a:t>A capivara é o maior roedor do mundo e se parece com um porquinho da índia, mas é bem maior. Ela pode pesar até 91 quilos. Tem pés de pato e é boa nadadora. Ela se alimenta de plantas aquáticas. É conhecida </a:t>
            </a:r>
            <a:r>
              <a:rPr lang="en-US" b="1" dirty="0" err="1"/>
              <a:t>como</a:t>
            </a:r>
            <a:r>
              <a:rPr lang="en-US" b="1" dirty="0"/>
              <a:t> </a:t>
            </a:r>
            <a:r>
              <a:rPr lang="en-US" b="1" dirty="0" err="1"/>
              <a:t>porco-água</a:t>
            </a:r>
            <a:r>
              <a:rPr lang="en-US" b="1" dirty="0"/>
              <a:t>.</a:t>
            </a:r>
            <a:endParaRPr lang="pt-BR" sz="1600" b="1" i="1" dirty="0"/>
          </a:p>
        </p:txBody>
      </p:sp>
      <p:pic>
        <p:nvPicPr>
          <p:cNvPr id="4" name="Imagem 3">
            <a:extLst>
              <a:ext uri="{FF2B5EF4-FFF2-40B4-BE49-F238E27FC236}">
                <a16:creationId xmlns:a16="http://schemas.microsoft.com/office/drawing/2014/main" id="{33BD7A80-DC07-4CAB-8594-B3CC69752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009" y="742764"/>
            <a:ext cx="4355339" cy="3262300"/>
          </a:xfrm>
          <a:prstGeom prst="rect">
            <a:avLst/>
          </a:prstGeom>
        </p:spPr>
      </p:pic>
      <p:pic>
        <p:nvPicPr>
          <p:cNvPr id="5" name="Imagem 4">
            <a:extLst>
              <a:ext uri="{FF2B5EF4-FFF2-40B4-BE49-F238E27FC236}">
                <a16:creationId xmlns:a16="http://schemas.microsoft.com/office/drawing/2014/main" id="{93861F3C-C0D2-4FEA-8885-80B1E4413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61" y="1143386"/>
            <a:ext cx="4355339" cy="2900821"/>
          </a:xfrm>
          <a:prstGeom prst="rect">
            <a:avLst/>
          </a:prstGeom>
        </p:spPr>
      </p:pic>
      <p:pic>
        <p:nvPicPr>
          <p:cNvPr id="6" name="Imagem 5">
            <a:extLst>
              <a:ext uri="{FF2B5EF4-FFF2-40B4-BE49-F238E27FC236}">
                <a16:creationId xmlns:a16="http://schemas.microsoft.com/office/drawing/2014/main" id="{C1B31220-DC05-4F3C-B655-A6365EDED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904" y="4044207"/>
            <a:ext cx="3662536" cy="2746902"/>
          </a:xfrm>
          <a:prstGeom prst="rect">
            <a:avLst/>
          </a:prstGeom>
        </p:spPr>
      </p:pic>
    </p:spTree>
    <p:extLst>
      <p:ext uri="{BB962C8B-B14F-4D97-AF65-F5344CB8AC3E}">
        <p14:creationId xmlns:p14="http://schemas.microsoft.com/office/powerpoint/2010/main" val="3067182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S07 - Missões – 18 de maio</a:t>
            </a:r>
            <a:endParaRPr lang="pt-BR" dirty="0"/>
          </a:p>
        </p:txBody>
      </p:sp>
      <p:pic>
        <p:nvPicPr>
          <p:cNvPr id="6" name="Imagem 5" descr="Uma imagem contendo texto, mapa&#10;&#10;Descrição gerada automaticamente">
            <a:extLst>
              <a:ext uri="{FF2B5EF4-FFF2-40B4-BE49-F238E27FC236}">
                <a16:creationId xmlns:a16="http://schemas.microsoft.com/office/drawing/2014/main" id="{CDE08BA8-8700-4116-A676-DD29F10F77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660" y="1556792"/>
            <a:ext cx="3452946" cy="5206886"/>
          </a:xfrm>
          <a:prstGeom prst="rect">
            <a:avLst/>
          </a:prstGeom>
        </p:spPr>
      </p:pic>
      <p:sp>
        <p:nvSpPr>
          <p:cNvPr id="7" name="Título 1">
            <a:extLst>
              <a:ext uri="{FF2B5EF4-FFF2-40B4-BE49-F238E27FC236}">
                <a16:creationId xmlns:a16="http://schemas.microsoft.com/office/drawing/2014/main" id="{32D658B2-79BB-4D57-A323-73C08535F820}"/>
              </a:ext>
            </a:extLst>
          </p:cNvPr>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PT" alt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Um Livro Para Vovó</a:t>
            </a:r>
            <a:endPar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endParaRPr>
          </a:p>
        </p:txBody>
      </p:sp>
      <p:sp>
        <p:nvSpPr>
          <p:cNvPr id="8" name="CaixaDeTexto 2">
            <a:extLst>
              <a:ext uri="{FF2B5EF4-FFF2-40B4-BE49-F238E27FC236}">
                <a16:creationId xmlns:a16="http://schemas.microsoft.com/office/drawing/2014/main" id="{0FE748BA-954A-4F9C-8CE3-B2EABF656C95}"/>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Uruguai</a:t>
            </a:r>
            <a:endParaRPr lang="pt-BR" altLang="pt-BR" sz="2400" b="1" dirty="0"/>
          </a:p>
        </p:txBody>
      </p:sp>
      <p:cxnSp>
        <p:nvCxnSpPr>
          <p:cNvPr id="9" name="Conector de Seta Reta 8">
            <a:extLst>
              <a:ext uri="{FF2B5EF4-FFF2-40B4-BE49-F238E27FC236}">
                <a16:creationId xmlns:a16="http://schemas.microsoft.com/office/drawing/2014/main" id="{36F82C87-AD90-493C-97AA-36CF6C4D4EDA}"/>
              </a:ext>
            </a:extLst>
          </p:cNvPr>
          <p:cNvCxnSpPr>
            <a:cxnSpLocks/>
            <a:stCxn id="8" idx="3"/>
          </p:cNvCxnSpPr>
          <p:nvPr/>
        </p:nvCxnSpPr>
        <p:spPr>
          <a:xfrm flipV="1">
            <a:off x="4427984" y="4581128"/>
            <a:ext cx="2736304" cy="19109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Imagem 1">
            <a:extLst>
              <a:ext uri="{FF2B5EF4-FFF2-40B4-BE49-F238E27FC236}">
                <a16:creationId xmlns:a16="http://schemas.microsoft.com/office/drawing/2014/main" id="{082902DA-8D75-4BDE-91C9-F7874BB54C8E}"/>
              </a:ext>
            </a:extLst>
          </p:cNvPr>
          <p:cNvPicPr>
            <a:picLocks noChangeAspect="1"/>
          </p:cNvPicPr>
          <p:nvPr/>
        </p:nvPicPr>
        <p:blipFill>
          <a:blip r:embed="rId4"/>
          <a:stretch>
            <a:fillRect/>
          </a:stretch>
        </p:blipFill>
        <p:spPr>
          <a:xfrm>
            <a:off x="203280" y="1556793"/>
            <a:ext cx="3864664" cy="3769681"/>
          </a:xfrm>
          <a:prstGeom prst="rect">
            <a:avLst/>
          </a:prstGeom>
        </p:spPr>
      </p:pic>
      <p:pic>
        <p:nvPicPr>
          <p:cNvPr id="10242" name="Picture 2" descr="Resultado de imagem para bandeira uruguai">
            <a:extLst>
              <a:ext uri="{FF2B5EF4-FFF2-40B4-BE49-F238E27FC236}">
                <a16:creationId xmlns:a16="http://schemas.microsoft.com/office/drawing/2014/main" id="{CD4C33E6-F09C-4F7C-A878-833215E203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887" y="5354026"/>
            <a:ext cx="2160240" cy="144140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654A8A59-128C-4366-9665-5DFE5C6FB8F8}"/>
              </a:ext>
            </a:extLst>
          </p:cNvPr>
          <p:cNvSpPr/>
          <p:nvPr/>
        </p:nvSpPr>
        <p:spPr>
          <a:xfrm>
            <a:off x="2549084" y="5354026"/>
            <a:ext cx="1664943" cy="369332"/>
          </a:xfrm>
          <a:prstGeom prst="rect">
            <a:avLst/>
          </a:prstGeom>
        </p:spPr>
        <p:txBody>
          <a:bodyPr wrap="none">
            <a:spAutoFit/>
          </a:bodyPr>
          <a:lstStyle/>
          <a:p>
            <a:r>
              <a:rPr lang="pt-BR" b="1" dirty="0" err="1">
                <a:solidFill>
                  <a:srgbClr val="000000"/>
                </a:solidFill>
                <a:latin typeface="Goudy"/>
              </a:rPr>
              <a:t>Elli</a:t>
            </a:r>
            <a:r>
              <a:rPr lang="pt-BR" b="1" dirty="0">
                <a:solidFill>
                  <a:srgbClr val="000000"/>
                </a:solidFill>
                <a:latin typeface="Goudy"/>
              </a:rPr>
              <a:t> </a:t>
            </a:r>
            <a:r>
              <a:rPr lang="pt-BR" b="1" dirty="0" err="1">
                <a:solidFill>
                  <a:srgbClr val="000000"/>
                </a:solidFill>
                <a:latin typeface="Goudy"/>
              </a:rPr>
              <a:t>Scheper</a:t>
            </a:r>
            <a:r>
              <a:rPr lang="pt-BR" b="1" dirty="0">
                <a:solidFill>
                  <a:srgbClr val="000000"/>
                </a:solidFill>
                <a:latin typeface="Goudy"/>
              </a:rPr>
              <a:t>, 80 </a:t>
            </a:r>
            <a:endParaRPr lang="pt-BR" dirty="0"/>
          </a:p>
        </p:txBody>
      </p:sp>
    </p:spTree>
    <p:extLst>
      <p:ext uri="{BB962C8B-B14F-4D97-AF65-F5344CB8AC3E}">
        <p14:creationId xmlns:p14="http://schemas.microsoft.com/office/powerpoint/2010/main" val="134912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8249EA-7043-49D0-BB8E-2094A81ECBAB}"/>
              </a:ext>
            </a:extLst>
          </p:cNvPr>
          <p:cNvSpPr>
            <a:spLocks noGrp="1"/>
          </p:cNvSpPr>
          <p:nvPr>
            <p:ph type="body" sz="quarter" idx="11"/>
          </p:nvPr>
        </p:nvSpPr>
        <p:spPr>
          <a:xfrm>
            <a:off x="15875" y="-14132"/>
            <a:ext cx="9109075" cy="666750"/>
          </a:xfrm>
        </p:spPr>
        <p:txBody>
          <a:bodyPr/>
          <a:lstStyle/>
          <a:p>
            <a:r>
              <a:rPr lang="pt-BR" altLang="pt-BR" dirty="0">
                <a:ln>
                  <a:solidFill>
                    <a:schemeClr val="tx1"/>
                  </a:solidFill>
                </a:ln>
              </a:rPr>
              <a:t>DIVISÃO SUL AMERICANA</a:t>
            </a:r>
          </a:p>
        </p:txBody>
      </p:sp>
      <p:sp>
        <p:nvSpPr>
          <p:cNvPr id="5" name="Rectangle 1">
            <a:extLst>
              <a:ext uri="{FF2B5EF4-FFF2-40B4-BE49-F238E27FC236}">
                <a16:creationId xmlns:a16="http://schemas.microsoft.com/office/drawing/2014/main" id="{6583A7C5-CA76-4D1C-B478-667E908C1214}"/>
              </a:ext>
            </a:extLst>
          </p:cNvPr>
          <p:cNvSpPr>
            <a:spLocks noChangeArrowheads="1"/>
          </p:cNvSpPr>
          <p:nvPr/>
        </p:nvSpPr>
        <p:spPr bwMode="auto">
          <a:xfrm>
            <a:off x="71536" y="690952"/>
            <a:ext cx="3420343" cy="3674152"/>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Uruguai</a:t>
            </a:r>
          </a:p>
          <a:p>
            <a:pPr marL="342900" indent="-342900">
              <a:buFont typeface="Arial" panose="020B0604020202020204" pitchFamily="34" charset="0"/>
              <a:buChar char="•"/>
            </a:pPr>
            <a:r>
              <a:rPr lang="en-US" sz="2000" b="1" dirty="0">
                <a:latin typeface="Myriad Pro" panose="020B0503030403020204" pitchFamily="34" charset="0"/>
              </a:rPr>
              <a:t>A </a:t>
            </a:r>
            <a:r>
              <a:rPr lang="en-US" sz="2000" b="1" dirty="0" err="1">
                <a:latin typeface="Myriad Pro" panose="020B0503030403020204" pitchFamily="34" charset="0"/>
              </a:rPr>
              <a:t>primeira</a:t>
            </a:r>
            <a:r>
              <a:rPr lang="en-US" sz="2000" b="1" dirty="0">
                <a:latin typeface="Myriad Pro" panose="020B0503030403020204" pitchFamily="34" charset="0"/>
              </a:rPr>
              <a:t> </a:t>
            </a:r>
            <a:r>
              <a:rPr lang="en-US" sz="2000" b="1" dirty="0" err="1">
                <a:latin typeface="Myriad Pro" panose="020B0503030403020204" pitchFamily="34" charset="0"/>
              </a:rPr>
              <a:t>escola</a:t>
            </a:r>
            <a:r>
              <a:rPr lang="en-US" sz="2000" b="1" dirty="0">
                <a:latin typeface="Myriad Pro" panose="020B0503030403020204" pitchFamily="34" charset="0"/>
              </a:rPr>
              <a:t> </a:t>
            </a:r>
            <a:r>
              <a:rPr lang="en-US" sz="2000" b="1" dirty="0" err="1">
                <a:latin typeface="Myriad Pro" panose="020B0503030403020204" pitchFamily="34" charset="0"/>
              </a:rPr>
              <a:t>adventista</a:t>
            </a:r>
            <a:r>
              <a:rPr lang="en-US" sz="2000" b="1" dirty="0">
                <a:latin typeface="Myriad Pro" panose="020B0503030403020204" pitchFamily="34" charset="0"/>
              </a:rPr>
              <a:t> no </a:t>
            </a:r>
            <a:r>
              <a:rPr lang="en-US" sz="2000" b="1" dirty="0" err="1">
                <a:latin typeface="Myriad Pro" panose="020B0503030403020204" pitchFamily="34" charset="0"/>
              </a:rPr>
              <a:t>Uruguai</a:t>
            </a:r>
            <a:r>
              <a:rPr lang="en-US" sz="2000" b="1" dirty="0">
                <a:latin typeface="Myriad Pro" panose="020B0503030403020204" pitchFamily="34" charset="0"/>
              </a:rPr>
              <a:t>, </a:t>
            </a:r>
            <a:r>
              <a:rPr lang="en-US" sz="2000" b="1" dirty="0" err="1">
                <a:latin typeface="Myriad Pro" panose="020B0503030403020204" pitchFamily="34" charset="0"/>
              </a:rPr>
              <a:t>foi</a:t>
            </a:r>
            <a:r>
              <a:rPr lang="en-US" sz="2000" b="1" dirty="0">
                <a:latin typeface="Myriad Pro" panose="020B0503030403020204" pitchFamily="34" charset="0"/>
              </a:rPr>
              <a:t> </a:t>
            </a:r>
            <a:r>
              <a:rPr lang="en-US" sz="2000" b="1" dirty="0" err="1">
                <a:latin typeface="Myriad Pro" panose="020B0503030403020204" pitchFamily="34" charset="0"/>
              </a:rPr>
              <a:t>organizada</a:t>
            </a:r>
            <a:r>
              <a:rPr lang="en-US" sz="2000" b="1" dirty="0">
                <a:latin typeface="Myriad Pro" panose="020B0503030403020204" pitchFamily="34" charset="0"/>
              </a:rPr>
              <a:t> </a:t>
            </a:r>
            <a:r>
              <a:rPr lang="en-US" sz="2000" b="1" dirty="0" err="1">
                <a:latin typeface="Myriad Pro" panose="020B0503030403020204" pitchFamily="34" charset="0"/>
              </a:rPr>
              <a:t>em</a:t>
            </a:r>
            <a:r>
              <a:rPr lang="en-US" sz="2000" b="1" dirty="0">
                <a:latin typeface="Myriad Pro" panose="020B0503030403020204" pitchFamily="34" charset="0"/>
              </a:rPr>
              <a:t> 1908, </a:t>
            </a:r>
            <a:r>
              <a:rPr lang="en-US" sz="2000" b="1" dirty="0" err="1">
                <a:latin typeface="Myriad Pro" panose="020B0503030403020204" pitchFamily="34" charset="0"/>
              </a:rPr>
              <a:t>na</a:t>
            </a:r>
            <a:r>
              <a:rPr lang="en-US" sz="2000" b="1" dirty="0">
                <a:latin typeface="Myriad Pro" panose="020B0503030403020204" pitchFamily="34" charset="0"/>
              </a:rPr>
              <a:t> </a:t>
            </a:r>
            <a:r>
              <a:rPr lang="en-US" sz="2000" b="1" dirty="0" err="1">
                <a:latin typeface="Myriad Pro" panose="020B0503030403020204" pitchFamily="34" charset="0"/>
              </a:rPr>
              <a:t>colônia</a:t>
            </a:r>
            <a:r>
              <a:rPr lang="en-US" sz="2000" b="1" dirty="0">
                <a:latin typeface="Myriad Pro" panose="020B0503030403020204" pitchFamily="34" charset="0"/>
              </a:rPr>
              <a:t> </a:t>
            </a:r>
            <a:r>
              <a:rPr lang="en-US" sz="2000" b="1" dirty="0" err="1">
                <a:latin typeface="Myriad Pro" panose="020B0503030403020204" pitchFamily="34" charset="0"/>
              </a:rPr>
              <a:t>em</a:t>
            </a:r>
            <a:r>
              <a:rPr lang="en-US" sz="2000" b="1" dirty="0">
                <a:latin typeface="Myriad Pro" panose="020B0503030403020204" pitchFamily="34" charset="0"/>
              </a:rPr>
              <a:t> Nova </a:t>
            </a:r>
            <a:r>
              <a:rPr lang="en-US" sz="2000" b="1" dirty="0" err="1">
                <a:latin typeface="Myriad Pro" panose="020B0503030403020204" pitchFamily="34" charset="0"/>
              </a:rPr>
              <a:t>Helvecia</a:t>
            </a:r>
            <a:r>
              <a:rPr lang="en-US" sz="2000" b="1" dirty="0">
                <a:latin typeface="Myriad Pro" panose="020B0503030403020204" pitchFamily="34" charset="0"/>
              </a:rPr>
              <a:t>, </a:t>
            </a:r>
            <a:r>
              <a:rPr lang="en-US" sz="2000" b="1" dirty="0" err="1">
                <a:latin typeface="Myriad Pro" panose="020B0503030403020204" pitchFamily="34" charset="0"/>
              </a:rPr>
              <a:t>na</a:t>
            </a:r>
            <a:r>
              <a:rPr lang="en-US" sz="2000" b="1" dirty="0">
                <a:latin typeface="Myriad Pro" panose="020B0503030403020204" pitchFamily="34" charset="0"/>
              </a:rPr>
              <a:t> casa de Julio Ernst., </a:t>
            </a:r>
            <a:r>
              <a:rPr lang="en-US" sz="2000" b="1" dirty="0" err="1">
                <a:latin typeface="Myriad Pro" panose="020B0503030403020204" pitchFamily="34" charset="0"/>
              </a:rPr>
              <a:t>tendo</a:t>
            </a:r>
            <a:r>
              <a:rPr lang="en-US" sz="2000" b="1" dirty="0">
                <a:latin typeface="Myriad Pro" panose="020B0503030403020204" pitchFamily="34" charset="0"/>
              </a:rPr>
              <a:t> Otto </a:t>
            </a:r>
            <a:r>
              <a:rPr lang="en-US" sz="2000" b="1" dirty="0" err="1">
                <a:latin typeface="Myriad Pro" panose="020B0503030403020204" pitchFamily="34" charset="0"/>
              </a:rPr>
              <a:t>Heydeker</a:t>
            </a:r>
            <a:r>
              <a:rPr lang="en-US" sz="2000" b="1" dirty="0">
                <a:latin typeface="Myriad Pro" panose="020B0503030403020204" pitchFamily="34" charset="0"/>
              </a:rPr>
              <a:t> </a:t>
            </a:r>
            <a:r>
              <a:rPr lang="en-US" sz="2000" b="1" dirty="0" err="1">
                <a:latin typeface="Myriad Pro" panose="020B0503030403020204" pitchFamily="34" charset="0"/>
              </a:rPr>
              <a:t>como</a:t>
            </a:r>
            <a:r>
              <a:rPr lang="en-US" sz="2000" b="1" dirty="0">
                <a:latin typeface="Myriad Pro" panose="020B0503030403020204" pitchFamily="34" charset="0"/>
              </a:rPr>
              <a:t> professor. </a:t>
            </a:r>
          </a:p>
          <a:p>
            <a:pPr marL="342900" indent="-342900">
              <a:buFont typeface="Arial" panose="020B0604020202020204" pitchFamily="34" charset="0"/>
              <a:buChar char="•"/>
            </a:pPr>
            <a:r>
              <a:rPr lang="en-US" sz="2000" b="1" dirty="0">
                <a:latin typeface="Myriad Pro" panose="020B0503030403020204" pitchFamily="34" charset="0"/>
              </a:rPr>
              <a:t>O Instituto </a:t>
            </a:r>
            <a:r>
              <a:rPr lang="en-US" sz="2000" b="1" dirty="0" err="1">
                <a:latin typeface="Myriad Pro" panose="020B0503030403020204" pitchFamily="34" charset="0"/>
              </a:rPr>
              <a:t>Adventista</a:t>
            </a:r>
            <a:r>
              <a:rPr lang="en-US" sz="2000" b="1" dirty="0">
                <a:latin typeface="Myriad Pro" panose="020B0503030403020204" pitchFamily="34" charset="0"/>
              </a:rPr>
              <a:t> do </a:t>
            </a:r>
            <a:r>
              <a:rPr lang="en-US" sz="2000" b="1" dirty="0" err="1">
                <a:latin typeface="Myriad Pro" panose="020B0503030403020204" pitchFamily="34" charset="0"/>
              </a:rPr>
              <a:t>Uruguai</a:t>
            </a:r>
            <a:r>
              <a:rPr lang="en-US" sz="2000" b="1" dirty="0">
                <a:latin typeface="Myriad Pro" panose="020B0503030403020204" pitchFamily="34" charset="0"/>
              </a:rPr>
              <a:t> </a:t>
            </a:r>
            <a:r>
              <a:rPr lang="en-US" sz="2000" b="1" dirty="0" err="1">
                <a:latin typeface="Myriad Pro" panose="020B0503030403020204" pitchFamily="34" charset="0"/>
              </a:rPr>
              <a:t>situado</a:t>
            </a:r>
            <a:r>
              <a:rPr lang="en-US" sz="2000" b="1" dirty="0">
                <a:latin typeface="Myriad Pro" panose="020B0503030403020204" pitchFamily="34" charset="0"/>
              </a:rPr>
              <a:t> </a:t>
            </a:r>
            <a:r>
              <a:rPr lang="en-US" sz="2000" b="1" dirty="0" err="1">
                <a:latin typeface="Myriad Pro" panose="020B0503030403020204" pitchFamily="34" charset="0"/>
              </a:rPr>
              <a:t>em</a:t>
            </a:r>
            <a:r>
              <a:rPr lang="en-US" sz="2000" b="1" dirty="0">
                <a:latin typeface="Myriad Pro" panose="020B0503030403020204" pitchFamily="34" charset="0"/>
              </a:rPr>
              <a:t> Progresso, </a:t>
            </a:r>
            <a:r>
              <a:rPr lang="en-US" sz="2000" b="1" dirty="0" err="1">
                <a:latin typeface="Myriad Pro" panose="020B0503030403020204" pitchFamily="34" charset="0"/>
              </a:rPr>
              <a:t>foi</a:t>
            </a:r>
            <a:r>
              <a:rPr lang="en-US" sz="2000" b="1" dirty="0">
                <a:latin typeface="Myriad Pro" panose="020B0503030403020204" pitchFamily="34" charset="0"/>
              </a:rPr>
              <a:t> </a:t>
            </a:r>
            <a:r>
              <a:rPr lang="en-US" sz="2000" b="1" dirty="0" err="1">
                <a:latin typeface="Myriad Pro" panose="020B0503030403020204" pitchFamily="34" charset="0"/>
              </a:rPr>
              <a:t>fundado</a:t>
            </a:r>
            <a:r>
              <a:rPr lang="en-US" sz="2000" b="1" dirty="0">
                <a:latin typeface="Myriad Pro" panose="020B0503030403020204" pitchFamily="34" charset="0"/>
              </a:rPr>
              <a:t> </a:t>
            </a:r>
            <a:r>
              <a:rPr lang="en-US" sz="2000" b="1" dirty="0" err="1">
                <a:latin typeface="Myriad Pro" panose="020B0503030403020204" pitchFamily="34" charset="0"/>
              </a:rPr>
              <a:t>em</a:t>
            </a:r>
            <a:r>
              <a:rPr lang="en-US" sz="2000" b="1" dirty="0">
                <a:latin typeface="Myriad Pro" panose="020B0503030403020204" pitchFamily="34" charset="0"/>
              </a:rPr>
              <a:t> 1944.</a:t>
            </a:r>
            <a:endParaRPr lang="pt-BR" sz="2000" b="1" i="1" dirty="0">
              <a:solidFill>
                <a:srgbClr val="FF0000"/>
              </a:solidFill>
            </a:endParaRPr>
          </a:p>
        </p:txBody>
      </p:sp>
      <p:sp>
        <p:nvSpPr>
          <p:cNvPr id="8" name="CaixaDeTexto 2">
            <a:extLst>
              <a:ext uri="{FF2B5EF4-FFF2-40B4-BE49-F238E27FC236}">
                <a16:creationId xmlns:a16="http://schemas.microsoft.com/office/drawing/2014/main" id="{90A8FB83-1829-4233-A028-598DFEBE6803}"/>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Uruguai</a:t>
            </a:r>
            <a:endParaRPr lang="pt-BR" altLang="pt-BR" sz="2400" b="1" dirty="0"/>
          </a:p>
        </p:txBody>
      </p:sp>
      <p:pic>
        <p:nvPicPr>
          <p:cNvPr id="9" name="Picture 2" descr="Resultado de imagem para bandeira uruguai">
            <a:extLst>
              <a:ext uri="{FF2B5EF4-FFF2-40B4-BE49-F238E27FC236}">
                <a16:creationId xmlns:a16="http://schemas.microsoft.com/office/drawing/2014/main" id="{5CDC4ACC-550C-4B03-ACBA-AE32773042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887" y="5354026"/>
            <a:ext cx="2160240" cy="14414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m relacionada">
            <a:extLst>
              <a:ext uri="{FF2B5EF4-FFF2-40B4-BE49-F238E27FC236}">
                <a16:creationId xmlns:a16="http://schemas.microsoft.com/office/drawing/2014/main" id="{47917B04-61D7-4CAE-AA38-B3798BB341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4" t="13438" r="1174" b="16802"/>
          <a:stretch/>
        </p:blipFill>
        <p:spPr bwMode="auto">
          <a:xfrm>
            <a:off x="3491880" y="716510"/>
            <a:ext cx="4904512" cy="27124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55B67426-4CEA-4BB5-BD02-089A38C32FE6}"/>
              </a:ext>
            </a:extLst>
          </p:cNvPr>
          <p:cNvSpPr/>
          <p:nvPr/>
        </p:nvSpPr>
        <p:spPr>
          <a:xfrm>
            <a:off x="5194717" y="3123560"/>
            <a:ext cx="3254161" cy="369332"/>
          </a:xfrm>
          <a:prstGeom prst="rect">
            <a:avLst/>
          </a:prstGeom>
        </p:spPr>
        <p:txBody>
          <a:bodyPr wrap="none">
            <a:spAutoFit/>
          </a:bodyPr>
          <a:lstStyle/>
          <a:p>
            <a:r>
              <a:rPr lang="en-US" dirty="0">
                <a:solidFill>
                  <a:schemeClr val="bg1"/>
                </a:solidFill>
                <a:latin typeface="Myriad Pro" panose="020B0503030403020204" pitchFamily="34" charset="0"/>
              </a:rPr>
              <a:t>Instituto </a:t>
            </a:r>
            <a:r>
              <a:rPr lang="en-US" dirty="0" err="1">
                <a:solidFill>
                  <a:schemeClr val="bg1"/>
                </a:solidFill>
                <a:latin typeface="Myriad Pro" panose="020B0503030403020204" pitchFamily="34" charset="0"/>
              </a:rPr>
              <a:t>Adventista</a:t>
            </a:r>
            <a:r>
              <a:rPr lang="en-US" dirty="0">
                <a:solidFill>
                  <a:schemeClr val="bg1"/>
                </a:solidFill>
                <a:latin typeface="Myriad Pro" panose="020B0503030403020204" pitchFamily="34" charset="0"/>
              </a:rPr>
              <a:t> do </a:t>
            </a:r>
            <a:r>
              <a:rPr lang="en-US" dirty="0" err="1">
                <a:solidFill>
                  <a:schemeClr val="bg1"/>
                </a:solidFill>
                <a:latin typeface="Myriad Pro" panose="020B0503030403020204" pitchFamily="34" charset="0"/>
              </a:rPr>
              <a:t>Uruguai</a:t>
            </a:r>
            <a:r>
              <a:rPr lang="en-US" dirty="0">
                <a:solidFill>
                  <a:schemeClr val="bg1"/>
                </a:solidFill>
                <a:latin typeface="Myriad Pro" panose="020B0503030403020204" pitchFamily="34" charset="0"/>
              </a:rPr>
              <a:t> </a:t>
            </a:r>
            <a:endParaRPr lang="pt-BR" dirty="0">
              <a:solidFill>
                <a:schemeClr val="bg1"/>
              </a:solidFill>
            </a:endParaRPr>
          </a:p>
        </p:txBody>
      </p:sp>
      <p:pic>
        <p:nvPicPr>
          <p:cNvPr id="2052" name="Picture 4" descr="Resultado de imagem para Instituto Adventista del Uruguay">
            <a:extLst>
              <a:ext uri="{FF2B5EF4-FFF2-40B4-BE49-F238E27FC236}">
                <a16:creationId xmlns:a16="http://schemas.microsoft.com/office/drawing/2014/main" id="{5FCC1A91-5905-412D-8016-B5B45A350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656" y="3598909"/>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380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ço Reservado para Texto 2">
            <a:extLst>
              <a:ext uri="{FF2B5EF4-FFF2-40B4-BE49-F238E27FC236}">
                <a16:creationId xmlns:a16="http://schemas.microsoft.com/office/drawing/2014/main" id="{8BBA0ED8-CA9A-4BE6-82A8-A3A3272758EB}"/>
              </a:ext>
            </a:extLst>
          </p:cNvPr>
          <p:cNvSpPr txBox="1">
            <a:spLocks/>
          </p:cNvSpPr>
          <p:nvPr/>
        </p:nvSpPr>
        <p:spPr>
          <a:xfrm>
            <a:off x="15875" y="0"/>
            <a:ext cx="9109075" cy="666750"/>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3200" b="1" kern="1200">
                <a:solidFill>
                  <a:srgbClr val="FFFF00"/>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2800" b="1" kern="1200">
                <a:solidFill>
                  <a:srgbClr val="FFFF00"/>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2400" b="1" kern="1200">
                <a:solidFill>
                  <a:srgbClr val="FFFF00"/>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altLang="pt-BR" dirty="0">
                <a:ln>
                  <a:solidFill>
                    <a:schemeClr val="tx1"/>
                  </a:solidFill>
                </a:ln>
              </a:rPr>
              <a:t>DIVISÃO SUL AMERICANA</a:t>
            </a:r>
          </a:p>
        </p:txBody>
      </p:sp>
      <p:sp>
        <p:nvSpPr>
          <p:cNvPr id="3" name="CaixaDeTexto 18">
            <a:extLst>
              <a:ext uri="{FF2B5EF4-FFF2-40B4-BE49-F238E27FC236}">
                <a16:creationId xmlns:a16="http://schemas.microsoft.com/office/drawing/2014/main" id="{E1597F78-1423-4441-B26A-67D7C108D9EB}"/>
              </a:ext>
            </a:extLst>
          </p:cNvPr>
          <p:cNvSpPr txBox="1">
            <a:spLocks noChangeArrowheads="1"/>
          </p:cNvSpPr>
          <p:nvPr/>
        </p:nvSpPr>
        <p:spPr bwMode="auto">
          <a:xfrm>
            <a:off x="323528" y="3386942"/>
            <a:ext cx="3528392" cy="31085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Animal do Amazonas: Sagui</a:t>
            </a:r>
            <a:endParaRPr lang="pt-BR" altLang="pt-BR" sz="1600" b="1" dirty="0"/>
          </a:p>
          <a:p>
            <a:r>
              <a:rPr lang="pt-BR" b="1" dirty="0"/>
              <a:t>O sagui é um dos menores macacos do mundo. Seu corpo mede menos que 30 cm de comprimento, e pesa menos de 500 g. Às vezes, ele pesa menos que 85 a 113 g. Sua cauda é geralmente mais longa que o corpo.</a:t>
            </a:r>
          </a:p>
          <a:p>
            <a:r>
              <a:rPr lang="pt-BR" b="1" dirty="0"/>
              <a:t>O sagui macho carrega os saguis bebês nas costas.</a:t>
            </a:r>
          </a:p>
        </p:txBody>
      </p:sp>
      <p:pic>
        <p:nvPicPr>
          <p:cNvPr id="4" name="Imagem 3">
            <a:extLst>
              <a:ext uri="{FF2B5EF4-FFF2-40B4-BE49-F238E27FC236}">
                <a16:creationId xmlns:a16="http://schemas.microsoft.com/office/drawing/2014/main" id="{DCDA60EF-9CB9-490C-AC2E-BCE3A7A15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08" y="743308"/>
            <a:ext cx="3711248" cy="2469667"/>
          </a:xfrm>
          <a:prstGeom prst="rect">
            <a:avLst/>
          </a:prstGeom>
        </p:spPr>
      </p:pic>
      <p:pic>
        <p:nvPicPr>
          <p:cNvPr id="5" name="Imagem 4">
            <a:extLst>
              <a:ext uri="{FF2B5EF4-FFF2-40B4-BE49-F238E27FC236}">
                <a16:creationId xmlns:a16="http://schemas.microsoft.com/office/drawing/2014/main" id="{80FFB339-A6B8-4039-8B4E-06DE2520F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7991" y="3009241"/>
            <a:ext cx="3060384" cy="3787604"/>
          </a:xfrm>
          <a:prstGeom prst="rect">
            <a:avLst/>
          </a:prstGeom>
        </p:spPr>
      </p:pic>
      <p:pic>
        <p:nvPicPr>
          <p:cNvPr id="6" name="Imagem 5">
            <a:extLst>
              <a:ext uri="{FF2B5EF4-FFF2-40B4-BE49-F238E27FC236}">
                <a16:creationId xmlns:a16="http://schemas.microsoft.com/office/drawing/2014/main" id="{BFADEFC7-B215-4EA9-811B-34CC42A8356F}"/>
              </a:ext>
            </a:extLst>
          </p:cNvPr>
          <p:cNvPicPr>
            <a:picLocks noChangeAspect="1"/>
          </p:cNvPicPr>
          <p:nvPr/>
        </p:nvPicPr>
        <p:blipFill rotWithShape="1">
          <a:blip r:embed="rId5">
            <a:extLst>
              <a:ext uri="{28A0092B-C50C-407E-A947-70E740481C1C}">
                <a14:useLocalDpi xmlns:a14="http://schemas.microsoft.com/office/drawing/2010/main" val="0"/>
              </a:ext>
            </a:extLst>
          </a:blip>
          <a:srcRect t="10207" b="6165"/>
          <a:stretch/>
        </p:blipFill>
        <p:spPr>
          <a:xfrm>
            <a:off x="5321459" y="743309"/>
            <a:ext cx="3673833" cy="2304256"/>
          </a:xfrm>
          <a:prstGeom prst="rect">
            <a:avLst/>
          </a:prstGeom>
        </p:spPr>
      </p:pic>
    </p:spTree>
    <p:extLst>
      <p:ext uri="{BB962C8B-B14F-4D97-AF65-F5344CB8AC3E}">
        <p14:creationId xmlns:p14="http://schemas.microsoft.com/office/powerpoint/2010/main" val="3235188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S08 - Missões – 25 de maio</a:t>
            </a:r>
            <a:endParaRPr lang="pt-BR" dirty="0"/>
          </a:p>
        </p:txBody>
      </p:sp>
      <p:pic>
        <p:nvPicPr>
          <p:cNvPr id="6" name="Imagem 5" descr="Uma imagem contendo texto, mapa&#10;&#10;Descrição gerada automaticamente">
            <a:extLst>
              <a:ext uri="{FF2B5EF4-FFF2-40B4-BE49-F238E27FC236}">
                <a16:creationId xmlns:a16="http://schemas.microsoft.com/office/drawing/2014/main" id="{2D8FE3B1-B052-4353-82A1-3948A12B81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660" y="1556792"/>
            <a:ext cx="3452946" cy="5206886"/>
          </a:xfrm>
          <a:prstGeom prst="rect">
            <a:avLst/>
          </a:prstGeom>
        </p:spPr>
      </p:pic>
      <p:sp>
        <p:nvSpPr>
          <p:cNvPr id="7" name="Título 1">
            <a:extLst>
              <a:ext uri="{FF2B5EF4-FFF2-40B4-BE49-F238E27FC236}">
                <a16:creationId xmlns:a16="http://schemas.microsoft.com/office/drawing/2014/main" id="{237A82D3-362D-4DA9-BC96-D079119F4963}"/>
              </a:ext>
            </a:extLst>
          </p:cNvPr>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PT" alt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Uma nova missão</a:t>
            </a:r>
            <a:endPar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endParaRPr>
          </a:p>
        </p:txBody>
      </p:sp>
      <p:sp>
        <p:nvSpPr>
          <p:cNvPr id="8" name="CaixaDeTexto 2">
            <a:extLst>
              <a:ext uri="{FF2B5EF4-FFF2-40B4-BE49-F238E27FC236}">
                <a16:creationId xmlns:a16="http://schemas.microsoft.com/office/drawing/2014/main" id="{F27361DD-E5C2-48FB-A0EB-F3A1A766B74C}"/>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Uruguai</a:t>
            </a:r>
            <a:endParaRPr lang="pt-BR" altLang="pt-BR" sz="2400" b="1" dirty="0"/>
          </a:p>
        </p:txBody>
      </p:sp>
      <p:cxnSp>
        <p:nvCxnSpPr>
          <p:cNvPr id="9" name="Conector de Seta Reta 8">
            <a:extLst>
              <a:ext uri="{FF2B5EF4-FFF2-40B4-BE49-F238E27FC236}">
                <a16:creationId xmlns:a16="http://schemas.microsoft.com/office/drawing/2014/main" id="{372882C6-EFDC-49A7-AD10-B78E9AD965DE}"/>
              </a:ext>
            </a:extLst>
          </p:cNvPr>
          <p:cNvCxnSpPr>
            <a:cxnSpLocks/>
            <a:stCxn id="8" idx="3"/>
          </p:cNvCxnSpPr>
          <p:nvPr/>
        </p:nvCxnSpPr>
        <p:spPr>
          <a:xfrm flipV="1">
            <a:off x="4427984" y="4581128"/>
            <a:ext cx="2736304" cy="19109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Resultado de imagem para bandeira uruguai">
            <a:extLst>
              <a:ext uri="{FF2B5EF4-FFF2-40B4-BE49-F238E27FC236}">
                <a16:creationId xmlns:a16="http://schemas.microsoft.com/office/drawing/2014/main" id="{6FBB14B5-A606-4851-AA58-B46874D045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887" y="5354026"/>
            <a:ext cx="2160240" cy="144140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B80A4553-74FA-4610-9835-BE166FDD85BD}"/>
              </a:ext>
            </a:extLst>
          </p:cNvPr>
          <p:cNvPicPr>
            <a:picLocks noChangeAspect="1"/>
          </p:cNvPicPr>
          <p:nvPr/>
        </p:nvPicPr>
        <p:blipFill>
          <a:blip r:embed="rId5"/>
          <a:stretch>
            <a:fillRect/>
          </a:stretch>
        </p:blipFill>
        <p:spPr>
          <a:xfrm>
            <a:off x="174886" y="1518078"/>
            <a:ext cx="3893057" cy="3721839"/>
          </a:xfrm>
          <a:prstGeom prst="rect">
            <a:avLst/>
          </a:prstGeom>
        </p:spPr>
      </p:pic>
      <p:sp>
        <p:nvSpPr>
          <p:cNvPr id="3" name="Retângulo 2">
            <a:extLst>
              <a:ext uri="{FF2B5EF4-FFF2-40B4-BE49-F238E27FC236}">
                <a16:creationId xmlns:a16="http://schemas.microsoft.com/office/drawing/2014/main" id="{25866FF5-706A-4AD7-B1D3-751FFD405FC8}"/>
              </a:ext>
            </a:extLst>
          </p:cNvPr>
          <p:cNvSpPr/>
          <p:nvPr/>
        </p:nvSpPr>
        <p:spPr>
          <a:xfrm>
            <a:off x="2525698" y="5381258"/>
            <a:ext cx="2553776" cy="369332"/>
          </a:xfrm>
          <a:prstGeom prst="rect">
            <a:avLst/>
          </a:prstGeom>
        </p:spPr>
        <p:txBody>
          <a:bodyPr wrap="none">
            <a:spAutoFit/>
          </a:bodyPr>
          <a:lstStyle/>
          <a:p>
            <a:r>
              <a:rPr lang="pt-BR" b="1" dirty="0">
                <a:solidFill>
                  <a:srgbClr val="000000"/>
                </a:solidFill>
                <a:latin typeface="Goudy"/>
              </a:rPr>
              <a:t>Nestor </a:t>
            </a:r>
            <a:r>
              <a:rPr lang="pt-BR" b="1" dirty="0" err="1">
                <a:solidFill>
                  <a:srgbClr val="000000"/>
                </a:solidFill>
                <a:latin typeface="Goudy"/>
              </a:rPr>
              <a:t>Alvaro</a:t>
            </a:r>
            <a:r>
              <a:rPr lang="pt-BR" b="1" dirty="0">
                <a:solidFill>
                  <a:srgbClr val="000000"/>
                </a:solidFill>
                <a:latin typeface="Goudy"/>
              </a:rPr>
              <a:t> </a:t>
            </a:r>
            <a:r>
              <a:rPr lang="pt-BR" b="1" dirty="0" err="1">
                <a:solidFill>
                  <a:srgbClr val="000000"/>
                </a:solidFill>
                <a:latin typeface="Goudy"/>
              </a:rPr>
              <a:t>Rivero</a:t>
            </a:r>
            <a:r>
              <a:rPr lang="pt-BR" b="1" dirty="0">
                <a:solidFill>
                  <a:srgbClr val="000000"/>
                </a:solidFill>
                <a:latin typeface="Goudy"/>
              </a:rPr>
              <a:t>, 60 </a:t>
            </a:r>
            <a:endParaRPr lang="pt-BR" dirty="0"/>
          </a:p>
        </p:txBody>
      </p:sp>
    </p:spTree>
    <p:extLst>
      <p:ext uri="{BB962C8B-B14F-4D97-AF65-F5344CB8AC3E}">
        <p14:creationId xmlns:p14="http://schemas.microsoft.com/office/powerpoint/2010/main" val="360730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8249EA-7043-49D0-BB8E-2094A81ECBAB}"/>
              </a:ext>
            </a:extLst>
          </p:cNvPr>
          <p:cNvSpPr>
            <a:spLocks noGrp="1"/>
          </p:cNvSpPr>
          <p:nvPr>
            <p:ph type="body" sz="quarter" idx="11"/>
          </p:nvPr>
        </p:nvSpPr>
        <p:spPr>
          <a:xfrm>
            <a:off x="15875" y="-14132"/>
            <a:ext cx="9109075" cy="666750"/>
          </a:xfrm>
        </p:spPr>
        <p:txBody>
          <a:bodyPr/>
          <a:lstStyle/>
          <a:p>
            <a:r>
              <a:rPr lang="pt-BR" altLang="pt-BR" dirty="0">
                <a:ln>
                  <a:solidFill>
                    <a:schemeClr val="tx1"/>
                  </a:solidFill>
                </a:ln>
              </a:rPr>
              <a:t>DIVISÃO SUL AMERICANA</a:t>
            </a:r>
          </a:p>
        </p:txBody>
      </p:sp>
      <p:sp>
        <p:nvSpPr>
          <p:cNvPr id="5" name="Rectangle 1">
            <a:extLst>
              <a:ext uri="{FF2B5EF4-FFF2-40B4-BE49-F238E27FC236}">
                <a16:creationId xmlns:a16="http://schemas.microsoft.com/office/drawing/2014/main" id="{6583A7C5-CA76-4D1C-B478-667E908C1214}"/>
              </a:ext>
            </a:extLst>
          </p:cNvPr>
          <p:cNvSpPr>
            <a:spLocks noChangeArrowheads="1"/>
          </p:cNvSpPr>
          <p:nvPr/>
        </p:nvSpPr>
        <p:spPr bwMode="auto">
          <a:xfrm>
            <a:off x="71537" y="690952"/>
            <a:ext cx="3132311" cy="3674152"/>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r>
              <a:rPr lang="pt-BR" sz="2200" b="1" i="1" dirty="0">
                <a:solidFill>
                  <a:srgbClr val="FF0000"/>
                </a:solidFill>
              </a:rPr>
              <a:t>Uruguai</a:t>
            </a:r>
          </a:p>
          <a:p>
            <a:pPr marL="342900" indent="-342900">
              <a:buFont typeface="Arial" panose="020B0604020202020204" pitchFamily="34" charset="0"/>
              <a:buChar char="•"/>
            </a:pPr>
            <a:r>
              <a:rPr lang="en-US" sz="2200" b="1" dirty="0"/>
              <a:t>No </a:t>
            </a:r>
            <a:r>
              <a:rPr lang="en-US" sz="2200" b="1" dirty="0" err="1"/>
              <a:t>Uruguai</a:t>
            </a:r>
            <a:r>
              <a:rPr lang="en-US" sz="2200" b="1" dirty="0"/>
              <a:t>, </a:t>
            </a:r>
            <a:r>
              <a:rPr lang="en-US" sz="2200" b="1" dirty="0" err="1"/>
              <a:t>há</a:t>
            </a:r>
            <a:r>
              <a:rPr lang="en-US" sz="2200" b="1" dirty="0"/>
              <a:t> </a:t>
            </a:r>
            <a:r>
              <a:rPr lang="en-US" sz="2200" b="1" dirty="0" err="1"/>
              <a:t>três</a:t>
            </a:r>
            <a:r>
              <a:rPr lang="en-US" sz="2200" b="1" dirty="0"/>
              <a:t> </a:t>
            </a:r>
            <a:r>
              <a:rPr lang="en-US" sz="2200" b="1" dirty="0" err="1"/>
              <a:t>vacas</a:t>
            </a:r>
            <a:r>
              <a:rPr lang="en-US" sz="2200" b="1" dirty="0"/>
              <a:t> para </a:t>
            </a:r>
            <a:r>
              <a:rPr lang="en-US" sz="2200" b="1" dirty="0" err="1"/>
              <a:t>cada</a:t>
            </a:r>
            <a:r>
              <a:rPr lang="en-US" sz="2200" b="1" dirty="0"/>
              <a:t> </a:t>
            </a:r>
            <a:r>
              <a:rPr lang="en-US" sz="2200" b="1" dirty="0" err="1"/>
              <a:t>pessoa</a:t>
            </a:r>
            <a:r>
              <a:rPr lang="en-US" sz="2200" b="1" dirty="0"/>
              <a:t>.</a:t>
            </a:r>
            <a:endParaRPr lang="pt-BR" sz="2200" b="1" dirty="0"/>
          </a:p>
          <a:p>
            <a:pPr marL="342900" indent="-342900">
              <a:buFont typeface="Arial" panose="020B0604020202020204" pitchFamily="34" charset="0"/>
              <a:buChar char="•"/>
            </a:pPr>
            <a:r>
              <a:rPr lang="pt-BR" sz="2200" b="1" dirty="0"/>
              <a:t>Na praia de </a:t>
            </a:r>
            <a:r>
              <a:rPr lang="pt-BR" sz="2200" b="1" dirty="0" err="1"/>
              <a:t>Punta</a:t>
            </a:r>
            <a:r>
              <a:rPr lang="pt-BR" sz="2200" b="1" dirty="0"/>
              <a:t> </a:t>
            </a:r>
            <a:r>
              <a:rPr lang="pt-BR" sz="2200" b="1" dirty="0" err="1"/>
              <a:t>del</a:t>
            </a:r>
            <a:r>
              <a:rPr lang="pt-BR" sz="2200" b="1" dirty="0"/>
              <a:t> Este está a muito famosa escultura de Mario </a:t>
            </a:r>
            <a:r>
              <a:rPr lang="pt-BR" sz="2200" b="1" dirty="0" err="1"/>
              <a:t>Irarrázabal</a:t>
            </a:r>
            <a:r>
              <a:rPr lang="pt-BR" sz="2200" b="1" dirty="0"/>
              <a:t>, de 1982, “Los Dedos”, imitando a mão de um homem saindo da areia.</a:t>
            </a:r>
            <a:endParaRPr lang="pt-BR" sz="2200" b="1" i="1" dirty="0">
              <a:solidFill>
                <a:srgbClr val="FF0000"/>
              </a:solidFill>
            </a:endParaRPr>
          </a:p>
          <a:p>
            <a:pPr marL="342900" indent="-342900">
              <a:buFont typeface="Arial" panose="020B0604020202020204" pitchFamily="34" charset="0"/>
              <a:buChar char="•"/>
            </a:pPr>
            <a:endParaRPr lang="pt-BR" sz="2200" b="1" i="1" dirty="0">
              <a:solidFill>
                <a:srgbClr val="FF0000"/>
              </a:solidFill>
            </a:endParaRPr>
          </a:p>
        </p:txBody>
      </p:sp>
      <p:pic>
        <p:nvPicPr>
          <p:cNvPr id="3" name="Imagem 2">
            <a:extLst>
              <a:ext uri="{FF2B5EF4-FFF2-40B4-BE49-F238E27FC236}">
                <a16:creationId xmlns:a16="http://schemas.microsoft.com/office/drawing/2014/main" id="{9E2C035C-0B18-4E82-9E7C-7C292FC9E4C2}"/>
              </a:ext>
            </a:extLst>
          </p:cNvPr>
          <p:cNvPicPr>
            <a:picLocks noChangeAspect="1"/>
          </p:cNvPicPr>
          <p:nvPr/>
        </p:nvPicPr>
        <p:blipFill>
          <a:blip r:embed="rId2"/>
          <a:stretch>
            <a:fillRect/>
          </a:stretch>
        </p:blipFill>
        <p:spPr>
          <a:xfrm>
            <a:off x="3334470" y="692696"/>
            <a:ext cx="5737993" cy="2688360"/>
          </a:xfrm>
          <a:prstGeom prst="rect">
            <a:avLst/>
          </a:prstGeom>
        </p:spPr>
      </p:pic>
      <p:sp>
        <p:nvSpPr>
          <p:cNvPr id="7" name="Retângulo 6">
            <a:extLst>
              <a:ext uri="{FF2B5EF4-FFF2-40B4-BE49-F238E27FC236}">
                <a16:creationId xmlns:a16="http://schemas.microsoft.com/office/drawing/2014/main" id="{BE499C33-2D5C-4C88-905E-AF1486A9B080}"/>
              </a:ext>
            </a:extLst>
          </p:cNvPr>
          <p:cNvSpPr/>
          <p:nvPr/>
        </p:nvSpPr>
        <p:spPr>
          <a:xfrm>
            <a:off x="3317364" y="723866"/>
            <a:ext cx="5737993" cy="369332"/>
          </a:xfrm>
          <a:prstGeom prst="rect">
            <a:avLst/>
          </a:prstGeom>
        </p:spPr>
        <p:txBody>
          <a:bodyPr wrap="square">
            <a:spAutoFit/>
          </a:bodyPr>
          <a:lstStyle/>
          <a:p>
            <a:pPr algn="ctr"/>
            <a:r>
              <a:rPr lang="en-US" dirty="0">
                <a:latin typeface="Myriad Pro" panose="020B0503030403020204" pitchFamily="34" charset="0"/>
              </a:rPr>
              <a:t>No </a:t>
            </a:r>
            <a:r>
              <a:rPr lang="en-US" dirty="0" err="1">
                <a:latin typeface="Myriad Pro" panose="020B0503030403020204" pitchFamily="34" charset="0"/>
              </a:rPr>
              <a:t>Uruguai</a:t>
            </a:r>
            <a:r>
              <a:rPr lang="en-US" dirty="0">
                <a:latin typeface="Myriad Pro" panose="020B0503030403020204" pitchFamily="34" charset="0"/>
              </a:rPr>
              <a:t>, </a:t>
            </a:r>
            <a:r>
              <a:rPr lang="en-US" dirty="0" err="1">
                <a:latin typeface="Myriad Pro" panose="020B0503030403020204" pitchFamily="34" charset="0"/>
              </a:rPr>
              <a:t>há</a:t>
            </a:r>
            <a:r>
              <a:rPr lang="en-US" dirty="0">
                <a:latin typeface="Myriad Pro" panose="020B0503030403020204" pitchFamily="34" charset="0"/>
              </a:rPr>
              <a:t> </a:t>
            </a:r>
            <a:r>
              <a:rPr lang="en-US" dirty="0" err="1">
                <a:latin typeface="Myriad Pro" panose="020B0503030403020204" pitchFamily="34" charset="0"/>
              </a:rPr>
              <a:t>três</a:t>
            </a:r>
            <a:r>
              <a:rPr lang="en-US" dirty="0">
                <a:latin typeface="Myriad Pro" panose="020B0503030403020204" pitchFamily="34" charset="0"/>
              </a:rPr>
              <a:t> </a:t>
            </a:r>
            <a:r>
              <a:rPr lang="en-US" dirty="0" err="1">
                <a:latin typeface="Myriad Pro" panose="020B0503030403020204" pitchFamily="34" charset="0"/>
              </a:rPr>
              <a:t>vacas</a:t>
            </a:r>
            <a:r>
              <a:rPr lang="en-US" dirty="0">
                <a:latin typeface="Myriad Pro" panose="020B0503030403020204" pitchFamily="34" charset="0"/>
              </a:rPr>
              <a:t> para </a:t>
            </a:r>
            <a:r>
              <a:rPr lang="en-US" dirty="0" err="1">
                <a:latin typeface="Myriad Pro" panose="020B0503030403020204" pitchFamily="34" charset="0"/>
              </a:rPr>
              <a:t>cada</a:t>
            </a:r>
            <a:r>
              <a:rPr lang="en-US" dirty="0">
                <a:latin typeface="Myriad Pro" panose="020B0503030403020204" pitchFamily="34" charset="0"/>
              </a:rPr>
              <a:t> </a:t>
            </a:r>
            <a:r>
              <a:rPr lang="en-US" dirty="0" err="1">
                <a:latin typeface="Myriad Pro" panose="020B0503030403020204" pitchFamily="34" charset="0"/>
              </a:rPr>
              <a:t>pessoa</a:t>
            </a:r>
            <a:endParaRPr lang="pt-BR" dirty="0"/>
          </a:p>
        </p:txBody>
      </p:sp>
      <p:sp>
        <p:nvSpPr>
          <p:cNvPr id="9" name="CaixaDeTexto 2">
            <a:extLst>
              <a:ext uri="{FF2B5EF4-FFF2-40B4-BE49-F238E27FC236}">
                <a16:creationId xmlns:a16="http://schemas.microsoft.com/office/drawing/2014/main" id="{5A627CB2-B9EF-4131-B268-863A9C256548}"/>
              </a:ext>
            </a:extLst>
          </p:cNvPr>
          <p:cNvSpPr txBox="1">
            <a:spLocks noChangeArrowheads="1"/>
          </p:cNvSpPr>
          <p:nvPr/>
        </p:nvSpPr>
        <p:spPr bwMode="auto">
          <a:xfrm>
            <a:off x="157983" y="4892361"/>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Uruguai</a:t>
            </a:r>
            <a:endParaRPr lang="pt-BR" altLang="pt-BR" sz="2400" b="1" dirty="0"/>
          </a:p>
        </p:txBody>
      </p:sp>
      <p:pic>
        <p:nvPicPr>
          <p:cNvPr id="10" name="Picture 2" descr="Resultado de imagem para bandeira uruguai">
            <a:extLst>
              <a:ext uri="{FF2B5EF4-FFF2-40B4-BE49-F238E27FC236}">
                <a16:creationId xmlns:a16="http://schemas.microsoft.com/office/drawing/2014/main" id="{8038F006-C8AC-4C83-AC98-0C199B3D69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887" y="5354026"/>
            <a:ext cx="2160240" cy="14414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qualviagem.com.br/wp-content/uploads/2016/07/FOTO-ISTOCK.COM-VALENTINA-GABUSI.jpg">
            <a:extLst>
              <a:ext uri="{FF2B5EF4-FFF2-40B4-BE49-F238E27FC236}">
                <a16:creationId xmlns:a16="http://schemas.microsoft.com/office/drawing/2014/main" id="{142611FB-6ECF-4EE0-AF02-F6B9A92FC3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6937" y="3429756"/>
            <a:ext cx="4813057" cy="331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12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4" name="Espaço Reservado para Texto 1">
            <a:extLst>
              <a:ext uri="{FF2B5EF4-FFF2-40B4-BE49-F238E27FC236}">
                <a16:creationId xmlns:a16="http://schemas.microsoft.com/office/drawing/2014/main" id="{0D787BDA-0BB0-4CB8-91B4-015DE5AB27AD}"/>
              </a:ext>
            </a:extLst>
          </p:cNvPr>
          <p:cNvSpPr>
            <a:spLocks noGrp="1" noChangeArrowheads="1"/>
          </p:cNvSpPr>
          <p:nvPr>
            <p:ph type="body" sz="quarter" idx="10"/>
          </p:nvPr>
        </p:nvSpPr>
        <p:spPr bwMode="auto">
          <a:xfrm>
            <a:off x="34925" y="690563"/>
            <a:ext cx="9109075" cy="523875"/>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pt-BR" altLang="pt-BR" dirty="0"/>
              <a:t>DIVISÃO SUL AMERICANA</a:t>
            </a:r>
          </a:p>
        </p:txBody>
      </p:sp>
      <p:sp>
        <p:nvSpPr>
          <p:cNvPr id="4" name="Retângulo 3">
            <a:extLst>
              <a:ext uri="{FF2B5EF4-FFF2-40B4-BE49-F238E27FC236}">
                <a16:creationId xmlns:a16="http://schemas.microsoft.com/office/drawing/2014/main" id="{E62DFF5F-2A9E-4643-99EE-34B08EC43BC9}"/>
              </a:ext>
            </a:extLst>
          </p:cNvPr>
          <p:cNvSpPr/>
          <p:nvPr/>
        </p:nvSpPr>
        <p:spPr>
          <a:xfrm>
            <a:off x="34925" y="-123396"/>
            <a:ext cx="9109075" cy="923330"/>
          </a:xfrm>
          <a:prstGeom prst="rect">
            <a:avLst/>
          </a:prstGeom>
          <a:noFill/>
        </p:spPr>
        <p:txBody>
          <a:bodyPr>
            <a:spAutoFit/>
          </a:bodyPr>
          <a:lstStyle/>
          <a:p>
            <a:pPr algn="ctr">
              <a:defRPr/>
            </a:pPr>
            <a:r>
              <a:rPr lang="pt-BR" sz="5400" b="1" dirty="0">
                <a:ln w="12700">
                  <a:solidFill>
                    <a:schemeClr val="accent3">
                      <a:lumMod val="50000"/>
                    </a:schemeClr>
                  </a:solidFill>
                  <a:prstDash val="solid"/>
                </a:ln>
                <a:solidFill>
                  <a:srgbClr val="FFFF00"/>
                </a:solidFill>
                <a:effectLst>
                  <a:innerShdw blurRad="177800">
                    <a:schemeClr val="accent3">
                      <a:lumMod val="50000"/>
                    </a:schemeClr>
                  </a:innerShdw>
                </a:effectLst>
              </a:rPr>
              <a:t>DESTINO DAS OFERTAS</a:t>
            </a:r>
          </a:p>
        </p:txBody>
      </p:sp>
      <p:sp>
        <p:nvSpPr>
          <p:cNvPr id="6" name="CaixaDeTexto 5">
            <a:extLst>
              <a:ext uri="{FF2B5EF4-FFF2-40B4-BE49-F238E27FC236}">
                <a16:creationId xmlns:a16="http://schemas.microsoft.com/office/drawing/2014/main" id="{8B06A3D0-4A60-4124-8DC9-92D5297F5E0A}"/>
              </a:ext>
            </a:extLst>
          </p:cNvPr>
          <p:cNvSpPr txBox="1"/>
          <p:nvPr/>
        </p:nvSpPr>
        <p:spPr>
          <a:xfrm>
            <a:off x="5076056" y="1253073"/>
            <a:ext cx="4033921" cy="3416320"/>
          </a:xfrm>
          <a:prstGeom prst="rect">
            <a:avLst/>
          </a:prstGeom>
          <a:solidFill>
            <a:srgbClr val="FFFF00"/>
          </a:solidFill>
        </p:spPr>
        <p:txBody>
          <a:bodyPr wrap="square" rtlCol="0">
            <a:spAutoFit/>
          </a:bodyPr>
          <a:lstStyle/>
          <a:p>
            <a:pPr indent="-457200" algn="ctr"/>
            <a:r>
              <a:rPr lang="pt-BR" b="1" dirty="0">
                <a:solidFill>
                  <a:srgbClr val="FF0000"/>
                </a:solidFill>
              </a:rPr>
              <a:t>Projetos da Divisão</a:t>
            </a:r>
          </a:p>
          <a:p>
            <a:pPr indent="-457200" algn="ctr"/>
            <a:r>
              <a:rPr lang="pt-BR" b="1" dirty="0">
                <a:solidFill>
                  <a:srgbClr val="FF0000"/>
                </a:solidFill>
              </a:rPr>
              <a:t>       </a:t>
            </a:r>
            <a:r>
              <a:rPr lang="pt-BR" dirty="0"/>
              <a:t>Estabelecer uma igreja e um centro</a:t>
            </a:r>
          </a:p>
          <a:p>
            <a:r>
              <a:rPr lang="pt-BR" dirty="0"/>
              <a:t>         médico em </a:t>
            </a:r>
            <a:r>
              <a:rPr lang="pt-BR" dirty="0" err="1"/>
              <a:t>Pucallpa</a:t>
            </a:r>
            <a:r>
              <a:rPr lang="pt-BR" dirty="0"/>
              <a:t>, Peru</a:t>
            </a:r>
          </a:p>
          <a:p>
            <a:pPr indent="-457200">
              <a:buFont typeface="+mj-lt"/>
              <a:buAutoNum type="arabicPeriod"/>
            </a:pPr>
            <a:r>
              <a:rPr lang="pt-BR" dirty="0"/>
              <a:t>Abrir um centro de influência para</a:t>
            </a:r>
          </a:p>
          <a:p>
            <a:r>
              <a:rPr lang="pt-BR" dirty="0"/>
              <a:t>         jovens e uma escola de inglês em</a:t>
            </a:r>
          </a:p>
          <a:p>
            <a:r>
              <a:rPr lang="pt-BR" dirty="0"/>
              <a:t>         Cusco, Peru</a:t>
            </a:r>
          </a:p>
          <a:p>
            <a:r>
              <a:rPr lang="pt-BR" dirty="0"/>
              <a:t>         Fundar uma igreja e um centro</a:t>
            </a:r>
          </a:p>
          <a:p>
            <a:r>
              <a:rPr lang="pt-BR" dirty="0"/>
              <a:t>         comunitário de saúde em </a:t>
            </a:r>
            <a:r>
              <a:rPr lang="pt-BR" dirty="0" err="1"/>
              <a:t>Aruanã</a:t>
            </a:r>
            <a:r>
              <a:rPr lang="pt-BR" dirty="0"/>
              <a:t>,</a:t>
            </a:r>
          </a:p>
          <a:p>
            <a:r>
              <a:rPr lang="pt-BR" dirty="0"/>
              <a:t>         Goiás, Brasil</a:t>
            </a:r>
          </a:p>
          <a:p>
            <a:r>
              <a:rPr lang="pt-BR" dirty="0"/>
              <a:t>         Adquirir uma propriedade para</a:t>
            </a:r>
          </a:p>
          <a:p>
            <a:r>
              <a:rPr lang="pt-BR" dirty="0"/>
              <a:t>         construir uma igreja e um centro de</a:t>
            </a:r>
          </a:p>
          <a:p>
            <a:r>
              <a:rPr lang="pt-BR" dirty="0"/>
              <a:t>         influência em Salvador, Bahia, Brasil</a:t>
            </a:r>
          </a:p>
        </p:txBody>
      </p:sp>
      <p:sp>
        <p:nvSpPr>
          <p:cNvPr id="7" name="Elipse 6">
            <a:extLst>
              <a:ext uri="{FF2B5EF4-FFF2-40B4-BE49-F238E27FC236}">
                <a16:creationId xmlns:a16="http://schemas.microsoft.com/office/drawing/2014/main" id="{2188CC9B-7071-4D70-86B8-55AA27F46A72}"/>
              </a:ext>
            </a:extLst>
          </p:cNvPr>
          <p:cNvSpPr/>
          <p:nvPr/>
        </p:nvSpPr>
        <p:spPr>
          <a:xfrm>
            <a:off x="5148065" y="1556792"/>
            <a:ext cx="360039"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1</a:t>
            </a:r>
          </a:p>
        </p:txBody>
      </p:sp>
      <p:sp>
        <p:nvSpPr>
          <p:cNvPr id="9" name="Elipse 8">
            <a:extLst>
              <a:ext uri="{FF2B5EF4-FFF2-40B4-BE49-F238E27FC236}">
                <a16:creationId xmlns:a16="http://schemas.microsoft.com/office/drawing/2014/main" id="{98895BEE-3165-46E4-956C-087222775EEA}"/>
              </a:ext>
            </a:extLst>
          </p:cNvPr>
          <p:cNvSpPr/>
          <p:nvPr/>
        </p:nvSpPr>
        <p:spPr>
          <a:xfrm>
            <a:off x="5148064" y="2060848"/>
            <a:ext cx="360039"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2</a:t>
            </a:r>
          </a:p>
        </p:txBody>
      </p:sp>
      <p:sp>
        <p:nvSpPr>
          <p:cNvPr id="10" name="Elipse 9">
            <a:extLst>
              <a:ext uri="{FF2B5EF4-FFF2-40B4-BE49-F238E27FC236}">
                <a16:creationId xmlns:a16="http://schemas.microsoft.com/office/drawing/2014/main" id="{460D9541-39EB-4A6C-B91F-46F02C76ECCC}"/>
              </a:ext>
            </a:extLst>
          </p:cNvPr>
          <p:cNvSpPr/>
          <p:nvPr/>
        </p:nvSpPr>
        <p:spPr>
          <a:xfrm>
            <a:off x="5148064" y="2924944"/>
            <a:ext cx="360038"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3</a:t>
            </a:r>
          </a:p>
        </p:txBody>
      </p:sp>
      <p:sp>
        <p:nvSpPr>
          <p:cNvPr id="11" name="Elipse 10">
            <a:extLst>
              <a:ext uri="{FF2B5EF4-FFF2-40B4-BE49-F238E27FC236}">
                <a16:creationId xmlns:a16="http://schemas.microsoft.com/office/drawing/2014/main" id="{50FE049F-8DD4-49B3-AD1D-86925C77196F}"/>
              </a:ext>
            </a:extLst>
          </p:cNvPr>
          <p:cNvSpPr/>
          <p:nvPr/>
        </p:nvSpPr>
        <p:spPr>
          <a:xfrm>
            <a:off x="5148064" y="3789040"/>
            <a:ext cx="360039"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4</a:t>
            </a:r>
          </a:p>
        </p:txBody>
      </p:sp>
      <p:pic>
        <p:nvPicPr>
          <p:cNvPr id="3" name="Imagem 2" descr="Uma imagem contendo texto, mapa&#10;&#10;Descrição gerada automaticamente">
            <a:extLst>
              <a:ext uri="{FF2B5EF4-FFF2-40B4-BE49-F238E27FC236}">
                <a16:creationId xmlns:a16="http://schemas.microsoft.com/office/drawing/2014/main" id="{DC20F4C3-2433-41A7-A3A6-57FCA7B196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456" y="1214438"/>
            <a:ext cx="3742528" cy="5643562"/>
          </a:xfrm>
          <a:prstGeom prst="rect">
            <a:avLst/>
          </a:prstGeom>
        </p:spPr>
      </p:pic>
      <p:cxnSp>
        <p:nvCxnSpPr>
          <p:cNvPr id="15" name="Conector de Seta Reta 14">
            <a:extLst>
              <a:ext uri="{FF2B5EF4-FFF2-40B4-BE49-F238E27FC236}">
                <a16:creationId xmlns:a16="http://schemas.microsoft.com/office/drawing/2014/main" id="{53A8349C-3D46-46CF-B8E5-7529019F4784}"/>
              </a:ext>
            </a:extLst>
          </p:cNvPr>
          <p:cNvCxnSpPr>
            <a:cxnSpLocks/>
            <a:stCxn id="7" idx="2"/>
          </p:cNvCxnSpPr>
          <p:nvPr/>
        </p:nvCxnSpPr>
        <p:spPr>
          <a:xfrm flipH="1">
            <a:off x="1405537" y="1736812"/>
            <a:ext cx="3742528" cy="7247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de Seta Reta 17">
            <a:extLst>
              <a:ext uri="{FF2B5EF4-FFF2-40B4-BE49-F238E27FC236}">
                <a16:creationId xmlns:a16="http://schemas.microsoft.com/office/drawing/2014/main" id="{2B8C511C-A1BD-4A50-BCB2-787E4084B07D}"/>
              </a:ext>
            </a:extLst>
          </p:cNvPr>
          <p:cNvCxnSpPr>
            <a:cxnSpLocks/>
            <a:stCxn id="9" idx="2"/>
          </p:cNvCxnSpPr>
          <p:nvPr/>
        </p:nvCxnSpPr>
        <p:spPr>
          <a:xfrm flipH="1">
            <a:off x="1475654" y="2240868"/>
            <a:ext cx="3672410" cy="6331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de Seta Reta 20">
            <a:extLst>
              <a:ext uri="{FF2B5EF4-FFF2-40B4-BE49-F238E27FC236}">
                <a16:creationId xmlns:a16="http://schemas.microsoft.com/office/drawing/2014/main" id="{47B5EC29-B3ED-4CD1-801D-8174DDABA3D7}"/>
              </a:ext>
            </a:extLst>
          </p:cNvPr>
          <p:cNvCxnSpPr>
            <a:cxnSpLocks/>
            <a:stCxn id="10" idx="2"/>
          </p:cNvCxnSpPr>
          <p:nvPr/>
        </p:nvCxnSpPr>
        <p:spPr>
          <a:xfrm flipH="1" flipV="1">
            <a:off x="3131840" y="2981897"/>
            <a:ext cx="2016224" cy="1230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de Seta Reta 23">
            <a:extLst>
              <a:ext uri="{FF2B5EF4-FFF2-40B4-BE49-F238E27FC236}">
                <a16:creationId xmlns:a16="http://schemas.microsoft.com/office/drawing/2014/main" id="{320A60B4-8E3C-4CBA-9FBC-F2BC93368128}"/>
              </a:ext>
            </a:extLst>
          </p:cNvPr>
          <p:cNvCxnSpPr>
            <a:cxnSpLocks/>
            <a:stCxn id="11" idx="2"/>
          </p:cNvCxnSpPr>
          <p:nvPr/>
        </p:nvCxnSpPr>
        <p:spPr>
          <a:xfrm flipH="1" flipV="1">
            <a:off x="3923928" y="2924944"/>
            <a:ext cx="1224136" cy="10441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2" descr="Resultado de imagem para BANDEIRA bRASIL">
            <a:extLst>
              <a:ext uri="{FF2B5EF4-FFF2-40B4-BE49-F238E27FC236}">
                <a16:creationId xmlns:a16="http://schemas.microsoft.com/office/drawing/2014/main" id="{26A5E668-9575-4F86-8055-3DC82AC78A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6740" y="4783238"/>
            <a:ext cx="2206411" cy="15444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m para BANDEIRA peru">
            <a:extLst>
              <a:ext uri="{FF2B5EF4-FFF2-40B4-BE49-F238E27FC236}">
                <a16:creationId xmlns:a16="http://schemas.microsoft.com/office/drawing/2014/main" id="{093AEC95-6D6E-4985-8CD8-4F57A1EAFF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392" y="4764832"/>
            <a:ext cx="2319052" cy="154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433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ço Reservado para Texto 2">
            <a:extLst>
              <a:ext uri="{FF2B5EF4-FFF2-40B4-BE49-F238E27FC236}">
                <a16:creationId xmlns:a16="http://schemas.microsoft.com/office/drawing/2014/main" id="{8BBA0ED8-CA9A-4BE6-82A8-A3A3272758EB}"/>
              </a:ext>
            </a:extLst>
          </p:cNvPr>
          <p:cNvSpPr txBox="1">
            <a:spLocks/>
          </p:cNvSpPr>
          <p:nvPr/>
        </p:nvSpPr>
        <p:spPr>
          <a:xfrm>
            <a:off x="15875" y="0"/>
            <a:ext cx="9109075" cy="666750"/>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3200" b="1" kern="1200">
                <a:solidFill>
                  <a:srgbClr val="FFFF00"/>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2800" b="1" kern="1200">
                <a:solidFill>
                  <a:srgbClr val="FFFF00"/>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2400" b="1" kern="1200">
                <a:solidFill>
                  <a:srgbClr val="FFFF00"/>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altLang="pt-BR" dirty="0">
                <a:ln>
                  <a:solidFill>
                    <a:schemeClr val="tx1"/>
                  </a:solidFill>
                </a:ln>
              </a:rPr>
              <a:t>DIVISÃO SUL AMERICANA</a:t>
            </a:r>
          </a:p>
        </p:txBody>
      </p:sp>
      <p:sp>
        <p:nvSpPr>
          <p:cNvPr id="3" name="CaixaDeTexto 18">
            <a:extLst>
              <a:ext uri="{FF2B5EF4-FFF2-40B4-BE49-F238E27FC236}">
                <a16:creationId xmlns:a16="http://schemas.microsoft.com/office/drawing/2014/main" id="{63989EBF-7108-4260-B6AB-C1CCC860E024}"/>
              </a:ext>
            </a:extLst>
          </p:cNvPr>
          <p:cNvSpPr txBox="1">
            <a:spLocks noChangeArrowheads="1"/>
          </p:cNvSpPr>
          <p:nvPr/>
        </p:nvSpPr>
        <p:spPr bwMode="auto">
          <a:xfrm>
            <a:off x="97962" y="3693012"/>
            <a:ext cx="3240360" cy="31085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Animal do Amazonas: Piranha</a:t>
            </a:r>
            <a:endParaRPr lang="pt-BR" altLang="pt-BR" sz="1600" b="1" dirty="0"/>
          </a:p>
          <a:p>
            <a:r>
              <a:rPr lang="pt-BR" b="1" dirty="0"/>
              <a:t>A piranha é um peixe carnívoro encontrado no rio Amazonas. É mais perigoso do que o tubarão. Milhares de piranhas viajam em bandos. Elas têm dentes afiados e alguns tipos podem comer a carne de um animal de grande porte em apenas alguns minutos.</a:t>
            </a:r>
            <a:endParaRPr lang="pt-BR" sz="1600" b="1" i="1" dirty="0"/>
          </a:p>
        </p:txBody>
      </p:sp>
      <p:pic>
        <p:nvPicPr>
          <p:cNvPr id="4" name="Imagem 3">
            <a:extLst>
              <a:ext uri="{FF2B5EF4-FFF2-40B4-BE49-F238E27FC236}">
                <a16:creationId xmlns:a16="http://schemas.microsoft.com/office/drawing/2014/main" id="{E5ABDA3E-1180-450B-B06B-48020C02D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5" y="764704"/>
            <a:ext cx="4212468" cy="2808312"/>
          </a:xfrm>
          <a:prstGeom prst="rect">
            <a:avLst/>
          </a:prstGeom>
        </p:spPr>
      </p:pic>
      <p:pic>
        <p:nvPicPr>
          <p:cNvPr id="5" name="Imagem 4">
            <a:extLst>
              <a:ext uri="{FF2B5EF4-FFF2-40B4-BE49-F238E27FC236}">
                <a16:creationId xmlns:a16="http://schemas.microsoft.com/office/drawing/2014/main" id="{A8B6A4F8-A3E9-48E7-8EBC-C56527EF7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7182" y="1566041"/>
            <a:ext cx="4685574" cy="2623921"/>
          </a:xfrm>
          <a:prstGeom prst="rect">
            <a:avLst/>
          </a:prstGeom>
        </p:spPr>
      </p:pic>
      <p:pic>
        <p:nvPicPr>
          <p:cNvPr id="6" name="Imagem 5">
            <a:extLst>
              <a:ext uri="{FF2B5EF4-FFF2-40B4-BE49-F238E27FC236}">
                <a16:creationId xmlns:a16="http://schemas.microsoft.com/office/drawing/2014/main" id="{C2216A0C-65FB-40ED-897C-E220CCCDA5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592" y="4221088"/>
            <a:ext cx="5566524" cy="2348880"/>
          </a:xfrm>
          <a:prstGeom prst="rect">
            <a:avLst/>
          </a:prstGeom>
        </p:spPr>
      </p:pic>
    </p:spTree>
    <p:extLst>
      <p:ext uri="{BB962C8B-B14F-4D97-AF65-F5344CB8AC3E}">
        <p14:creationId xmlns:p14="http://schemas.microsoft.com/office/powerpoint/2010/main" val="2017554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S09 - Missões – 01 de junho</a:t>
            </a:r>
            <a:endParaRPr lang="pt-BR" dirty="0"/>
          </a:p>
        </p:txBody>
      </p:sp>
      <p:pic>
        <p:nvPicPr>
          <p:cNvPr id="6" name="Imagem 5" descr="Uma imagem contendo texto, mapa&#10;&#10;Descrição gerada automaticamente">
            <a:extLst>
              <a:ext uri="{FF2B5EF4-FFF2-40B4-BE49-F238E27FC236}">
                <a16:creationId xmlns:a16="http://schemas.microsoft.com/office/drawing/2014/main" id="{6B29842B-8B30-4C9D-BC96-207FB19D58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660" y="1556792"/>
            <a:ext cx="3452946" cy="5206886"/>
          </a:xfrm>
          <a:prstGeom prst="rect">
            <a:avLst/>
          </a:prstGeom>
        </p:spPr>
      </p:pic>
      <p:sp>
        <p:nvSpPr>
          <p:cNvPr id="7" name="Título 1">
            <a:extLst>
              <a:ext uri="{FF2B5EF4-FFF2-40B4-BE49-F238E27FC236}">
                <a16:creationId xmlns:a16="http://schemas.microsoft.com/office/drawing/2014/main" id="{B95B99D7-6B83-491C-9E26-9397186162F7}"/>
              </a:ext>
            </a:extLst>
          </p:cNvPr>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PT" alt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Prova de fé</a:t>
            </a:r>
            <a:endPar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endParaRPr>
          </a:p>
        </p:txBody>
      </p:sp>
      <p:sp>
        <p:nvSpPr>
          <p:cNvPr id="8" name="CaixaDeTexto 2">
            <a:extLst>
              <a:ext uri="{FF2B5EF4-FFF2-40B4-BE49-F238E27FC236}">
                <a16:creationId xmlns:a16="http://schemas.microsoft.com/office/drawing/2014/main" id="{06801974-A368-4B7F-9839-19C8746F2F0F}"/>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Peru</a:t>
            </a:r>
            <a:endParaRPr lang="pt-BR" altLang="pt-BR" sz="2400" b="1" dirty="0"/>
          </a:p>
        </p:txBody>
      </p:sp>
      <p:cxnSp>
        <p:nvCxnSpPr>
          <p:cNvPr id="9" name="Conector de Seta Reta 8">
            <a:extLst>
              <a:ext uri="{FF2B5EF4-FFF2-40B4-BE49-F238E27FC236}">
                <a16:creationId xmlns:a16="http://schemas.microsoft.com/office/drawing/2014/main" id="{410D0362-1B43-48EE-AC08-C369B8149D86}"/>
              </a:ext>
            </a:extLst>
          </p:cNvPr>
          <p:cNvCxnSpPr>
            <a:cxnSpLocks/>
            <a:stCxn id="8" idx="3"/>
          </p:cNvCxnSpPr>
          <p:nvPr/>
        </p:nvCxnSpPr>
        <p:spPr>
          <a:xfrm flipV="1">
            <a:off x="4427984" y="3212976"/>
            <a:ext cx="1718837" cy="32791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tângulo 2">
            <a:extLst>
              <a:ext uri="{FF2B5EF4-FFF2-40B4-BE49-F238E27FC236}">
                <a16:creationId xmlns:a16="http://schemas.microsoft.com/office/drawing/2014/main" id="{B5A894A8-D1D3-484D-9933-1D78D71C6F1C}"/>
              </a:ext>
            </a:extLst>
          </p:cNvPr>
          <p:cNvSpPr/>
          <p:nvPr/>
        </p:nvSpPr>
        <p:spPr>
          <a:xfrm>
            <a:off x="2563962" y="5351946"/>
            <a:ext cx="1758815" cy="369332"/>
          </a:xfrm>
          <a:prstGeom prst="rect">
            <a:avLst/>
          </a:prstGeom>
        </p:spPr>
        <p:txBody>
          <a:bodyPr wrap="none">
            <a:spAutoFit/>
          </a:bodyPr>
          <a:lstStyle/>
          <a:p>
            <a:r>
              <a:rPr lang="pt-BR" b="1" dirty="0">
                <a:solidFill>
                  <a:srgbClr val="000000"/>
                </a:solidFill>
                <a:latin typeface="Goudy"/>
              </a:rPr>
              <a:t>Luis </a:t>
            </a:r>
            <a:r>
              <a:rPr lang="pt-BR" b="1" dirty="0" err="1">
                <a:solidFill>
                  <a:srgbClr val="000000"/>
                </a:solidFill>
                <a:latin typeface="Goudy"/>
              </a:rPr>
              <a:t>Condori</a:t>
            </a:r>
            <a:r>
              <a:rPr lang="pt-BR" b="1" dirty="0">
                <a:solidFill>
                  <a:srgbClr val="000000"/>
                </a:solidFill>
                <a:latin typeface="Goudy"/>
              </a:rPr>
              <a:t>, 11 </a:t>
            </a:r>
            <a:endParaRPr lang="pt-BR" dirty="0"/>
          </a:p>
        </p:txBody>
      </p:sp>
      <p:pic>
        <p:nvPicPr>
          <p:cNvPr id="16" name="Picture 4" descr="Resultado de imagem para BANDEIRA peru">
            <a:extLst>
              <a:ext uri="{FF2B5EF4-FFF2-40B4-BE49-F238E27FC236}">
                <a16:creationId xmlns:a16="http://schemas.microsoft.com/office/drawing/2014/main" id="{BF119E06-A4E3-454E-85FD-CC7F1EC29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45" y="5260465"/>
            <a:ext cx="2292024" cy="152648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6B6E141-A65D-4594-9311-0B1B4F9BB637}"/>
              </a:ext>
            </a:extLst>
          </p:cNvPr>
          <p:cNvPicPr>
            <a:picLocks noChangeAspect="1"/>
          </p:cNvPicPr>
          <p:nvPr/>
        </p:nvPicPr>
        <p:blipFill>
          <a:blip r:embed="rId5"/>
          <a:stretch>
            <a:fillRect/>
          </a:stretch>
        </p:blipFill>
        <p:spPr>
          <a:xfrm>
            <a:off x="151645" y="1556793"/>
            <a:ext cx="3879077" cy="3668896"/>
          </a:xfrm>
          <a:prstGeom prst="rect">
            <a:avLst/>
          </a:prstGeom>
        </p:spPr>
      </p:pic>
    </p:spTree>
    <p:extLst>
      <p:ext uri="{BB962C8B-B14F-4D97-AF65-F5344CB8AC3E}">
        <p14:creationId xmlns:p14="http://schemas.microsoft.com/office/powerpoint/2010/main" val="173264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8249EA-7043-49D0-BB8E-2094A81ECBAB}"/>
              </a:ext>
            </a:extLst>
          </p:cNvPr>
          <p:cNvSpPr>
            <a:spLocks noGrp="1"/>
          </p:cNvSpPr>
          <p:nvPr>
            <p:ph type="body" sz="quarter" idx="11"/>
          </p:nvPr>
        </p:nvSpPr>
        <p:spPr>
          <a:xfrm>
            <a:off x="15875" y="-14132"/>
            <a:ext cx="9109075" cy="666750"/>
          </a:xfrm>
        </p:spPr>
        <p:txBody>
          <a:bodyPr/>
          <a:lstStyle/>
          <a:p>
            <a:r>
              <a:rPr lang="pt-BR" altLang="pt-BR" dirty="0">
                <a:ln>
                  <a:solidFill>
                    <a:schemeClr val="tx1"/>
                  </a:solidFill>
                </a:ln>
              </a:rPr>
              <a:t>DIVISÃO SUL AMERICANA</a:t>
            </a:r>
          </a:p>
        </p:txBody>
      </p:sp>
      <p:sp>
        <p:nvSpPr>
          <p:cNvPr id="5" name="Rectangle 1">
            <a:extLst>
              <a:ext uri="{FF2B5EF4-FFF2-40B4-BE49-F238E27FC236}">
                <a16:creationId xmlns:a16="http://schemas.microsoft.com/office/drawing/2014/main" id="{6583A7C5-CA76-4D1C-B478-667E908C1214}"/>
              </a:ext>
            </a:extLst>
          </p:cNvPr>
          <p:cNvSpPr>
            <a:spLocks noChangeArrowheads="1"/>
          </p:cNvSpPr>
          <p:nvPr/>
        </p:nvSpPr>
        <p:spPr bwMode="auto">
          <a:xfrm>
            <a:off x="71536" y="690952"/>
            <a:ext cx="9000928" cy="2189652"/>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400" b="1" i="1" dirty="0">
                <a:solidFill>
                  <a:srgbClr val="FF0000"/>
                </a:solidFill>
                <a:latin typeface="Arial" panose="020B0604020202020204" pitchFamily="34" charset="0"/>
                <a:cs typeface="Arial" panose="020B0604020202020204" pitchFamily="34" charset="0"/>
              </a:rPr>
              <a:t>Peru</a:t>
            </a:r>
          </a:p>
          <a:p>
            <a:pPr algn="ctr"/>
            <a:r>
              <a:rPr lang="pt-BR" sz="2400" b="1" dirty="0"/>
              <a:t>Machu Picchu, também chamada "cidade perdida dos Incas", é uma cidade pré-colombiana bem conservada, localizada no topo de uma montanha, a 2400 metros de altitude, no vale do rio </a:t>
            </a:r>
            <a:r>
              <a:rPr lang="pt-BR" sz="2400" b="1" dirty="0" err="1"/>
              <a:t>Urubamba</a:t>
            </a:r>
            <a:r>
              <a:rPr lang="pt-BR" sz="2400" b="1" dirty="0"/>
              <a:t>, atual Peru. Foi construída no século XV, sob as ordens de </a:t>
            </a:r>
          </a:p>
          <a:p>
            <a:pPr algn="ctr"/>
            <a:r>
              <a:rPr lang="pt-BR" sz="2400" b="1" dirty="0" err="1"/>
              <a:t>Pachacuti</a:t>
            </a:r>
            <a:r>
              <a:rPr lang="pt-BR" sz="2400" b="1" dirty="0"/>
              <a:t>, um imperador Inca.</a:t>
            </a:r>
          </a:p>
        </p:txBody>
      </p:sp>
      <p:sp>
        <p:nvSpPr>
          <p:cNvPr id="6" name="Rectangle 1">
            <a:extLst>
              <a:ext uri="{FF2B5EF4-FFF2-40B4-BE49-F238E27FC236}">
                <a16:creationId xmlns:a16="http://schemas.microsoft.com/office/drawing/2014/main" id="{AF427CEE-C180-4470-9171-94CE5090359F}"/>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pic>
        <p:nvPicPr>
          <p:cNvPr id="4101" name="Picture 5" descr="Resultado de imagem para Machu Picchu">
            <a:extLst>
              <a:ext uri="{FF2B5EF4-FFF2-40B4-BE49-F238E27FC236}">
                <a16:creationId xmlns:a16="http://schemas.microsoft.com/office/drawing/2014/main" id="{C03FBFCF-BB43-47C6-9015-07BAA6A39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995" y="2880604"/>
            <a:ext cx="7065389" cy="3956618"/>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126D087F-5FA1-444C-9B97-AA2BEE7CDA24}"/>
              </a:ext>
            </a:extLst>
          </p:cNvPr>
          <p:cNvSpPr/>
          <p:nvPr/>
        </p:nvSpPr>
        <p:spPr>
          <a:xfrm>
            <a:off x="5772458" y="6314002"/>
            <a:ext cx="2258952" cy="523220"/>
          </a:xfrm>
          <a:prstGeom prst="rect">
            <a:avLst/>
          </a:prstGeom>
        </p:spPr>
        <p:txBody>
          <a:bodyPr wrap="none">
            <a:spAutoFit/>
          </a:bodyPr>
          <a:lstStyle/>
          <a:p>
            <a:r>
              <a:rPr lang="pt-PT" altLang="pt-BR" sz="2800" b="1" dirty="0">
                <a:solidFill>
                  <a:srgbClr val="212121"/>
                </a:solidFill>
                <a:highlight>
                  <a:srgbClr val="FFFF00"/>
                </a:highlight>
                <a:latin typeface="inherit"/>
              </a:rPr>
              <a:t>Machu Picchu</a:t>
            </a:r>
            <a:endParaRPr lang="pt-BR" sz="2800" dirty="0">
              <a:highlight>
                <a:srgbClr val="FFFF00"/>
              </a:highlight>
            </a:endParaRPr>
          </a:p>
        </p:txBody>
      </p:sp>
    </p:spTree>
    <p:extLst>
      <p:ext uri="{BB962C8B-B14F-4D97-AF65-F5344CB8AC3E}">
        <p14:creationId xmlns:p14="http://schemas.microsoft.com/office/powerpoint/2010/main" val="1045048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ço Reservado para Texto 2">
            <a:extLst>
              <a:ext uri="{FF2B5EF4-FFF2-40B4-BE49-F238E27FC236}">
                <a16:creationId xmlns:a16="http://schemas.microsoft.com/office/drawing/2014/main" id="{8BBA0ED8-CA9A-4BE6-82A8-A3A3272758EB}"/>
              </a:ext>
            </a:extLst>
          </p:cNvPr>
          <p:cNvSpPr txBox="1">
            <a:spLocks/>
          </p:cNvSpPr>
          <p:nvPr/>
        </p:nvSpPr>
        <p:spPr>
          <a:xfrm>
            <a:off x="15875" y="0"/>
            <a:ext cx="9109075" cy="666750"/>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3200" b="1" kern="1200">
                <a:solidFill>
                  <a:srgbClr val="FFFF00"/>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2800" b="1" kern="1200">
                <a:solidFill>
                  <a:srgbClr val="FFFF00"/>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2400" b="1" kern="1200">
                <a:solidFill>
                  <a:srgbClr val="FFFF00"/>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altLang="pt-BR" dirty="0">
                <a:ln>
                  <a:solidFill>
                    <a:schemeClr val="tx1"/>
                  </a:solidFill>
                </a:ln>
              </a:rPr>
              <a:t>DIVISÃO SUL AMERICANA</a:t>
            </a:r>
          </a:p>
        </p:txBody>
      </p:sp>
      <p:pic>
        <p:nvPicPr>
          <p:cNvPr id="3" name="Imagem 2">
            <a:extLst>
              <a:ext uri="{FF2B5EF4-FFF2-40B4-BE49-F238E27FC236}">
                <a16:creationId xmlns:a16="http://schemas.microsoft.com/office/drawing/2014/main" id="{3ECF8F18-AA17-4D1B-9D54-93BFE0F48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43" y="744008"/>
            <a:ext cx="3024335" cy="2265333"/>
          </a:xfrm>
          <a:prstGeom prst="rect">
            <a:avLst/>
          </a:prstGeom>
        </p:spPr>
      </p:pic>
      <p:sp>
        <p:nvSpPr>
          <p:cNvPr id="4" name="CaixaDeTexto 18">
            <a:extLst>
              <a:ext uri="{FF2B5EF4-FFF2-40B4-BE49-F238E27FC236}">
                <a16:creationId xmlns:a16="http://schemas.microsoft.com/office/drawing/2014/main" id="{D1E8E8F0-ABA0-487C-BF9E-B40379969B0A}"/>
              </a:ext>
            </a:extLst>
          </p:cNvPr>
          <p:cNvSpPr txBox="1">
            <a:spLocks noChangeArrowheads="1"/>
          </p:cNvSpPr>
          <p:nvPr/>
        </p:nvSpPr>
        <p:spPr bwMode="auto">
          <a:xfrm>
            <a:off x="134356" y="2878022"/>
            <a:ext cx="4295310" cy="39395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Animal do Amazonas: Bicho-Preguiça</a:t>
            </a:r>
            <a:endParaRPr lang="pt-BR" b="1" dirty="0"/>
          </a:p>
          <a:p>
            <a:r>
              <a:rPr lang="pt-BR" b="1" dirty="0"/>
              <a:t>O bicho-preguiça pendura-se de cabeça para baixo nas árvores, procurando folhas apetitosas. Ele se segura com suas garras, mesmo dormindo, de cabeça para baixo. Às vezes, permanece suspenso no ramo da árvore, mesmo depois de morto. O bicho-preguiça se move muito lentamente, mas pode subir com facilidade em árvores.</a:t>
            </a:r>
          </a:p>
          <a:p>
            <a:r>
              <a:rPr lang="pt-BR" b="1" dirty="0"/>
              <a:t>É incapaz de andar no chão e fica sem defesa quando não está em uma árvore.</a:t>
            </a:r>
          </a:p>
        </p:txBody>
      </p:sp>
      <p:pic>
        <p:nvPicPr>
          <p:cNvPr id="5" name="Imagem 4">
            <a:extLst>
              <a:ext uri="{FF2B5EF4-FFF2-40B4-BE49-F238E27FC236}">
                <a16:creationId xmlns:a16="http://schemas.microsoft.com/office/drawing/2014/main" id="{71B22E79-0911-4EC5-8241-5A3F34CF7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3288" y="4361214"/>
            <a:ext cx="4021105" cy="2452333"/>
          </a:xfrm>
          <a:prstGeom prst="rect">
            <a:avLst/>
          </a:prstGeom>
        </p:spPr>
      </p:pic>
      <p:pic>
        <p:nvPicPr>
          <p:cNvPr id="6" name="Imagem 5">
            <a:extLst>
              <a:ext uri="{FF2B5EF4-FFF2-40B4-BE49-F238E27FC236}">
                <a16:creationId xmlns:a16="http://schemas.microsoft.com/office/drawing/2014/main" id="{9C0ED476-0F61-4D30-8CC6-448545DC07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2423" y="744008"/>
            <a:ext cx="4145856" cy="3549088"/>
          </a:xfrm>
          <a:prstGeom prst="rect">
            <a:avLst/>
          </a:prstGeom>
        </p:spPr>
      </p:pic>
    </p:spTree>
    <p:extLst>
      <p:ext uri="{BB962C8B-B14F-4D97-AF65-F5344CB8AC3E}">
        <p14:creationId xmlns:p14="http://schemas.microsoft.com/office/powerpoint/2010/main" val="4286123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S10 - Missões – 08 de junho</a:t>
            </a:r>
            <a:endParaRPr lang="pt-BR" dirty="0"/>
          </a:p>
        </p:txBody>
      </p:sp>
      <p:pic>
        <p:nvPicPr>
          <p:cNvPr id="6" name="Imagem 5" descr="Uma imagem contendo texto, mapa&#10;&#10;Descrição gerada automaticamente">
            <a:extLst>
              <a:ext uri="{FF2B5EF4-FFF2-40B4-BE49-F238E27FC236}">
                <a16:creationId xmlns:a16="http://schemas.microsoft.com/office/drawing/2014/main" id="{77CAEF67-3B58-4A7F-A6DF-54A442D2E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660" y="1556792"/>
            <a:ext cx="3452946" cy="5206886"/>
          </a:xfrm>
          <a:prstGeom prst="rect">
            <a:avLst/>
          </a:prstGeom>
        </p:spPr>
      </p:pic>
      <p:sp>
        <p:nvSpPr>
          <p:cNvPr id="7" name="Título 1">
            <a:extLst>
              <a:ext uri="{FF2B5EF4-FFF2-40B4-BE49-F238E27FC236}">
                <a16:creationId xmlns:a16="http://schemas.microsoft.com/office/drawing/2014/main" id="{04BEEEDC-D2A2-47D6-84CA-8650A7CDE9EE}"/>
              </a:ext>
            </a:extLst>
          </p:cNvPr>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PT" alt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Uma família transformada</a:t>
            </a:r>
            <a:endPar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endParaRPr>
          </a:p>
        </p:txBody>
      </p:sp>
      <p:sp>
        <p:nvSpPr>
          <p:cNvPr id="8" name="CaixaDeTexto 2">
            <a:extLst>
              <a:ext uri="{FF2B5EF4-FFF2-40B4-BE49-F238E27FC236}">
                <a16:creationId xmlns:a16="http://schemas.microsoft.com/office/drawing/2014/main" id="{407FD9C6-2485-479B-A640-6E2FE492DBA1}"/>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Peru</a:t>
            </a:r>
            <a:endParaRPr lang="pt-BR" altLang="pt-BR" sz="2400" b="1" dirty="0"/>
          </a:p>
        </p:txBody>
      </p:sp>
      <p:cxnSp>
        <p:nvCxnSpPr>
          <p:cNvPr id="9" name="Conector de Seta Reta 8">
            <a:extLst>
              <a:ext uri="{FF2B5EF4-FFF2-40B4-BE49-F238E27FC236}">
                <a16:creationId xmlns:a16="http://schemas.microsoft.com/office/drawing/2014/main" id="{5C479949-D78F-4232-8840-31C27BC360F0}"/>
              </a:ext>
            </a:extLst>
          </p:cNvPr>
          <p:cNvCxnSpPr>
            <a:cxnSpLocks/>
            <a:stCxn id="8" idx="3"/>
          </p:cNvCxnSpPr>
          <p:nvPr/>
        </p:nvCxnSpPr>
        <p:spPr>
          <a:xfrm flipV="1">
            <a:off x="4427984" y="3212976"/>
            <a:ext cx="1718837" cy="32791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4" descr="Resultado de imagem para BANDEIRA peru">
            <a:extLst>
              <a:ext uri="{FF2B5EF4-FFF2-40B4-BE49-F238E27FC236}">
                <a16:creationId xmlns:a16="http://schemas.microsoft.com/office/drawing/2014/main" id="{BAB02CB7-E803-454A-9769-6CB3EB9E0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45" y="5260465"/>
            <a:ext cx="2292024" cy="152648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FE48C8D-F129-4724-92ED-D51D029FBDAE}"/>
              </a:ext>
            </a:extLst>
          </p:cNvPr>
          <p:cNvSpPr/>
          <p:nvPr/>
        </p:nvSpPr>
        <p:spPr>
          <a:xfrm>
            <a:off x="2601469" y="5260465"/>
            <a:ext cx="1608902" cy="369332"/>
          </a:xfrm>
          <a:prstGeom prst="rect">
            <a:avLst/>
          </a:prstGeom>
        </p:spPr>
        <p:txBody>
          <a:bodyPr wrap="none">
            <a:spAutoFit/>
          </a:bodyPr>
          <a:lstStyle/>
          <a:p>
            <a:r>
              <a:rPr lang="pt-BR" b="1" dirty="0">
                <a:solidFill>
                  <a:srgbClr val="000000"/>
                </a:solidFill>
                <a:latin typeface="Goudy"/>
              </a:rPr>
              <a:t>Cesar </a:t>
            </a:r>
            <a:r>
              <a:rPr lang="pt-BR" b="1" dirty="0" err="1">
                <a:solidFill>
                  <a:srgbClr val="000000"/>
                </a:solidFill>
                <a:latin typeface="Goudy"/>
              </a:rPr>
              <a:t>Ttito</a:t>
            </a:r>
            <a:r>
              <a:rPr lang="pt-BR" b="1" dirty="0">
                <a:solidFill>
                  <a:srgbClr val="000000"/>
                </a:solidFill>
                <a:latin typeface="Goudy"/>
              </a:rPr>
              <a:t>, 10 </a:t>
            </a:r>
            <a:endParaRPr lang="pt-BR" dirty="0"/>
          </a:p>
        </p:txBody>
      </p:sp>
      <p:pic>
        <p:nvPicPr>
          <p:cNvPr id="3" name="Imagem 2">
            <a:extLst>
              <a:ext uri="{FF2B5EF4-FFF2-40B4-BE49-F238E27FC236}">
                <a16:creationId xmlns:a16="http://schemas.microsoft.com/office/drawing/2014/main" id="{5BC21476-41AB-48ED-8FEE-3D52D25ADBDA}"/>
              </a:ext>
            </a:extLst>
          </p:cNvPr>
          <p:cNvPicPr>
            <a:picLocks noChangeAspect="1"/>
          </p:cNvPicPr>
          <p:nvPr/>
        </p:nvPicPr>
        <p:blipFill>
          <a:blip r:embed="rId5"/>
          <a:stretch>
            <a:fillRect/>
          </a:stretch>
        </p:blipFill>
        <p:spPr>
          <a:xfrm>
            <a:off x="151645" y="1556792"/>
            <a:ext cx="3826310" cy="3634603"/>
          </a:xfrm>
          <a:prstGeom prst="rect">
            <a:avLst/>
          </a:prstGeom>
        </p:spPr>
      </p:pic>
    </p:spTree>
    <p:extLst>
      <p:ext uri="{BB962C8B-B14F-4D97-AF65-F5344CB8AC3E}">
        <p14:creationId xmlns:p14="http://schemas.microsoft.com/office/powerpoint/2010/main" val="235341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8249EA-7043-49D0-BB8E-2094A81ECBAB}"/>
              </a:ext>
            </a:extLst>
          </p:cNvPr>
          <p:cNvSpPr>
            <a:spLocks noGrp="1"/>
          </p:cNvSpPr>
          <p:nvPr>
            <p:ph type="body" sz="quarter" idx="11"/>
          </p:nvPr>
        </p:nvSpPr>
        <p:spPr>
          <a:xfrm>
            <a:off x="15875" y="-14132"/>
            <a:ext cx="9109075" cy="666750"/>
          </a:xfrm>
        </p:spPr>
        <p:txBody>
          <a:bodyPr/>
          <a:lstStyle/>
          <a:p>
            <a:r>
              <a:rPr lang="pt-BR" altLang="pt-BR" dirty="0">
                <a:ln>
                  <a:solidFill>
                    <a:schemeClr val="tx1"/>
                  </a:solidFill>
                </a:ln>
              </a:rPr>
              <a:t>DIVISÃO SUL AMERICANA</a:t>
            </a:r>
          </a:p>
        </p:txBody>
      </p:sp>
      <p:sp>
        <p:nvSpPr>
          <p:cNvPr id="6" name="Rectangle 1">
            <a:extLst>
              <a:ext uri="{FF2B5EF4-FFF2-40B4-BE49-F238E27FC236}">
                <a16:creationId xmlns:a16="http://schemas.microsoft.com/office/drawing/2014/main" id="{466CA35D-6A92-49B4-A485-DD0A89119479}"/>
              </a:ext>
            </a:extLst>
          </p:cNvPr>
          <p:cNvSpPr>
            <a:spLocks noChangeArrowheads="1"/>
          </p:cNvSpPr>
          <p:nvPr/>
        </p:nvSpPr>
        <p:spPr bwMode="auto">
          <a:xfrm>
            <a:off x="71536" y="690952"/>
            <a:ext cx="3888431" cy="4394232"/>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Peru</a:t>
            </a:r>
          </a:p>
          <a:p>
            <a:r>
              <a:rPr lang="es-ES" sz="2000" b="1" dirty="0"/>
              <a:t>A </a:t>
            </a:r>
            <a:r>
              <a:rPr lang="es-ES" sz="2000" b="1" dirty="0" err="1"/>
              <a:t>Titanca</a:t>
            </a:r>
            <a:r>
              <a:rPr lang="es-ES" sz="2000" b="1" dirty="0"/>
              <a:t> (</a:t>
            </a:r>
            <a:r>
              <a:rPr lang="es-ES" sz="2000" b="1" dirty="0" err="1"/>
              <a:t>na</a:t>
            </a:r>
            <a:r>
              <a:rPr lang="es-ES" sz="2000" b="1" dirty="0"/>
              <a:t> </a:t>
            </a:r>
            <a:r>
              <a:rPr lang="es-ES" sz="2000" b="1" dirty="0" err="1"/>
              <a:t>língua</a:t>
            </a:r>
            <a:r>
              <a:rPr lang="es-ES" sz="2000" b="1" dirty="0"/>
              <a:t> quechua), a </a:t>
            </a:r>
            <a:r>
              <a:rPr lang="es-ES" sz="2000" b="1" dirty="0" err="1"/>
              <a:t>rainha</a:t>
            </a:r>
            <a:r>
              <a:rPr lang="es-ES" sz="2000" b="1" dirty="0"/>
              <a:t> dos Andes, </a:t>
            </a:r>
            <a:r>
              <a:rPr lang="es-ES" sz="2000" b="1" dirty="0" err="1"/>
              <a:t>ou</a:t>
            </a:r>
            <a:r>
              <a:rPr lang="es-ES" sz="2000" b="1" dirty="0"/>
              <a:t> puya </a:t>
            </a:r>
            <a:r>
              <a:rPr lang="es-ES" sz="2000" b="1" dirty="0" err="1"/>
              <a:t>raimondii</a:t>
            </a:r>
            <a:r>
              <a:rPr lang="es-ES" sz="2000" b="1" dirty="0"/>
              <a:t>, á a </a:t>
            </a:r>
            <a:r>
              <a:rPr lang="es-ES" sz="2000" b="1" dirty="0" err="1"/>
              <a:t>maior</a:t>
            </a:r>
            <a:r>
              <a:rPr lang="es-ES" sz="2000" b="1" dirty="0"/>
              <a:t> especie de </a:t>
            </a:r>
            <a:r>
              <a:rPr lang="es-ES" sz="2000" b="1" dirty="0" err="1"/>
              <a:t>bromélia</a:t>
            </a:r>
            <a:r>
              <a:rPr lang="es-ES" sz="2000" b="1" dirty="0"/>
              <a:t>. É originaria da </a:t>
            </a:r>
            <a:r>
              <a:rPr lang="es-ES" sz="2000" b="1" dirty="0" err="1"/>
              <a:t>Bolívia</a:t>
            </a:r>
            <a:r>
              <a:rPr lang="es-ES" sz="2000" b="1" dirty="0"/>
              <a:t> e </a:t>
            </a:r>
            <a:r>
              <a:rPr lang="es-ES" sz="2000" b="1" dirty="0" err="1"/>
              <a:t>Peru</a:t>
            </a:r>
            <a:r>
              <a:rPr lang="es-ES" sz="2000" b="1" dirty="0"/>
              <a:t>. </a:t>
            </a:r>
            <a:r>
              <a:rPr lang="es-ES" sz="2000" b="1" dirty="0" err="1"/>
              <a:t>Só</a:t>
            </a:r>
            <a:r>
              <a:rPr lang="es-ES" sz="2000" b="1" dirty="0"/>
              <a:t> </a:t>
            </a:r>
            <a:r>
              <a:rPr lang="es-ES" sz="2000" b="1" dirty="0" err="1"/>
              <a:t>cresce</a:t>
            </a:r>
            <a:r>
              <a:rPr lang="es-ES" sz="2000" b="1" dirty="0"/>
              <a:t> nos Andes a altitudes de 3.000 a 4.800 metros. </a:t>
            </a:r>
            <a:r>
              <a:rPr lang="es-ES" sz="2000" b="1" dirty="0" err="1"/>
              <a:t>Produz</a:t>
            </a:r>
            <a:r>
              <a:rPr lang="es-ES" sz="2000" b="1" dirty="0"/>
              <a:t> </a:t>
            </a:r>
            <a:r>
              <a:rPr lang="es-ES" sz="2000" b="1" dirty="0" err="1"/>
              <a:t>uma</a:t>
            </a:r>
            <a:r>
              <a:rPr lang="es-ES" sz="2000" b="1" dirty="0"/>
              <a:t> espiga que </a:t>
            </a:r>
            <a:r>
              <a:rPr lang="es-ES" sz="2000" b="1" dirty="0" err="1"/>
              <a:t>cresce</a:t>
            </a:r>
            <a:r>
              <a:rPr lang="es-ES" sz="2000" b="1" dirty="0"/>
              <a:t> de 5 a 7 metros de altura e </a:t>
            </a:r>
            <a:r>
              <a:rPr lang="es-ES" sz="2000" b="1" dirty="0" err="1"/>
              <a:t>contém</a:t>
            </a:r>
            <a:r>
              <a:rPr lang="es-ES" sz="2000" b="1" dirty="0"/>
              <a:t> de  8.000 a 20.000 flores, e </a:t>
            </a:r>
            <a:r>
              <a:rPr lang="es-ES" sz="2000" b="1" dirty="0" err="1"/>
              <a:t>um</a:t>
            </a:r>
            <a:r>
              <a:rPr lang="es-ES" sz="2000" b="1" dirty="0"/>
              <a:t> total de 6 </a:t>
            </a:r>
            <a:r>
              <a:rPr lang="es-ES" sz="2000" b="1" dirty="0" err="1"/>
              <a:t>milhões</a:t>
            </a:r>
            <a:r>
              <a:rPr lang="es-ES" sz="2000" b="1" dirty="0"/>
              <a:t> de </a:t>
            </a:r>
            <a:r>
              <a:rPr lang="es-ES" sz="2000" b="1" dirty="0" err="1"/>
              <a:t>sementes</a:t>
            </a:r>
            <a:r>
              <a:rPr lang="es-ES" sz="2000" b="1" dirty="0"/>
              <a:t> de cada planta. </a:t>
            </a:r>
            <a:r>
              <a:rPr lang="es-ES" sz="2000" b="1" dirty="0" err="1"/>
              <a:t>Cresce</a:t>
            </a:r>
            <a:r>
              <a:rPr lang="es-ES" sz="2000" b="1" dirty="0"/>
              <a:t> durante </a:t>
            </a:r>
            <a:r>
              <a:rPr lang="es-ES" sz="2000" b="1" dirty="0" err="1"/>
              <a:t>quarenta</a:t>
            </a:r>
            <a:r>
              <a:rPr lang="es-ES" sz="2000" b="1" dirty="0"/>
              <a:t> anos antes de florecer e </a:t>
            </a:r>
            <a:r>
              <a:rPr lang="es-ES" sz="2000" b="1" dirty="0" err="1"/>
              <a:t>morrer</a:t>
            </a:r>
            <a:r>
              <a:rPr lang="es-ES" sz="2000" b="1" dirty="0"/>
              <a:t> logo em seguida.</a:t>
            </a:r>
            <a:endParaRPr lang="pt-BR" sz="2000" b="1" i="1" dirty="0">
              <a:solidFill>
                <a:srgbClr val="FF0000"/>
              </a:solidFill>
            </a:endParaRPr>
          </a:p>
        </p:txBody>
      </p:sp>
      <p:pic>
        <p:nvPicPr>
          <p:cNvPr id="4098" name="Picture 2" descr="Resultado de imagem para puya raimondii">
            <a:extLst>
              <a:ext uri="{FF2B5EF4-FFF2-40B4-BE49-F238E27FC236}">
                <a16:creationId xmlns:a16="http://schemas.microsoft.com/office/drawing/2014/main" id="{E8894A9D-5ED5-4333-87B4-FC97F80CD0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0411" y="3800828"/>
            <a:ext cx="3025490" cy="302549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esultado de imagem para puya raimondii">
            <a:extLst>
              <a:ext uri="{FF2B5EF4-FFF2-40B4-BE49-F238E27FC236}">
                <a16:creationId xmlns:a16="http://schemas.microsoft.com/office/drawing/2014/main" id="{1D74D9C0-E8EC-4FF0-BB88-E2AC19EEC7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5085184"/>
            <a:ext cx="2308015" cy="174113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sultado de imagem para puya raimondii">
            <a:extLst>
              <a:ext uri="{FF2B5EF4-FFF2-40B4-BE49-F238E27FC236}">
                <a16:creationId xmlns:a16="http://schemas.microsoft.com/office/drawing/2014/main" id="{D89AAAE9-C626-4987-9889-B97038043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035" y="733031"/>
            <a:ext cx="5103520" cy="283152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Resultado de imagem para puya raimondii">
            <a:extLst>
              <a:ext uri="{FF2B5EF4-FFF2-40B4-BE49-F238E27FC236}">
                <a16:creationId xmlns:a16="http://schemas.microsoft.com/office/drawing/2014/main" id="{EA1AAE24-B7AD-4602-81F0-BA65462D7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9695" y="3662159"/>
            <a:ext cx="1985836" cy="2526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804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ço Reservado para Texto 2">
            <a:extLst>
              <a:ext uri="{FF2B5EF4-FFF2-40B4-BE49-F238E27FC236}">
                <a16:creationId xmlns:a16="http://schemas.microsoft.com/office/drawing/2014/main" id="{8BBA0ED8-CA9A-4BE6-82A8-A3A3272758EB}"/>
              </a:ext>
            </a:extLst>
          </p:cNvPr>
          <p:cNvSpPr txBox="1">
            <a:spLocks/>
          </p:cNvSpPr>
          <p:nvPr/>
        </p:nvSpPr>
        <p:spPr>
          <a:xfrm>
            <a:off x="15875" y="0"/>
            <a:ext cx="9109075" cy="666750"/>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3200" b="1" kern="1200">
                <a:solidFill>
                  <a:srgbClr val="FFFF00"/>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2800" b="1" kern="1200">
                <a:solidFill>
                  <a:srgbClr val="FFFF00"/>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2400" b="1" kern="1200">
                <a:solidFill>
                  <a:srgbClr val="FFFF00"/>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altLang="pt-BR" dirty="0">
                <a:ln>
                  <a:solidFill>
                    <a:schemeClr val="tx1"/>
                  </a:solidFill>
                </a:ln>
              </a:rPr>
              <a:t>DIVISÃO SUL AMERICANA</a:t>
            </a:r>
          </a:p>
        </p:txBody>
      </p:sp>
      <p:sp>
        <p:nvSpPr>
          <p:cNvPr id="3" name="CaixaDeTexto 18">
            <a:extLst>
              <a:ext uri="{FF2B5EF4-FFF2-40B4-BE49-F238E27FC236}">
                <a16:creationId xmlns:a16="http://schemas.microsoft.com/office/drawing/2014/main" id="{F59D8459-ADA7-4611-8392-C33F119FB35C}"/>
              </a:ext>
            </a:extLst>
          </p:cNvPr>
          <p:cNvSpPr txBox="1">
            <a:spLocks noChangeArrowheads="1"/>
          </p:cNvSpPr>
          <p:nvPr/>
        </p:nvSpPr>
        <p:spPr bwMode="auto">
          <a:xfrm>
            <a:off x="179512" y="3656667"/>
            <a:ext cx="3384376" cy="31085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Animal do Amazonas: Anta</a:t>
            </a:r>
            <a:endParaRPr lang="pt-BR" altLang="pt-BR" sz="1600" b="1" dirty="0"/>
          </a:p>
          <a:p>
            <a:r>
              <a:rPr lang="pt-BR" b="1" dirty="0"/>
              <a:t>A anta se parece muito com um porco, exceto pelo nariz curto que se movimenta. Ela caminha lentamente com o focinho perto do chão e faz parte da família dos cavalos e rinocerontes. A anta gosta de nadar e flutuar em águas rasas, em busca de plantas e raízes para comer.</a:t>
            </a:r>
          </a:p>
        </p:txBody>
      </p:sp>
      <p:pic>
        <p:nvPicPr>
          <p:cNvPr id="4" name="Imagem 3">
            <a:extLst>
              <a:ext uri="{FF2B5EF4-FFF2-40B4-BE49-F238E27FC236}">
                <a16:creationId xmlns:a16="http://schemas.microsoft.com/office/drawing/2014/main" id="{46AB7129-CFB7-444F-B972-81B776B93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76" y="1106120"/>
            <a:ext cx="3352317" cy="2514238"/>
          </a:xfrm>
          <a:prstGeom prst="rect">
            <a:avLst/>
          </a:prstGeom>
        </p:spPr>
      </p:pic>
      <p:pic>
        <p:nvPicPr>
          <p:cNvPr id="5" name="Imagem 4">
            <a:extLst>
              <a:ext uri="{FF2B5EF4-FFF2-40B4-BE49-F238E27FC236}">
                <a16:creationId xmlns:a16="http://schemas.microsoft.com/office/drawing/2014/main" id="{D99B7AB3-5469-4B55-ACF7-4110C688C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9656" y="744867"/>
            <a:ext cx="3790063" cy="2839378"/>
          </a:xfrm>
          <a:prstGeom prst="rect">
            <a:avLst/>
          </a:prstGeom>
        </p:spPr>
      </p:pic>
      <p:pic>
        <p:nvPicPr>
          <p:cNvPr id="6" name="Imagem 5">
            <a:extLst>
              <a:ext uri="{FF2B5EF4-FFF2-40B4-BE49-F238E27FC236}">
                <a16:creationId xmlns:a16="http://schemas.microsoft.com/office/drawing/2014/main" id="{373F6C04-1315-4355-A1B7-8830C371C4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936" y="3986925"/>
            <a:ext cx="4499992" cy="2799067"/>
          </a:xfrm>
          <a:prstGeom prst="rect">
            <a:avLst/>
          </a:prstGeom>
        </p:spPr>
      </p:pic>
      <p:sp>
        <p:nvSpPr>
          <p:cNvPr id="7" name="CaixaDeTexto 6">
            <a:extLst>
              <a:ext uri="{FF2B5EF4-FFF2-40B4-BE49-F238E27FC236}">
                <a16:creationId xmlns:a16="http://schemas.microsoft.com/office/drawing/2014/main" id="{03C96E2B-8F9A-4138-A665-997DC7211A58}"/>
              </a:ext>
            </a:extLst>
          </p:cNvPr>
          <p:cNvSpPr txBox="1"/>
          <p:nvPr/>
        </p:nvSpPr>
        <p:spPr>
          <a:xfrm>
            <a:off x="179512" y="783258"/>
            <a:ext cx="4500144" cy="400110"/>
          </a:xfrm>
          <a:prstGeom prst="rect">
            <a:avLst/>
          </a:prstGeom>
          <a:noFill/>
        </p:spPr>
        <p:txBody>
          <a:bodyPr wrap="square" rtlCol="0">
            <a:spAutoFit/>
          </a:bodyPr>
          <a:lstStyle/>
          <a:p>
            <a:pPr algn="ctr"/>
            <a:r>
              <a:rPr lang="pt-BR" sz="2000" b="1" dirty="0"/>
              <a:t>O filhote de anta parece “pintado”</a:t>
            </a:r>
          </a:p>
        </p:txBody>
      </p:sp>
      <p:sp>
        <p:nvSpPr>
          <p:cNvPr id="8" name="CaixaDeTexto 7">
            <a:extLst>
              <a:ext uri="{FF2B5EF4-FFF2-40B4-BE49-F238E27FC236}">
                <a16:creationId xmlns:a16="http://schemas.microsoft.com/office/drawing/2014/main" id="{AC3539D7-2E47-4929-9878-C03524DCA24D}"/>
              </a:ext>
            </a:extLst>
          </p:cNvPr>
          <p:cNvSpPr txBox="1"/>
          <p:nvPr/>
        </p:nvSpPr>
        <p:spPr>
          <a:xfrm>
            <a:off x="4025220" y="3599783"/>
            <a:ext cx="4500144" cy="400110"/>
          </a:xfrm>
          <a:prstGeom prst="rect">
            <a:avLst/>
          </a:prstGeom>
          <a:noFill/>
        </p:spPr>
        <p:txBody>
          <a:bodyPr wrap="square" rtlCol="0">
            <a:spAutoFit/>
          </a:bodyPr>
          <a:lstStyle/>
          <a:p>
            <a:pPr algn="ctr"/>
            <a:r>
              <a:rPr lang="pt-BR" sz="2000" b="1" dirty="0"/>
              <a:t>A Anta também é chamada de Tapir</a:t>
            </a:r>
          </a:p>
        </p:txBody>
      </p:sp>
    </p:spTree>
    <p:extLst>
      <p:ext uri="{BB962C8B-B14F-4D97-AF65-F5344CB8AC3E}">
        <p14:creationId xmlns:p14="http://schemas.microsoft.com/office/powerpoint/2010/main" val="1554342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S11 - Missões – 15 de junho</a:t>
            </a:r>
            <a:endParaRPr lang="pt-BR" dirty="0"/>
          </a:p>
        </p:txBody>
      </p:sp>
      <p:pic>
        <p:nvPicPr>
          <p:cNvPr id="6" name="Imagem 5" descr="Uma imagem contendo texto, mapa&#10;&#10;Descrição gerada automaticamente">
            <a:extLst>
              <a:ext uri="{FF2B5EF4-FFF2-40B4-BE49-F238E27FC236}">
                <a16:creationId xmlns:a16="http://schemas.microsoft.com/office/drawing/2014/main" id="{D6EFC992-ECFB-4C15-A873-211F3824BA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660" y="1556792"/>
            <a:ext cx="3452946" cy="5206886"/>
          </a:xfrm>
          <a:prstGeom prst="rect">
            <a:avLst/>
          </a:prstGeom>
        </p:spPr>
      </p:pic>
      <p:sp>
        <p:nvSpPr>
          <p:cNvPr id="7" name="Título 1">
            <a:extLst>
              <a:ext uri="{FF2B5EF4-FFF2-40B4-BE49-F238E27FC236}">
                <a16:creationId xmlns:a16="http://schemas.microsoft.com/office/drawing/2014/main" id="{0BDEB469-D962-4C73-8DDC-8BD107F91F21}"/>
              </a:ext>
            </a:extLst>
          </p:cNvPr>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PT" alt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A tragédia que abriu uma igreja</a:t>
            </a:r>
            <a:endPar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endParaRPr>
          </a:p>
        </p:txBody>
      </p:sp>
      <p:sp>
        <p:nvSpPr>
          <p:cNvPr id="8" name="CaixaDeTexto 2">
            <a:extLst>
              <a:ext uri="{FF2B5EF4-FFF2-40B4-BE49-F238E27FC236}">
                <a16:creationId xmlns:a16="http://schemas.microsoft.com/office/drawing/2014/main" id="{A27C0759-4FA6-4F42-952D-DC0113CEC4B8}"/>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Peru</a:t>
            </a:r>
            <a:endParaRPr lang="pt-BR" altLang="pt-BR" sz="2400" b="1" dirty="0"/>
          </a:p>
        </p:txBody>
      </p:sp>
      <p:cxnSp>
        <p:nvCxnSpPr>
          <p:cNvPr id="9" name="Conector de Seta Reta 8">
            <a:extLst>
              <a:ext uri="{FF2B5EF4-FFF2-40B4-BE49-F238E27FC236}">
                <a16:creationId xmlns:a16="http://schemas.microsoft.com/office/drawing/2014/main" id="{C2051006-36A5-48F7-8ECB-1E7F553814AF}"/>
              </a:ext>
            </a:extLst>
          </p:cNvPr>
          <p:cNvCxnSpPr>
            <a:cxnSpLocks/>
            <a:stCxn id="8" idx="3"/>
          </p:cNvCxnSpPr>
          <p:nvPr/>
        </p:nvCxnSpPr>
        <p:spPr>
          <a:xfrm flipV="1">
            <a:off x="4427984" y="3212976"/>
            <a:ext cx="1718837" cy="32791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4" descr="Resultado de imagem para BANDEIRA peru">
            <a:extLst>
              <a:ext uri="{FF2B5EF4-FFF2-40B4-BE49-F238E27FC236}">
                <a16:creationId xmlns:a16="http://schemas.microsoft.com/office/drawing/2014/main" id="{95CC0A65-9CB3-4379-9340-BC247FF28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45" y="5260465"/>
            <a:ext cx="2292024" cy="152648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BFFD977A-C6BB-4D4D-9FF9-2AED55BFDFA6}"/>
              </a:ext>
            </a:extLst>
          </p:cNvPr>
          <p:cNvPicPr>
            <a:picLocks noChangeAspect="1"/>
          </p:cNvPicPr>
          <p:nvPr/>
        </p:nvPicPr>
        <p:blipFill>
          <a:blip r:embed="rId5"/>
          <a:stretch>
            <a:fillRect/>
          </a:stretch>
        </p:blipFill>
        <p:spPr>
          <a:xfrm>
            <a:off x="164897" y="1566772"/>
            <a:ext cx="3831039" cy="3627434"/>
          </a:xfrm>
          <a:prstGeom prst="rect">
            <a:avLst/>
          </a:prstGeom>
        </p:spPr>
      </p:pic>
      <p:sp>
        <p:nvSpPr>
          <p:cNvPr id="3" name="Retângulo 2">
            <a:extLst>
              <a:ext uri="{FF2B5EF4-FFF2-40B4-BE49-F238E27FC236}">
                <a16:creationId xmlns:a16="http://schemas.microsoft.com/office/drawing/2014/main" id="{912AAECF-07CB-44E8-A350-F3ACE96F5D43}"/>
              </a:ext>
            </a:extLst>
          </p:cNvPr>
          <p:cNvSpPr/>
          <p:nvPr/>
        </p:nvSpPr>
        <p:spPr>
          <a:xfrm>
            <a:off x="2443669" y="5270674"/>
            <a:ext cx="2688685" cy="369332"/>
          </a:xfrm>
          <a:prstGeom prst="rect">
            <a:avLst/>
          </a:prstGeom>
        </p:spPr>
        <p:txBody>
          <a:bodyPr wrap="none">
            <a:spAutoFit/>
          </a:bodyPr>
          <a:lstStyle/>
          <a:p>
            <a:r>
              <a:rPr lang="pt-BR" b="1" dirty="0">
                <a:solidFill>
                  <a:srgbClr val="000000"/>
                </a:solidFill>
                <a:latin typeface="Goudy"/>
              </a:rPr>
              <a:t>Alcides Valdez </a:t>
            </a:r>
            <a:r>
              <a:rPr lang="pt-BR" b="1" dirty="0" err="1">
                <a:solidFill>
                  <a:srgbClr val="000000"/>
                </a:solidFill>
                <a:latin typeface="Goudy"/>
              </a:rPr>
              <a:t>Chicata</a:t>
            </a:r>
            <a:r>
              <a:rPr lang="pt-BR" b="1" dirty="0">
                <a:solidFill>
                  <a:srgbClr val="000000"/>
                </a:solidFill>
                <a:latin typeface="Goudy"/>
              </a:rPr>
              <a:t>, 15 </a:t>
            </a:r>
            <a:endParaRPr lang="pt-BR" dirty="0"/>
          </a:p>
        </p:txBody>
      </p:sp>
    </p:spTree>
    <p:extLst>
      <p:ext uri="{BB962C8B-B14F-4D97-AF65-F5344CB8AC3E}">
        <p14:creationId xmlns:p14="http://schemas.microsoft.com/office/powerpoint/2010/main" val="314363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8249EA-7043-49D0-BB8E-2094A81ECBAB}"/>
              </a:ext>
            </a:extLst>
          </p:cNvPr>
          <p:cNvSpPr>
            <a:spLocks noGrp="1"/>
          </p:cNvSpPr>
          <p:nvPr>
            <p:ph type="body" sz="quarter" idx="11"/>
          </p:nvPr>
        </p:nvSpPr>
        <p:spPr>
          <a:xfrm>
            <a:off x="15875" y="-14132"/>
            <a:ext cx="9109075" cy="666750"/>
          </a:xfrm>
        </p:spPr>
        <p:txBody>
          <a:bodyPr/>
          <a:lstStyle/>
          <a:p>
            <a:r>
              <a:rPr lang="pt-BR" altLang="pt-BR" dirty="0">
                <a:ln>
                  <a:solidFill>
                    <a:schemeClr val="tx1"/>
                  </a:solidFill>
                </a:ln>
              </a:rPr>
              <a:t>DIVISÃO SUL AMERICANA</a:t>
            </a:r>
          </a:p>
        </p:txBody>
      </p:sp>
      <p:sp>
        <p:nvSpPr>
          <p:cNvPr id="11" name="Rectangle 1">
            <a:extLst>
              <a:ext uri="{FF2B5EF4-FFF2-40B4-BE49-F238E27FC236}">
                <a16:creationId xmlns:a16="http://schemas.microsoft.com/office/drawing/2014/main" id="{0EE4EDBD-F695-401D-96DC-F17398FCE990}"/>
              </a:ext>
            </a:extLst>
          </p:cNvPr>
          <p:cNvSpPr>
            <a:spLocks noChangeArrowheads="1"/>
          </p:cNvSpPr>
          <p:nvPr/>
        </p:nvSpPr>
        <p:spPr bwMode="auto">
          <a:xfrm>
            <a:off x="71537" y="690952"/>
            <a:ext cx="3447182" cy="5690376"/>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Peru</a:t>
            </a:r>
          </a:p>
          <a:p>
            <a:pPr marL="342900" indent="-342900">
              <a:buFont typeface="Arial" panose="020B0604020202020204" pitchFamily="34" charset="0"/>
              <a:buChar char="•"/>
            </a:pPr>
            <a:r>
              <a:rPr lang="es-ES" sz="2000" b="1" dirty="0"/>
              <a:t>O </a:t>
            </a:r>
            <a:r>
              <a:rPr lang="es-ES" sz="2000" b="1" dirty="0" err="1"/>
              <a:t>Peru</a:t>
            </a:r>
            <a:r>
              <a:rPr lang="es-ES" sz="2000" b="1" dirty="0"/>
              <a:t> é </a:t>
            </a:r>
            <a:r>
              <a:rPr lang="es-ES" sz="2000" b="1" dirty="0" err="1"/>
              <a:t>um</a:t>
            </a:r>
            <a:r>
              <a:rPr lang="es-ES" sz="2000" b="1" dirty="0"/>
              <a:t> dos países </a:t>
            </a:r>
            <a:r>
              <a:rPr lang="es-ES" sz="2000" b="1" dirty="0" err="1"/>
              <a:t>mais</a:t>
            </a:r>
            <a:r>
              <a:rPr lang="es-ES" sz="2000" b="1" dirty="0"/>
              <a:t> ricos </a:t>
            </a:r>
            <a:r>
              <a:rPr lang="es-ES" sz="2000" b="1" dirty="0" err="1"/>
              <a:t>quanto</a:t>
            </a:r>
            <a:r>
              <a:rPr lang="es-ES" sz="2000" b="1" dirty="0"/>
              <a:t> a recursos </a:t>
            </a:r>
            <a:r>
              <a:rPr lang="es-ES" sz="2000" b="1" dirty="0" err="1"/>
              <a:t>naturais</a:t>
            </a:r>
            <a:r>
              <a:rPr lang="es-ES" sz="2000" b="1" dirty="0"/>
              <a:t>. É </a:t>
            </a:r>
            <a:r>
              <a:rPr lang="es-ES" sz="2000" b="1" dirty="0" err="1"/>
              <a:t>um</a:t>
            </a:r>
            <a:r>
              <a:rPr lang="es-ES" sz="2000" b="1" dirty="0"/>
              <a:t> dos </a:t>
            </a:r>
            <a:r>
              <a:rPr lang="es-ES" sz="2000" b="1" dirty="0" err="1"/>
              <a:t>principais</a:t>
            </a:r>
            <a:r>
              <a:rPr lang="es-ES" sz="2000" b="1" dirty="0"/>
              <a:t> </a:t>
            </a:r>
            <a:r>
              <a:rPr lang="es-ES" sz="2000" b="1" dirty="0" err="1"/>
              <a:t>produtores</a:t>
            </a:r>
            <a:r>
              <a:rPr lang="es-ES" sz="2000" b="1" dirty="0"/>
              <a:t> </a:t>
            </a:r>
            <a:r>
              <a:rPr lang="es-ES" sz="2000" b="1" dirty="0" err="1"/>
              <a:t>mundiais</a:t>
            </a:r>
            <a:r>
              <a:rPr lang="es-ES" sz="2000" b="1" dirty="0"/>
              <a:t> de </a:t>
            </a:r>
            <a:r>
              <a:rPr lang="es-ES" sz="2000" b="1" dirty="0" err="1"/>
              <a:t>ouro</a:t>
            </a:r>
            <a:r>
              <a:rPr lang="es-ES" sz="2000" b="1" dirty="0"/>
              <a:t>, </a:t>
            </a:r>
            <a:r>
              <a:rPr lang="es-ES" sz="2000" b="1" dirty="0" err="1"/>
              <a:t>prata</a:t>
            </a:r>
            <a:r>
              <a:rPr lang="es-ES" sz="2000" b="1" dirty="0"/>
              <a:t>, cobre, chumbo, ferro e cinco.</a:t>
            </a:r>
          </a:p>
          <a:p>
            <a:pPr marL="342900" indent="-342900">
              <a:buFont typeface="Arial" panose="020B0604020202020204" pitchFamily="34" charset="0"/>
              <a:buChar char="•"/>
            </a:pPr>
            <a:r>
              <a:rPr lang="es-ES" sz="2000" b="1" dirty="0"/>
              <a:t>A </a:t>
            </a:r>
            <a:r>
              <a:rPr lang="es-ES" sz="2000" b="1" dirty="0" err="1"/>
              <a:t>maior</a:t>
            </a:r>
            <a:r>
              <a:rPr lang="es-ES" sz="2000" b="1" dirty="0"/>
              <a:t> ave do mundo é o Condor andino. P</a:t>
            </a:r>
            <a:r>
              <a:rPr lang="pt-BR" sz="2000" b="1" dirty="0"/>
              <a:t>ode ser encontrado no </a:t>
            </a:r>
            <a:r>
              <a:rPr lang="pt-BR" sz="2000" b="1" dirty="0" err="1"/>
              <a:t>Canion</a:t>
            </a:r>
            <a:r>
              <a:rPr lang="pt-BR" sz="2000" b="1" dirty="0"/>
              <a:t> </a:t>
            </a:r>
            <a:r>
              <a:rPr lang="pt-BR" sz="2000" b="1" dirty="0" err="1"/>
              <a:t>Colca</a:t>
            </a:r>
            <a:r>
              <a:rPr lang="pt-BR" sz="2000" b="1" dirty="0"/>
              <a:t>. Pode medir até um metro de altura </a:t>
            </a:r>
            <a:r>
              <a:rPr lang="es-ES" sz="2000" b="1" dirty="0" err="1"/>
              <a:t>com</a:t>
            </a:r>
            <a:r>
              <a:rPr lang="es-ES" sz="2000" b="1" dirty="0"/>
              <a:t> </a:t>
            </a:r>
            <a:r>
              <a:rPr lang="es-ES" sz="2000" b="1" dirty="0" err="1"/>
              <a:t>uma</a:t>
            </a:r>
            <a:r>
              <a:rPr lang="es-ES" sz="2000" b="1" dirty="0"/>
              <a:t> envergadura de até 4 metros e </a:t>
            </a:r>
            <a:r>
              <a:rPr lang="es-ES" sz="2000" b="1" dirty="0" err="1"/>
              <a:t>um</a:t>
            </a:r>
            <a:r>
              <a:rPr lang="es-ES" sz="2000" b="1" dirty="0"/>
              <a:t> peso de até 12 quilos. Esta ave pode </a:t>
            </a:r>
            <a:r>
              <a:rPr lang="es-ES" sz="2000" b="1" dirty="0" err="1"/>
              <a:t>voar</a:t>
            </a:r>
            <a:r>
              <a:rPr lang="es-ES" sz="2000" b="1" dirty="0"/>
              <a:t> durante horas </a:t>
            </a:r>
            <a:r>
              <a:rPr lang="es-ES" sz="2000" b="1" dirty="0" err="1"/>
              <a:t>sem</a:t>
            </a:r>
            <a:r>
              <a:rPr lang="es-ES" sz="2000" b="1" dirty="0"/>
              <a:t> agitar </a:t>
            </a:r>
            <a:r>
              <a:rPr lang="es-ES" sz="2000" b="1" dirty="0" err="1"/>
              <a:t>suas</a:t>
            </a:r>
            <a:r>
              <a:rPr lang="es-ES" sz="2000" b="1" dirty="0"/>
              <a:t> asas. Originaria dos Andes, era considerada </a:t>
            </a:r>
            <a:r>
              <a:rPr lang="es-ES" sz="2000" b="1" dirty="0" err="1"/>
              <a:t>uma</a:t>
            </a:r>
            <a:r>
              <a:rPr lang="es-ES" sz="2000" b="1" dirty="0"/>
              <a:t> ave sagrada pelos incas.</a:t>
            </a:r>
            <a:endParaRPr lang="pt-BR" sz="2000" b="1" i="1" dirty="0">
              <a:solidFill>
                <a:srgbClr val="FF0000"/>
              </a:solidFill>
            </a:endParaRPr>
          </a:p>
        </p:txBody>
      </p:sp>
      <p:pic>
        <p:nvPicPr>
          <p:cNvPr id="5122" name="Picture 2" descr="Resultado de imagem para condor">
            <a:extLst>
              <a:ext uri="{FF2B5EF4-FFF2-40B4-BE49-F238E27FC236}">
                <a16:creationId xmlns:a16="http://schemas.microsoft.com/office/drawing/2014/main" id="{2F789B9F-EDDE-4EBB-8AFA-04DEC8053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4607" y="3698612"/>
            <a:ext cx="4873897" cy="31189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m para peru oro">
            <a:extLst>
              <a:ext uri="{FF2B5EF4-FFF2-40B4-BE49-F238E27FC236}">
                <a16:creationId xmlns:a16="http://schemas.microsoft.com/office/drawing/2014/main" id="{55472F86-18C2-4847-8F0D-0C088F2B0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762757"/>
            <a:ext cx="4306688" cy="2854125"/>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C2902521-11E9-4CE9-AFD1-687CA01171C9}"/>
              </a:ext>
            </a:extLst>
          </p:cNvPr>
          <p:cNvSpPr/>
          <p:nvPr/>
        </p:nvSpPr>
        <p:spPr>
          <a:xfrm>
            <a:off x="4510446" y="3774476"/>
            <a:ext cx="2037866" cy="461665"/>
          </a:xfrm>
          <a:prstGeom prst="rect">
            <a:avLst/>
          </a:prstGeom>
        </p:spPr>
        <p:txBody>
          <a:bodyPr wrap="none">
            <a:spAutoFit/>
          </a:bodyPr>
          <a:lstStyle/>
          <a:p>
            <a:r>
              <a:rPr lang="es-ES" sz="2400" b="1" dirty="0" err="1"/>
              <a:t>condor</a:t>
            </a:r>
            <a:r>
              <a:rPr lang="es-ES" sz="2400" b="1" dirty="0"/>
              <a:t> andino</a:t>
            </a:r>
            <a:endParaRPr lang="pt-BR" sz="2400" b="1" dirty="0"/>
          </a:p>
        </p:txBody>
      </p:sp>
      <p:sp>
        <p:nvSpPr>
          <p:cNvPr id="10" name="Retângulo 9">
            <a:extLst>
              <a:ext uri="{FF2B5EF4-FFF2-40B4-BE49-F238E27FC236}">
                <a16:creationId xmlns:a16="http://schemas.microsoft.com/office/drawing/2014/main" id="{50C3DCCA-61FA-4CA7-96EF-BCA31DF953B2}"/>
              </a:ext>
            </a:extLst>
          </p:cNvPr>
          <p:cNvSpPr/>
          <p:nvPr/>
        </p:nvSpPr>
        <p:spPr>
          <a:xfrm>
            <a:off x="3779912" y="3238599"/>
            <a:ext cx="4306688" cy="461665"/>
          </a:xfrm>
          <a:prstGeom prst="rect">
            <a:avLst/>
          </a:prstGeom>
        </p:spPr>
        <p:txBody>
          <a:bodyPr wrap="square">
            <a:spAutoFit/>
          </a:bodyPr>
          <a:lstStyle/>
          <a:p>
            <a:pPr algn="ctr"/>
            <a:r>
              <a:rPr lang="es-ES" sz="2400" b="1" dirty="0" err="1"/>
              <a:t>Museu</a:t>
            </a:r>
            <a:r>
              <a:rPr lang="es-ES" sz="2400" b="1" dirty="0"/>
              <a:t> do Ouro em Lima (</a:t>
            </a:r>
            <a:r>
              <a:rPr lang="es-ES" sz="2400" b="1" dirty="0" err="1"/>
              <a:t>Peru</a:t>
            </a:r>
            <a:r>
              <a:rPr lang="es-ES" sz="2400" b="1" dirty="0"/>
              <a:t>)</a:t>
            </a:r>
            <a:endParaRPr lang="pt-BR" sz="2400" b="1" dirty="0"/>
          </a:p>
        </p:txBody>
      </p:sp>
    </p:spTree>
    <p:extLst>
      <p:ext uri="{BB962C8B-B14F-4D97-AF65-F5344CB8AC3E}">
        <p14:creationId xmlns:p14="http://schemas.microsoft.com/office/powerpoint/2010/main" val="3671462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ço Reservado para Texto 2">
            <a:extLst>
              <a:ext uri="{FF2B5EF4-FFF2-40B4-BE49-F238E27FC236}">
                <a16:creationId xmlns:a16="http://schemas.microsoft.com/office/drawing/2014/main" id="{8BBA0ED8-CA9A-4BE6-82A8-A3A3272758EB}"/>
              </a:ext>
            </a:extLst>
          </p:cNvPr>
          <p:cNvSpPr txBox="1">
            <a:spLocks/>
          </p:cNvSpPr>
          <p:nvPr/>
        </p:nvSpPr>
        <p:spPr>
          <a:xfrm>
            <a:off x="15875" y="0"/>
            <a:ext cx="9109075" cy="666750"/>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3200" b="1" kern="1200">
                <a:solidFill>
                  <a:srgbClr val="FFFF00"/>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2800" b="1" kern="1200">
                <a:solidFill>
                  <a:srgbClr val="FFFF00"/>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2400" b="1" kern="1200">
                <a:solidFill>
                  <a:srgbClr val="FFFF00"/>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altLang="pt-BR" dirty="0">
                <a:ln>
                  <a:solidFill>
                    <a:schemeClr val="tx1"/>
                  </a:solidFill>
                </a:ln>
              </a:rPr>
              <a:t>DIVISÃO SUL AMERICANA</a:t>
            </a:r>
          </a:p>
        </p:txBody>
      </p:sp>
      <p:sp>
        <p:nvSpPr>
          <p:cNvPr id="3" name="CaixaDeTexto 18">
            <a:extLst>
              <a:ext uri="{FF2B5EF4-FFF2-40B4-BE49-F238E27FC236}">
                <a16:creationId xmlns:a16="http://schemas.microsoft.com/office/drawing/2014/main" id="{ED856C66-DF11-46A0-84B4-16799F1659BC}"/>
              </a:ext>
            </a:extLst>
          </p:cNvPr>
          <p:cNvSpPr txBox="1">
            <a:spLocks noChangeArrowheads="1"/>
          </p:cNvSpPr>
          <p:nvPr/>
        </p:nvSpPr>
        <p:spPr bwMode="auto">
          <a:xfrm>
            <a:off x="92354" y="2870671"/>
            <a:ext cx="4392488" cy="39395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Animal do Amazonas: Tarântula</a:t>
            </a:r>
            <a:endParaRPr lang="pt-BR" b="1" dirty="0"/>
          </a:p>
          <a:p>
            <a:r>
              <a:rPr lang="pt-BR" b="1" dirty="0"/>
              <a:t>A tarântula peluda é uma das maiores aranhas do mundo. Algumas são maiores do que um prato. Seu corpo mede de 8,9 cm de comprimento e as pernas 18 cm de comprimento. Algumas tarântulas vivem nas copas da floresta tropical e caçam pássaros para comer. Sua mordida geralmente não é mais prejudicial do que uma picada de abelha. Um fotógrafo da Natural </a:t>
            </a:r>
            <a:r>
              <a:rPr lang="pt-BR" b="1" dirty="0" err="1"/>
              <a:t>Geographic</a:t>
            </a:r>
            <a:r>
              <a:rPr lang="pt-BR" b="1" dirty="0"/>
              <a:t> relatou que algumas pessoas tribais assavam as tarântulas e serviam no jantar.</a:t>
            </a:r>
          </a:p>
        </p:txBody>
      </p:sp>
      <p:pic>
        <p:nvPicPr>
          <p:cNvPr id="4" name="Imagem 3">
            <a:extLst>
              <a:ext uri="{FF2B5EF4-FFF2-40B4-BE49-F238E27FC236}">
                <a16:creationId xmlns:a16="http://schemas.microsoft.com/office/drawing/2014/main" id="{19F1803A-E7DC-48E4-914E-58EFE64BF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38" y="692696"/>
            <a:ext cx="3387080" cy="2177409"/>
          </a:xfrm>
          <a:prstGeom prst="rect">
            <a:avLst/>
          </a:prstGeom>
        </p:spPr>
      </p:pic>
      <p:pic>
        <p:nvPicPr>
          <p:cNvPr id="5" name="Imagem 4">
            <a:extLst>
              <a:ext uri="{FF2B5EF4-FFF2-40B4-BE49-F238E27FC236}">
                <a16:creationId xmlns:a16="http://schemas.microsoft.com/office/drawing/2014/main" id="{3723C2C2-71B2-429B-A7CE-2000F6111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133617"/>
            <a:ext cx="3545241" cy="2655509"/>
          </a:xfrm>
          <a:prstGeom prst="rect">
            <a:avLst/>
          </a:prstGeom>
        </p:spPr>
      </p:pic>
      <p:pic>
        <p:nvPicPr>
          <p:cNvPr id="6" name="Imagem 5">
            <a:extLst>
              <a:ext uri="{FF2B5EF4-FFF2-40B4-BE49-F238E27FC236}">
                <a16:creationId xmlns:a16="http://schemas.microsoft.com/office/drawing/2014/main" id="{F12577C3-44A2-4556-8E77-ADA900B44B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6180" y="786663"/>
            <a:ext cx="4392488" cy="3114151"/>
          </a:xfrm>
          <a:prstGeom prst="rect">
            <a:avLst/>
          </a:prstGeom>
        </p:spPr>
      </p:pic>
    </p:spTree>
    <p:extLst>
      <p:ext uri="{BB962C8B-B14F-4D97-AF65-F5344CB8AC3E}">
        <p14:creationId xmlns:p14="http://schemas.microsoft.com/office/powerpoint/2010/main" val="3322663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FD54FAE2-DCDA-42E6-A0BC-9CCC9C556E07}"/>
              </a:ext>
            </a:extLst>
          </p:cNvPr>
          <p:cNvSpPr>
            <a:spLocks noGrp="1"/>
          </p:cNvSpPr>
          <p:nvPr>
            <p:ph type="body" sz="quarter" idx="11"/>
          </p:nvPr>
        </p:nvSpPr>
        <p:spPr>
          <a:xfrm>
            <a:off x="59371" y="32085"/>
            <a:ext cx="9084629" cy="666750"/>
          </a:xfrm>
        </p:spPr>
        <p:txBody>
          <a:bodyPr/>
          <a:lstStyle/>
          <a:p>
            <a:r>
              <a:rPr lang="pt-BR" altLang="pt-BR" dirty="0">
                <a:ln>
                  <a:solidFill>
                    <a:schemeClr val="tx1"/>
                  </a:solidFill>
                </a:ln>
              </a:rPr>
              <a:t>DIVISÃO SUL AMERICANA</a:t>
            </a:r>
          </a:p>
        </p:txBody>
      </p:sp>
      <p:sp>
        <p:nvSpPr>
          <p:cNvPr id="44037" name="CaixaDeTexto 3"/>
          <p:cNvSpPr txBox="1">
            <a:spLocks noChangeArrowheads="1"/>
          </p:cNvSpPr>
          <p:nvPr/>
        </p:nvSpPr>
        <p:spPr bwMode="auto">
          <a:xfrm>
            <a:off x="59370" y="705873"/>
            <a:ext cx="4512629" cy="540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3600" dirty="0">
                <a:solidFill>
                  <a:srgbClr val="FF0000"/>
                </a:solidFill>
                <a:latin typeface="Arial" charset="0"/>
              </a:rPr>
              <a:t>Brasil</a:t>
            </a:r>
            <a:endParaRPr lang="pt-BR" altLang="pt-BR" sz="3600" b="1" dirty="0"/>
          </a:p>
        </p:txBody>
      </p:sp>
      <p:sp>
        <p:nvSpPr>
          <p:cNvPr id="5" name="CaixaDeTexto 3"/>
          <p:cNvSpPr txBox="1">
            <a:spLocks noChangeArrowheads="1"/>
          </p:cNvSpPr>
          <p:nvPr/>
        </p:nvSpPr>
        <p:spPr bwMode="auto">
          <a:xfrm>
            <a:off x="4571999" y="704611"/>
            <a:ext cx="4549790" cy="540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pt-BR"/>
            </a:defPPr>
            <a:lvl1pPr algn="ctr">
              <a:spcBef>
                <a:spcPct val="0"/>
              </a:spcBef>
              <a:buFont typeface="Arial" charset="0"/>
              <a:buNone/>
              <a:defRPr sz="3600">
                <a:solidFill>
                  <a:srgbClr val="FF0000"/>
                </a:solidFill>
                <a:latin typeface="Arial" charset="0"/>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eaLnBrk="0" fontAlgn="base" hangingPunct="0">
              <a:spcBef>
                <a:spcPct val="20000"/>
              </a:spcBef>
              <a:spcAft>
                <a:spcPct val="0"/>
              </a:spcAft>
              <a:buFont typeface="Arial" charset="0"/>
              <a:buChar char="»"/>
              <a:defRPr sz="2000">
                <a:latin typeface="Calibri" pitchFamily="34" charset="0"/>
              </a:defRPr>
            </a:lvl6pPr>
            <a:lvl7pPr marL="2971800" indent="-228600" eaLnBrk="0" fontAlgn="base" hangingPunct="0">
              <a:spcBef>
                <a:spcPct val="20000"/>
              </a:spcBef>
              <a:spcAft>
                <a:spcPct val="0"/>
              </a:spcAft>
              <a:buFont typeface="Arial" charset="0"/>
              <a:buChar char="»"/>
              <a:defRPr sz="2000">
                <a:latin typeface="Calibri" pitchFamily="34" charset="0"/>
              </a:defRPr>
            </a:lvl7pPr>
            <a:lvl8pPr marL="3429000" indent="-228600" eaLnBrk="0" fontAlgn="base" hangingPunct="0">
              <a:spcBef>
                <a:spcPct val="20000"/>
              </a:spcBef>
              <a:spcAft>
                <a:spcPct val="0"/>
              </a:spcAft>
              <a:buFont typeface="Arial" charset="0"/>
              <a:buChar char="»"/>
              <a:defRPr sz="2000">
                <a:latin typeface="Calibri" pitchFamily="34" charset="0"/>
              </a:defRPr>
            </a:lvl8pPr>
            <a:lvl9pPr marL="3886200" indent="-228600" eaLnBrk="0" fontAlgn="base" hangingPunct="0">
              <a:spcBef>
                <a:spcPct val="20000"/>
              </a:spcBef>
              <a:spcAft>
                <a:spcPct val="0"/>
              </a:spcAft>
              <a:buFont typeface="Arial" charset="0"/>
              <a:buChar char="»"/>
              <a:defRPr sz="2000">
                <a:latin typeface="Calibri" pitchFamily="34" charset="0"/>
              </a:defRPr>
            </a:lvl9pPr>
          </a:lstStyle>
          <a:p>
            <a:r>
              <a:rPr lang="pt-BR" altLang="pt-BR" dirty="0"/>
              <a:t>Peru</a:t>
            </a:r>
          </a:p>
        </p:txBody>
      </p:sp>
      <p:pic>
        <p:nvPicPr>
          <p:cNvPr id="1026" name="Picture 2" descr="Resultado de imagem para BANDEIRA bRASIL">
            <a:extLst>
              <a:ext uri="{FF2B5EF4-FFF2-40B4-BE49-F238E27FC236}">
                <a16:creationId xmlns:a16="http://schemas.microsoft.com/office/drawing/2014/main" id="{90D861DD-39D4-47D2-B94A-BCB7543745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7045" y="1254487"/>
            <a:ext cx="205714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BANDEIRA peru">
            <a:extLst>
              <a:ext uri="{FF2B5EF4-FFF2-40B4-BE49-F238E27FC236}">
                <a16:creationId xmlns:a16="http://schemas.microsoft.com/office/drawing/2014/main" id="{20B9B5FC-B47E-41D6-BF7D-9495655EE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920" y="1254373"/>
            <a:ext cx="2162162" cy="1440000"/>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3">
            <a:extLst>
              <a:ext uri="{FF2B5EF4-FFF2-40B4-BE49-F238E27FC236}">
                <a16:creationId xmlns:a16="http://schemas.microsoft.com/office/drawing/2014/main" id="{D78871DF-26B1-4E24-9055-2A4252B8A6C5}"/>
              </a:ext>
            </a:extLst>
          </p:cNvPr>
          <p:cNvSpPr txBox="1">
            <a:spLocks noChangeArrowheads="1"/>
          </p:cNvSpPr>
          <p:nvPr/>
        </p:nvSpPr>
        <p:spPr bwMode="auto">
          <a:xfrm>
            <a:off x="57275" y="2747332"/>
            <a:ext cx="3336913" cy="540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3600" dirty="0">
                <a:solidFill>
                  <a:srgbClr val="FF0000"/>
                </a:solidFill>
                <a:latin typeface="Arial" charset="0"/>
              </a:rPr>
              <a:t>Argentina</a:t>
            </a:r>
            <a:endParaRPr lang="pt-BR" altLang="pt-BR" sz="3600" b="1" dirty="0"/>
          </a:p>
        </p:txBody>
      </p:sp>
      <p:sp>
        <p:nvSpPr>
          <p:cNvPr id="9" name="CaixaDeTexto 3">
            <a:extLst>
              <a:ext uri="{FF2B5EF4-FFF2-40B4-BE49-F238E27FC236}">
                <a16:creationId xmlns:a16="http://schemas.microsoft.com/office/drawing/2014/main" id="{17C2BD69-D3E6-4F49-944A-D302678EE04B}"/>
              </a:ext>
            </a:extLst>
          </p:cNvPr>
          <p:cNvSpPr txBox="1">
            <a:spLocks noChangeArrowheads="1"/>
          </p:cNvSpPr>
          <p:nvPr/>
        </p:nvSpPr>
        <p:spPr bwMode="auto">
          <a:xfrm>
            <a:off x="3394188" y="2743684"/>
            <a:ext cx="2431584" cy="540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pt-BR"/>
            </a:defPPr>
            <a:lvl1pPr algn="ctr">
              <a:spcBef>
                <a:spcPct val="0"/>
              </a:spcBef>
              <a:buFont typeface="Arial" charset="0"/>
              <a:buNone/>
              <a:defRPr sz="3600">
                <a:solidFill>
                  <a:srgbClr val="FF0000"/>
                </a:solidFill>
                <a:latin typeface="Arial" charset="0"/>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eaLnBrk="0" fontAlgn="base" hangingPunct="0">
              <a:spcBef>
                <a:spcPct val="20000"/>
              </a:spcBef>
              <a:spcAft>
                <a:spcPct val="0"/>
              </a:spcAft>
              <a:buFont typeface="Arial" charset="0"/>
              <a:buChar char="»"/>
              <a:defRPr sz="2000">
                <a:latin typeface="Calibri" pitchFamily="34" charset="0"/>
              </a:defRPr>
            </a:lvl6pPr>
            <a:lvl7pPr marL="2971800" indent="-228600" eaLnBrk="0" fontAlgn="base" hangingPunct="0">
              <a:spcBef>
                <a:spcPct val="20000"/>
              </a:spcBef>
              <a:spcAft>
                <a:spcPct val="0"/>
              </a:spcAft>
              <a:buFont typeface="Arial" charset="0"/>
              <a:buChar char="»"/>
              <a:defRPr sz="2000">
                <a:latin typeface="Calibri" pitchFamily="34" charset="0"/>
              </a:defRPr>
            </a:lvl7pPr>
            <a:lvl8pPr marL="3429000" indent="-228600" eaLnBrk="0" fontAlgn="base" hangingPunct="0">
              <a:spcBef>
                <a:spcPct val="20000"/>
              </a:spcBef>
              <a:spcAft>
                <a:spcPct val="0"/>
              </a:spcAft>
              <a:buFont typeface="Arial" charset="0"/>
              <a:buChar char="»"/>
              <a:defRPr sz="2000">
                <a:latin typeface="Calibri" pitchFamily="34" charset="0"/>
              </a:defRPr>
            </a:lvl8pPr>
            <a:lvl9pPr marL="3886200" indent="-228600" eaLnBrk="0" fontAlgn="base" hangingPunct="0">
              <a:spcBef>
                <a:spcPct val="20000"/>
              </a:spcBef>
              <a:spcAft>
                <a:spcPct val="0"/>
              </a:spcAft>
              <a:buFont typeface="Arial" charset="0"/>
              <a:buChar char="»"/>
              <a:defRPr sz="2000">
                <a:latin typeface="Calibri" pitchFamily="34" charset="0"/>
              </a:defRPr>
            </a:lvl9pPr>
          </a:lstStyle>
          <a:p>
            <a:r>
              <a:rPr lang="pt-BR" altLang="pt-BR" dirty="0"/>
              <a:t>Paraguai</a:t>
            </a:r>
          </a:p>
        </p:txBody>
      </p:sp>
      <p:sp>
        <p:nvSpPr>
          <p:cNvPr id="12" name="CaixaDeTexto 3">
            <a:extLst>
              <a:ext uri="{FF2B5EF4-FFF2-40B4-BE49-F238E27FC236}">
                <a16:creationId xmlns:a16="http://schemas.microsoft.com/office/drawing/2014/main" id="{0F6D15E1-E50E-48A1-9C86-8A99D308331D}"/>
              </a:ext>
            </a:extLst>
          </p:cNvPr>
          <p:cNvSpPr txBox="1">
            <a:spLocks noChangeArrowheads="1"/>
          </p:cNvSpPr>
          <p:nvPr/>
        </p:nvSpPr>
        <p:spPr bwMode="auto">
          <a:xfrm>
            <a:off x="5825772" y="2735424"/>
            <a:ext cx="3291724" cy="540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3600" dirty="0">
                <a:solidFill>
                  <a:srgbClr val="FF0000"/>
                </a:solidFill>
                <a:latin typeface="Arial" charset="0"/>
              </a:rPr>
              <a:t>Uruguai</a:t>
            </a:r>
            <a:endParaRPr lang="pt-BR" altLang="pt-BR" sz="3600" b="1" dirty="0"/>
          </a:p>
        </p:txBody>
      </p:sp>
      <p:sp>
        <p:nvSpPr>
          <p:cNvPr id="13" name="CaixaDeTexto 3">
            <a:extLst>
              <a:ext uri="{FF2B5EF4-FFF2-40B4-BE49-F238E27FC236}">
                <a16:creationId xmlns:a16="http://schemas.microsoft.com/office/drawing/2014/main" id="{98751D78-BBF1-42C9-9FD8-7ECB3AEDC0E2}"/>
              </a:ext>
            </a:extLst>
          </p:cNvPr>
          <p:cNvSpPr txBox="1">
            <a:spLocks noChangeArrowheads="1"/>
          </p:cNvSpPr>
          <p:nvPr/>
        </p:nvSpPr>
        <p:spPr bwMode="auto">
          <a:xfrm>
            <a:off x="57275" y="4729383"/>
            <a:ext cx="3336913" cy="612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3600" dirty="0">
                <a:solidFill>
                  <a:srgbClr val="FF0000"/>
                </a:solidFill>
                <a:latin typeface="Arial" charset="0"/>
              </a:rPr>
              <a:t>Chile</a:t>
            </a:r>
            <a:endParaRPr lang="pt-BR" altLang="pt-BR" sz="3600" b="1" dirty="0"/>
          </a:p>
        </p:txBody>
      </p:sp>
      <p:sp>
        <p:nvSpPr>
          <p:cNvPr id="14" name="CaixaDeTexto 3">
            <a:extLst>
              <a:ext uri="{FF2B5EF4-FFF2-40B4-BE49-F238E27FC236}">
                <a16:creationId xmlns:a16="http://schemas.microsoft.com/office/drawing/2014/main" id="{CECE67DD-3F81-454A-9B8A-6EE886C106C2}"/>
              </a:ext>
            </a:extLst>
          </p:cNvPr>
          <p:cNvSpPr txBox="1">
            <a:spLocks noChangeArrowheads="1"/>
          </p:cNvSpPr>
          <p:nvPr/>
        </p:nvSpPr>
        <p:spPr bwMode="auto">
          <a:xfrm>
            <a:off x="5825771" y="4719396"/>
            <a:ext cx="3294725" cy="612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pt-BR"/>
            </a:defPPr>
            <a:lvl1pPr algn="ctr">
              <a:spcBef>
                <a:spcPct val="0"/>
              </a:spcBef>
              <a:buFont typeface="Arial" charset="0"/>
              <a:buNone/>
              <a:defRPr sz="3600">
                <a:solidFill>
                  <a:srgbClr val="FF0000"/>
                </a:solidFill>
                <a:latin typeface="Arial" charset="0"/>
              </a:defRPr>
            </a:lvl1pPr>
            <a:lvl2pPr marL="742950" indent="-285750" eaLnBrk="0" hangingPunct="0">
              <a:spcBef>
                <a:spcPct val="20000"/>
              </a:spcBef>
              <a:buFont typeface="Arial" charset="0"/>
              <a:buChar char="–"/>
              <a:defRPr sz="2800">
                <a:latin typeface="Calibri" pitchFamily="34" charset="0"/>
              </a:defRPr>
            </a:lvl2pPr>
            <a:lvl3pPr marL="1143000" indent="-228600" eaLnBrk="0" hangingPunct="0">
              <a:spcBef>
                <a:spcPct val="20000"/>
              </a:spcBef>
              <a:buFont typeface="Arial" charset="0"/>
              <a:buChar char="•"/>
              <a:defRPr sz="2400">
                <a:latin typeface="Calibri" pitchFamily="34" charset="0"/>
              </a:defRPr>
            </a:lvl3pPr>
            <a:lvl4pPr marL="1600200" indent="-228600" eaLnBrk="0" hangingPunct="0">
              <a:spcBef>
                <a:spcPct val="20000"/>
              </a:spcBef>
              <a:buFont typeface="Arial" charset="0"/>
              <a:buChar char="–"/>
              <a:defRPr sz="2000">
                <a:latin typeface="Calibri" pitchFamily="34" charset="0"/>
              </a:defRPr>
            </a:lvl4pPr>
            <a:lvl5pPr marL="2057400" indent="-228600" eaLnBrk="0" hangingPunct="0">
              <a:spcBef>
                <a:spcPct val="20000"/>
              </a:spcBef>
              <a:buFont typeface="Arial" charset="0"/>
              <a:buChar char="»"/>
              <a:defRPr sz="2000">
                <a:latin typeface="Calibri" pitchFamily="34" charset="0"/>
              </a:defRPr>
            </a:lvl5pPr>
            <a:lvl6pPr marL="2514600" indent="-228600" eaLnBrk="0" fontAlgn="base" hangingPunct="0">
              <a:spcBef>
                <a:spcPct val="20000"/>
              </a:spcBef>
              <a:spcAft>
                <a:spcPct val="0"/>
              </a:spcAft>
              <a:buFont typeface="Arial" charset="0"/>
              <a:buChar char="»"/>
              <a:defRPr sz="2000">
                <a:latin typeface="Calibri" pitchFamily="34" charset="0"/>
              </a:defRPr>
            </a:lvl6pPr>
            <a:lvl7pPr marL="2971800" indent="-228600" eaLnBrk="0" fontAlgn="base" hangingPunct="0">
              <a:spcBef>
                <a:spcPct val="20000"/>
              </a:spcBef>
              <a:spcAft>
                <a:spcPct val="0"/>
              </a:spcAft>
              <a:buFont typeface="Arial" charset="0"/>
              <a:buChar char="»"/>
              <a:defRPr sz="2000">
                <a:latin typeface="Calibri" pitchFamily="34" charset="0"/>
              </a:defRPr>
            </a:lvl7pPr>
            <a:lvl8pPr marL="3429000" indent="-228600" eaLnBrk="0" fontAlgn="base" hangingPunct="0">
              <a:spcBef>
                <a:spcPct val="20000"/>
              </a:spcBef>
              <a:spcAft>
                <a:spcPct val="0"/>
              </a:spcAft>
              <a:buFont typeface="Arial" charset="0"/>
              <a:buChar char="»"/>
              <a:defRPr sz="2000">
                <a:latin typeface="Calibri" pitchFamily="34" charset="0"/>
              </a:defRPr>
            </a:lvl8pPr>
            <a:lvl9pPr marL="3886200" indent="-228600" eaLnBrk="0" fontAlgn="base" hangingPunct="0">
              <a:spcBef>
                <a:spcPct val="20000"/>
              </a:spcBef>
              <a:spcAft>
                <a:spcPct val="0"/>
              </a:spcAft>
              <a:buFont typeface="Arial" charset="0"/>
              <a:buChar char="»"/>
              <a:defRPr sz="2000">
                <a:latin typeface="Calibri" pitchFamily="34" charset="0"/>
              </a:defRPr>
            </a:lvl9pPr>
          </a:lstStyle>
          <a:p>
            <a:r>
              <a:rPr lang="pt-BR" altLang="pt-BR" dirty="0" err="1"/>
              <a:t>Bolivia</a:t>
            </a:r>
            <a:endParaRPr lang="pt-BR" altLang="pt-BR" dirty="0"/>
          </a:p>
        </p:txBody>
      </p:sp>
      <p:sp>
        <p:nvSpPr>
          <p:cNvPr id="15" name="CaixaDeTexto 3">
            <a:extLst>
              <a:ext uri="{FF2B5EF4-FFF2-40B4-BE49-F238E27FC236}">
                <a16:creationId xmlns:a16="http://schemas.microsoft.com/office/drawing/2014/main" id="{AC310DB2-75D3-4138-84E1-6A289FD200B6}"/>
              </a:ext>
            </a:extLst>
          </p:cNvPr>
          <p:cNvSpPr txBox="1">
            <a:spLocks noChangeArrowheads="1"/>
          </p:cNvSpPr>
          <p:nvPr/>
        </p:nvSpPr>
        <p:spPr bwMode="auto">
          <a:xfrm>
            <a:off x="3394186" y="4729383"/>
            <a:ext cx="2431584" cy="612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3600" dirty="0">
                <a:solidFill>
                  <a:srgbClr val="FF0000"/>
                </a:solidFill>
                <a:latin typeface="Arial" charset="0"/>
              </a:rPr>
              <a:t>Equador</a:t>
            </a:r>
            <a:endParaRPr lang="pt-BR" altLang="pt-BR" sz="3600" b="1" dirty="0"/>
          </a:p>
        </p:txBody>
      </p:sp>
      <p:pic>
        <p:nvPicPr>
          <p:cNvPr id="16" name="Picture 2" descr="Resultado de imagem para bandeira argentina">
            <a:extLst>
              <a:ext uri="{FF2B5EF4-FFF2-40B4-BE49-F238E27FC236}">
                <a16:creationId xmlns:a16="http://schemas.microsoft.com/office/drawing/2014/main" id="{D1D40F70-0788-43CE-8FFD-318F9C4DDD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476" y="3351380"/>
            <a:ext cx="2137221" cy="133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sultado de imagem para bandeira uruguai">
            <a:extLst>
              <a:ext uri="{FF2B5EF4-FFF2-40B4-BE49-F238E27FC236}">
                <a16:creationId xmlns:a16="http://schemas.microsoft.com/office/drawing/2014/main" id="{F232912A-20C8-4C55-B276-9DCAFC6BC3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8974" y="3338046"/>
            <a:ext cx="199628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m para bandeira paraguai">
            <a:extLst>
              <a:ext uri="{FF2B5EF4-FFF2-40B4-BE49-F238E27FC236}">
                <a16:creationId xmlns:a16="http://schemas.microsoft.com/office/drawing/2014/main" id="{85EB50D5-B800-4768-93D7-9F1D7411AD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1573" y="3351380"/>
            <a:ext cx="2220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m para bandeira Chile">
            <a:extLst>
              <a:ext uri="{FF2B5EF4-FFF2-40B4-BE49-F238E27FC236}">
                <a16:creationId xmlns:a16="http://schemas.microsoft.com/office/drawing/2014/main" id="{8C9FD87E-484A-47A6-BBDD-59DD0AB680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172" y="5434147"/>
            <a:ext cx="2378571" cy="133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m para bandeira Equador">
            <a:extLst>
              <a:ext uri="{FF2B5EF4-FFF2-40B4-BE49-F238E27FC236}">
                <a16:creationId xmlns:a16="http://schemas.microsoft.com/office/drawing/2014/main" id="{5C7005EC-DA4D-48EB-BE2B-2AED43638D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1999" y="5434147"/>
            <a:ext cx="2000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m para bandeira Bolivia">
            <a:extLst>
              <a:ext uri="{FF2B5EF4-FFF2-40B4-BE49-F238E27FC236}">
                <a16:creationId xmlns:a16="http://schemas.microsoft.com/office/drawing/2014/main" id="{B8BDE745-5B2E-47C7-928E-C49228C460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7914" y="5434147"/>
            <a:ext cx="1958400" cy="13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776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fade">
                                      <p:cBhvr>
                                        <p:cTn id="7" dur="2000"/>
                                        <p:tgtEl>
                                          <p:spTgt spid="44037"/>
                                        </p:tgtEl>
                                      </p:cBhvr>
                                    </p:animEffect>
                                    <p:anim calcmode="lin" valueType="num">
                                      <p:cBhvr>
                                        <p:cTn id="8" dur="2000" fill="hold"/>
                                        <p:tgtEl>
                                          <p:spTgt spid="44037"/>
                                        </p:tgtEl>
                                        <p:attrNameLst>
                                          <p:attrName>style.rotation</p:attrName>
                                        </p:attrNameLst>
                                      </p:cBhvr>
                                      <p:tavLst>
                                        <p:tav tm="0">
                                          <p:val>
                                            <p:fltVal val="720"/>
                                          </p:val>
                                        </p:tav>
                                        <p:tav tm="100000">
                                          <p:val>
                                            <p:fltVal val="0"/>
                                          </p:val>
                                        </p:tav>
                                      </p:tavLst>
                                    </p:anim>
                                    <p:anim calcmode="lin" valueType="num">
                                      <p:cBhvr>
                                        <p:cTn id="9" dur="2000" fill="hold"/>
                                        <p:tgtEl>
                                          <p:spTgt spid="44037"/>
                                        </p:tgtEl>
                                        <p:attrNameLst>
                                          <p:attrName>ppt_h</p:attrName>
                                        </p:attrNameLst>
                                      </p:cBhvr>
                                      <p:tavLst>
                                        <p:tav tm="0">
                                          <p:val>
                                            <p:fltVal val="0"/>
                                          </p:val>
                                        </p:tav>
                                        <p:tav tm="100000">
                                          <p:val>
                                            <p:strVal val="#ppt_h"/>
                                          </p:val>
                                        </p:tav>
                                      </p:tavLst>
                                    </p:anim>
                                    <p:anim calcmode="lin" valueType="num">
                                      <p:cBhvr>
                                        <p:cTn id="10" dur="2000" fill="hold"/>
                                        <p:tgtEl>
                                          <p:spTgt spid="44037"/>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style.rotation</p:attrName>
                                        </p:attrNameLst>
                                      </p:cBhvr>
                                      <p:tavLst>
                                        <p:tav tm="0">
                                          <p:val>
                                            <p:fltVal val="720"/>
                                          </p:val>
                                        </p:tav>
                                        <p:tav tm="100000">
                                          <p:val>
                                            <p:fltVal val="0"/>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anim calcmode="lin" valueType="num">
                                      <p:cBhvr>
                                        <p:cTn id="20" dur="2000" fill="hold"/>
                                        <p:tgtEl>
                                          <p:spTgt spid="8"/>
                                        </p:tgtEl>
                                        <p:attrNameLst>
                                          <p:attrName>style.rotation</p:attrName>
                                        </p:attrNameLst>
                                      </p:cBhvr>
                                      <p:tavLst>
                                        <p:tav tm="0">
                                          <p:val>
                                            <p:fltVal val="720"/>
                                          </p:val>
                                        </p:tav>
                                        <p:tav tm="100000">
                                          <p:val>
                                            <p:fltVal val="0"/>
                                          </p:val>
                                        </p:tav>
                                      </p:tavLst>
                                    </p:anim>
                                    <p:anim calcmode="lin" valueType="num">
                                      <p:cBhvr>
                                        <p:cTn id="21" dur="2000" fill="hold"/>
                                        <p:tgtEl>
                                          <p:spTgt spid="8"/>
                                        </p:tgtEl>
                                        <p:attrNameLst>
                                          <p:attrName>ppt_h</p:attrName>
                                        </p:attrNameLst>
                                      </p:cBhvr>
                                      <p:tavLst>
                                        <p:tav tm="0">
                                          <p:val>
                                            <p:fltVal val="0"/>
                                          </p:val>
                                        </p:tav>
                                        <p:tav tm="100000">
                                          <p:val>
                                            <p:strVal val="#ppt_h"/>
                                          </p:val>
                                        </p:tav>
                                      </p:tavLst>
                                    </p:anim>
                                    <p:anim calcmode="lin" valueType="num">
                                      <p:cBhvr>
                                        <p:cTn id="22" dur="2000" fill="hold"/>
                                        <p:tgtEl>
                                          <p:spTgt spid="8"/>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anim calcmode="lin" valueType="num">
                                      <p:cBhvr>
                                        <p:cTn id="26" dur="2000" fill="hold"/>
                                        <p:tgtEl>
                                          <p:spTgt spid="9"/>
                                        </p:tgtEl>
                                        <p:attrNameLst>
                                          <p:attrName>style.rotation</p:attrName>
                                        </p:attrNameLst>
                                      </p:cBhvr>
                                      <p:tavLst>
                                        <p:tav tm="0">
                                          <p:val>
                                            <p:fltVal val="720"/>
                                          </p:val>
                                        </p:tav>
                                        <p:tav tm="100000">
                                          <p:val>
                                            <p:fltVal val="0"/>
                                          </p:val>
                                        </p:tav>
                                      </p:tavLst>
                                    </p:anim>
                                    <p:anim calcmode="lin" valueType="num">
                                      <p:cBhvr>
                                        <p:cTn id="27" dur="2000" fill="hold"/>
                                        <p:tgtEl>
                                          <p:spTgt spid="9"/>
                                        </p:tgtEl>
                                        <p:attrNameLst>
                                          <p:attrName>ppt_h</p:attrName>
                                        </p:attrNameLst>
                                      </p:cBhvr>
                                      <p:tavLst>
                                        <p:tav tm="0">
                                          <p:val>
                                            <p:fltVal val="0"/>
                                          </p:val>
                                        </p:tav>
                                        <p:tav tm="100000">
                                          <p:val>
                                            <p:strVal val="#ppt_h"/>
                                          </p:val>
                                        </p:tav>
                                      </p:tavLst>
                                    </p:anim>
                                    <p:anim calcmode="lin" valueType="num">
                                      <p:cBhvr>
                                        <p:cTn id="28" dur="2000" fill="hold"/>
                                        <p:tgtEl>
                                          <p:spTgt spid="9"/>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anim calcmode="lin" valueType="num">
                                      <p:cBhvr>
                                        <p:cTn id="32" dur="2000" fill="hold"/>
                                        <p:tgtEl>
                                          <p:spTgt spid="12"/>
                                        </p:tgtEl>
                                        <p:attrNameLst>
                                          <p:attrName>style.rotation</p:attrName>
                                        </p:attrNameLst>
                                      </p:cBhvr>
                                      <p:tavLst>
                                        <p:tav tm="0">
                                          <p:val>
                                            <p:fltVal val="720"/>
                                          </p:val>
                                        </p:tav>
                                        <p:tav tm="100000">
                                          <p:val>
                                            <p:fltVal val="0"/>
                                          </p:val>
                                        </p:tav>
                                      </p:tavLst>
                                    </p:anim>
                                    <p:anim calcmode="lin" valueType="num">
                                      <p:cBhvr>
                                        <p:cTn id="33" dur="2000" fill="hold"/>
                                        <p:tgtEl>
                                          <p:spTgt spid="12"/>
                                        </p:tgtEl>
                                        <p:attrNameLst>
                                          <p:attrName>ppt_h</p:attrName>
                                        </p:attrNameLst>
                                      </p:cBhvr>
                                      <p:tavLst>
                                        <p:tav tm="0">
                                          <p:val>
                                            <p:fltVal val="0"/>
                                          </p:val>
                                        </p:tav>
                                        <p:tav tm="100000">
                                          <p:val>
                                            <p:strVal val="#ppt_h"/>
                                          </p:val>
                                        </p:tav>
                                      </p:tavLst>
                                    </p:anim>
                                    <p:anim calcmode="lin" valueType="num">
                                      <p:cBhvr>
                                        <p:cTn id="34" dur="2000" fill="hold"/>
                                        <p:tgtEl>
                                          <p:spTgt spid="12"/>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anim calcmode="lin" valueType="num">
                                      <p:cBhvr>
                                        <p:cTn id="38" dur="2000" fill="hold"/>
                                        <p:tgtEl>
                                          <p:spTgt spid="13"/>
                                        </p:tgtEl>
                                        <p:attrNameLst>
                                          <p:attrName>style.rotation</p:attrName>
                                        </p:attrNameLst>
                                      </p:cBhvr>
                                      <p:tavLst>
                                        <p:tav tm="0">
                                          <p:val>
                                            <p:fltVal val="720"/>
                                          </p:val>
                                        </p:tav>
                                        <p:tav tm="100000">
                                          <p:val>
                                            <p:fltVal val="0"/>
                                          </p:val>
                                        </p:tav>
                                      </p:tavLst>
                                    </p:anim>
                                    <p:anim calcmode="lin" valueType="num">
                                      <p:cBhvr>
                                        <p:cTn id="39" dur="2000" fill="hold"/>
                                        <p:tgtEl>
                                          <p:spTgt spid="13"/>
                                        </p:tgtEl>
                                        <p:attrNameLst>
                                          <p:attrName>ppt_h</p:attrName>
                                        </p:attrNameLst>
                                      </p:cBhvr>
                                      <p:tavLst>
                                        <p:tav tm="0">
                                          <p:val>
                                            <p:fltVal val="0"/>
                                          </p:val>
                                        </p:tav>
                                        <p:tav tm="100000">
                                          <p:val>
                                            <p:strVal val="#ppt_h"/>
                                          </p:val>
                                        </p:tav>
                                      </p:tavLst>
                                    </p:anim>
                                    <p:anim calcmode="lin" valueType="num">
                                      <p:cBhvr>
                                        <p:cTn id="40" dur="2000" fill="hold"/>
                                        <p:tgtEl>
                                          <p:spTgt spid="13"/>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anim calcmode="lin" valueType="num">
                                      <p:cBhvr>
                                        <p:cTn id="44" dur="2000" fill="hold"/>
                                        <p:tgtEl>
                                          <p:spTgt spid="14"/>
                                        </p:tgtEl>
                                        <p:attrNameLst>
                                          <p:attrName>style.rotation</p:attrName>
                                        </p:attrNameLst>
                                      </p:cBhvr>
                                      <p:tavLst>
                                        <p:tav tm="0">
                                          <p:val>
                                            <p:fltVal val="720"/>
                                          </p:val>
                                        </p:tav>
                                        <p:tav tm="100000">
                                          <p:val>
                                            <p:fltVal val="0"/>
                                          </p:val>
                                        </p:tav>
                                      </p:tavLst>
                                    </p:anim>
                                    <p:anim calcmode="lin" valueType="num">
                                      <p:cBhvr>
                                        <p:cTn id="45" dur="2000" fill="hold"/>
                                        <p:tgtEl>
                                          <p:spTgt spid="14"/>
                                        </p:tgtEl>
                                        <p:attrNameLst>
                                          <p:attrName>ppt_h</p:attrName>
                                        </p:attrNameLst>
                                      </p:cBhvr>
                                      <p:tavLst>
                                        <p:tav tm="0">
                                          <p:val>
                                            <p:fltVal val="0"/>
                                          </p:val>
                                        </p:tav>
                                        <p:tav tm="100000">
                                          <p:val>
                                            <p:strVal val="#ppt_h"/>
                                          </p:val>
                                        </p:tav>
                                      </p:tavLst>
                                    </p:anim>
                                    <p:anim calcmode="lin" valueType="num">
                                      <p:cBhvr>
                                        <p:cTn id="46" dur="2000" fill="hold"/>
                                        <p:tgtEl>
                                          <p:spTgt spid="14"/>
                                        </p:tgtEl>
                                        <p:attrNameLst>
                                          <p:attrName>ppt_w</p:attrName>
                                        </p:attrNameLst>
                                      </p:cBhvr>
                                      <p:tavLst>
                                        <p:tav tm="0">
                                          <p:val>
                                            <p:fltVal val="0"/>
                                          </p:val>
                                        </p:tav>
                                        <p:tav tm="100000">
                                          <p:val>
                                            <p:strVal val="#ppt_w"/>
                                          </p:val>
                                        </p:tav>
                                      </p:tavLst>
                                    </p:anim>
                                  </p:childTnLst>
                                </p:cTn>
                              </p:par>
                              <p:par>
                                <p:cTn id="47" presetID="3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000"/>
                                        <p:tgtEl>
                                          <p:spTgt spid="15"/>
                                        </p:tgtEl>
                                      </p:cBhvr>
                                    </p:animEffect>
                                    <p:anim calcmode="lin" valueType="num">
                                      <p:cBhvr>
                                        <p:cTn id="50" dur="2000" fill="hold"/>
                                        <p:tgtEl>
                                          <p:spTgt spid="15"/>
                                        </p:tgtEl>
                                        <p:attrNameLst>
                                          <p:attrName>style.rotation</p:attrName>
                                        </p:attrNameLst>
                                      </p:cBhvr>
                                      <p:tavLst>
                                        <p:tav tm="0">
                                          <p:val>
                                            <p:fltVal val="720"/>
                                          </p:val>
                                        </p:tav>
                                        <p:tav tm="100000">
                                          <p:val>
                                            <p:fltVal val="0"/>
                                          </p:val>
                                        </p:tav>
                                      </p:tavLst>
                                    </p:anim>
                                    <p:anim calcmode="lin" valueType="num">
                                      <p:cBhvr>
                                        <p:cTn id="51" dur="2000" fill="hold"/>
                                        <p:tgtEl>
                                          <p:spTgt spid="15"/>
                                        </p:tgtEl>
                                        <p:attrNameLst>
                                          <p:attrName>ppt_h</p:attrName>
                                        </p:attrNameLst>
                                      </p:cBhvr>
                                      <p:tavLst>
                                        <p:tav tm="0">
                                          <p:val>
                                            <p:fltVal val="0"/>
                                          </p:val>
                                        </p:tav>
                                        <p:tav tm="100000">
                                          <p:val>
                                            <p:strVal val="#ppt_h"/>
                                          </p:val>
                                        </p:tav>
                                      </p:tavLst>
                                    </p:anim>
                                    <p:anim calcmode="lin" valueType="num">
                                      <p:cBhvr>
                                        <p:cTn id="52"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P spid="5" grpId="0" animBg="1"/>
      <p:bldP spid="8" grpId="0" animBg="1"/>
      <p:bldP spid="9" grpId="0" animBg="1"/>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S12 - Missões – 22 de junho</a:t>
            </a:r>
            <a:endParaRPr lang="pt-BR" dirty="0"/>
          </a:p>
        </p:txBody>
      </p:sp>
      <p:pic>
        <p:nvPicPr>
          <p:cNvPr id="6" name="Imagem 5" descr="Uma imagem contendo texto, mapa&#10;&#10;Descrição gerada automaticamente">
            <a:extLst>
              <a:ext uri="{FF2B5EF4-FFF2-40B4-BE49-F238E27FC236}">
                <a16:creationId xmlns:a16="http://schemas.microsoft.com/office/drawing/2014/main" id="{17A05B5E-7908-49A1-B53A-844F6C9061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660" y="1556792"/>
            <a:ext cx="3452946" cy="5206886"/>
          </a:xfrm>
          <a:prstGeom prst="rect">
            <a:avLst/>
          </a:prstGeom>
        </p:spPr>
      </p:pic>
      <p:sp>
        <p:nvSpPr>
          <p:cNvPr id="7" name="Título 1">
            <a:extLst>
              <a:ext uri="{FF2B5EF4-FFF2-40B4-BE49-F238E27FC236}">
                <a16:creationId xmlns:a16="http://schemas.microsoft.com/office/drawing/2014/main" id="{2D0D696D-C07E-458D-9DE5-81465F297AAE}"/>
              </a:ext>
            </a:extLst>
          </p:cNvPr>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PT" altLang="pt-BR" sz="36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A rotina sabática de Renzo </a:t>
            </a:r>
            <a:endParaRPr lang="pt-BR" sz="36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endParaRPr>
          </a:p>
        </p:txBody>
      </p:sp>
      <p:sp>
        <p:nvSpPr>
          <p:cNvPr id="8" name="CaixaDeTexto 2">
            <a:extLst>
              <a:ext uri="{FF2B5EF4-FFF2-40B4-BE49-F238E27FC236}">
                <a16:creationId xmlns:a16="http://schemas.microsoft.com/office/drawing/2014/main" id="{F8349CAB-0D4F-4C17-A575-89DA8662620D}"/>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Peru</a:t>
            </a:r>
            <a:endParaRPr lang="pt-BR" altLang="pt-BR" sz="2400" b="1" dirty="0"/>
          </a:p>
        </p:txBody>
      </p:sp>
      <p:cxnSp>
        <p:nvCxnSpPr>
          <p:cNvPr id="9" name="Conector de Seta Reta 8">
            <a:extLst>
              <a:ext uri="{FF2B5EF4-FFF2-40B4-BE49-F238E27FC236}">
                <a16:creationId xmlns:a16="http://schemas.microsoft.com/office/drawing/2014/main" id="{CAA9E3AC-0412-40F5-A271-F1BEAEE286B0}"/>
              </a:ext>
            </a:extLst>
          </p:cNvPr>
          <p:cNvCxnSpPr>
            <a:cxnSpLocks/>
            <a:stCxn id="8" idx="3"/>
          </p:cNvCxnSpPr>
          <p:nvPr/>
        </p:nvCxnSpPr>
        <p:spPr>
          <a:xfrm flipV="1">
            <a:off x="4427984" y="3212976"/>
            <a:ext cx="1718837" cy="32791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4" descr="Resultado de imagem para BANDEIRA peru">
            <a:extLst>
              <a:ext uri="{FF2B5EF4-FFF2-40B4-BE49-F238E27FC236}">
                <a16:creationId xmlns:a16="http://schemas.microsoft.com/office/drawing/2014/main" id="{71838EEA-23DE-4C4C-81F9-8449BDD9CF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45" y="5260465"/>
            <a:ext cx="2292024" cy="152648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10E66C1B-A588-436E-9057-134418A387A2}"/>
              </a:ext>
            </a:extLst>
          </p:cNvPr>
          <p:cNvSpPr/>
          <p:nvPr/>
        </p:nvSpPr>
        <p:spPr>
          <a:xfrm>
            <a:off x="2616863" y="5186313"/>
            <a:ext cx="1784143" cy="369332"/>
          </a:xfrm>
          <a:prstGeom prst="rect">
            <a:avLst/>
          </a:prstGeom>
        </p:spPr>
        <p:txBody>
          <a:bodyPr wrap="none">
            <a:spAutoFit/>
          </a:bodyPr>
          <a:lstStyle/>
          <a:p>
            <a:r>
              <a:rPr lang="pt-BR" b="1" dirty="0">
                <a:solidFill>
                  <a:srgbClr val="000000"/>
                </a:solidFill>
                <a:latin typeface="Goudy"/>
              </a:rPr>
              <a:t>Renzo Flores, 11 </a:t>
            </a:r>
            <a:endParaRPr lang="pt-BR" dirty="0"/>
          </a:p>
        </p:txBody>
      </p:sp>
      <p:pic>
        <p:nvPicPr>
          <p:cNvPr id="3" name="Imagem 2">
            <a:extLst>
              <a:ext uri="{FF2B5EF4-FFF2-40B4-BE49-F238E27FC236}">
                <a16:creationId xmlns:a16="http://schemas.microsoft.com/office/drawing/2014/main" id="{81839AE7-E172-42F3-8C0F-3CC0C774FA3D}"/>
              </a:ext>
            </a:extLst>
          </p:cNvPr>
          <p:cNvPicPr>
            <a:picLocks noChangeAspect="1"/>
          </p:cNvPicPr>
          <p:nvPr/>
        </p:nvPicPr>
        <p:blipFill>
          <a:blip r:embed="rId5"/>
          <a:stretch>
            <a:fillRect/>
          </a:stretch>
        </p:blipFill>
        <p:spPr>
          <a:xfrm>
            <a:off x="158537" y="1557937"/>
            <a:ext cx="3621375" cy="3628376"/>
          </a:xfrm>
          <a:prstGeom prst="rect">
            <a:avLst/>
          </a:prstGeom>
        </p:spPr>
      </p:pic>
    </p:spTree>
    <p:extLst>
      <p:ext uri="{BB962C8B-B14F-4D97-AF65-F5344CB8AC3E}">
        <p14:creationId xmlns:p14="http://schemas.microsoft.com/office/powerpoint/2010/main" val="159706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8249EA-7043-49D0-BB8E-2094A81ECBAB}"/>
              </a:ext>
            </a:extLst>
          </p:cNvPr>
          <p:cNvSpPr>
            <a:spLocks noGrp="1"/>
          </p:cNvSpPr>
          <p:nvPr>
            <p:ph type="body" sz="quarter" idx="11"/>
          </p:nvPr>
        </p:nvSpPr>
        <p:spPr>
          <a:xfrm>
            <a:off x="15875" y="-14132"/>
            <a:ext cx="9109075" cy="666750"/>
          </a:xfrm>
        </p:spPr>
        <p:txBody>
          <a:bodyPr/>
          <a:lstStyle/>
          <a:p>
            <a:r>
              <a:rPr lang="pt-BR" altLang="pt-BR" dirty="0">
                <a:ln>
                  <a:solidFill>
                    <a:schemeClr val="tx1"/>
                  </a:solidFill>
                </a:ln>
              </a:rPr>
              <a:t>DIVISÃO SUL AMERICANA</a:t>
            </a:r>
          </a:p>
        </p:txBody>
      </p:sp>
      <p:sp>
        <p:nvSpPr>
          <p:cNvPr id="7" name="Rectangle 1">
            <a:extLst>
              <a:ext uri="{FF2B5EF4-FFF2-40B4-BE49-F238E27FC236}">
                <a16:creationId xmlns:a16="http://schemas.microsoft.com/office/drawing/2014/main" id="{56532B56-81C1-4027-B20B-6C3EE34FD83C}"/>
              </a:ext>
            </a:extLst>
          </p:cNvPr>
          <p:cNvSpPr>
            <a:spLocks noChangeArrowheads="1"/>
          </p:cNvSpPr>
          <p:nvPr/>
        </p:nvSpPr>
        <p:spPr bwMode="auto">
          <a:xfrm>
            <a:off x="71537" y="690952"/>
            <a:ext cx="3348336" cy="4286954"/>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Peru</a:t>
            </a:r>
          </a:p>
          <a:p>
            <a:r>
              <a:rPr lang="es-ES" sz="2000" b="1" dirty="0" err="1"/>
              <a:t>Uma</a:t>
            </a:r>
            <a:r>
              <a:rPr lang="es-ES" sz="2000" b="1" dirty="0"/>
              <a:t> das culturas </a:t>
            </a:r>
            <a:r>
              <a:rPr lang="es-ES" sz="2000" b="1" dirty="0" err="1"/>
              <a:t>mais</a:t>
            </a:r>
            <a:r>
              <a:rPr lang="es-ES" sz="2000" b="1" dirty="0"/>
              <a:t> importantes do </a:t>
            </a:r>
            <a:r>
              <a:rPr lang="es-ES" sz="2000" b="1" dirty="0" err="1"/>
              <a:t>Peru</a:t>
            </a:r>
            <a:r>
              <a:rPr lang="es-ES" sz="2000" b="1" dirty="0"/>
              <a:t> é a dos Incas. A capital Inca era a </a:t>
            </a:r>
            <a:r>
              <a:rPr lang="es-ES" sz="2000" b="1" dirty="0" err="1"/>
              <a:t>cidade</a:t>
            </a:r>
            <a:r>
              <a:rPr lang="es-ES" sz="2000" b="1" dirty="0"/>
              <a:t> de Cusco, que </a:t>
            </a:r>
            <a:r>
              <a:rPr lang="es-ES" sz="2000" b="1" dirty="0" err="1"/>
              <a:t>hoje</a:t>
            </a:r>
            <a:r>
              <a:rPr lang="es-ES" sz="2000" b="1" dirty="0"/>
              <a:t> em día continua </a:t>
            </a:r>
            <a:r>
              <a:rPr lang="es-ES" sz="2000" b="1" dirty="0" err="1"/>
              <a:t>sendo</a:t>
            </a:r>
            <a:r>
              <a:rPr lang="es-ES" sz="2000" b="1" dirty="0"/>
              <a:t> </a:t>
            </a:r>
            <a:r>
              <a:rPr lang="es-ES" sz="2000" b="1" dirty="0" err="1"/>
              <a:t>uma</a:t>
            </a:r>
            <a:r>
              <a:rPr lang="es-ES" sz="2000" b="1" dirty="0"/>
              <a:t> </a:t>
            </a:r>
            <a:r>
              <a:rPr lang="es-ES" sz="2000" b="1" dirty="0" err="1"/>
              <a:t>cidade</a:t>
            </a:r>
            <a:r>
              <a:rPr lang="es-ES" sz="2000" b="1" dirty="0"/>
              <a:t> bastante importante. Os incas </a:t>
            </a:r>
            <a:r>
              <a:rPr lang="es-ES" sz="2000" b="1" dirty="0" err="1"/>
              <a:t>também</a:t>
            </a:r>
            <a:r>
              <a:rPr lang="es-ES" sz="2000" b="1" dirty="0"/>
              <a:t> </a:t>
            </a:r>
            <a:r>
              <a:rPr lang="es-ES" sz="2000" b="1" dirty="0" err="1"/>
              <a:t>construiram</a:t>
            </a:r>
            <a:r>
              <a:rPr lang="es-ES" sz="2000" b="1" dirty="0"/>
              <a:t> Machu Picchu, </a:t>
            </a:r>
            <a:r>
              <a:rPr lang="es-ES" sz="2000" b="1" dirty="0" err="1"/>
              <a:t>uma</a:t>
            </a:r>
            <a:r>
              <a:rPr lang="es-ES" sz="2000" b="1" dirty="0"/>
              <a:t> misteriosa </a:t>
            </a:r>
            <a:r>
              <a:rPr lang="es-ES" sz="2000" b="1" dirty="0" err="1"/>
              <a:t>cidade</a:t>
            </a:r>
            <a:r>
              <a:rPr lang="es-ES" sz="2000" b="1" dirty="0"/>
              <a:t> </a:t>
            </a:r>
            <a:r>
              <a:rPr lang="es-ES" sz="2000" b="1" dirty="0" err="1"/>
              <a:t>antiga</a:t>
            </a:r>
            <a:r>
              <a:rPr lang="es-ES" sz="2000" b="1" dirty="0"/>
              <a:t> nos Andes. Os incas </a:t>
            </a:r>
            <a:r>
              <a:rPr lang="es-ES" sz="2000" b="1" dirty="0" err="1"/>
              <a:t>viveram</a:t>
            </a:r>
            <a:r>
              <a:rPr lang="es-ES" sz="2000" b="1" dirty="0"/>
              <a:t> e se </a:t>
            </a:r>
            <a:r>
              <a:rPr lang="es-ES" sz="2000" b="1" dirty="0" err="1"/>
              <a:t>expandiram</a:t>
            </a:r>
            <a:r>
              <a:rPr lang="es-ES" sz="2000" b="1" dirty="0"/>
              <a:t>  durante </a:t>
            </a:r>
            <a:r>
              <a:rPr lang="es-ES" sz="2000" b="1" dirty="0" err="1"/>
              <a:t>séculos</a:t>
            </a:r>
            <a:r>
              <a:rPr lang="es-ES" sz="2000" b="1" dirty="0"/>
              <a:t> antes de ser conquistados pelos </a:t>
            </a:r>
            <a:r>
              <a:rPr lang="es-ES" sz="2000" b="1" dirty="0" err="1"/>
              <a:t>espanhois</a:t>
            </a:r>
            <a:r>
              <a:rPr lang="es-ES" sz="2000" b="1" dirty="0"/>
              <a:t> no ano de 1532.</a:t>
            </a:r>
            <a:endParaRPr lang="pt-BR" sz="2000" b="1" i="1" dirty="0">
              <a:solidFill>
                <a:srgbClr val="FF0000"/>
              </a:solidFill>
            </a:endParaRPr>
          </a:p>
        </p:txBody>
      </p:sp>
      <p:sp>
        <p:nvSpPr>
          <p:cNvPr id="10" name="CaixaDeTexto 2">
            <a:extLst>
              <a:ext uri="{FF2B5EF4-FFF2-40B4-BE49-F238E27FC236}">
                <a16:creationId xmlns:a16="http://schemas.microsoft.com/office/drawing/2014/main" id="{BDA123B3-86B8-4ACB-8044-7DA3C1095BF9}"/>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Peru</a:t>
            </a:r>
            <a:endParaRPr lang="pt-BR" altLang="pt-BR" sz="2400" b="1" dirty="0"/>
          </a:p>
        </p:txBody>
      </p:sp>
      <p:pic>
        <p:nvPicPr>
          <p:cNvPr id="11" name="Picture 4" descr="Resultado de imagem para BANDEIRA peru">
            <a:extLst>
              <a:ext uri="{FF2B5EF4-FFF2-40B4-BE49-F238E27FC236}">
                <a16:creationId xmlns:a16="http://schemas.microsoft.com/office/drawing/2014/main" id="{DD99C5BC-78DD-4A14-8498-0DBDBC474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44" y="5041930"/>
            <a:ext cx="2620155" cy="174502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esultado de imagem para machu picchu">
            <a:extLst>
              <a:ext uri="{FF2B5EF4-FFF2-40B4-BE49-F238E27FC236}">
                <a16:creationId xmlns:a16="http://schemas.microsoft.com/office/drawing/2014/main" id="{9761EB86-79A7-4B3C-ABBB-62E2EBD1A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4" y="733576"/>
            <a:ext cx="5436569" cy="363519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m para machu picchu">
            <a:extLst>
              <a:ext uri="{FF2B5EF4-FFF2-40B4-BE49-F238E27FC236}">
                <a16:creationId xmlns:a16="http://schemas.microsoft.com/office/drawing/2014/main" id="{A2976AB4-5014-4726-8FA8-E1B1EB077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899" y="4468782"/>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271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ço Reservado para Texto 2">
            <a:extLst>
              <a:ext uri="{FF2B5EF4-FFF2-40B4-BE49-F238E27FC236}">
                <a16:creationId xmlns:a16="http://schemas.microsoft.com/office/drawing/2014/main" id="{8BBA0ED8-CA9A-4BE6-82A8-A3A3272758EB}"/>
              </a:ext>
            </a:extLst>
          </p:cNvPr>
          <p:cNvSpPr txBox="1">
            <a:spLocks/>
          </p:cNvSpPr>
          <p:nvPr/>
        </p:nvSpPr>
        <p:spPr>
          <a:xfrm>
            <a:off x="15875" y="0"/>
            <a:ext cx="9109075" cy="666750"/>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3200" b="1" kern="1200">
                <a:solidFill>
                  <a:srgbClr val="FFFF00"/>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2800" b="1" kern="1200">
                <a:solidFill>
                  <a:srgbClr val="FFFF00"/>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2400" b="1" kern="1200">
                <a:solidFill>
                  <a:srgbClr val="FFFF00"/>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altLang="pt-BR" dirty="0">
                <a:ln>
                  <a:solidFill>
                    <a:schemeClr val="tx1"/>
                  </a:solidFill>
                </a:ln>
              </a:rPr>
              <a:t>DIVISÃO SUL AMERICANA</a:t>
            </a:r>
          </a:p>
        </p:txBody>
      </p:sp>
      <p:sp>
        <p:nvSpPr>
          <p:cNvPr id="3" name="CaixaDeTexto 18">
            <a:extLst>
              <a:ext uri="{FF2B5EF4-FFF2-40B4-BE49-F238E27FC236}">
                <a16:creationId xmlns:a16="http://schemas.microsoft.com/office/drawing/2014/main" id="{81E0C6E4-6C82-440B-BC55-E7C0B0012A33}"/>
              </a:ext>
            </a:extLst>
          </p:cNvPr>
          <p:cNvSpPr txBox="1">
            <a:spLocks noChangeArrowheads="1"/>
          </p:cNvSpPr>
          <p:nvPr/>
        </p:nvSpPr>
        <p:spPr bwMode="auto">
          <a:xfrm>
            <a:off x="95007" y="697435"/>
            <a:ext cx="2664296" cy="61247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Animal do Amazonas: Macaco </a:t>
            </a:r>
            <a:r>
              <a:rPr lang="pt-BR" altLang="pt-BR" sz="1600" b="1" dirty="0" err="1">
                <a:solidFill>
                  <a:srgbClr val="FF0000"/>
                </a:solidFill>
              </a:rPr>
              <a:t>Woolly</a:t>
            </a:r>
            <a:endParaRPr lang="pt-BR" altLang="pt-BR" sz="1600" b="1" dirty="0">
              <a:solidFill>
                <a:srgbClr val="FF0000"/>
              </a:solidFill>
            </a:endParaRPr>
          </a:p>
          <a:p>
            <a:r>
              <a:rPr lang="pt-BR" b="1" dirty="0"/>
              <a:t>Os macacos </a:t>
            </a:r>
            <a:r>
              <a:rPr lang="pt-BR" b="1" dirty="0" err="1"/>
              <a:t>Woolly</a:t>
            </a:r>
            <a:r>
              <a:rPr lang="pt-BR" b="1" dirty="0"/>
              <a:t> são grandes, medindo de 38 a 58 cm de comprimento, sem contar a cauda. Eles gostam de se balançar, segurando com a cauda nos galhos das árvores. Às vezes, são apelidados de “barriga de saco”, porque se empanturram com frutas e bagas maduras, até que estejam quase explodindo! Os macacos </a:t>
            </a:r>
            <a:r>
              <a:rPr lang="pt-BR" b="1" dirty="0" err="1"/>
              <a:t>Woolly</a:t>
            </a:r>
            <a:r>
              <a:rPr lang="pt-BR" b="1" dirty="0"/>
              <a:t> são bons animais de estimação.</a:t>
            </a:r>
          </a:p>
        </p:txBody>
      </p:sp>
      <p:pic>
        <p:nvPicPr>
          <p:cNvPr id="4" name="Imagem 3">
            <a:extLst>
              <a:ext uri="{FF2B5EF4-FFF2-40B4-BE49-F238E27FC236}">
                <a16:creationId xmlns:a16="http://schemas.microsoft.com/office/drawing/2014/main" id="{1787803B-85D6-41A9-BA35-D91B30E4B0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32"/>
          <a:stretch/>
        </p:blipFill>
        <p:spPr>
          <a:xfrm>
            <a:off x="6303506" y="4242216"/>
            <a:ext cx="1606820" cy="2528548"/>
          </a:xfrm>
          <a:prstGeom prst="rect">
            <a:avLst/>
          </a:prstGeom>
        </p:spPr>
      </p:pic>
      <p:pic>
        <p:nvPicPr>
          <p:cNvPr id="5" name="Imagem 4">
            <a:extLst>
              <a:ext uri="{FF2B5EF4-FFF2-40B4-BE49-F238E27FC236}">
                <a16:creationId xmlns:a16="http://schemas.microsoft.com/office/drawing/2014/main" id="{A4506106-4633-4709-987E-28F43DB97B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055"/>
          <a:stretch/>
        </p:blipFill>
        <p:spPr>
          <a:xfrm>
            <a:off x="2842600" y="1691991"/>
            <a:ext cx="3396873" cy="5130198"/>
          </a:xfrm>
          <a:prstGeom prst="rect">
            <a:avLst/>
          </a:prstGeom>
        </p:spPr>
      </p:pic>
      <p:pic>
        <p:nvPicPr>
          <p:cNvPr id="6" name="Imagem 5">
            <a:extLst>
              <a:ext uri="{FF2B5EF4-FFF2-40B4-BE49-F238E27FC236}">
                <a16:creationId xmlns:a16="http://schemas.microsoft.com/office/drawing/2014/main" id="{6489E942-B366-451B-8C49-03BB159EC2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199"/>
          <a:stretch/>
        </p:blipFill>
        <p:spPr>
          <a:xfrm>
            <a:off x="6771659" y="751006"/>
            <a:ext cx="2277334" cy="3406954"/>
          </a:xfrm>
          <a:prstGeom prst="rect">
            <a:avLst/>
          </a:prstGeom>
        </p:spPr>
      </p:pic>
    </p:spTree>
    <p:extLst>
      <p:ext uri="{BB962C8B-B14F-4D97-AF65-F5344CB8AC3E}">
        <p14:creationId xmlns:p14="http://schemas.microsoft.com/office/powerpoint/2010/main" val="1164899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S13 - Missões – 29 de junho</a:t>
            </a:r>
            <a:endParaRPr lang="pt-BR" dirty="0"/>
          </a:p>
        </p:txBody>
      </p:sp>
      <p:pic>
        <p:nvPicPr>
          <p:cNvPr id="6" name="Imagem 5" descr="Uma imagem contendo texto, mapa&#10;&#10;Descrição gerada automaticamente">
            <a:extLst>
              <a:ext uri="{FF2B5EF4-FFF2-40B4-BE49-F238E27FC236}">
                <a16:creationId xmlns:a16="http://schemas.microsoft.com/office/drawing/2014/main" id="{B9E3B65A-E887-4348-B247-66EB96948C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660" y="1556792"/>
            <a:ext cx="3452946" cy="5206886"/>
          </a:xfrm>
          <a:prstGeom prst="rect">
            <a:avLst/>
          </a:prstGeom>
        </p:spPr>
      </p:pic>
      <p:sp>
        <p:nvSpPr>
          <p:cNvPr id="7" name="Título 1">
            <a:extLst>
              <a:ext uri="{FF2B5EF4-FFF2-40B4-BE49-F238E27FC236}">
                <a16:creationId xmlns:a16="http://schemas.microsoft.com/office/drawing/2014/main" id="{5CBBF7A7-3C49-4CEF-94F7-E079814FEFDC}"/>
              </a:ext>
            </a:extLst>
          </p:cNvPr>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PT" altLang="pt-BR" sz="36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Programa do décimo terceiro sábado</a:t>
            </a:r>
            <a:endParaRPr lang="pt-BR" sz="36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endParaRPr>
          </a:p>
        </p:txBody>
      </p:sp>
      <p:sp>
        <p:nvSpPr>
          <p:cNvPr id="8" name="CaixaDeTexto 2">
            <a:extLst>
              <a:ext uri="{FF2B5EF4-FFF2-40B4-BE49-F238E27FC236}">
                <a16:creationId xmlns:a16="http://schemas.microsoft.com/office/drawing/2014/main" id="{9060FE4F-AE3B-49C0-A3FE-A49E2F7BD77C}"/>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Peru</a:t>
            </a:r>
            <a:endParaRPr lang="pt-BR" altLang="pt-BR" sz="2400" b="1" dirty="0"/>
          </a:p>
        </p:txBody>
      </p:sp>
      <p:cxnSp>
        <p:nvCxnSpPr>
          <p:cNvPr id="9" name="Conector de Seta Reta 8">
            <a:extLst>
              <a:ext uri="{FF2B5EF4-FFF2-40B4-BE49-F238E27FC236}">
                <a16:creationId xmlns:a16="http://schemas.microsoft.com/office/drawing/2014/main" id="{CDEA67A0-2444-43B7-9075-024518B6E64F}"/>
              </a:ext>
            </a:extLst>
          </p:cNvPr>
          <p:cNvCxnSpPr>
            <a:cxnSpLocks/>
            <a:stCxn id="8" idx="3"/>
          </p:cNvCxnSpPr>
          <p:nvPr/>
        </p:nvCxnSpPr>
        <p:spPr>
          <a:xfrm flipV="1">
            <a:off x="4427984" y="3212976"/>
            <a:ext cx="1718837" cy="32791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4" descr="Resultado de imagem para BANDEIRA peru">
            <a:extLst>
              <a:ext uri="{FF2B5EF4-FFF2-40B4-BE49-F238E27FC236}">
                <a16:creationId xmlns:a16="http://schemas.microsoft.com/office/drawing/2014/main" id="{C75CE8EC-46B4-43DA-BA15-B89B0090C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45" y="5260465"/>
            <a:ext cx="2292024" cy="152648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286F4195-6A5D-44BB-AFFE-D616D3E95588}"/>
              </a:ext>
            </a:extLst>
          </p:cNvPr>
          <p:cNvPicPr>
            <a:picLocks noChangeAspect="1"/>
          </p:cNvPicPr>
          <p:nvPr/>
        </p:nvPicPr>
        <p:blipFill>
          <a:blip r:embed="rId5"/>
          <a:stretch>
            <a:fillRect/>
          </a:stretch>
        </p:blipFill>
        <p:spPr>
          <a:xfrm>
            <a:off x="176516" y="1838903"/>
            <a:ext cx="3531388" cy="3351756"/>
          </a:xfrm>
          <a:prstGeom prst="rect">
            <a:avLst/>
          </a:prstGeom>
        </p:spPr>
      </p:pic>
      <p:sp>
        <p:nvSpPr>
          <p:cNvPr id="3" name="Retângulo 2">
            <a:extLst>
              <a:ext uri="{FF2B5EF4-FFF2-40B4-BE49-F238E27FC236}">
                <a16:creationId xmlns:a16="http://schemas.microsoft.com/office/drawing/2014/main" id="{EE454030-7301-4C46-BD99-CBF6EE9EC2B8}"/>
              </a:ext>
            </a:extLst>
          </p:cNvPr>
          <p:cNvSpPr/>
          <p:nvPr/>
        </p:nvSpPr>
        <p:spPr>
          <a:xfrm>
            <a:off x="2438588" y="5206867"/>
            <a:ext cx="3258713" cy="369332"/>
          </a:xfrm>
          <a:prstGeom prst="rect">
            <a:avLst/>
          </a:prstGeom>
        </p:spPr>
        <p:txBody>
          <a:bodyPr wrap="none">
            <a:spAutoFit/>
          </a:bodyPr>
          <a:lstStyle/>
          <a:p>
            <a:r>
              <a:rPr lang="pt-BR" b="1" dirty="0">
                <a:solidFill>
                  <a:srgbClr val="000000"/>
                </a:solidFill>
                <a:latin typeface="Goudy"/>
              </a:rPr>
              <a:t>Alejandro Gonzales </a:t>
            </a:r>
            <a:r>
              <a:rPr lang="pt-BR" b="1" dirty="0" err="1">
                <a:solidFill>
                  <a:srgbClr val="000000"/>
                </a:solidFill>
                <a:latin typeface="Goudy"/>
              </a:rPr>
              <a:t>Qquerar</a:t>
            </a:r>
            <a:r>
              <a:rPr lang="pt-BR" b="1" dirty="0">
                <a:solidFill>
                  <a:srgbClr val="000000"/>
                </a:solidFill>
                <a:latin typeface="Goudy"/>
              </a:rPr>
              <a:t>, 52 </a:t>
            </a:r>
            <a:endParaRPr lang="pt-BR" dirty="0"/>
          </a:p>
        </p:txBody>
      </p:sp>
    </p:spTree>
    <p:extLst>
      <p:ext uri="{BB962C8B-B14F-4D97-AF65-F5344CB8AC3E}">
        <p14:creationId xmlns:p14="http://schemas.microsoft.com/office/powerpoint/2010/main" val="53341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8249EA-7043-49D0-BB8E-2094A81ECBAB}"/>
              </a:ext>
            </a:extLst>
          </p:cNvPr>
          <p:cNvSpPr>
            <a:spLocks noGrp="1"/>
          </p:cNvSpPr>
          <p:nvPr>
            <p:ph type="body" sz="quarter" idx="11"/>
          </p:nvPr>
        </p:nvSpPr>
        <p:spPr>
          <a:xfrm>
            <a:off x="15875" y="-14132"/>
            <a:ext cx="9109075" cy="666750"/>
          </a:xfrm>
        </p:spPr>
        <p:txBody>
          <a:bodyPr/>
          <a:lstStyle/>
          <a:p>
            <a:r>
              <a:rPr lang="pt-BR" altLang="pt-BR" dirty="0">
                <a:ln>
                  <a:solidFill>
                    <a:schemeClr val="tx1"/>
                  </a:solidFill>
                </a:ln>
              </a:rPr>
              <a:t>DIVISÃO SUL AMERICANA</a:t>
            </a:r>
          </a:p>
        </p:txBody>
      </p:sp>
      <p:sp>
        <p:nvSpPr>
          <p:cNvPr id="5" name="Rectangle 1">
            <a:extLst>
              <a:ext uri="{FF2B5EF4-FFF2-40B4-BE49-F238E27FC236}">
                <a16:creationId xmlns:a16="http://schemas.microsoft.com/office/drawing/2014/main" id="{6583A7C5-CA76-4D1C-B478-667E908C1214}"/>
              </a:ext>
            </a:extLst>
          </p:cNvPr>
          <p:cNvSpPr>
            <a:spLocks noChangeArrowheads="1"/>
          </p:cNvSpPr>
          <p:nvPr/>
        </p:nvSpPr>
        <p:spPr bwMode="auto">
          <a:xfrm>
            <a:off x="71537" y="690951"/>
            <a:ext cx="3334470" cy="6144517"/>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400" b="1" i="1" dirty="0">
                <a:solidFill>
                  <a:srgbClr val="FF0000"/>
                </a:solidFill>
              </a:rPr>
              <a:t>Peru</a:t>
            </a:r>
          </a:p>
          <a:p>
            <a:r>
              <a:rPr lang="pt-PT" altLang="pt-BR" sz="2400" b="1" dirty="0">
                <a:solidFill>
                  <a:srgbClr val="212121"/>
                </a:solidFill>
              </a:rPr>
              <a:t>As Linhas de Nazca, no Peru, são um conjunto de geoglifos com formas humanas e animais gigantes que se estendem ao longo de um planalto desértico. Eles foram vistos pela primeira vez de avião em 1927. Esta coleção é composta de mais de 70 figuras humanas e animais, e 10 mil linhas (algumas linhas têm até 50 quilômetros de comprimento!).</a:t>
            </a:r>
            <a:r>
              <a:rPr lang="pt-PT" altLang="pt-BR" sz="2400" b="1" dirty="0"/>
              <a:t> </a:t>
            </a:r>
          </a:p>
        </p:txBody>
      </p:sp>
      <p:sp>
        <p:nvSpPr>
          <p:cNvPr id="2" name="Retângulo 1">
            <a:extLst>
              <a:ext uri="{FF2B5EF4-FFF2-40B4-BE49-F238E27FC236}">
                <a16:creationId xmlns:a16="http://schemas.microsoft.com/office/drawing/2014/main" id="{F8BCC499-88BB-4E51-876F-A34FC6AC7072}"/>
              </a:ext>
            </a:extLst>
          </p:cNvPr>
          <p:cNvSpPr/>
          <p:nvPr/>
        </p:nvSpPr>
        <p:spPr>
          <a:xfrm>
            <a:off x="-4959515" y="-1268582"/>
            <a:ext cx="4572000" cy="9787295"/>
          </a:xfrm>
          <a:prstGeom prst="rect">
            <a:avLst/>
          </a:prstGeom>
        </p:spPr>
        <p:txBody>
          <a:bodyPr>
            <a:spAutoFit/>
          </a:bodyPr>
          <a:lstStyle/>
          <a:p>
            <a:r>
              <a:rPr lang="es-ES" dirty="0"/>
              <a:t>CÁPSULA INFORMATIVA • Las Líneas de Nazca, en Perú, son un conjunto de geoglifos con formas humanas y de animales gigantes que se extienden a lo largo de una meseta desértica. Fueron divisadas por primera vez desde el aire en el año 1927. Esta colección está compuesta de más de 70 figuras humanas y animales, y 10 mil líneas (¡algunas líneas tienen hasta 50 kilómetros de largo!). • Desde tiempos preincaicos, la sal se ha recolectado en Maras al evaporarse el agua salada de un arroyo subterráneo local. El agua sale de un manantial y se dirige hacia un sistema de canales, donde se derrama en unos antiguos estanques. A medida que el agua se evapora de los estanques calentados por el sol, la sal cristaliza alrededor de los bordes de los estanques. Hoy, aún se ven familias vestidas con ropa tradicional y con sombreros de copa que tamizan el agua en busca de sal. Cada familia tiene su propio estanque de sal. Los estanques son administrados por ellos y han sido transmitidos por generaciones desde la época incaica. • Gracias a los abundantes bosques tropicales y más de noventa microclimas distintos, Perú se cuenta entre los diez países con mayor diversidad biológica del mundo. • Se puede identificar el estado civil de una mujer quechua por su sombrero: las mujeres casadas usan sombreros de paja, mientras que las mujeres solteras usan gorros de punto. • La momia humana más antigua se encontró en el desierto de Atacama en Perú. Algunas zonas de este desierto solo han recibido 2,5 centímetros de lluvia en los últimos treinta años.</a:t>
            </a:r>
            <a:endParaRPr lang="pt-BR" dirty="0"/>
          </a:p>
        </p:txBody>
      </p:sp>
      <p:pic>
        <p:nvPicPr>
          <p:cNvPr id="7170" name="Picture 2" descr="Resultado de imagem para lÃ­neas de nazca perÃº">
            <a:extLst>
              <a:ext uri="{FF2B5EF4-FFF2-40B4-BE49-F238E27FC236}">
                <a16:creationId xmlns:a16="http://schemas.microsoft.com/office/drawing/2014/main" id="{EB4FFCE1-99D0-4DA1-9C37-A5C1CAA93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724" y="711540"/>
            <a:ext cx="5580739" cy="29135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sultado de imagem para lÃ­neas de nazca perÃº">
            <a:extLst>
              <a:ext uri="{FF2B5EF4-FFF2-40B4-BE49-F238E27FC236}">
                <a16:creationId xmlns:a16="http://schemas.microsoft.com/office/drawing/2014/main" id="{A9527F79-BF83-41B5-96BF-1E33368D7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723" y="3688552"/>
            <a:ext cx="5580739" cy="314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938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4" name="Espaço Reservado para Texto 1">
            <a:extLst>
              <a:ext uri="{FF2B5EF4-FFF2-40B4-BE49-F238E27FC236}">
                <a16:creationId xmlns:a16="http://schemas.microsoft.com/office/drawing/2014/main" id="{0D787BDA-0BB0-4CB8-91B4-015DE5AB27AD}"/>
              </a:ext>
            </a:extLst>
          </p:cNvPr>
          <p:cNvSpPr>
            <a:spLocks noGrp="1" noChangeArrowheads="1"/>
          </p:cNvSpPr>
          <p:nvPr>
            <p:ph type="body" sz="quarter" idx="10"/>
          </p:nvPr>
        </p:nvSpPr>
        <p:spPr bwMode="auto">
          <a:xfrm>
            <a:off x="34925" y="690563"/>
            <a:ext cx="9109075" cy="523875"/>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pt-BR" altLang="pt-BR" dirty="0"/>
              <a:t>DIVISÃO SUL AMERICANA</a:t>
            </a:r>
          </a:p>
        </p:txBody>
      </p:sp>
      <p:sp>
        <p:nvSpPr>
          <p:cNvPr id="4" name="Retângulo 3">
            <a:extLst>
              <a:ext uri="{FF2B5EF4-FFF2-40B4-BE49-F238E27FC236}">
                <a16:creationId xmlns:a16="http://schemas.microsoft.com/office/drawing/2014/main" id="{E62DFF5F-2A9E-4643-99EE-34B08EC43BC9}"/>
              </a:ext>
            </a:extLst>
          </p:cNvPr>
          <p:cNvSpPr/>
          <p:nvPr/>
        </p:nvSpPr>
        <p:spPr>
          <a:xfrm>
            <a:off x="34925" y="-123396"/>
            <a:ext cx="9109075" cy="923330"/>
          </a:xfrm>
          <a:prstGeom prst="rect">
            <a:avLst/>
          </a:prstGeom>
          <a:noFill/>
        </p:spPr>
        <p:txBody>
          <a:bodyPr>
            <a:spAutoFit/>
          </a:bodyPr>
          <a:lstStyle/>
          <a:p>
            <a:pPr algn="ctr">
              <a:defRPr/>
            </a:pPr>
            <a:r>
              <a:rPr lang="pt-BR" sz="5400" b="1" dirty="0">
                <a:ln w="12700">
                  <a:solidFill>
                    <a:schemeClr val="accent3">
                      <a:lumMod val="50000"/>
                    </a:schemeClr>
                  </a:solidFill>
                  <a:prstDash val="solid"/>
                </a:ln>
                <a:solidFill>
                  <a:srgbClr val="FFFF00"/>
                </a:solidFill>
                <a:effectLst>
                  <a:innerShdw blurRad="177800">
                    <a:schemeClr val="accent3">
                      <a:lumMod val="50000"/>
                    </a:schemeClr>
                  </a:innerShdw>
                </a:effectLst>
              </a:rPr>
              <a:t>DESTINO DAS OFERTAS</a:t>
            </a:r>
          </a:p>
        </p:txBody>
      </p:sp>
      <p:sp>
        <p:nvSpPr>
          <p:cNvPr id="6" name="CaixaDeTexto 5">
            <a:extLst>
              <a:ext uri="{FF2B5EF4-FFF2-40B4-BE49-F238E27FC236}">
                <a16:creationId xmlns:a16="http://schemas.microsoft.com/office/drawing/2014/main" id="{8B06A3D0-4A60-4124-8DC9-92D5297F5E0A}"/>
              </a:ext>
            </a:extLst>
          </p:cNvPr>
          <p:cNvSpPr txBox="1"/>
          <p:nvPr/>
        </p:nvSpPr>
        <p:spPr>
          <a:xfrm>
            <a:off x="5076056" y="1253073"/>
            <a:ext cx="4033921" cy="3416320"/>
          </a:xfrm>
          <a:prstGeom prst="rect">
            <a:avLst/>
          </a:prstGeom>
          <a:solidFill>
            <a:srgbClr val="FFFF00"/>
          </a:solidFill>
        </p:spPr>
        <p:txBody>
          <a:bodyPr wrap="square" rtlCol="0">
            <a:spAutoFit/>
          </a:bodyPr>
          <a:lstStyle/>
          <a:p>
            <a:pPr indent="-457200" algn="ctr"/>
            <a:r>
              <a:rPr lang="pt-BR" b="1" dirty="0">
                <a:solidFill>
                  <a:srgbClr val="FF0000"/>
                </a:solidFill>
              </a:rPr>
              <a:t>Projetos da Divisão</a:t>
            </a:r>
          </a:p>
          <a:p>
            <a:pPr indent="-457200" algn="ctr"/>
            <a:r>
              <a:rPr lang="pt-BR" b="1" dirty="0">
                <a:solidFill>
                  <a:srgbClr val="FF0000"/>
                </a:solidFill>
              </a:rPr>
              <a:t>       </a:t>
            </a:r>
            <a:r>
              <a:rPr lang="pt-BR" dirty="0"/>
              <a:t>Estabelecer uma igreja e um centro</a:t>
            </a:r>
          </a:p>
          <a:p>
            <a:r>
              <a:rPr lang="pt-BR" dirty="0"/>
              <a:t>         médico em </a:t>
            </a:r>
            <a:r>
              <a:rPr lang="pt-BR" dirty="0" err="1"/>
              <a:t>Pucallpa</a:t>
            </a:r>
            <a:r>
              <a:rPr lang="pt-BR" dirty="0"/>
              <a:t>, Peru</a:t>
            </a:r>
          </a:p>
          <a:p>
            <a:pPr indent="-457200">
              <a:buFont typeface="+mj-lt"/>
              <a:buAutoNum type="arabicPeriod"/>
            </a:pPr>
            <a:r>
              <a:rPr lang="pt-BR" dirty="0"/>
              <a:t>Abrir um centro de influência para</a:t>
            </a:r>
          </a:p>
          <a:p>
            <a:r>
              <a:rPr lang="pt-BR" dirty="0"/>
              <a:t>         jovens e uma escola de inglês em</a:t>
            </a:r>
          </a:p>
          <a:p>
            <a:r>
              <a:rPr lang="pt-BR" dirty="0"/>
              <a:t>         Cusco, Peru</a:t>
            </a:r>
          </a:p>
          <a:p>
            <a:r>
              <a:rPr lang="pt-BR" dirty="0"/>
              <a:t>         Fundar uma igreja e um centro</a:t>
            </a:r>
          </a:p>
          <a:p>
            <a:r>
              <a:rPr lang="pt-BR" dirty="0"/>
              <a:t>         comunitário de saúde em </a:t>
            </a:r>
            <a:r>
              <a:rPr lang="pt-BR" dirty="0" err="1"/>
              <a:t>Aruanã</a:t>
            </a:r>
            <a:r>
              <a:rPr lang="pt-BR" dirty="0"/>
              <a:t>,</a:t>
            </a:r>
          </a:p>
          <a:p>
            <a:r>
              <a:rPr lang="pt-BR" dirty="0"/>
              <a:t>         Goiás, Brasil</a:t>
            </a:r>
          </a:p>
          <a:p>
            <a:r>
              <a:rPr lang="pt-BR" dirty="0"/>
              <a:t>         Adquirir uma propriedade para</a:t>
            </a:r>
          </a:p>
          <a:p>
            <a:r>
              <a:rPr lang="pt-BR" dirty="0"/>
              <a:t>         construir uma igreja e um centro de</a:t>
            </a:r>
          </a:p>
          <a:p>
            <a:r>
              <a:rPr lang="pt-BR" dirty="0"/>
              <a:t>         influência em Salvador, Bahia, Brasil</a:t>
            </a:r>
          </a:p>
        </p:txBody>
      </p:sp>
      <p:sp>
        <p:nvSpPr>
          <p:cNvPr id="7" name="Elipse 6">
            <a:extLst>
              <a:ext uri="{FF2B5EF4-FFF2-40B4-BE49-F238E27FC236}">
                <a16:creationId xmlns:a16="http://schemas.microsoft.com/office/drawing/2014/main" id="{2188CC9B-7071-4D70-86B8-55AA27F46A72}"/>
              </a:ext>
            </a:extLst>
          </p:cNvPr>
          <p:cNvSpPr/>
          <p:nvPr/>
        </p:nvSpPr>
        <p:spPr>
          <a:xfrm>
            <a:off x="5148065" y="1556792"/>
            <a:ext cx="360039"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1</a:t>
            </a:r>
          </a:p>
        </p:txBody>
      </p:sp>
      <p:sp>
        <p:nvSpPr>
          <p:cNvPr id="9" name="Elipse 8">
            <a:extLst>
              <a:ext uri="{FF2B5EF4-FFF2-40B4-BE49-F238E27FC236}">
                <a16:creationId xmlns:a16="http://schemas.microsoft.com/office/drawing/2014/main" id="{98895BEE-3165-46E4-956C-087222775EEA}"/>
              </a:ext>
            </a:extLst>
          </p:cNvPr>
          <p:cNvSpPr/>
          <p:nvPr/>
        </p:nvSpPr>
        <p:spPr>
          <a:xfrm>
            <a:off x="5148064" y="2060848"/>
            <a:ext cx="360039"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2</a:t>
            </a:r>
          </a:p>
        </p:txBody>
      </p:sp>
      <p:sp>
        <p:nvSpPr>
          <p:cNvPr id="10" name="Elipse 9">
            <a:extLst>
              <a:ext uri="{FF2B5EF4-FFF2-40B4-BE49-F238E27FC236}">
                <a16:creationId xmlns:a16="http://schemas.microsoft.com/office/drawing/2014/main" id="{460D9541-39EB-4A6C-B91F-46F02C76ECCC}"/>
              </a:ext>
            </a:extLst>
          </p:cNvPr>
          <p:cNvSpPr/>
          <p:nvPr/>
        </p:nvSpPr>
        <p:spPr>
          <a:xfrm>
            <a:off x="5148064" y="2924944"/>
            <a:ext cx="360038"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3</a:t>
            </a:r>
          </a:p>
        </p:txBody>
      </p:sp>
      <p:sp>
        <p:nvSpPr>
          <p:cNvPr id="11" name="Elipse 10">
            <a:extLst>
              <a:ext uri="{FF2B5EF4-FFF2-40B4-BE49-F238E27FC236}">
                <a16:creationId xmlns:a16="http://schemas.microsoft.com/office/drawing/2014/main" id="{50FE049F-8DD4-49B3-AD1D-86925C77196F}"/>
              </a:ext>
            </a:extLst>
          </p:cNvPr>
          <p:cNvSpPr/>
          <p:nvPr/>
        </p:nvSpPr>
        <p:spPr>
          <a:xfrm>
            <a:off x="5148064" y="3789040"/>
            <a:ext cx="360039"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4</a:t>
            </a:r>
          </a:p>
        </p:txBody>
      </p:sp>
      <p:pic>
        <p:nvPicPr>
          <p:cNvPr id="3" name="Imagem 2" descr="Uma imagem contendo texto, mapa&#10;&#10;Descrição gerada automaticamente">
            <a:extLst>
              <a:ext uri="{FF2B5EF4-FFF2-40B4-BE49-F238E27FC236}">
                <a16:creationId xmlns:a16="http://schemas.microsoft.com/office/drawing/2014/main" id="{DC20F4C3-2433-41A7-A3A6-57FCA7B196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456" y="1214438"/>
            <a:ext cx="3742528" cy="5643562"/>
          </a:xfrm>
          <a:prstGeom prst="rect">
            <a:avLst/>
          </a:prstGeom>
        </p:spPr>
      </p:pic>
      <p:cxnSp>
        <p:nvCxnSpPr>
          <p:cNvPr id="15" name="Conector de Seta Reta 14">
            <a:extLst>
              <a:ext uri="{FF2B5EF4-FFF2-40B4-BE49-F238E27FC236}">
                <a16:creationId xmlns:a16="http://schemas.microsoft.com/office/drawing/2014/main" id="{53A8349C-3D46-46CF-B8E5-7529019F4784}"/>
              </a:ext>
            </a:extLst>
          </p:cNvPr>
          <p:cNvCxnSpPr>
            <a:cxnSpLocks/>
            <a:stCxn id="7" idx="2"/>
          </p:cNvCxnSpPr>
          <p:nvPr/>
        </p:nvCxnSpPr>
        <p:spPr>
          <a:xfrm flipH="1">
            <a:off x="1405537" y="1736812"/>
            <a:ext cx="3742528" cy="7247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de Seta Reta 17">
            <a:extLst>
              <a:ext uri="{FF2B5EF4-FFF2-40B4-BE49-F238E27FC236}">
                <a16:creationId xmlns:a16="http://schemas.microsoft.com/office/drawing/2014/main" id="{2B8C511C-A1BD-4A50-BCB2-787E4084B07D}"/>
              </a:ext>
            </a:extLst>
          </p:cNvPr>
          <p:cNvCxnSpPr>
            <a:cxnSpLocks/>
            <a:stCxn id="9" idx="2"/>
          </p:cNvCxnSpPr>
          <p:nvPr/>
        </p:nvCxnSpPr>
        <p:spPr>
          <a:xfrm flipH="1">
            <a:off x="1475654" y="2240868"/>
            <a:ext cx="3672410" cy="6331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de Seta Reta 20">
            <a:extLst>
              <a:ext uri="{FF2B5EF4-FFF2-40B4-BE49-F238E27FC236}">
                <a16:creationId xmlns:a16="http://schemas.microsoft.com/office/drawing/2014/main" id="{47B5EC29-B3ED-4CD1-801D-8174DDABA3D7}"/>
              </a:ext>
            </a:extLst>
          </p:cNvPr>
          <p:cNvCxnSpPr>
            <a:cxnSpLocks/>
            <a:stCxn id="10" idx="2"/>
          </p:cNvCxnSpPr>
          <p:nvPr/>
        </p:nvCxnSpPr>
        <p:spPr>
          <a:xfrm flipH="1" flipV="1">
            <a:off x="3131840" y="2981897"/>
            <a:ext cx="2016224" cy="1230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de Seta Reta 23">
            <a:extLst>
              <a:ext uri="{FF2B5EF4-FFF2-40B4-BE49-F238E27FC236}">
                <a16:creationId xmlns:a16="http://schemas.microsoft.com/office/drawing/2014/main" id="{320A60B4-8E3C-4CBA-9FBC-F2BC93368128}"/>
              </a:ext>
            </a:extLst>
          </p:cNvPr>
          <p:cNvCxnSpPr>
            <a:cxnSpLocks/>
            <a:stCxn id="11" idx="2"/>
          </p:cNvCxnSpPr>
          <p:nvPr/>
        </p:nvCxnSpPr>
        <p:spPr>
          <a:xfrm flipH="1" flipV="1">
            <a:off x="3923928" y="2924944"/>
            <a:ext cx="1224136" cy="10441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155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ço Reservado para Texto 2">
            <a:extLst>
              <a:ext uri="{FF2B5EF4-FFF2-40B4-BE49-F238E27FC236}">
                <a16:creationId xmlns:a16="http://schemas.microsoft.com/office/drawing/2014/main" id="{8BBA0ED8-CA9A-4BE6-82A8-A3A3272758EB}"/>
              </a:ext>
            </a:extLst>
          </p:cNvPr>
          <p:cNvSpPr txBox="1">
            <a:spLocks/>
          </p:cNvSpPr>
          <p:nvPr/>
        </p:nvSpPr>
        <p:spPr>
          <a:xfrm>
            <a:off x="15875" y="0"/>
            <a:ext cx="9109075" cy="666750"/>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3200" b="1" kern="1200">
                <a:solidFill>
                  <a:srgbClr val="FFFF00"/>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2800" b="1" kern="1200">
                <a:solidFill>
                  <a:srgbClr val="FFFF00"/>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2400" b="1" kern="1200">
                <a:solidFill>
                  <a:srgbClr val="FFFF00"/>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altLang="pt-BR" dirty="0">
                <a:ln>
                  <a:solidFill>
                    <a:schemeClr val="tx1"/>
                  </a:solidFill>
                </a:ln>
              </a:rPr>
              <a:t>DIVISÃO SUL AMERICANA</a:t>
            </a:r>
          </a:p>
        </p:txBody>
      </p:sp>
      <p:pic>
        <p:nvPicPr>
          <p:cNvPr id="4098" name="Picture 2" descr="Imagem relacionada">
            <a:extLst>
              <a:ext uri="{FF2B5EF4-FFF2-40B4-BE49-F238E27FC236}">
                <a16:creationId xmlns:a16="http://schemas.microsoft.com/office/drawing/2014/main" id="{35C876E5-BE50-4B51-976F-553F596B21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6" y="697435"/>
            <a:ext cx="3610645" cy="306896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ABDC72BA-21E7-483F-9B4E-D950AA38E190}"/>
              </a:ext>
            </a:extLst>
          </p:cNvPr>
          <p:cNvPicPr>
            <a:picLocks noChangeAspect="1"/>
          </p:cNvPicPr>
          <p:nvPr/>
        </p:nvPicPr>
        <p:blipFill>
          <a:blip r:embed="rId4"/>
          <a:stretch>
            <a:fillRect/>
          </a:stretch>
        </p:blipFill>
        <p:spPr>
          <a:xfrm>
            <a:off x="3211347" y="3797080"/>
            <a:ext cx="5715000" cy="3000375"/>
          </a:xfrm>
          <a:prstGeom prst="rect">
            <a:avLst/>
          </a:prstGeom>
        </p:spPr>
      </p:pic>
      <p:pic>
        <p:nvPicPr>
          <p:cNvPr id="4100" name="Picture 4" descr="Imagem relacionada">
            <a:extLst>
              <a:ext uri="{FF2B5EF4-FFF2-40B4-BE49-F238E27FC236}">
                <a16:creationId xmlns:a16="http://schemas.microsoft.com/office/drawing/2014/main" id="{C0396190-3905-459C-8B87-F93D98C9A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829" y="753880"/>
            <a:ext cx="2248675" cy="3000375"/>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18">
            <a:extLst>
              <a:ext uri="{FF2B5EF4-FFF2-40B4-BE49-F238E27FC236}">
                <a16:creationId xmlns:a16="http://schemas.microsoft.com/office/drawing/2014/main" id="{2559CE0F-8ED2-4DB8-925C-35BC2923730C}"/>
              </a:ext>
            </a:extLst>
          </p:cNvPr>
          <p:cNvSpPr txBox="1">
            <a:spLocks noChangeArrowheads="1"/>
          </p:cNvSpPr>
          <p:nvPr/>
        </p:nvSpPr>
        <p:spPr bwMode="auto">
          <a:xfrm>
            <a:off x="95006" y="697435"/>
            <a:ext cx="3108841" cy="606319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2800" b="1" dirty="0">
                <a:solidFill>
                  <a:srgbClr val="FF0000"/>
                </a:solidFill>
              </a:rPr>
              <a:t>Lobo Guará</a:t>
            </a:r>
            <a:endParaRPr lang="pt-BR" b="1" dirty="0"/>
          </a:p>
          <a:p>
            <a:pPr algn="ctr"/>
            <a:endParaRPr lang="pt-BR" b="1" dirty="0"/>
          </a:p>
          <a:p>
            <a:r>
              <a:rPr lang="pt-BR" b="1" dirty="0"/>
              <a:t>Parente dos lobos selvagens e dos cachorros domésticos, o lobo-guará é um animal típico do </a:t>
            </a:r>
            <a:r>
              <a:rPr lang="pt-BR" b="1" dirty="0">
                <a:hlinkClick r:id="rId6">
                  <a:extLst>
                    <a:ext uri="{A12FA001-AC4F-418D-AE19-62706E023703}">
                      <ahyp:hlinkClr xmlns:ahyp="http://schemas.microsoft.com/office/drawing/2018/hyperlinkcolor" val="tx"/>
                    </a:ext>
                  </a:extLst>
                </a:hlinkClick>
              </a:rPr>
              <a:t>Cerrado</a:t>
            </a:r>
            <a:r>
              <a:rPr lang="pt-BR" b="1" dirty="0"/>
              <a:t> e é o maior canídeo da América do Sul. Além do Brasil, pode ser encontrado na Argentina, Bolívia, Peru, Paraguai e Uruguai.</a:t>
            </a:r>
            <a:br>
              <a:rPr lang="pt-BR" b="1" dirty="0"/>
            </a:br>
            <a:r>
              <a:rPr lang="pt-BR" b="1" dirty="0"/>
              <a:t>Caracteriza-se pelos longos membros, que permitem andar rápido através da vegetação esparsa dos cerrados e campos. Tem cerca de  147 cm de comprimento da cabeça à cauda e pesa entre 20 e 23 kg</a:t>
            </a:r>
          </a:p>
        </p:txBody>
      </p:sp>
    </p:spTree>
    <p:extLst>
      <p:ext uri="{BB962C8B-B14F-4D97-AF65-F5344CB8AC3E}">
        <p14:creationId xmlns:p14="http://schemas.microsoft.com/office/powerpoint/2010/main" val="1985298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053B05A-D29E-410B-B7A1-F26AD7734980}"/>
              </a:ext>
            </a:extLst>
          </p:cNvPr>
          <p:cNvSpPr>
            <a:spLocks noGrp="1"/>
          </p:cNvSpPr>
          <p:nvPr>
            <p:ph type="body" sz="quarter" idx="11"/>
          </p:nvPr>
        </p:nvSpPr>
        <p:spPr/>
        <p:txBody>
          <a:bodyPr/>
          <a:lstStyle/>
          <a:p>
            <a:r>
              <a:rPr lang="pt-BR" dirty="0"/>
              <a:t>Projetos para o Próximo Trimestre</a:t>
            </a:r>
          </a:p>
          <a:p>
            <a:endParaRPr lang="pt-BR" dirty="0"/>
          </a:p>
        </p:txBody>
      </p:sp>
      <p:sp>
        <p:nvSpPr>
          <p:cNvPr id="16" name="Retângulo 15">
            <a:extLst>
              <a:ext uri="{FF2B5EF4-FFF2-40B4-BE49-F238E27FC236}">
                <a16:creationId xmlns:a16="http://schemas.microsoft.com/office/drawing/2014/main" id="{A3235630-90A2-4AD9-B84A-45040AAFCFA7}"/>
              </a:ext>
            </a:extLst>
          </p:cNvPr>
          <p:cNvSpPr/>
          <p:nvPr/>
        </p:nvSpPr>
        <p:spPr>
          <a:xfrm>
            <a:off x="32394" y="748589"/>
            <a:ext cx="9089479" cy="1055606"/>
          </a:xfrm>
          <a:prstGeom prst="rect">
            <a:avLst/>
          </a:prstGeom>
        </p:spPr>
        <p:txBody>
          <a:bodyPr wrap="square" anchor="ctr" anchorCtr="0">
            <a:noAutofit/>
          </a:bodyPr>
          <a:lstStyle/>
          <a:p>
            <a:pPr algn="ctr" fontAlgn="base">
              <a:spcBef>
                <a:spcPct val="0"/>
              </a:spcBef>
              <a:spcAft>
                <a:spcPct val="0"/>
              </a:spcAft>
            </a:pPr>
            <a:r>
              <a:rPr lang="pt-PT" altLang="pt-BR" sz="2800" dirty="0">
                <a:solidFill>
                  <a:srgbClr val="212121"/>
                </a:solidFill>
                <a:latin typeface="inherit"/>
              </a:rPr>
              <a:t>No próximo trimestre as ofertas irão para a </a:t>
            </a:r>
          </a:p>
          <a:p>
            <a:pPr algn="ctr" fontAlgn="base">
              <a:spcBef>
                <a:spcPct val="0"/>
              </a:spcBef>
              <a:spcAft>
                <a:spcPct val="0"/>
              </a:spcAft>
            </a:pPr>
            <a:r>
              <a:rPr lang="pt-PT" altLang="pt-BR" sz="2800" b="1" dirty="0">
                <a:solidFill>
                  <a:srgbClr val="FF0000"/>
                </a:solidFill>
                <a:latin typeface="inherit"/>
                <a:cs typeface="Arial" pitchFamily="34" charset="0"/>
              </a:rPr>
              <a:t>Divisão do Sul do Pacífico para:</a:t>
            </a:r>
          </a:p>
        </p:txBody>
      </p:sp>
      <p:sp>
        <p:nvSpPr>
          <p:cNvPr id="7" name="CaixaDeTexto 6">
            <a:extLst>
              <a:ext uri="{FF2B5EF4-FFF2-40B4-BE49-F238E27FC236}">
                <a16:creationId xmlns:a16="http://schemas.microsoft.com/office/drawing/2014/main" id="{0CB06AA9-E2A7-4B5A-BC66-746C6AC85378}"/>
              </a:ext>
            </a:extLst>
          </p:cNvPr>
          <p:cNvSpPr txBox="1"/>
          <p:nvPr/>
        </p:nvSpPr>
        <p:spPr>
          <a:xfrm>
            <a:off x="323528" y="1804195"/>
            <a:ext cx="8640960" cy="4247317"/>
          </a:xfrm>
          <a:prstGeom prst="rect">
            <a:avLst/>
          </a:prstGeom>
          <a:noFill/>
        </p:spPr>
        <p:txBody>
          <a:bodyPr wrap="square" rtlCol="0">
            <a:spAutoFit/>
          </a:bodyPr>
          <a:lstStyle/>
          <a:p>
            <a:pPr marL="285750" indent="-285750">
              <a:buFont typeface="Wingdings" panose="05000000000000000000" pitchFamily="2" charset="2"/>
              <a:buChar char="Ø"/>
            </a:pPr>
            <a:r>
              <a:rPr lang="pt-PT" altLang="pt-BR" sz="2800" b="1" dirty="0">
                <a:solidFill>
                  <a:srgbClr val="212121"/>
                </a:solidFill>
                <a:latin typeface="inherit"/>
              </a:rPr>
              <a:t>A campanha: "Salve 10.000 dedos do pé", para evitar amputações nos pés através de serviços de saúde em Fiji, Vanuatu, Ilhas Salomão, Samoa, Samoa Americana, Kiribati e Tonga.</a:t>
            </a:r>
          </a:p>
          <a:p>
            <a:pPr marL="285750" indent="-285750">
              <a:buFont typeface="Wingdings" panose="05000000000000000000" pitchFamily="2" charset="2"/>
              <a:buChar char="Ø"/>
            </a:pPr>
            <a:r>
              <a:rPr lang="pt-PT" altLang="pt-BR" sz="2800" b="1" dirty="0">
                <a:solidFill>
                  <a:srgbClr val="212121"/>
                </a:solidFill>
                <a:latin typeface="inherit"/>
              </a:rPr>
              <a:t>Construir estúdios de TV e rádio Hope em Tongatapu, Tonga. </a:t>
            </a:r>
          </a:p>
          <a:p>
            <a:pPr marL="285750" indent="-285750">
              <a:buFont typeface="Wingdings" panose="05000000000000000000" pitchFamily="2" charset="2"/>
              <a:buChar char="Ø"/>
            </a:pPr>
            <a:r>
              <a:rPr lang="pt-PT" altLang="pt-BR" sz="2800" b="1" dirty="0">
                <a:solidFill>
                  <a:srgbClr val="212121"/>
                </a:solidFill>
                <a:latin typeface="inherit"/>
              </a:rPr>
              <a:t>Produzir "Daniel Children’s Series", uma série animada de 13 partes para crianças dos 8 aos 12 anos seguindo as aventuras de Daniel e seus três amigos, na Austrália.</a:t>
            </a:r>
            <a:r>
              <a:rPr lang="pt-PT" altLang="pt-BR" sz="1400" b="1" dirty="0"/>
              <a:t> </a:t>
            </a:r>
            <a:endParaRPr lang="pt-PT" altLang="pt-BR" sz="4000" b="1" dirty="0">
              <a:latin typeface="Arial" panose="020B0604020202020204" pitchFamily="34" charset="0"/>
            </a:endParaRPr>
          </a:p>
          <a:p>
            <a:endParaRPr lang="pt-PT" altLang="pt-BR" b="1" dirty="0">
              <a:solidFill>
                <a:srgbClr val="212121"/>
              </a:solidFill>
              <a:latin typeface="inherit"/>
            </a:endParaRPr>
          </a:p>
        </p:txBody>
      </p:sp>
    </p:spTree>
    <p:extLst>
      <p:ext uri="{BB962C8B-B14F-4D97-AF65-F5344CB8AC3E}">
        <p14:creationId xmlns:p14="http://schemas.microsoft.com/office/powerpoint/2010/main" val="3887523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776333"/>
            <a:ext cx="7733884" cy="6081667"/>
          </a:xfrm>
          <a:prstGeom prst="rect">
            <a:avLst/>
          </a:prstGeom>
        </p:spPr>
      </p:pic>
      <p:sp>
        <p:nvSpPr>
          <p:cNvPr id="6" name="Espaço Reservado para Texto 5">
            <a:extLst>
              <a:ext uri="{FF2B5EF4-FFF2-40B4-BE49-F238E27FC236}">
                <a16:creationId xmlns:a16="http://schemas.microsoft.com/office/drawing/2014/main" id="{4667ADF4-113A-4287-9EC9-812102A014AF}"/>
              </a:ext>
            </a:extLst>
          </p:cNvPr>
          <p:cNvSpPr>
            <a:spLocks noGrp="1"/>
          </p:cNvSpPr>
          <p:nvPr>
            <p:ph type="body" sz="quarter" idx="4294967295"/>
          </p:nvPr>
        </p:nvSpPr>
        <p:spPr>
          <a:xfrm>
            <a:off x="1691680" y="188913"/>
            <a:ext cx="7272808" cy="431800"/>
          </a:xfrm>
          <a:prstGeom prst="rect">
            <a:avLst/>
          </a:prstGeom>
        </p:spPr>
        <p:txBody>
          <a:bodyPr/>
          <a:lstStyle/>
          <a:p>
            <a:pPr marL="0" indent="0" algn="r">
              <a:buNone/>
            </a:pPr>
            <a:r>
              <a:rPr lang="pt-BR" b="1" dirty="0">
                <a:solidFill>
                  <a:schemeClr val="bg1"/>
                </a:solidFill>
              </a:rPr>
              <a:t>Divisões</a:t>
            </a:r>
            <a:r>
              <a:rPr lang="pt-BR" dirty="0"/>
              <a:t> </a:t>
            </a:r>
            <a:r>
              <a:rPr lang="pt-BR" dirty="0">
                <a:solidFill>
                  <a:schemeClr val="bg1"/>
                </a:solidFill>
              </a:rPr>
              <a:t>da</a:t>
            </a:r>
            <a:r>
              <a:rPr lang="pt-BR" dirty="0"/>
              <a:t> Igreja Adventista no Mundo</a:t>
            </a:r>
          </a:p>
        </p:txBody>
      </p:sp>
    </p:spTree>
    <p:extLst>
      <p:ext uri="{BB962C8B-B14F-4D97-AF65-F5344CB8AC3E}">
        <p14:creationId xmlns:p14="http://schemas.microsoft.com/office/powerpoint/2010/main" val="2874233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aixaDeTexto 2"/>
          <p:cNvSpPr txBox="1">
            <a:spLocks noChangeArrowheads="1"/>
          </p:cNvSpPr>
          <p:nvPr/>
        </p:nvSpPr>
        <p:spPr bwMode="auto">
          <a:xfrm>
            <a:off x="107504" y="981075"/>
            <a:ext cx="9036496"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Aft>
                <a:spcPts val="1200"/>
              </a:spcAft>
            </a:pPr>
            <a:r>
              <a:rPr lang="pt-BR" altLang="pt-BR" sz="2400" b="1" dirty="0">
                <a:latin typeface="Calibri" pitchFamily="34" charset="0"/>
              </a:rPr>
              <a:t>As imagens que tenho utilizado aqui são sempre imagens tiradas da internet</a:t>
            </a:r>
          </a:p>
          <a:p>
            <a:pPr algn="just" eaLnBrk="1" hangingPunct="1">
              <a:spcAft>
                <a:spcPts val="1200"/>
              </a:spcAft>
            </a:pPr>
            <a:r>
              <a:rPr lang="pt-BR" altLang="pt-BR" sz="2400" b="1" dirty="0">
                <a:latin typeface="Calibri" pitchFamily="34" charset="0"/>
              </a:rPr>
              <a:t>Procuro não utilizar imagens que tenham alguma restrição quanto à direitos autorais</a:t>
            </a:r>
          </a:p>
          <a:p>
            <a:pPr algn="just" eaLnBrk="1" hangingPunct="1">
              <a:spcAft>
                <a:spcPts val="1200"/>
              </a:spcAft>
            </a:pPr>
            <a:r>
              <a:rPr lang="pt-BR" altLang="pt-BR" sz="2400" b="1" dirty="0">
                <a:latin typeface="Calibri" pitchFamily="34" charset="0"/>
              </a:rPr>
              <a:t>Se por acaso estiver utilizando de maneira indevida alguma imagem, por favor me avise que retirarei imediatamente a imagem deste material.</a:t>
            </a:r>
          </a:p>
          <a:p>
            <a:pPr algn="just" eaLnBrk="1" hangingPunct="1">
              <a:spcAft>
                <a:spcPts val="1200"/>
              </a:spcAft>
            </a:pPr>
            <a:endParaRPr lang="pt-BR" altLang="pt-BR" sz="2400" b="1" dirty="0">
              <a:latin typeface="Calibri" pitchFamily="34" charset="0"/>
            </a:endParaRPr>
          </a:p>
          <a:p>
            <a:pPr algn="just" eaLnBrk="1" hangingPunct="1">
              <a:spcAft>
                <a:spcPts val="1200"/>
              </a:spcAft>
            </a:pPr>
            <a:endParaRPr lang="pt-BR" altLang="pt-BR" sz="2400" b="1" dirty="0">
              <a:latin typeface="Calibri" pitchFamily="34" charset="0"/>
            </a:endParaRPr>
          </a:p>
          <a:p>
            <a:pPr algn="just" eaLnBrk="1" hangingPunct="1">
              <a:spcAft>
                <a:spcPts val="1200"/>
              </a:spcAft>
            </a:pPr>
            <a:endParaRPr lang="pt-BR" altLang="pt-BR" sz="2400" b="1" dirty="0">
              <a:latin typeface="Calibri" pitchFamily="34" charset="0"/>
            </a:endParaRPr>
          </a:p>
        </p:txBody>
      </p:sp>
      <p:sp>
        <p:nvSpPr>
          <p:cNvPr id="71684" name="Retângulo 3"/>
          <p:cNvSpPr>
            <a:spLocks noChangeArrowheads="1"/>
          </p:cNvSpPr>
          <p:nvPr/>
        </p:nvSpPr>
        <p:spPr bwMode="auto">
          <a:xfrm>
            <a:off x="107505" y="4077072"/>
            <a:ext cx="903649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tLang="pt-BR" sz="2400" b="1" dirty="0">
                <a:latin typeface="Calibri" pitchFamily="34" charset="0"/>
              </a:rPr>
              <a:t>Neste trimestre contamos com a colaboração de </a:t>
            </a:r>
            <a:r>
              <a:rPr lang="pt-BR" altLang="pt-BR" sz="2400" b="1" dirty="0">
                <a:solidFill>
                  <a:srgbClr val="FF0000"/>
                </a:solidFill>
                <a:latin typeface="Calibri" pitchFamily="34" charset="0"/>
              </a:rPr>
              <a:t>Eliane Batista </a:t>
            </a:r>
            <a:r>
              <a:rPr lang="pt-BR" altLang="pt-BR" sz="2400" b="1" dirty="0">
                <a:latin typeface="Calibri" pitchFamily="34" charset="0"/>
              </a:rPr>
              <a:t>para a pesquisa dos animais  </a:t>
            </a:r>
          </a:p>
          <a:p>
            <a:pPr eaLnBrk="1" hangingPunct="1"/>
            <a:r>
              <a:rPr lang="pt-BR" altLang="pt-BR" sz="2400" b="1" dirty="0">
                <a:latin typeface="Calibri" pitchFamily="34" charset="0"/>
              </a:rPr>
              <a:t> </a:t>
            </a:r>
          </a:p>
          <a:p>
            <a:pPr eaLnBrk="1" hangingPunct="1"/>
            <a:r>
              <a:rPr lang="pt-BR" altLang="pt-BR" sz="2400" b="1" dirty="0">
                <a:latin typeface="Calibri" pitchFamily="34" charset="0"/>
              </a:rPr>
              <a:t>Qualquer observação sobre este material entre em contato comigo pelo e-mail:</a:t>
            </a:r>
          </a:p>
          <a:p>
            <a:pPr eaLnBrk="1" hangingPunct="1"/>
            <a:endParaRPr lang="pt-BR" altLang="pt-BR" sz="2400" b="1" dirty="0">
              <a:solidFill>
                <a:srgbClr val="FF0000"/>
              </a:solidFill>
              <a:latin typeface="Calibri" pitchFamily="34" charset="0"/>
            </a:endParaRPr>
          </a:p>
          <a:p>
            <a:pPr eaLnBrk="1" hangingPunct="1"/>
            <a:r>
              <a:rPr lang="pt-BR" altLang="pt-BR" sz="2400" b="1" dirty="0">
                <a:solidFill>
                  <a:srgbClr val="FF0000"/>
                </a:solidFill>
                <a:latin typeface="Calibri" pitchFamily="34" charset="0"/>
              </a:rPr>
              <a:t>Ruy Ernesto N Schwantes ( </a:t>
            </a:r>
            <a:r>
              <a:rPr lang="pt-BR" altLang="pt-BR" sz="2400" b="1" dirty="0">
                <a:solidFill>
                  <a:srgbClr val="FF0000"/>
                </a:solidFill>
                <a:latin typeface="Calibri" pitchFamily="34" charset="0"/>
                <a:hlinkClick r:id="rId2"/>
              </a:rPr>
              <a:t>ruy_ernesto@hotmail.com</a:t>
            </a:r>
            <a:r>
              <a:rPr lang="pt-BR" altLang="pt-BR" sz="2400" b="1" dirty="0">
                <a:solidFill>
                  <a:srgbClr val="FF0000"/>
                </a:solidFill>
                <a:latin typeface="Calibri" pitchFamily="34" charset="0"/>
              </a:rPr>
              <a:t> )</a:t>
            </a:r>
          </a:p>
        </p:txBody>
      </p:sp>
    </p:spTree>
    <p:extLst>
      <p:ext uri="{BB962C8B-B14F-4D97-AF65-F5344CB8AC3E}">
        <p14:creationId xmlns:p14="http://schemas.microsoft.com/office/powerpoint/2010/main" val="254133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197276DC-4B29-4795-A0E4-DD845B800C05}"/>
              </a:ext>
            </a:extLst>
          </p:cNvPr>
          <p:cNvSpPr>
            <a:spLocks noGrp="1"/>
          </p:cNvSpPr>
          <p:nvPr>
            <p:ph type="body" sz="quarter" idx="11"/>
          </p:nvPr>
        </p:nvSpPr>
        <p:spPr/>
        <p:txBody>
          <a:bodyPr/>
          <a:lstStyle/>
          <a:p>
            <a:r>
              <a:rPr lang="pt-BR" dirty="0"/>
              <a:t>OBRIGADO!</a:t>
            </a:r>
          </a:p>
        </p:txBody>
      </p:sp>
      <p:sp>
        <p:nvSpPr>
          <p:cNvPr id="3" name="CaixaDeTexto 2"/>
          <p:cNvSpPr txBox="1"/>
          <p:nvPr/>
        </p:nvSpPr>
        <p:spPr>
          <a:xfrm>
            <a:off x="107504" y="697592"/>
            <a:ext cx="9036496" cy="2677656"/>
          </a:xfrm>
          <a:prstGeom prst="rect">
            <a:avLst/>
          </a:prstGeom>
          <a:solidFill>
            <a:schemeClr val="accent3">
              <a:lumMod val="60000"/>
              <a:lumOff val="40000"/>
              <a:alpha val="69000"/>
            </a:schemeClr>
          </a:solidFill>
        </p:spPr>
        <p:txBody>
          <a:bodyPr wrap="square" rtlCol="0">
            <a:spAutoFit/>
          </a:bodyPr>
          <a:lstStyle/>
          <a:p>
            <a:pPr algn="ctr" eaLnBrk="0" fontAlgn="base" hangingPunct="0">
              <a:spcBef>
                <a:spcPct val="0"/>
              </a:spcBef>
              <a:spcAft>
                <a:spcPct val="0"/>
              </a:spcAft>
            </a:pPr>
            <a:r>
              <a:rPr lang="pt-BR" sz="2800" b="1" dirty="0"/>
              <a:t>Há três anos, parte da oferta do décimo terceiro sábado financiou uma igreja flutuante no rio Amazonas no Brasil. (à esquerda foto com voluntários vestindo camisas verdes, à direita candidatos a batismo em vestes cinzentas). </a:t>
            </a:r>
          </a:p>
          <a:p>
            <a:pPr algn="ctr" eaLnBrk="0" fontAlgn="base" hangingPunct="0">
              <a:spcBef>
                <a:spcPct val="0"/>
              </a:spcBef>
              <a:spcAft>
                <a:spcPct val="0"/>
              </a:spcAft>
            </a:pPr>
            <a:r>
              <a:rPr lang="pt-BR" sz="2800" b="1" dirty="0"/>
              <a:t>Teremos uma história de missão sobre a igreja do barco no sábado 4 de maio.</a:t>
            </a:r>
            <a:endParaRPr lang="pt-PT" altLang="pt-BR" sz="4000" b="1" dirty="0">
              <a:latin typeface="Arial" panose="020B0604020202020204" pitchFamily="34" charset="0"/>
            </a:endParaRPr>
          </a:p>
        </p:txBody>
      </p:sp>
      <p:pic>
        <p:nvPicPr>
          <p:cNvPr id="5" name="Imagem 4">
            <a:extLst>
              <a:ext uri="{FF2B5EF4-FFF2-40B4-BE49-F238E27FC236}">
                <a16:creationId xmlns:a16="http://schemas.microsoft.com/office/drawing/2014/main" id="{8214DE09-9E74-42F4-B63D-D2DCE55E3463}"/>
              </a:ext>
            </a:extLst>
          </p:cNvPr>
          <p:cNvPicPr>
            <a:picLocks noChangeAspect="1"/>
          </p:cNvPicPr>
          <p:nvPr/>
        </p:nvPicPr>
        <p:blipFill>
          <a:blip r:embed="rId2"/>
          <a:stretch>
            <a:fillRect/>
          </a:stretch>
        </p:blipFill>
        <p:spPr>
          <a:xfrm>
            <a:off x="107504" y="3461184"/>
            <a:ext cx="4325600" cy="3323244"/>
          </a:xfrm>
          <a:prstGeom prst="rect">
            <a:avLst/>
          </a:prstGeom>
        </p:spPr>
      </p:pic>
      <p:pic>
        <p:nvPicPr>
          <p:cNvPr id="9" name="Imagem 8">
            <a:extLst>
              <a:ext uri="{FF2B5EF4-FFF2-40B4-BE49-F238E27FC236}">
                <a16:creationId xmlns:a16="http://schemas.microsoft.com/office/drawing/2014/main" id="{88AFC550-55C6-493E-9805-3F9E3CE6EBF9}"/>
              </a:ext>
            </a:extLst>
          </p:cNvPr>
          <p:cNvPicPr>
            <a:picLocks noChangeAspect="1"/>
          </p:cNvPicPr>
          <p:nvPr/>
        </p:nvPicPr>
        <p:blipFill>
          <a:blip r:embed="rId3"/>
          <a:stretch>
            <a:fillRect/>
          </a:stretch>
        </p:blipFill>
        <p:spPr>
          <a:xfrm>
            <a:off x="4738974" y="3451911"/>
            <a:ext cx="4298298" cy="3302269"/>
          </a:xfrm>
          <a:prstGeom prst="rect">
            <a:avLst/>
          </a:prstGeom>
        </p:spPr>
      </p:pic>
    </p:spTree>
    <p:extLst>
      <p:ext uri="{BB962C8B-B14F-4D97-AF65-F5344CB8AC3E}">
        <p14:creationId xmlns:p14="http://schemas.microsoft.com/office/powerpoint/2010/main" val="1401838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nchor="ctr" anchorCtr="1"/>
          <a:lstStyle/>
          <a:p>
            <a:pPr marL="0" indent="0" algn="ctr" eaLnBrk="1" hangingPunct="1">
              <a:buNone/>
            </a:pPr>
            <a:r>
              <a:rPr lang="pt-BR" altLang="pt-BR"/>
              <a:t>Escolha um informativo clicando sobre ele</a:t>
            </a:r>
            <a:endParaRPr lang="pt-BR" dirty="0"/>
          </a:p>
        </p:txBody>
      </p:sp>
      <p:sp>
        <p:nvSpPr>
          <p:cNvPr id="3" name="Espaço Reservado para Texto 2">
            <a:extLst>
              <a:ext uri="{FF2B5EF4-FFF2-40B4-BE49-F238E27FC236}">
                <a16:creationId xmlns:a16="http://schemas.microsoft.com/office/drawing/2014/main" id="{CB4FC454-EE68-4A59-9256-52CD6F4A0A8B}"/>
              </a:ext>
            </a:extLst>
          </p:cNvPr>
          <p:cNvSpPr>
            <a:spLocks noGrp="1"/>
          </p:cNvSpPr>
          <p:nvPr>
            <p:ph type="body" sz="quarter" idx="11"/>
          </p:nvPr>
        </p:nvSpPr>
        <p:spPr/>
        <p:txBody>
          <a:bodyPr/>
          <a:lstStyle/>
          <a:p>
            <a:r>
              <a:rPr lang="pt-BR"/>
              <a:t>ÍNDICE</a:t>
            </a:r>
            <a:endParaRPr lang="pt-BR" dirty="0"/>
          </a:p>
        </p:txBody>
      </p:sp>
      <p:sp>
        <p:nvSpPr>
          <p:cNvPr id="5" name="CaixaDeTexto 4"/>
          <p:cNvSpPr txBox="1"/>
          <p:nvPr/>
        </p:nvSpPr>
        <p:spPr>
          <a:xfrm>
            <a:off x="1052802" y="1556792"/>
            <a:ext cx="7911686" cy="4893647"/>
          </a:xfrm>
          <a:prstGeom prst="rect">
            <a:avLst/>
          </a:prstGeom>
          <a:noFill/>
        </p:spPr>
        <p:txBody>
          <a:bodyPr wrap="square" rtlCol="0">
            <a:spAutoFit/>
          </a:bodyPr>
          <a:lstStyle/>
          <a:p>
            <a:r>
              <a:rPr lang="pt-BR" sz="2400" dirty="0">
                <a:solidFill>
                  <a:srgbClr val="FF0000"/>
                </a:solidFill>
              </a:rPr>
              <a:t>1. </a:t>
            </a:r>
            <a:r>
              <a:rPr lang="pt-BR" sz="2400" dirty="0">
                <a:solidFill>
                  <a:srgbClr val="FF0000"/>
                </a:solidFill>
                <a:hlinkClick r:id="rId2" action="ppaction://hlinksldjump"/>
              </a:rPr>
              <a:t>06/abril – A Bíblia do bebê</a:t>
            </a:r>
            <a:endParaRPr lang="pt-BR" sz="2400" dirty="0">
              <a:solidFill>
                <a:srgbClr val="FF0000"/>
              </a:solidFill>
            </a:endParaRPr>
          </a:p>
          <a:p>
            <a:r>
              <a:rPr lang="pt-BR" sz="2400" dirty="0">
                <a:solidFill>
                  <a:srgbClr val="FF0000"/>
                </a:solidFill>
              </a:rPr>
              <a:t>2. </a:t>
            </a:r>
            <a:r>
              <a:rPr lang="pt-BR" sz="2400" dirty="0">
                <a:solidFill>
                  <a:srgbClr val="FF0000"/>
                </a:solidFill>
                <a:hlinkClick r:id="rId3" action="ppaction://hlinksldjump"/>
              </a:rPr>
              <a:t>13/abril – A menina que influenciou o pai</a:t>
            </a:r>
            <a:endParaRPr lang="pt-BR" sz="2400" dirty="0">
              <a:solidFill>
                <a:srgbClr val="FF0000"/>
              </a:solidFill>
            </a:endParaRPr>
          </a:p>
          <a:p>
            <a:r>
              <a:rPr lang="pt-BR" sz="2400" dirty="0">
                <a:solidFill>
                  <a:srgbClr val="FF0000"/>
                </a:solidFill>
              </a:rPr>
              <a:t>3. </a:t>
            </a:r>
            <a:r>
              <a:rPr lang="pt-BR" sz="2400" dirty="0">
                <a:solidFill>
                  <a:srgbClr val="FF0000"/>
                </a:solidFill>
                <a:hlinkClick r:id="rId4" action="ppaction://hlinksldjump"/>
              </a:rPr>
              <a:t>20/abril – O aniversário beneficente</a:t>
            </a:r>
            <a:endParaRPr lang="pt-BR" sz="2400" dirty="0">
              <a:solidFill>
                <a:srgbClr val="FF0000"/>
              </a:solidFill>
            </a:endParaRPr>
          </a:p>
          <a:p>
            <a:r>
              <a:rPr lang="pt-BR" sz="2400" dirty="0">
                <a:solidFill>
                  <a:srgbClr val="FF0000"/>
                </a:solidFill>
              </a:rPr>
              <a:t>4. </a:t>
            </a:r>
            <a:r>
              <a:rPr lang="pt-BR" sz="2400" dirty="0">
                <a:solidFill>
                  <a:srgbClr val="FF0000"/>
                </a:solidFill>
                <a:hlinkClick r:id="rId5" action="ppaction://hlinksldjump"/>
              </a:rPr>
              <a:t>27/abril – Cantando para o papai</a:t>
            </a:r>
            <a:endParaRPr lang="pt-BR" sz="2400" dirty="0">
              <a:solidFill>
                <a:srgbClr val="FF0000"/>
              </a:solidFill>
            </a:endParaRPr>
          </a:p>
          <a:p>
            <a:r>
              <a:rPr lang="pt-BR" sz="2400" dirty="0">
                <a:solidFill>
                  <a:srgbClr val="FF0000"/>
                </a:solidFill>
              </a:rPr>
              <a:t>5. </a:t>
            </a:r>
            <a:r>
              <a:rPr lang="pt-BR" sz="2400" dirty="0">
                <a:solidFill>
                  <a:srgbClr val="FF0000"/>
                </a:solidFill>
                <a:hlinkClick r:id="rId6" action="ppaction://hlinksldjump"/>
              </a:rPr>
              <a:t>04/maio – A garota tímida</a:t>
            </a:r>
            <a:endParaRPr lang="pt-BR" sz="2400" dirty="0">
              <a:solidFill>
                <a:srgbClr val="FF0000"/>
              </a:solidFill>
            </a:endParaRPr>
          </a:p>
          <a:p>
            <a:r>
              <a:rPr lang="pt-BR" sz="2400" dirty="0">
                <a:solidFill>
                  <a:srgbClr val="FF0000"/>
                </a:solidFill>
              </a:rPr>
              <a:t>6. </a:t>
            </a:r>
            <a:r>
              <a:rPr lang="pt-BR" sz="2400" dirty="0">
                <a:solidFill>
                  <a:srgbClr val="FF0000"/>
                </a:solidFill>
                <a:hlinkClick r:id="rId7" action="ppaction://hlinksldjump"/>
              </a:rPr>
              <a:t>11/maio – Sem sapatos, sem parentes</a:t>
            </a:r>
            <a:endParaRPr lang="pt-BR" sz="2400" dirty="0">
              <a:solidFill>
                <a:srgbClr val="FF0000"/>
              </a:solidFill>
            </a:endParaRPr>
          </a:p>
          <a:p>
            <a:r>
              <a:rPr lang="pt-BR" sz="2400" dirty="0">
                <a:solidFill>
                  <a:srgbClr val="FF0000"/>
                </a:solidFill>
              </a:rPr>
              <a:t>7. </a:t>
            </a:r>
            <a:r>
              <a:rPr lang="pt-BR" sz="2400" dirty="0">
                <a:solidFill>
                  <a:srgbClr val="FF0000"/>
                </a:solidFill>
                <a:hlinkClick r:id="rId8" action="ppaction://hlinksldjump"/>
              </a:rPr>
              <a:t>18/maio – Um livro para vovó</a:t>
            </a:r>
            <a:endParaRPr lang="pt-BR" sz="2400" dirty="0">
              <a:solidFill>
                <a:srgbClr val="FF0000"/>
              </a:solidFill>
            </a:endParaRPr>
          </a:p>
          <a:p>
            <a:r>
              <a:rPr lang="pt-BR" sz="2400" dirty="0">
                <a:solidFill>
                  <a:srgbClr val="FF0000"/>
                </a:solidFill>
              </a:rPr>
              <a:t>8. </a:t>
            </a:r>
            <a:r>
              <a:rPr lang="pt-BR" sz="2400" dirty="0">
                <a:solidFill>
                  <a:srgbClr val="FF0000"/>
                </a:solidFill>
                <a:hlinkClick r:id="rId9" action="ppaction://hlinksldjump"/>
              </a:rPr>
              <a:t>25/maio – Uma nova missão</a:t>
            </a:r>
            <a:endParaRPr lang="pt-BR" sz="2400" dirty="0">
              <a:solidFill>
                <a:srgbClr val="FF0000"/>
              </a:solidFill>
            </a:endParaRPr>
          </a:p>
          <a:p>
            <a:r>
              <a:rPr lang="pt-BR" sz="2400" dirty="0">
                <a:solidFill>
                  <a:srgbClr val="FF0000"/>
                </a:solidFill>
              </a:rPr>
              <a:t>9. </a:t>
            </a:r>
            <a:r>
              <a:rPr lang="pt-BR" sz="2400" dirty="0">
                <a:solidFill>
                  <a:srgbClr val="FF0000"/>
                </a:solidFill>
                <a:hlinkClick r:id="rId10" action="ppaction://hlinksldjump"/>
              </a:rPr>
              <a:t>01/junho – Prova de fé</a:t>
            </a:r>
            <a:endParaRPr lang="pt-BR" sz="2400" dirty="0">
              <a:solidFill>
                <a:srgbClr val="FF0000"/>
              </a:solidFill>
            </a:endParaRPr>
          </a:p>
          <a:p>
            <a:r>
              <a:rPr lang="pt-BR" sz="2400" dirty="0">
                <a:solidFill>
                  <a:srgbClr val="FF0000"/>
                </a:solidFill>
              </a:rPr>
              <a:t>10. </a:t>
            </a:r>
            <a:r>
              <a:rPr lang="pt-BR" sz="2400" dirty="0">
                <a:solidFill>
                  <a:srgbClr val="FF0000"/>
                </a:solidFill>
                <a:hlinkClick r:id="rId11" action="ppaction://hlinksldjump"/>
              </a:rPr>
              <a:t>08/junho – Uma família transformada</a:t>
            </a:r>
            <a:endParaRPr lang="pt-BR" sz="2400" dirty="0">
              <a:solidFill>
                <a:srgbClr val="FF0000"/>
              </a:solidFill>
            </a:endParaRPr>
          </a:p>
          <a:p>
            <a:r>
              <a:rPr lang="pt-BR" sz="2400" dirty="0">
                <a:solidFill>
                  <a:srgbClr val="FF0000"/>
                </a:solidFill>
              </a:rPr>
              <a:t>11. </a:t>
            </a:r>
            <a:r>
              <a:rPr lang="pt-BR" sz="2400" dirty="0">
                <a:solidFill>
                  <a:srgbClr val="FF0000"/>
                </a:solidFill>
                <a:hlinkClick r:id="rId12" action="ppaction://hlinksldjump"/>
              </a:rPr>
              <a:t>15/junho – A tragédia que abriu uma igreja</a:t>
            </a:r>
            <a:endParaRPr lang="pt-BR" sz="2400" dirty="0">
              <a:solidFill>
                <a:srgbClr val="FF0000"/>
              </a:solidFill>
            </a:endParaRPr>
          </a:p>
          <a:p>
            <a:r>
              <a:rPr lang="pt-BR" sz="2400" dirty="0">
                <a:solidFill>
                  <a:srgbClr val="FF0000"/>
                </a:solidFill>
              </a:rPr>
              <a:t>12. </a:t>
            </a:r>
            <a:r>
              <a:rPr lang="pt-BR" sz="2400" dirty="0">
                <a:solidFill>
                  <a:srgbClr val="FF0000"/>
                </a:solidFill>
                <a:hlinkClick r:id="rId13" action="ppaction://hlinksldjump"/>
              </a:rPr>
              <a:t>22/junho – A rotina sabática de Renzo</a:t>
            </a:r>
            <a:endParaRPr lang="pt-BR" sz="2400" dirty="0">
              <a:solidFill>
                <a:srgbClr val="FF0000"/>
              </a:solidFill>
            </a:endParaRPr>
          </a:p>
          <a:p>
            <a:r>
              <a:rPr lang="pt-BR" sz="2400" dirty="0">
                <a:solidFill>
                  <a:srgbClr val="FF0000"/>
                </a:solidFill>
              </a:rPr>
              <a:t>13. </a:t>
            </a:r>
            <a:r>
              <a:rPr lang="pt-BR" sz="2400" dirty="0">
                <a:solidFill>
                  <a:srgbClr val="FF0000"/>
                </a:solidFill>
                <a:hlinkClick r:id="rId14" action="ppaction://hlinksldjump"/>
              </a:rPr>
              <a:t>29/junho – Programa do Décimo Terceiro Sábado</a:t>
            </a:r>
            <a:endParaRPr lang="pt-BR" sz="2400" dirty="0"/>
          </a:p>
        </p:txBody>
      </p:sp>
    </p:spTree>
    <p:extLst>
      <p:ext uri="{BB962C8B-B14F-4D97-AF65-F5344CB8AC3E}">
        <p14:creationId xmlns:p14="http://schemas.microsoft.com/office/powerpoint/2010/main" val="3368483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Uma imagem contendo texto, mapa&#10;&#10;Descrição gerada automaticamente">
            <a:extLst>
              <a:ext uri="{FF2B5EF4-FFF2-40B4-BE49-F238E27FC236}">
                <a16:creationId xmlns:a16="http://schemas.microsoft.com/office/drawing/2014/main" id="{13BFDDBC-6E4C-46DB-B79D-13F2891FA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660" y="1556792"/>
            <a:ext cx="3452946" cy="5206886"/>
          </a:xfrm>
          <a:prstGeom prst="rect">
            <a:avLst/>
          </a:prstGeom>
        </p:spPr>
      </p:pic>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S01 - Missões – 06 de abril</a:t>
            </a:r>
            <a:endParaRPr lang="pt-BR" dirty="0"/>
          </a:p>
        </p:txBody>
      </p:sp>
      <p:sp>
        <p:nvSpPr>
          <p:cNvPr id="11" name="Título 1"/>
          <p:cNvSpPr txBox="1">
            <a:spLocks/>
          </p:cNvSpPr>
          <p:nvPr/>
        </p:nvSpPr>
        <p:spPr>
          <a:xfrm>
            <a:off x="65824" y="836712"/>
            <a:ext cx="9109075"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A Bíblia do bebê</a:t>
            </a:r>
          </a:p>
        </p:txBody>
      </p:sp>
      <p:sp>
        <p:nvSpPr>
          <p:cNvPr id="14" name="CaixaDeTexto 2">
            <a:extLst>
              <a:ext uri="{FF2B5EF4-FFF2-40B4-BE49-F238E27FC236}">
                <a16:creationId xmlns:a16="http://schemas.microsoft.com/office/drawing/2014/main" id="{2190C86D-4B96-4081-955A-B819167D83F5}"/>
              </a:ext>
            </a:extLst>
          </p:cNvPr>
          <p:cNvSpPr txBox="1">
            <a:spLocks noChangeArrowheads="1"/>
          </p:cNvSpPr>
          <p:nvPr/>
        </p:nvSpPr>
        <p:spPr bwMode="auto">
          <a:xfrm>
            <a:off x="2267744" y="6261264"/>
            <a:ext cx="2160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Argentina</a:t>
            </a:r>
            <a:endParaRPr lang="pt-BR" altLang="pt-BR" sz="2400" b="1" dirty="0"/>
          </a:p>
        </p:txBody>
      </p:sp>
      <p:cxnSp>
        <p:nvCxnSpPr>
          <p:cNvPr id="15" name="Conector de Seta Reta 14">
            <a:extLst>
              <a:ext uri="{FF2B5EF4-FFF2-40B4-BE49-F238E27FC236}">
                <a16:creationId xmlns:a16="http://schemas.microsoft.com/office/drawing/2014/main" id="{95D77E26-ED9C-4486-AC20-B5F2367CB16F}"/>
              </a:ext>
            </a:extLst>
          </p:cNvPr>
          <p:cNvCxnSpPr>
            <a:cxnSpLocks/>
            <a:stCxn id="14" idx="3"/>
          </p:cNvCxnSpPr>
          <p:nvPr/>
        </p:nvCxnSpPr>
        <p:spPr>
          <a:xfrm flipV="1">
            <a:off x="4427984" y="4725145"/>
            <a:ext cx="2376264" cy="17669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m 3" descr="Uma imagem contendo pessoa, pequeno, sentado, bebê&#10;&#10;Descrição gerada automaticamente">
            <a:extLst>
              <a:ext uri="{FF2B5EF4-FFF2-40B4-BE49-F238E27FC236}">
                <a16:creationId xmlns:a16="http://schemas.microsoft.com/office/drawing/2014/main" id="{546673DD-0250-4329-A77C-4512B51FAF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199" y="1556792"/>
            <a:ext cx="3331840" cy="3844431"/>
          </a:xfrm>
          <a:prstGeom prst="rect">
            <a:avLst/>
          </a:prstGeom>
        </p:spPr>
      </p:pic>
      <p:pic>
        <p:nvPicPr>
          <p:cNvPr id="2050" name="Picture 2" descr="Resultado de imagem para bandeira argentina">
            <a:extLst>
              <a:ext uri="{FF2B5EF4-FFF2-40B4-BE49-F238E27FC236}">
                <a16:creationId xmlns:a16="http://schemas.microsoft.com/office/drawing/2014/main" id="{B9C0AB54-34A9-4E25-B5BC-667AE5400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199" y="5448286"/>
            <a:ext cx="2161319" cy="1347019"/>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4B763D0-AA8E-4375-87C4-C1D9F03E1B5B}"/>
              </a:ext>
            </a:extLst>
          </p:cNvPr>
          <p:cNvSpPr/>
          <p:nvPr/>
        </p:nvSpPr>
        <p:spPr>
          <a:xfrm>
            <a:off x="2434791" y="5448286"/>
            <a:ext cx="3114442" cy="369332"/>
          </a:xfrm>
          <a:prstGeom prst="rect">
            <a:avLst/>
          </a:prstGeom>
        </p:spPr>
        <p:txBody>
          <a:bodyPr wrap="none">
            <a:spAutoFit/>
          </a:bodyPr>
          <a:lstStyle/>
          <a:p>
            <a:r>
              <a:rPr lang="pt-BR" b="1" dirty="0">
                <a:solidFill>
                  <a:srgbClr val="000000"/>
                </a:solidFill>
                <a:latin typeface="Goudy"/>
              </a:rPr>
              <a:t>Abigail </a:t>
            </a:r>
            <a:r>
              <a:rPr lang="pt-BR" b="1" dirty="0" err="1">
                <a:solidFill>
                  <a:srgbClr val="000000"/>
                </a:solidFill>
                <a:latin typeface="Goudy"/>
              </a:rPr>
              <a:t>Darrichón</a:t>
            </a:r>
            <a:r>
              <a:rPr lang="pt-BR" b="1" dirty="0">
                <a:solidFill>
                  <a:srgbClr val="000000"/>
                </a:solidFill>
                <a:latin typeface="Goudy"/>
              </a:rPr>
              <a:t> </a:t>
            </a:r>
            <a:r>
              <a:rPr lang="pt-BR" b="1" dirty="0" err="1">
                <a:solidFill>
                  <a:srgbClr val="000000"/>
                </a:solidFill>
                <a:latin typeface="Goudy"/>
              </a:rPr>
              <a:t>Quinteros</a:t>
            </a:r>
            <a:r>
              <a:rPr lang="pt-BR" b="1" dirty="0">
                <a:solidFill>
                  <a:srgbClr val="000000"/>
                </a:solidFill>
                <a:latin typeface="Goudy"/>
              </a:rPr>
              <a:t>, 3 </a:t>
            </a:r>
            <a:endParaRPr lang="pt-BR" dirty="0"/>
          </a:p>
        </p:txBody>
      </p:sp>
    </p:spTree>
    <p:extLst>
      <p:ext uri="{BB962C8B-B14F-4D97-AF65-F5344CB8AC3E}">
        <p14:creationId xmlns:p14="http://schemas.microsoft.com/office/powerpoint/2010/main" val="77988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8249EA-7043-49D0-BB8E-2094A81ECBAB}"/>
              </a:ext>
            </a:extLst>
          </p:cNvPr>
          <p:cNvSpPr>
            <a:spLocks noGrp="1"/>
          </p:cNvSpPr>
          <p:nvPr>
            <p:ph type="body" sz="quarter" idx="11"/>
          </p:nvPr>
        </p:nvSpPr>
        <p:spPr>
          <a:xfrm>
            <a:off x="15875" y="-14132"/>
            <a:ext cx="9109075" cy="666750"/>
          </a:xfrm>
        </p:spPr>
        <p:txBody>
          <a:bodyPr/>
          <a:lstStyle/>
          <a:p>
            <a:r>
              <a:rPr lang="pt-BR" altLang="pt-BR" dirty="0">
                <a:ln>
                  <a:solidFill>
                    <a:schemeClr val="tx1"/>
                  </a:solidFill>
                </a:ln>
              </a:rPr>
              <a:t>DIVISÃO SUL AMERICANA</a:t>
            </a:r>
          </a:p>
        </p:txBody>
      </p:sp>
      <p:sp>
        <p:nvSpPr>
          <p:cNvPr id="5" name="Rectangle 1">
            <a:extLst>
              <a:ext uri="{FF2B5EF4-FFF2-40B4-BE49-F238E27FC236}">
                <a16:creationId xmlns:a16="http://schemas.microsoft.com/office/drawing/2014/main" id="{6583A7C5-CA76-4D1C-B478-667E908C1214}"/>
              </a:ext>
            </a:extLst>
          </p:cNvPr>
          <p:cNvSpPr>
            <a:spLocks noChangeArrowheads="1"/>
          </p:cNvSpPr>
          <p:nvPr/>
        </p:nvSpPr>
        <p:spPr bwMode="auto">
          <a:xfrm>
            <a:off x="71537" y="690952"/>
            <a:ext cx="3334470" cy="4322224"/>
          </a:xfrm>
          <a:prstGeom prst="rect">
            <a:avLst/>
          </a:prstGeom>
          <a:solidFill>
            <a:srgbClr val="FFFF00"/>
          </a:solidFill>
          <a:ln>
            <a:noFill/>
          </a:ln>
          <a:effectLst/>
        </p:spPr>
        <p:txBody>
          <a:bodyPr vert="horz" wrap="square" lIns="0" tIns="0" rIns="0" bIns="0" numCol="1" anchor="t" anchorCtr="0" compatLnSpc="1">
            <a:prstTxWarp prst="textNoShape">
              <a:avLst/>
            </a:prstTxWarp>
            <a:noAutofit/>
          </a:bodyPr>
          <a:lstStyle/>
          <a:p>
            <a:pPr algn="ctr"/>
            <a:r>
              <a:rPr lang="pt-BR" sz="2000" b="1" i="1" dirty="0">
                <a:solidFill>
                  <a:srgbClr val="FF0000"/>
                </a:solidFill>
              </a:rPr>
              <a:t>Argentina</a:t>
            </a:r>
          </a:p>
          <a:p>
            <a:pPr marL="342900" indent="-342900">
              <a:buFont typeface="Arial" panose="020B0604020202020204" pitchFamily="34" charset="0"/>
              <a:buChar char="•"/>
            </a:pPr>
            <a:r>
              <a:rPr lang="en-US" sz="2000" b="1" dirty="0">
                <a:solidFill>
                  <a:srgbClr val="000000"/>
                </a:solidFill>
                <a:latin typeface="Goudy"/>
              </a:rPr>
              <a:t>Abigail mora </a:t>
            </a:r>
            <a:r>
              <a:rPr lang="en-US" sz="2000" b="1" dirty="0" err="1">
                <a:solidFill>
                  <a:srgbClr val="000000"/>
                </a:solidFill>
                <a:latin typeface="Goudy"/>
              </a:rPr>
              <a:t>na</a:t>
            </a:r>
            <a:r>
              <a:rPr lang="en-US" sz="2000" b="1" dirty="0">
                <a:solidFill>
                  <a:srgbClr val="000000"/>
                </a:solidFill>
                <a:latin typeface="Goudy"/>
              </a:rPr>
              <a:t> </a:t>
            </a:r>
            <a:r>
              <a:rPr lang="en-US" sz="2000" b="1" dirty="0" err="1">
                <a:solidFill>
                  <a:srgbClr val="000000"/>
                </a:solidFill>
                <a:latin typeface="Goudy"/>
              </a:rPr>
              <a:t>cidade</a:t>
            </a:r>
            <a:r>
              <a:rPr lang="en-US" sz="2000" b="1" dirty="0">
                <a:solidFill>
                  <a:srgbClr val="000000"/>
                </a:solidFill>
                <a:latin typeface="Goudy"/>
              </a:rPr>
              <a:t> de </a:t>
            </a:r>
            <a:r>
              <a:rPr lang="en-US" sz="2000" b="1" dirty="0" err="1">
                <a:solidFill>
                  <a:srgbClr val="000000"/>
                </a:solidFill>
                <a:latin typeface="Goudy"/>
              </a:rPr>
              <a:t>Libertador</a:t>
            </a:r>
            <a:r>
              <a:rPr lang="en-US" sz="2000" b="1" dirty="0">
                <a:solidFill>
                  <a:srgbClr val="000000"/>
                </a:solidFill>
                <a:latin typeface="Goudy"/>
              </a:rPr>
              <a:t> San Martin. </a:t>
            </a:r>
            <a:r>
              <a:rPr lang="en-US" sz="2000" b="1" dirty="0" err="1">
                <a:solidFill>
                  <a:srgbClr val="000000"/>
                </a:solidFill>
                <a:latin typeface="Goudy"/>
              </a:rPr>
              <a:t>Fica</a:t>
            </a:r>
            <a:r>
              <a:rPr lang="en-US" sz="2000" b="1" dirty="0">
                <a:solidFill>
                  <a:srgbClr val="000000"/>
                </a:solidFill>
                <a:latin typeface="Goudy"/>
              </a:rPr>
              <a:t> </a:t>
            </a:r>
            <a:r>
              <a:rPr lang="en-US" sz="2000" b="1" dirty="0" err="1">
                <a:solidFill>
                  <a:srgbClr val="000000"/>
                </a:solidFill>
                <a:latin typeface="Goudy"/>
              </a:rPr>
              <a:t>lá</a:t>
            </a:r>
            <a:r>
              <a:rPr lang="en-US" sz="2000" b="1" dirty="0">
                <a:solidFill>
                  <a:srgbClr val="000000"/>
                </a:solidFill>
                <a:latin typeface="Goudy"/>
              </a:rPr>
              <a:t> </a:t>
            </a:r>
            <a:r>
              <a:rPr lang="en-US" sz="2000" b="1" dirty="0" err="1">
                <a:solidFill>
                  <a:srgbClr val="000000"/>
                </a:solidFill>
                <a:latin typeface="Goudy"/>
              </a:rPr>
              <a:t>também</a:t>
            </a:r>
            <a:r>
              <a:rPr lang="en-US" sz="2000" b="1" dirty="0">
                <a:solidFill>
                  <a:srgbClr val="000000"/>
                </a:solidFill>
                <a:latin typeface="Goudy"/>
              </a:rPr>
              <a:t> a “Universidad </a:t>
            </a:r>
            <a:r>
              <a:rPr lang="en-US" sz="2000" b="1" dirty="0" err="1">
                <a:solidFill>
                  <a:srgbClr val="000000"/>
                </a:solidFill>
                <a:latin typeface="Goudy"/>
              </a:rPr>
              <a:t>Adventista</a:t>
            </a:r>
            <a:r>
              <a:rPr lang="en-US" sz="2000" b="1" dirty="0">
                <a:solidFill>
                  <a:srgbClr val="000000"/>
                </a:solidFill>
                <a:latin typeface="Goudy"/>
              </a:rPr>
              <a:t> del Plata”, </a:t>
            </a:r>
            <a:r>
              <a:rPr lang="en-US" sz="2000" b="1" dirty="0" err="1">
                <a:solidFill>
                  <a:srgbClr val="000000"/>
                </a:solidFill>
                <a:latin typeface="Goudy"/>
              </a:rPr>
              <a:t>onde</a:t>
            </a:r>
            <a:r>
              <a:rPr lang="en-US" sz="2000" b="1" dirty="0">
                <a:solidFill>
                  <a:srgbClr val="000000"/>
                </a:solidFill>
                <a:latin typeface="Goudy"/>
              </a:rPr>
              <a:t> o </a:t>
            </a:r>
            <a:r>
              <a:rPr lang="en-US" sz="2000" b="1" dirty="0" err="1">
                <a:solidFill>
                  <a:srgbClr val="000000"/>
                </a:solidFill>
                <a:latin typeface="Goudy"/>
              </a:rPr>
              <a:t>pai</a:t>
            </a:r>
            <a:r>
              <a:rPr lang="en-US" sz="2000" b="1" dirty="0">
                <a:solidFill>
                  <a:srgbClr val="000000"/>
                </a:solidFill>
                <a:latin typeface="Goudy"/>
              </a:rPr>
              <a:t> </a:t>
            </a:r>
            <a:r>
              <a:rPr lang="en-US" sz="2000" b="1" dirty="0" err="1">
                <a:solidFill>
                  <a:srgbClr val="000000"/>
                </a:solidFill>
                <a:latin typeface="Goudy"/>
              </a:rPr>
              <a:t>dela</a:t>
            </a:r>
            <a:r>
              <a:rPr lang="en-US" sz="2000" b="1" dirty="0">
                <a:solidFill>
                  <a:srgbClr val="000000"/>
                </a:solidFill>
                <a:latin typeface="Goudy"/>
              </a:rPr>
              <a:t> </a:t>
            </a:r>
            <a:r>
              <a:rPr lang="en-US" sz="2000" b="1" dirty="0" err="1">
                <a:solidFill>
                  <a:srgbClr val="000000"/>
                </a:solidFill>
                <a:latin typeface="Goudy"/>
              </a:rPr>
              <a:t>trabalha</a:t>
            </a:r>
            <a:r>
              <a:rPr lang="en-US" sz="2000" b="1" dirty="0">
                <a:solidFill>
                  <a:srgbClr val="000000"/>
                </a:solidFill>
                <a:latin typeface="Goudy"/>
              </a:rPr>
              <a:t>.</a:t>
            </a:r>
          </a:p>
          <a:p>
            <a:pPr marL="342900" indent="-342900">
              <a:buFont typeface="Arial" panose="020B0604020202020204" pitchFamily="34" charset="0"/>
              <a:buChar char="•"/>
            </a:pPr>
            <a:r>
              <a:rPr lang="en-US" sz="2000" b="1" dirty="0">
                <a:solidFill>
                  <a:srgbClr val="000000"/>
                </a:solidFill>
                <a:latin typeface="Goudy"/>
              </a:rPr>
              <a:t>O </a:t>
            </a:r>
            <a:r>
              <a:rPr lang="en-US" sz="2000" b="1" dirty="0" err="1">
                <a:solidFill>
                  <a:srgbClr val="000000"/>
                </a:solidFill>
                <a:latin typeface="Goudy"/>
              </a:rPr>
              <a:t>Colégio</a:t>
            </a:r>
            <a:r>
              <a:rPr lang="en-US" sz="2000" b="1" dirty="0">
                <a:solidFill>
                  <a:srgbClr val="000000"/>
                </a:solidFill>
                <a:latin typeface="Goudy"/>
              </a:rPr>
              <a:t> </a:t>
            </a:r>
            <a:r>
              <a:rPr lang="en-US" sz="2000" b="1" dirty="0" err="1">
                <a:solidFill>
                  <a:srgbClr val="000000"/>
                </a:solidFill>
                <a:latin typeface="Goudy"/>
              </a:rPr>
              <a:t>Adventista</a:t>
            </a:r>
            <a:r>
              <a:rPr lang="en-US" sz="2000" b="1" dirty="0">
                <a:solidFill>
                  <a:srgbClr val="000000"/>
                </a:solidFill>
                <a:latin typeface="Goudy"/>
              </a:rPr>
              <a:t> do </a:t>
            </a:r>
            <a:r>
              <a:rPr lang="en-US" sz="2000" b="1" dirty="0" err="1">
                <a:solidFill>
                  <a:srgbClr val="000000"/>
                </a:solidFill>
                <a:latin typeface="Goudy"/>
              </a:rPr>
              <a:t>Prata</a:t>
            </a:r>
            <a:r>
              <a:rPr lang="en-US" sz="2000" b="1" dirty="0">
                <a:solidFill>
                  <a:srgbClr val="000000"/>
                </a:solidFill>
                <a:latin typeface="Goudy"/>
              </a:rPr>
              <a:t> </a:t>
            </a:r>
            <a:r>
              <a:rPr lang="en-US" sz="2000" b="1" dirty="0" err="1">
                <a:solidFill>
                  <a:srgbClr val="000000"/>
                </a:solidFill>
                <a:latin typeface="Goudy"/>
              </a:rPr>
              <a:t>foi</a:t>
            </a:r>
            <a:r>
              <a:rPr lang="en-US" sz="2000" b="1" dirty="0">
                <a:solidFill>
                  <a:srgbClr val="000000"/>
                </a:solidFill>
                <a:latin typeface="Goudy"/>
              </a:rPr>
              <a:t> </a:t>
            </a:r>
            <a:r>
              <a:rPr lang="en-US" sz="2000" b="1" dirty="0" err="1">
                <a:solidFill>
                  <a:srgbClr val="000000"/>
                </a:solidFill>
                <a:latin typeface="Goudy"/>
              </a:rPr>
              <a:t>fundado</a:t>
            </a:r>
            <a:r>
              <a:rPr lang="en-US" sz="2000" b="1" dirty="0">
                <a:solidFill>
                  <a:srgbClr val="000000"/>
                </a:solidFill>
                <a:latin typeface="Goudy"/>
              </a:rPr>
              <a:t> </a:t>
            </a:r>
            <a:r>
              <a:rPr lang="en-US" sz="2000" b="1" dirty="0" err="1">
                <a:solidFill>
                  <a:srgbClr val="000000"/>
                </a:solidFill>
                <a:latin typeface="Goudy"/>
              </a:rPr>
              <a:t>em</a:t>
            </a:r>
            <a:r>
              <a:rPr lang="en-US" sz="2000" b="1" dirty="0">
                <a:solidFill>
                  <a:srgbClr val="000000"/>
                </a:solidFill>
                <a:latin typeface="Goudy"/>
              </a:rPr>
              <a:t> 1898, a </a:t>
            </a:r>
            <a:r>
              <a:rPr lang="en-US" sz="2000" b="1" dirty="0" err="1">
                <a:solidFill>
                  <a:srgbClr val="000000"/>
                </a:solidFill>
                <a:latin typeface="Goudy"/>
              </a:rPr>
              <a:t>mais</a:t>
            </a:r>
            <a:r>
              <a:rPr lang="en-US" sz="2000" b="1" dirty="0">
                <a:solidFill>
                  <a:srgbClr val="000000"/>
                </a:solidFill>
                <a:latin typeface="Goudy"/>
              </a:rPr>
              <a:t> </a:t>
            </a:r>
            <a:r>
              <a:rPr lang="en-US" sz="2000" b="1" dirty="0" err="1">
                <a:solidFill>
                  <a:srgbClr val="000000"/>
                </a:solidFill>
                <a:latin typeface="Goudy"/>
              </a:rPr>
              <a:t>antiga</a:t>
            </a:r>
            <a:r>
              <a:rPr lang="en-US" sz="2000" b="1" dirty="0">
                <a:solidFill>
                  <a:srgbClr val="000000"/>
                </a:solidFill>
                <a:latin typeface="Goudy"/>
              </a:rPr>
              <a:t> </a:t>
            </a:r>
            <a:r>
              <a:rPr lang="en-US" sz="2000" b="1" dirty="0" err="1">
                <a:solidFill>
                  <a:srgbClr val="000000"/>
                </a:solidFill>
                <a:latin typeface="Goudy"/>
              </a:rPr>
              <a:t>instituição</a:t>
            </a:r>
            <a:r>
              <a:rPr lang="en-US" sz="2000" b="1" dirty="0">
                <a:solidFill>
                  <a:srgbClr val="000000"/>
                </a:solidFill>
                <a:latin typeface="Goudy"/>
              </a:rPr>
              <a:t> </a:t>
            </a:r>
            <a:r>
              <a:rPr lang="en-US" sz="2000" b="1" dirty="0" err="1">
                <a:solidFill>
                  <a:srgbClr val="000000"/>
                </a:solidFill>
                <a:latin typeface="Goudy"/>
              </a:rPr>
              <a:t>adventista</a:t>
            </a:r>
            <a:r>
              <a:rPr lang="en-US" sz="2000" b="1" dirty="0">
                <a:solidFill>
                  <a:srgbClr val="000000"/>
                </a:solidFill>
                <a:latin typeface="Goudy"/>
              </a:rPr>
              <a:t> da América do Sul. </a:t>
            </a:r>
            <a:r>
              <a:rPr lang="en-US" sz="2000" b="1" dirty="0" err="1">
                <a:solidFill>
                  <a:srgbClr val="000000"/>
                </a:solidFill>
                <a:latin typeface="Goudy"/>
              </a:rPr>
              <a:t>Hoje</a:t>
            </a:r>
            <a:r>
              <a:rPr lang="en-US" sz="2000" b="1" dirty="0">
                <a:solidFill>
                  <a:srgbClr val="000000"/>
                </a:solidFill>
                <a:latin typeface="Goudy"/>
              </a:rPr>
              <a:t> </a:t>
            </a:r>
            <a:r>
              <a:rPr lang="en-US" sz="2000" b="1" dirty="0" err="1">
                <a:solidFill>
                  <a:srgbClr val="000000"/>
                </a:solidFill>
                <a:latin typeface="Goudy"/>
              </a:rPr>
              <a:t>em</a:t>
            </a:r>
            <a:r>
              <a:rPr lang="en-US" sz="2000" b="1" dirty="0">
                <a:solidFill>
                  <a:srgbClr val="000000"/>
                </a:solidFill>
                <a:latin typeface="Goudy"/>
              </a:rPr>
              <a:t> </a:t>
            </a:r>
            <a:r>
              <a:rPr lang="en-US" sz="2000" b="1" dirty="0" err="1">
                <a:solidFill>
                  <a:srgbClr val="000000"/>
                </a:solidFill>
                <a:latin typeface="Goudy"/>
              </a:rPr>
              <a:t>dia</a:t>
            </a:r>
            <a:r>
              <a:rPr lang="en-US" sz="2000" b="1" dirty="0">
                <a:solidFill>
                  <a:srgbClr val="000000"/>
                </a:solidFill>
                <a:latin typeface="Goudy"/>
              </a:rPr>
              <a:t> é a UAP - A </a:t>
            </a:r>
            <a:r>
              <a:rPr lang="en-US" sz="2000" b="1" dirty="0" err="1">
                <a:solidFill>
                  <a:srgbClr val="000000"/>
                </a:solidFill>
                <a:latin typeface="Goudy"/>
              </a:rPr>
              <a:t>Universidade</a:t>
            </a:r>
            <a:r>
              <a:rPr lang="en-US" sz="2000" b="1" dirty="0">
                <a:solidFill>
                  <a:srgbClr val="000000"/>
                </a:solidFill>
                <a:latin typeface="Goudy"/>
              </a:rPr>
              <a:t> </a:t>
            </a:r>
            <a:r>
              <a:rPr lang="en-US" sz="2000" b="1" dirty="0" err="1">
                <a:solidFill>
                  <a:srgbClr val="000000"/>
                </a:solidFill>
                <a:latin typeface="Goudy"/>
              </a:rPr>
              <a:t>Adventista</a:t>
            </a:r>
            <a:r>
              <a:rPr lang="en-US" sz="2000" b="1" dirty="0">
                <a:solidFill>
                  <a:srgbClr val="000000"/>
                </a:solidFill>
                <a:latin typeface="Goudy"/>
              </a:rPr>
              <a:t> do </a:t>
            </a:r>
            <a:r>
              <a:rPr lang="en-US" sz="2000" b="1" dirty="0" err="1">
                <a:solidFill>
                  <a:srgbClr val="000000"/>
                </a:solidFill>
                <a:latin typeface="Goudy"/>
              </a:rPr>
              <a:t>Prata</a:t>
            </a:r>
            <a:r>
              <a:rPr lang="en-US" sz="2000" b="1" dirty="0">
                <a:solidFill>
                  <a:srgbClr val="000000"/>
                </a:solidFill>
                <a:latin typeface="Goudy"/>
              </a:rPr>
              <a:t>. A UAP </a:t>
            </a:r>
            <a:r>
              <a:rPr lang="en-US" sz="2000" b="1" dirty="0" err="1">
                <a:solidFill>
                  <a:srgbClr val="000000"/>
                </a:solidFill>
                <a:latin typeface="Goudy"/>
              </a:rPr>
              <a:t>tem</a:t>
            </a:r>
            <a:r>
              <a:rPr lang="en-US" sz="2000" b="1" dirty="0">
                <a:solidFill>
                  <a:srgbClr val="000000"/>
                </a:solidFill>
                <a:latin typeface="Goudy"/>
              </a:rPr>
              <a:t> </a:t>
            </a:r>
            <a:r>
              <a:rPr lang="en-US" sz="2000" b="1" dirty="0" err="1">
                <a:solidFill>
                  <a:srgbClr val="000000"/>
                </a:solidFill>
                <a:latin typeface="Goudy"/>
              </a:rPr>
              <a:t>cerca</a:t>
            </a:r>
            <a:r>
              <a:rPr lang="en-US" sz="2000" b="1" dirty="0">
                <a:solidFill>
                  <a:srgbClr val="000000"/>
                </a:solidFill>
                <a:latin typeface="Goudy"/>
              </a:rPr>
              <a:t> de 3000 </a:t>
            </a:r>
            <a:r>
              <a:rPr lang="en-US" sz="2000" b="1" dirty="0" err="1">
                <a:solidFill>
                  <a:srgbClr val="000000"/>
                </a:solidFill>
                <a:latin typeface="Goudy"/>
              </a:rPr>
              <a:t>estudantes</a:t>
            </a:r>
            <a:r>
              <a:rPr lang="en-US" sz="2000" b="1" dirty="0">
                <a:solidFill>
                  <a:srgbClr val="000000"/>
                </a:solidFill>
                <a:latin typeface="Goudy"/>
              </a:rPr>
              <a:t>.</a:t>
            </a:r>
            <a:endParaRPr lang="pt-BR" sz="2000" b="1" i="1" dirty="0">
              <a:solidFill>
                <a:srgbClr val="FF0000"/>
              </a:solidFill>
            </a:endParaRPr>
          </a:p>
        </p:txBody>
      </p:sp>
      <p:pic>
        <p:nvPicPr>
          <p:cNvPr id="1028" name="Picture 4" descr="Resultado de imagem para River Plate Adventist University">
            <a:extLst>
              <a:ext uri="{FF2B5EF4-FFF2-40B4-BE49-F238E27FC236}">
                <a16:creationId xmlns:a16="http://schemas.microsoft.com/office/drawing/2014/main" id="{8BF47DD5-3C93-4DA5-8C70-4FBCD6266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3625" y="701726"/>
            <a:ext cx="4492334" cy="29902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en/b/b8/Bibliotecha.jpg">
            <a:extLst>
              <a:ext uri="{FF2B5EF4-FFF2-40B4-BE49-F238E27FC236}">
                <a16:creationId xmlns:a16="http://schemas.microsoft.com/office/drawing/2014/main" id="{8709C9B4-A01C-4C31-98E7-4D3F13718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731692"/>
            <a:ext cx="5354842" cy="3043634"/>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6836E15B-1FD9-40FA-9D43-F90F9D694867}"/>
              </a:ext>
            </a:extLst>
          </p:cNvPr>
          <p:cNvSpPr/>
          <p:nvPr/>
        </p:nvSpPr>
        <p:spPr>
          <a:xfrm>
            <a:off x="3707904" y="3741044"/>
            <a:ext cx="5338055" cy="369332"/>
          </a:xfrm>
          <a:prstGeom prst="rect">
            <a:avLst/>
          </a:prstGeom>
        </p:spPr>
        <p:txBody>
          <a:bodyPr wrap="square">
            <a:spAutoFit/>
          </a:bodyPr>
          <a:lstStyle/>
          <a:p>
            <a:pPr algn="ctr"/>
            <a:r>
              <a:rPr lang="en-US" b="1" dirty="0">
                <a:solidFill>
                  <a:srgbClr val="000000"/>
                </a:solidFill>
                <a:latin typeface="Goudy"/>
              </a:rPr>
              <a:t>UAP - </a:t>
            </a:r>
            <a:r>
              <a:rPr lang="en-US" b="1" dirty="0" err="1">
                <a:solidFill>
                  <a:srgbClr val="000000"/>
                </a:solidFill>
                <a:latin typeface="Goudy"/>
              </a:rPr>
              <a:t>Universidade</a:t>
            </a:r>
            <a:r>
              <a:rPr lang="en-US" b="1" dirty="0">
                <a:solidFill>
                  <a:srgbClr val="000000"/>
                </a:solidFill>
                <a:latin typeface="Goudy"/>
              </a:rPr>
              <a:t> </a:t>
            </a:r>
            <a:r>
              <a:rPr lang="en-US" b="1" dirty="0" err="1">
                <a:solidFill>
                  <a:srgbClr val="000000"/>
                </a:solidFill>
                <a:latin typeface="Goudy"/>
              </a:rPr>
              <a:t>Adventista</a:t>
            </a:r>
            <a:r>
              <a:rPr lang="en-US" b="1" dirty="0">
                <a:solidFill>
                  <a:srgbClr val="000000"/>
                </a:solidFill>
                <a:latin typeface="Goudy"/>
              </a:rPr>
              <a:t> do </a:t>
            </a:r>
            <a:r>
              <a:rPr lang="en-US" b="1" dirty="0" err="1">
                <a:solidFill>
                  <a:srgbClr val="000000"/>
                </a:solidFill>
                <a:latin typeface="Goudy"/>
              </a:rPr>
              <a:t>Prata</a:t>
            </a:r>
            <a:r>
              <a:rPr lang="en-US" b="1" dirty="0">
                <a:solidFill>
                  <a:srgbClr val="000000"/>
                </a:solidFill>
                <a:latin typeface="Goudy"/>
              </a:rPr>
              <a:t> </a:t>
            </a:r>
            <a:endParaRPr lang="pt-BR" dirty="0"/>
          </a:p>
        </p:txBody>
      </p:sp>
      <p:pic>
        <p:nvPicPr>
          <p:cNvPr id="1032" name="Picture 8" descr="https://upload.wikimedia.org/wikipedia/commons/thumb/0/08/Iglesia_del_Sanatorio_Adventista_del_Plata.jpg/1024px-Iglesia_del_Sanatorio_Adventista_del_Plata.jpg">
            <a:extLst>
              <a:ext uri="{FF2B5EF4-FFF2-40B4-BE49-F238E27FC236}">
                <a16:creationId xmlns:a16="http://schemas.microsoft.com/office/drawing/2014/main" id="{53F3B151-9826-403D-A6FA-20AE24F102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772" y="4980375"/>
            <a:ext cx="2814972" cy="187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319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ço Reservado para Texto 2">
            <a:extLst>
              <a:ext uri="{FF2B5EF4-FFF2-40B4-BE49-F238E27FC236}">
                <a16:creationId xmlns:a16="http://schemas.microsoft.com/office/drawing/2014/main" id="{8BBA0ED8-CA9A-4BE6-82A8-A3A3272758EB}"/>
              </a:ext>
            </a:extLst>
          </p:cNvPr>
          <p:cNvSpPr txBox="1">
            <a:spLocks/>
          </p:cNvSpPr>
          <p:nvPr/>
        </p:nvSpPr>
        <p:spPr>
          <a:xfrm>
            <a:off x="15875" y="0"/>
            <a:ext cx="9109075" cy="666750"/>
          </a:xfrm>
          <a:prstGeom prst="rect">
            <a:avLst/>
          </a:prstGeom>
        </p:spPr>
        <p:txBody>
          <a:bodyPr/>
          <a:lstStyle>
            <a:lvl1pPr marL="0" indent="0" algn="l" rtl="0" eaLnBrk="0" fontAlgn="base" hangingPunct="0">
              <a:spcBef>
                <a:spcPct val="20000"/>
              </a:spcBef>
              <a:spcAft>
                <a:spcPct val="0"/>
              </a:spcAft>
              <a:buFont typeface="Arial" panose="020B0604020202020204" pitchFamily="34" charset="0"/>
              <a:buNone/>
              <a:defRPr sz="3200" b="1" kern="1200">
                <a:solidFill>
                  <a:srgbClr val="FFFF00"/>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2800" b="1" kern="1200">
                <a:solidFill>
                  <a:srgbClr val="FFFF00"/>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2400" b="1" kern="1200">
                <a:solidFill>
                  <a:srgbClr val="FFFF00"/>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2000" b="1"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altLang="pt-BR" dirty="0">
                <a:ln>
                  <a:solidFill>
                    <a:schemeClr val="tx1"/>
                  </a:solidFill>
                </a:ln>
              </a:rPr>
              <a:t>DIVISÃO SUL AMERICANA</a:t>
            </a:r>
          </a:p>
        </p:txBody>
      </p:sp>
      <p:sp>
        <p:nvSpPr>
          <p:cNvPr id="3" name="CaixaDeTexto 18">
            <a:extLst>
              <a:ext uri="{FF2B5EF4-FFF2-40B4-BE49-F238E27FC236}">
                <a16:creationId xmlns:a16="http://schemas.microsoft.com/office/drawing/2014/main" id="{C9F417FE-3B71-4ACE-8C75-995AC6BC08E0}"/>
              </a:ext>
            </a:extLst>
          </p:cNvPr>
          <p:cNvSpPr txBox="1">
            <a:spLocks noChangeArrowheads="1"/>
          </p:cNvSpPr>
          <p:nvPr/>
        </p:nvSpPr>
        <p:spPr bwMode="auto">
          <a:xfrm>
            <a:off x="323528" y="3454420"/>
            <a:ext cx="3836702" cy="33855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Animal do Amazonas: Jacaré</a:t>
            </a:r>
            <a:endParaRPr lang="pt-BR" altLang="pt-BR" sz="1600" b="1" dirty="0"/>
          </a:p>
          <a:p>
            <a:r>
              <a:rPr lang="pt-BR" b="1" dirty="0"/>
              <a:t>Os jacarés são animais que se aquecem às margens do rio Amazonas.</a:t>
            </a:r>
          </a:p>
          <a:p>
            <a:r>
              <a:rPr lang="pt-BR" b="1" dirty="0"/>
              <a:t>Eles são répteis que vivem até 60 anos e podem crescer até 5 metros de comprimento.</a:t>
            </a:r>
          </a:p>
          <a:p>
            <a:r>
              <a:rPr lang="pt-BR" b="1" dirty="0"/>
              <a:t>Um jacaré de 3 metros pesa aproximadamente 226 quilos. Eles são muito caçados, pois sua pele resistente serve para fazer bolsas e sapatos </a:t>
            </a:r>
            <a:r>
              <a:rPr lang="en-US" b="1" dirty="0"/>
              <a:t>de </a:t>
            </a:r>
            <a:r>
              <a:rPr lang="en-US" b="1" dirty="0" err="1"/>
              <a:t>couro</a:t>
            </a:r>
            <a:r>
              <a:rPr lang="en-US" b="1" dirty="0"/>
              <a:t>.</a:t>
            </a:r>
            <a:endParaRPr lang="pt-BR" sz="1600" b="1" i="1" dirty="0"/>
          </a:p>
        </p:txBody>
      </p:sp>
      <p:pic>
        <p:nvPicPr>
          <p:cNvPr id="4" name="Imagem 3">
            <a:extLst>
              <a:ext uri="{FF2B5EF4-FFF2-40B4-BE49-F238E27FC236}">
                <a16:creationId xmlns:a16="http://schemas.microsoft.com/office/drawing/2014/main" id="{B4307C60-EA0C-4A58-A45F-C93EBC490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032" y="3938023"/>
            <a:ext cx="4345185" cy="2803345"/>
          </a:xfrm>
          <a:prstGeom prst="rect">
            <a:avLst/>
          </a:prstGeom>
        </p:spPr>
      </p:pic>
      <p:pic>
        <p:nvPicPr>
          <p:cNvPr id="5" name="Imagem 4">
            <a:extLst>
              <a:ext uri="{FF2B5EF4-FFF2-40B4-BE49-F238E27FC236}">
                <a16:creationId xmlns:a16="http://schemas.microsoft.com/office/drawing/2014/main" id="{D72494EE-F7CC-4E95-B595-79E5336D6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704" y="698021"/>
            <a:ext cx="3588525" cy="2691394"/>
          </a:xfrm>
          <a:prstGeom prst="rect">
            <a:avLst/>
          </a:prstGeom>
        </p:spPr>
      </p:pic>
      <p:pic>
        <p:nvPicPr>
          <p:cNvPr id="6" name="Imagem 5">
            <a:extLst>
              <a:ext uri="{FF2B5EF4-FFF2-40B4-BE49-F238E27FC236}">
                <a16:creationId xmlns:a16="http://schemas.microsoft.com/office/drawing/2014/main" id="{FCAAD253-177B-4A21-98A8-768B35487D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1800" y="842971"/>
            <a:ext cx="4214357" cy="2803953"/>
          </a:xfrm>
          <a:prstGeom prst="rect">
            <a:avLst/>
          </a:prstGeom>
        </p:spPr>
      </p:pic>
    </p:spTree>
    <p:extLst>
      <p:ext uri="{BB962C8B-B14F-4D97-AF65-F5344CB8AC3E}">
        <p14:creationId xmlns:p14="http://schemas.microsoft.com/office/powerpoint/2010/main" val="3996428569"/>
      </p:ext>
    </p:extLst>
  </p:cSld>
  <p:clrMapOvr>
    <a:masterClrMapping/>
  </p:clrMapOvr>
</p:sld>
</file>

<file path=ppt/theme/theme1.xml><?xml version="1.0" encoding="utf-8"?>
<a:theme xmlns:a="http://schemas.openxmlformats.org/drawingml/2006/main" name="Verde SERVIÇO">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anchor="ctr"/>
      <a:lstStyle>
        <a:defPPr algn="ctr" fontAlgn="auto">
          <a:spcBef>
            <a:spcPts val="0"/>
          </a:spcBef>
          <a:spcAft>
            <a:spcPts val="0"/>
          </a:spcAf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17733</TotalTime>
  <Words>2961</Words>
  <Application>Microsoft Office PowerPoint</Application>
  <PresentationFormat>Apresentação na tela (4:3)</PresentationFormat>
  <Paragraphs>273</Paragraphs>
  <Slides>49</Slides>
  <Notes>26</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49</vt:i4>
      </vt:variant>
    </vt:vector>
  </HeadingPairs>
  <TitlesOfParts>
    <vt:vector size="58" baseType="lpstr">
      <vt:lpstr>Arial</vt:lpstr>
      <vt:lpstr>Calibri</vt:lpstr>
      <vt:lpstr>Comic Sans MS</vt:lpstr>
      <vt:lpstr>Goudy</vt:lpstr>
      <vt:lpstr>inherit</vt:lpstr>
      <vt:lpstr>Myriad Pro</vt:lpstr>
      <vt:lpstr>Roboto</vt:lpstr>
      <vt:lpstr>Wingdings</vt:lpstr>
      <vt:lpstr>Verde SERVIÇO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Uso Pessoal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Ruy Schwantes</dc:creator>
  <cp:lastModifiedBy>Ruy Ernesto Nobrega Schwantes</cp:lastModifiedBy>
  <cp:revision>965</cp:revision>
  <dcterms:created xsi:type="dcterms:W3CDTF">2014-12-27T17:37:04Z</dcterms:created>
  <dcterms:modified xsi:type="dcterms:W3CDTF">2019-03-25T15:57:15Z</dcterms:modified>
</cp:coreProperties>
</file>