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51"/>
  </p:notesMasterIdLst>
  <p:sldIdLst>
    <p:sldId id="727" r:id="rId2"/>
    <p:sldId id="256" r:id="rId3"/>
    <p:sldId id="766" r:id="rId4"/>
    <p:sldId id="517" r:id="rId5"/>
    <p:sldId id="258" r:id="rId6"/>
    <p:sldId id="259" r:id="rId7"/>
    <p:sldId id="260" r:id="rId8"/>
    <p:sldId id="733" r:id="rId9"/>
    <p:sldId id="819" r:id="rId10"/>
    <p:sldId id="783" r:id="rId11"/>
    <p:sldId id="832" r:id="rId12"/>
    <p:sldId id="833" r:id="rId13"/>
    <p:sldId id="786" r:id="rId14"/>
    <p:sldId id="834" r:id="rId15"/>
    <p:sldId id="835" r:id="rId16"/>
    <p:sldId id="789" r:id="rId17"/>
    <p:sldId id="836" r:id="rId18"/>
    <p:sldId id="837" r:id="rId19"/>
    <p:sldId id="792" r:id="rId20"/>
    <p:sldId id="793" r:id="rId21"/>
    <p:sldId id="823" r:id="rId22"/>
    <p:sldId id="795" r:id="rId23"/>
    <p:sldId id="796" r:id="rId24"/>
    <p:sldId id="824" r:id="rId25"/>
    <p:sldId id="798" r:id="rId26"/>
    <p:sldId id="799" r:id="rId27"/>
    <p:sldId id="825" r:id="rId28"/>
    <p:sldId id="801" r:id="rId29"/>
    <p:sldId id="802" r:id="rId30"/>
    <p:sldId id="826" r:id="rId31"/>
    <p:sldId id="804" r:id="rId32"/>
    <p:sldId id="805" r:id="rId33"/>
    <p:sldId id="827" r:id="rId34"/>
    <p:sldId id="807" r:id="rId35"/>
    <p:sldId id="808" r:id="rId36"/>
    <p:sldId id="828" r:id="rId37"/>
    <p:sldId id="810" r:id="rId38"/>
    <p:sldId id="811" r:id="rId39"/>
    <p:sldId id="829" r:id="rId40"/>
    <p:sldId id="813" r:id="rId41"/>
    <p:sldId id="814" r:id="rId42"/>
    <p:sldId id="830" r:id="rId43"/>
    <p:sldId id="671" r:id="rId44"/>
    <p:sldId id="817" r:id="rId45"/>
    <p:sldId id="838" r:id="rId46"/>
    <p:sldId id="831" r:id="rId47"/>
    <p:sldId id="312" r:id="rId48"/>
    <p:sldId id="325" r:id="rId49"/>
    <p:sldId id="304" r:id="rId5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29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4" autoAdjust="0"/>
    <p:restoredTop sz="94434" autoAdjust="0"/>
  </p:normalViewPr>
  <p:slideViewPr>
    <p:cSldViewPr>
      <p:cViewPr varScale="1">
        <p:scale>
          <a:sx n="72" d="100"/>
          <a:sy n="72" d="100"/>
        </p:scale>
        <p:origin x="1146" y="66"/>
      </p:cViewPr>
      <p:guideLst>
        <p:guide orient="horz" pos="392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y Ernesto Nobrega Schwantes" userId="2159a553c4c1304b" providerId="LiveId" clId="{514D1983-0E23-43BC-B3AB-419684A06FF9}"/>
    <pc:docChg chg="custSel modSld">
      <pc:chgData name="Ruy Ernesto Nobrega Schwantes" userId="2159a553c4c1304b" providerId="LiveId" clId="{514D1983-0E23-43BC-B3AB-419684A06FF9}" dt="2018-12-26T12:39:29.585" v="6" actId="478"/>
      <pc:docMkLst>
        <pc:docMk/>
      </pc:docMkLst>
      <pc:sldChg chg="addSp delSp modSp">
        <pc:chgData name="Ruy Ernesto Nobrega Schwantes" userId="2159a553c4c1304b" providerId="LiveId" clId="{514D1983-0E23-43BC-B3AB-419684A06FF9}" dt="2018-12-26T12:37:07.562" v="5" actId="14100"/>
        <pc:sldMkLst>
          <pc:docMk/>
          <pc:sldMk cId="1401838834" sldId="258"/>
        </pc:sldMkLst>
        <pc:spChg chg="del">
          <ac:chgData name="Ruy Ernesto Nobrega Schwantes" userId="2159a553c4c1304b" providerId="LiveId" clId="{514D1983-0E23-43BC-B3AB-419684A06FF9}" dt="2018-12-26T12:33:03.368" v="1" actId="478"/>
          <ac:spMkLst>
            <pc:docMk/>
            <pc:sldMk cId="1401838834" sldId="258"/>
            <ac:spMk id="2" creationId="{0CA1DF54-1B2A-47A5-B408-4617ECD87339}"/>
          </ac:spMkLst>
        </pc:spChg>
        <pc:spChg chg="del">
          <ac:chgData name="Ruy Ernesto Nobrega Schwantes" userId="2159a553c4c1304b" providerId="LiveId" clId="{514D1983-0E23-43BC-B3AB-419684A06FF9}" dt="2018-12-26T12:32:51.784" v="0" actId="478"/>
          <ac:spMkLst>
            <pc:docMk/>
            <pc:sldMk cId="1401838834" sldId="258"/>
            <ac:spMk id="7" creationId="{70DF5B60-11E8-49AD-B746-636BF5C12ABB}"/>
          </ac:spMkLst>
        </pc:spChg>
        <pc:picChg chg="del">
          <ac:chgData name="Ruy Ernesto Nobrega Schwantes" userId="2159a553c4c1304b" providerId="LiveId" clId="{514D1983-0E23-43BC-B3AB-419684A06FF9}" dt="2018-12-26T12:33:04.803" v="2" actId="478"/>
          <ac:picMkLst>
            <pc:docMk/>
            <pc:sldMk cId="1401838834" sldId="258"/>
            <ac:picMk id="6" creationId="{6ED3A113-6D01-4176-9481-4E2EB7C5E3AC}"/>
          </ac:picMkLst>
        </pc:picChg>
        <pc:picChg chg="add mod">
          <ac:chgData name="Ruy Ernesto Nobrega Schwantes" userId="2159a553c4c1304b" providerId="LiveId" clId="{514D1983-0E23-43BC-B3AB-419684A06FF9}" dt="2018-12-26T12:37:07.562" v="5" actId="14100"/>
          <ac:picMkLst>
            <pc:docMk/>
            <pc:sldMk cId="1401838834" sldId="258"/>
            <ac:picMk id="1026" creationId="{1E41A143-F43C-4E1D-B44A-1BF6E8B211B9}"/>
          </ac:picMkLst>
        </pc:picChg>
      </pc:sldChg>
      <pc:sldChg chg="delSp">
        <pc:chgData name="Ruy Ernesto Nobrega Schwantes" userId="2159a553c4c1304b" providerId="LiveId" clId="{514D1983-0E23-43BC-B3AB-419684A06FF9}" dt="2018-12-26T12:39:29.585" v="6" actId="478"/>
        <pc:sldMkLst>
          <pc:docMk/>
          <pc:sldMk cId="3887523316" sldId="312"/>
        </pc:sldMkLst>
        <pc:spChg chg="del">
          <ac:chgData name="Ruy Ernesto Nobrega Schwantes" userId="2159a553c4c1304b" providerId="LiveId" clId="{514D1983-0E23-43BC-B3AB-419684A06FF9}" dt="2018-12-26T12:39:29.585" v="6" actId="478"/>
          <ac:spMkLst>
            <pc:docMk/>
            <pc:sldMk cId="3887523316" sldId="312"/>
            <ac:spMk id="2" creationId="{94F1B9E8-BD9D-4C3C-8924-32409EB1DCD9}"/>
          </ac:spMkLst>
        </pc:spChg>
        <pc:spChg chg="del">
          <ac:chgData name="Ruy Ernesto Nobrega Schwantes" userId="2159a553c4c1304b" providerId="LiveId" clId="{514D1983-0E23-43BC-B3AB-419684A06FF9}" dt="2018-12-26T12:39:29.585" v="6" actId="478"/>
          <ac:spMkLst>
            <pc:docMk/>
            <pc:sldMk cId="3887523316" sldId="312"/>
            <ac:spMk id="7" creationId="{0CB06AA9-E2A7-4B5A-BC66-746C6AC85378}"/>
          </ac:spMkLst>
        </pc:spChg>
        <pc:spChg chg="del">
          <ac:chgData name="Ruy Ernesto Nobrega Schwantes" userId="2159a553c4c1304b" providerId="LiveId" clId="{514D1983-0E23-43BC-B3AB-419684A06FF9}" dt="2018-12-26T12:39:29.585" v="6" actId="478"/>
          <ac:spMkLst>
            <pc:docMk/>
            <pc:sldMk cId="3887523316" sldId="312"/>
            <ac:spMk id="16" creationId="{A3235630-90A2-4AD9-B84A-45040AAFCFA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916FD-12B9-4956-BC5B-247E394B5456}" type="datetimeFigureOut">
              <a:rPr lang="pt-BR" smtClean="0"/>
              <a:t>26/12/2018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FAE884-63DC-4790-85F0-B80EAB01F3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8659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8382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21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1477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2987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24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970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5785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27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4664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97198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30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6463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04737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33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7983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3508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9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2590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36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404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81658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39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9287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92861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42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1802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5508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44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2006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46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862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7795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12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886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5061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15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486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5557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18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514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2212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CAPA - 3º trime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E884330E-88B8-4835-83A9-C37E536B4025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6" name="Imagem 2">
            <a:extLst>
              <a:ext uri="{FF2B5EF4-FFF2-40B4-BE49-F238E27FC236}">
                <a16:creationId xmlns:a16="http://schemas.microsoft.com/office/drawing/2014/main" id="{633CDA14-AD4B-45D3-86D1-7FEA6415D8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5584825"/>
            <a:ext cx="1157288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8FB24A0E-735C-4FC4-80DA-CADEBEF1A0C3}"/>
              </a:ext>
            </a:extLst>
          </p:cNvPr>
          <p:cNvSpPr/>
          <p:nvPr userDrawn="1"/>
        </p:nvSpPr>
        <p:spPr>
          <a:xfrm>
            <a:off x="1303338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accent3">
                  <a:lumMod val="50000"/>
                </a:schemeClr>
              </a:gs>
              <a:gs pos="69000">
                <a:schemeClr val="accent3">
                  <a:lumMod val="75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8E0FA1A-340C-40F7-81E6-304E1219880E}"/>
              </a:ext>
            </a:extLst>
          </p:cNvPr>
          <p:cNvSpPr/>
          <p:nvPr userDrawn="1"/>
        </p:nvSpPr>
        <p:spPr>
          <a:xfrm>
            <a:off x="260667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35000">
                <a:schemeClr val="accent3">
                  <a:lumMod val="75000"/>
                </a:schemeClr>
              </a:gs>
              <a:gs pos="69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90D8E36-9702-4E20-9375-18AE84B47DD7}"/>
              </a:ext>
            </a:extLst>
          </p:cNvPr>
          <p:cNvSpPr/>
          <p:nvPr userDrawn="1"/>
        </p:nvSpPr>
        <p:spPr>
          <a:xfrm>
            <a:off x="3911600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lumMod val="60000"/>
                  <a:lumOff val="4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1B37ECB-633E-441E-8AA1-4E73F9C341C9}"/>
              </a:ext>
            </a:extLst>
          </p:cNvPr>
          <p:cNvSpPr/>
          <p:nvPr userDrawn="1"/>
        </p:nvSpPr>
        <p:spPr>
          <a:xfrm>
            <a:off x="521652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207709B-A89C-4EBD-ADD3-59DCDAAC299E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3" name="Imagem 9">
            <a:extLst>
              <a:ext uri="{FF2B5EF4-FFF2-40B4-BE49-F238E27FC236}">
                <a16:creationId xmlns:a16="http://schemas.microsoft.com/office/drawing/2014/main" id="{8F10618C-6DFF-4B57-8C56-11E01F72F62B}"/>
              </a:ext>
            </a:extLst>
          </p:cNvPr>
          <p:cNvPicPr>
            <a:picLocks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179705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10" descr="Uma imagem contendo foto, edifício, parede&#10;&#10;Descrição gerada com alta confiança">
            <a:extLst>
              <a:ext uri="{FF2B5EF4-FFF2-40B4-BE49-F238E27FC236}">
                <a16:creationId xmlns:a16="http://schemas.microsoft.com/office/drawing/2014/main" id="{A3B2377A-42E9-49C8-ADD9-9397D55B92CA}"/>
              </a:ext>
            </a:extLst>
          </p:cNvPr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281940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m 11" descr="Uma imagem contendo objeto, foto&#10;&#10;Descrição gerada com alta confiança">
            <a:extLst>
              <a:ext uri="{FF2B5EF4-FFF2-40B4-BE49-F238E27FC236}">
                <a16:creationId xmlns:a16="http://schemas.microsoft.com/office/drawing/2014/main" id="{81D53FD7-CF6A-418E-8A5B-413BC53D6418}"/>
              </a:ext>
            </a:extLst>
          </p:cNvPr>
          <p:cNvPicPr>
            <a:picLocks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3657600"/>
            <a:ext cx="12700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2" descr="Uma imagem contendo foto, parede, interior, objeto&#10;&#10;Descrição gerada com alta confiança">
            <a:extLst>
              <a:ext uri="{FF2B5EF4-FFF2-40B4-BE49-F238E27FC236}">
                <a16:creationId xmlns:a16="http://schemas.microsoft.com/office/drawing/2014/main" id="{3AEF7D3B-664D-459B-9DC7-5D233770E966}"/>
              </a:ext>
            </a:extLst>
          </p:cNvPr>
          <p:cNvPicPr>
            <a:picLocks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839788"/>
            <a:ext cx="127000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eta para a direita 14">
            <a:extLst>
              <a:ext uri="{FF2B5EF4-FFF2-40B4-BE49-F238E27FC236}">
                <a16:creationId xmlns:a16="http://schemas.microsoft.com/office/drawing/2014/main" id="{A4BBDE61-B797-4516-A6E9-336DF772577C}"/>
              </a:ext>
            </a:extLst>
          </p:cNvPr>
          <p:cNvSpPr/>
          <p:nvPr userDrawn="1"/>
        </p:nvSpPr>
        <p:spPr>
          <a:xfrm rot="5400000">
            <a:off x="400050" y="2657476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0000"/>
              </a:solidFill>
            </a:endParaRPr>
          </a:p>
        </p:txBody>
      </p:sp>
      <p:sp>
        <p:nvSpPr>
          <p:cNvPr id="18" name="Seta para a direita 15">
            <a:extLst>
              <a:ext uri="{FF2B5EF4-FFF2-40B4-BE49-F238E27FC236}">
                <a16:creationId xmlns:a16="http://schemas.microsoft.com/office/drawing/2014/main" id="{1DE5B9AE-EBAC-49FD-831F-7F8D8D1AA518}"/>
              </a:ext>
            </a:extLst>
          </p:cNvPr>
          <p:cNvSpPr/>
          <p:nvPr userDrawn="1"/>
        </p:nvSpPr>
        <p:spPr>
          <a:xfrm>
            <a:off x="95250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9" name="Seta para a direita 16">
            <a:extLst>
              <a:ext uri="{FF2B5EF4-FFF2-40B4-BE49-F238E27FC236}">
                <a16:creationId xmlns:a16="http://schemas.microsoft.com/office/drawing/2014/main" id="{300B158C-8944-45B4-A842-7C812A718E28}"/>
              </a:ext>
            </a:extLst>
          </p:cNvPr>
          <p:cNvSpPr/>
          <p:nvPr userDrawn="1"/>
        </p:nvSpPr>
        <p:spPr>
          <a:xfrm rot="16200000">
            <a:off x="395287" y="3197226"/>
            <a:ext cx="485775" cy="323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" name="Seta para a direita 17">
            <a:extLst>
              <a:ext uri="{FF2B5EF4-FFF2-40B4-BE49-F238E27FC236}">
                <a16:creationId xmlns:a16="http://schemas.microsoft.com/office/drawing/2014/main" id="{9C8AC88B-5942-45AB-99B5-58ADAF81675E}"/>
              </a:ext>
            </a:extLst>
          </p:cNvPr>
          <p:cNvSpPr/>
          <p:nvPr userDrawn="1"/>
        </p:nvSpPr>
        <p:spPr>
          <a:xfrm>
            <a:off x="742950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1" name="CaixaDeTexto 18">
            <a:extLst>
              <a:ext uri="{FF2B5EF4-FFF2-40B4-BE49-F238E27FC236}">
                <a16:creationId xmlns:a16="http://schemas.microsoft.com/office/drawing/2014/main" id="{4E1BE383-3AB9-4D0C-A48C-D95DABE4CF7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7449" y="1243331"/>
            <a:ext cx="12731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HISTÓRIAS</a:t>
            </a:r>
          </a:p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DOS CAMPOS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8B97C8C-6581-4DA9-B07D-8F11A12926A2}"/>
              </a:ext>
            </a:extLst>
          </p:cNvPr>
          <p:cNvSpPr/>
          <p:nvPr userDrawn="1"/>
        </p:nvSpPr>
        <p:spPr>
          <a:xfrm>
            <a:off x="1749597" y="620688"/>
            <a:ext cx="4238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MI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ONÁR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OS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5516E58-34D7-4805-84EC-95B6B4827FC7}"/>
              </a:ext>
            </a:extLst>
          </p:cNvPr>
          <p:cNvSpPr txBox="1"/>
          <p:nvPr userDrawn="1"/>
        </p:nvSpPr>
        <p:spPr>
          <a:xfrm>
            <a:off x="2620963" y="4221088"/>
            <a:ext cx="1268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1800" dirty="0"/>
          </a:p>
          <a:p>
            <a:pPr algn="ctr"/>
            <a:r>
              <a:rPr lang="pt-BR" sz="1800" dirty="0"/>
              <a:t>TRIMESTRE</a:t>
            </a:r>
          </a:p>
          <a:p>
            <a:pPr algn="ctr"/>
            <a:r>
              <a:rPr lang="pt-BR" sz="1800" dirty="0"/>
              <a:t>2019</a:t>
            </a:r>
          </a:p>
        </p:txBody>
      </p:sp>
      <p:sp>
        <p:nvSpPr>
          <p:cNvPr id="30" name="Espaço Reservado para Texto 29">
            <a:extLst>
              <a:ext uri="{FF2B5EF4-FFF2-40B4-BE49-F238E27FC236}">
                <a16:creationId xmlns:a16="http://schemas.microsoft.com/office/drawing/2014/main" id="{61069D8B-8B28-4E35-879E-2C48552D62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16238" y="3933825"/>
            <a:ext cx="719137" cy="647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238227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SERVIÇO - Assunto do 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14">
            <a:extLst>
              <a:ext uri="{FF2B5EF4-FFF2-40B4-BE49-F238E27FC236}">
                <a16:creationId xmlns:a16="http://schemas.microsoft.com/office/drawing/2014/main" id="{D66ED7D4-891A-4421-8D76-32A35B1CAA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31640" y="684383"/>
            <a:ext cx="7812360" cy="988841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lvl1pPr algn="ctr">
              <a:buNone/>
              <a:defRPr sz="4000" baseline="0">
                <a:solidFill>
                  <a:schemeClr val="bg1"/>
                </a:solidFill>
              </a:defRPr>
            </a:lvl1pPr>
            <a:lvl2pPr algn="ctr">
              <a:buNone/>
              <a:defRPr sz="40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Informativo Mundial das Missões</a:t>
            </a:r>
          </a:p>
        </p:txBody>
      </p:sp>
      <p:sp>
        <p:nvSpPr>
          <p:cNvPr id="19" name="Espaço Reservado para Imagem 16">
            <a:extLst>
              <a:ext uri="{FF2B5EF4-FFF2-40B4-BE49-F238E27FC236}">
                <a16:creationId xmlns:a16="http://schemas.microsoft.com/office/drawing/2014/main" id="{D7E7BD83-803E-438A-B006-170176C7B2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0396" y="1673224"/>
            <a:ext cx="7740352" cy="514015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noProof="0" dirty="0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3957303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- 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854BBDFB-5678-4D6F-9751-3CCB63753025}"/>
              </a:ext>
            </a:extLst>
          </p:cNvPr>
          <p:cNvSpPr/>
          <p:nvPr userDrawn="1"/>
        </p:nvSpPr>
        <p:spPr>
          <a:xfrm>
            <a:off x="35495" y="0"/>
            <a:ext cx="9108505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9501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ino das Ofer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C943A4D7-F464-46AA-B306-627A8F22A378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CFD6F98-CF4C-4DA7-BEC7-012D4060B618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9F3C1C5C-7732-42B8-AE90-B43EE781E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25" y="689900"/>
            <a:ext cx="9109075" cy="523875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lvl1pPr algn="ctr">
              <a:defRPr sz="2800" b="1">
                <a:solidFill>
                  <a:srgbClr val="FFFF00"/>
                </a:solidFill>
              </a:defRPr>
            </a:lvl1pPr>
            <a:lvl2pPr>
              <a:defRPr b="1">
                <a:solidFill>
                  <a:srgbClr val="FFFF00"/>
                </a:solidFill>
              </a:defRPr>
            </a:lvl2pPr>
            <a:lvl3pPr>
              <a:defRPr b="1">
                <a:solidFill>
                  <a:srgbClr val="FFFF00"/>
                </a:solidFill>
              </a:defRPr>
            </a:lvl3pPr>
            <a:lvl4pPr>
              <a:defRPr b="1">
                <a:solidFill>
                  <a:srgbClr val="FFFF00"/>
                </a:solidFill>
              </a:defRPr>
            </a:lvl4pPr>
            <a:lvl5pPr>
              <a:defRPr b="1">
                <a:solidFill>
                  <a:srgbClr val="FFFF00"/>
                </a:solidFill>
              </a:defRPr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D6FA0C53-8B40-4915-9B42-9E61F87193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FFFF00"/>
                </a:solidFill>
              </a:defRPr>
            </a:lvl1pPr>
            <a:lvl2pPr marL="457200" indent="0">
              <a:buNone/>
              <a:defRPr b="1">
                <a:solidFill>
                  <a:srgbClr val="FFFF00"/>
                </a:solidFill>
              </a:defRPr>
            </a:lvl2pPr>
            <a:lvl3pPr marL="914400" indent="0">
              <a:buNone/>
              <a:defRPr b="1">
                <a:solidFill>
                  <a:srgbClr val="FFFF00"/>
                </a:solidFill>
              </a:defRPr>
            </a:lvl3pPr>
            <a:lvl4pPr marL="1371600" indent="0">
              <a:buNone/>
              <a:defRPr b="1">
                <a:solidFill>
                  <a:srgbClr val="FFFF00"/>
                </a:solidFill>
              </a:defRPr>
            </a:lvl4pPr>
            <a:lvl5pPr marL="1828800" indent="0">
              <a:buNone/>
              <a:defRPr b="1">
                <a:solidFill>
                  <a:srgbClr val="FFFF00"/>
                </a:solidFill>
              </a:defRPr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234544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ral pequ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1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B5E5280-0888-478A-92DC-756B8F7A7FA8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3171E86-687F-4AD5-833A-26E8D95A1805}"/>
              </a:ext>
            </a:extLst>
          </p:cNvPr>
          <p:cNvSpPr/>
          <p:nvPr userDrawn="1"/>
        </p:nvSpPr>
        <p:spPr>
          <a:xfrm>
            <a:off x="0" y="0"/>
            <a:ext cx="1306513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35000">
                <a:schemeClr val="bg2">
                  <a:lumMod val="25000"/>
                </a:schemeClr>
              </a:gs>
              <a:gs pos="69000">
                <a:schemeClr val="accent3">
                  <a:lumMod val="5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2100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AB6CA49-FA97-4265-B31C-24F45B207809}"/>
              </a:ext>
            </a:extLst>
          </p:cNvPr>
          <p:cNvSpPr/>
          <p:nvPr userDrawn="1"/>
        </p:nvSpPr>
        <p:spPr>
          <a:xfrm>
            <a:off x="1303338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accent3">
                  <a:lumMod val="50000"/>
                </a:schemeClr>
              </a:gs>
              <a:gs pos="69000">
                <a:schemeClr val="accent3">
                  <a:lumMod val="75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018BB23-1503-40FD-9E09-8C9CB18EF745}"/>
              </a:ext>
            </a:extLst>
          </p:cNvPr>
          <p:cNvSpPr/>
          <p:nvPr userDrawn="1"/>
        </p:nvSpPr>
        <p:spPr>
          <a:xfrm>
            <a:off x="260667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35000">
                <a:schemeClr val="accent3">
                  <a:lumMod val="75000"/>
                </a:schemeClr>
              </a:gs>
              <a:gs pos="69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9322C02-A10F-411C-B88A-8CABA1BE2F1E}"/>
              </a:ext>
            </a:extLst>
          </p:cNvPr>
          <p:cNvSpPr/>
          <p:nvPr userDrawn="1"/>
        </p:nvSpPr>
        <p:spPr>
          <a:xfrm>
            <a:off x="3911600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lumMod val="60000"/>
                  <a:lumOff val="4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2230A02-5254-4E1B-8161-4C7CA500D0C6}"/>
              </a:ext>
            </a:extLst>
          </p:cNvPr>
          <p:cNvSpPr/>
          <p:nvPr userDrawn="1"/>
        </p:nvSpPr>
        <p:spPr>
          <a:xfrm>
            <a:off x="521652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DF5EDFA-337F-4C37-B148-72322770314E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rgbClr val="C8DDAB"/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9" name="Seta para a direita 14">
            <a:extLst>
              <a:ext uri="{FF2B5EF4-FFF2-40B4-BE49-F238E27FC236}">
                <a16:creationId xmlns:a16="http://schemas.microsoft.com/office/drawing/2014/main" id="{13E3794A-39B9-4F11-9A65-AC2566BBFC9F}"/>
              </a:ext>
            </a:extLst>
          </p:cNvPr>
          <p:cNvSpPr/>
          <p:nvPr userDrawn="1"/>
        </p:nvSpPr>
        <p:spPr>
          <a:xfrm rot="5400000">
            <a:off x="400050" y="2657476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0000"/>
              </a:solidFill>
            </a:endParaRPr>
          </a:p>
        </p:txBody>
      </p:sp>
      <p:sp>
        <p:nvSpPr>
          <p:cNvPr id="10" name="Seta para a direita 15">
            <a:extLst>
              <a:ext uri="{FF2B5EF4-FFF2-40B4-BE49-F238E27FC236}">
                <a16:creationId xmlns:a16="http://schemas.microsoft.com/office/drawing/2014/main" id="{DFB7F4FA-087C-404C-B195-50699B26695F}"/>
              </a:ext>
            </a:extLst>
          </p:cNvPr>
          <p:cNvSpPr/>
          <p:nvPr userDrawn="1"/>
        </p:nvSpPr>
        <p:spPr>
          <a:xfrm>
            <a:off x="95250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1" name="Seta para a direita 16">
            <a:extLst>
              <a:ext uri="{FF2B5EF4-FFF2-40B4-BE49-F238E27FC236}">
                <a16:creationId xmlns:a16="http://schemas.microsoft.com/office/drawing/2014/main" id="{5E88BB1A-AC3F-4CD1-A010-5AA2B37E13C5}"/>
              </a:ext>
            </a:extLst>
          </p:cNvPr>
          <p:cNvSpPr/>
          <p:nvPr userDrawn="1"/>
        </p:nvSpPr>
        <p:spPr>
          <a:xfrm rot="16200000">
            <a:off x="395287" y="3197226"/>
            <a:ext cx="485775" cy="323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2" name="Seta para a direita 17">
            <a:extLst>
              <a:ext uri="{FF2B5EF4-FFF2-40B4-BE49-F238E27FC236}">
                <a16:creationId xmlns:a16="http://schemas.microsoft.com/office/drawing/2014/main" id="{36A8CDFF-E5D3-445F-A807-E5E0A8994676}"/>
              </a:ext>
            </a:extLst>
          </p:cNvPr>
          <p:cNvSpPr/>
          <p:nvPr userDrawn="1"/>
        </p:nvSpPr>
        <p:spPr>
          <a:xfrm>
            <a:off x="742950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BF2629F-D774-4FB0-872E-9E4F21426014}"/>
              </a:ext>
            </a:extLst>
          </p:cNvPr>
          <p:cNvSpPr/>
          <p:nvPr userDrawn="1"/>
        </p:nvSpPr>
        <p:spPr>
          <a:xfrm>
            <a:off x="1331913" y="666750"/>
            <a:ext cx="7812087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D9099EE3-ED9B-4A5A-98AE-233EE12133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4" y="5247095"/>
            <a:ext cx="1206000" cy="1278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807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9" r:id="rId2"/>
    <p:sldLayoutId id="2147483672" r:id="rId3"/>
    <p:sldLayoutId id="2147483674" r:id="rId4"/>
    <p:sldLayoutId id="2147483677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g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Relationship Id="rId9" Type="http://schemas.openxmlformats.org/officeDocument/2006/relationships/image" Target="../media/image1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g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g"/><Relationship Id="rId4" Type="http://schemas.openxmlformats.org/officeDocument/2006/relationships/image" Target="../media/image5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g"/><Relationship Id="rId4" Type="http://schemas.openxmlformats.org/officeDocument/2006/relationships/image" Target="../media/image6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71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g"/><Relationship Id="rId4" Type="http://schemas.openxmlformats.org/officeDocument/2006/relationships/image" Target="../media/image7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g"/><Relationship Id="rId4" Type="http://schemas.openxmlformats.org/officeDocument/2006/relationships/image" Target="../media/image8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3" Type="http://schemas.openxmlformats.org/officeDocument/2006/relationships/image" Target="../media/image85.jpg"/><Relationship Id="rId7" Type="http://schemas.openxmlformats.org/officeDocument/2006/relationships/image" Target="../media/image8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86.jpg"/><Relationship Id="rId9" Type="http://schemas.openxmlformats.org/officeDocument/2006/relationships/image" Target="../media/image1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g"/><Relationship Id="rId4" Type="http://schemas.openxmlformats.org/officeDocument/2006/relationships/image" Target="../media/image9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g"/><Relationship Id="rId3" Type="http://schemas.openxmlformats.org/officeDocument/2006/relationships/image" Target="../media/image96.jpg"/><Relationship Id="rId7" Type="http://schemas.openxmlformats.org/officeDocument/2006/relationships/image" Target="../media/image10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jpg"/><Relationship Id="rId5" Type="http://schemas.openxmlformats.org/officeDocument/2006/relationships/image" Target="../media/image98.jpg"/><Relationship Id="rId4" Type="http://schemas.openxmlformats.org/officeDocument/2006/relationships/image" Target="../media/image97.jpg"/><Relationship Id="rId9" Type="http://schemas.openxmlformats.org/officeDocument/2006/relationships/image" Target="../media/image1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g"/><Relationship Id="rId4" Type="http://schemas.openxmlformats.org/officeDocument/2006/relationships/image" Target="../media/image10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0.jpg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1.JPG"/><Relationship Id="rId4" Type="http://schemas.openxmlformats.org/officeDocument/2006/relationships/image" Target="../media/image1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g"/><Relationship Id="rId3" Type="http://schemas.openxmlformats.org/officeDocument/2006/relationships/image" Target="../media/image115.jpe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20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21.jpg"/><Relationship Id="rId7" Type="http://schemas.openxmlformats.org/officeDocument/2006/relationships/image" Target="../media/image12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4.jpg"/><Relationship Id="rId5" Type="http://schemas.openxmlformats.org/officeDocument/2006/relationships/image" Target="../media/image123.jpg"/><Relationship Id="rId4" Type="http://schemas.openxmlformats.org/officeDocument/2006/relationships/image" Target="../media/image122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mailto:ruy_ernesto@hotmail.com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slide" Target="slide40.xml"/><Relationship Id="rId3" Type="http://schemas.openxmlformats.org/officeDocument/2006/relationships/slide" Target="slide10.xml"/><Relationship Id="rId7" Type="http://schemas.openxmlformats.org/officeDocument/2006/relationships/slide" Target="slide22.xml"/><Relationship Id="rId12" Type="http://schemas.openxmlformats.org/officeDocument/2006/relationships/slide" Target="slide37.xml"/><Relationship Id="rId2" Type="http://schemas.openxmlformats.org/officeDocument/2006/relationships/slide" Target="slide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9.xml"/><Relationship Id="rId11" Type="http://schemas.openxmlformats.org/officeDocument/2006/relationships/slide" Target="slide34.xml"/><Relationship Id="rId5" Type="http://schemas.openxmlformats.org/officeDocument/2006/relationships/slide" Target="slide16.xml"/><Relationship Id="rId10" Type="http://schemas.openxmlformats.org/officeDocument/2006/relationships/slide" Target="slide31.xml"/><Relationship Id="rId4" Type="http://schemas.openxmlformats.org/officeDocument/2006/relationships/slide" Target="slide13.xml"/><Relationship Id="rId9" Type="http://schemas.openxmlformats.org/officeDocument/2006/relationships/slide" Target="slide28.xml"/><Relationship Id="rId14" Type="http://schemas.openxmlformats.org/officeDocument/2006/relationships/slide" Target="slide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3D7891B-1221-4365-A4EF-5B47686381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7784" y="3645024"/>
            <a:ext cx="1224136" cy="936501"/>
          </a:xfrm>
        </p:spPr>
        <p:txBody>
          <a:bodyPr/>
          <a:lstStyle/>
          <a:p>
            <a:pPr algn="ctr"/>
            <a:r>
              <a:rPr lang="pt-BR" sz="6000" b="1" dirty="0"/>
              <a:t>1º</a:t>
            </a:r>
          </a:p>
        </p:txBody>
      </p:sp>
    </p:spTree>
    <p:extLst>
      <p:ext uri="{BB962C8B-B14F-4D97-AF65-F5344CB8AC3E}">
        <p14:creationId xmlns:p14="http://schemas.microsoft.com/office/powerpoint/2010/main" val="2498257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10C480AD-C7A1-4B10-9482-924454DBBA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9" r="7773"/>
          <a:stretch/>
        </p:blipFill>
        <p:spPr>
          <a:xfrm>
            <a:off x="348408" y="1619036"/>
            <a:ext cx="3071463" cy="3581579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S02 - Missões – 12 de janeiro</a:t>
            </a:r>
            <a:endParaRPr lang="pt-BR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65825" y="836712"/>
            <a:ext cx="9059126" cy="78581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Vamos lá, Boss!</a:t>
            </a:r>
          </a:p>
        </p:txBody>
      </p:sp>
      <p:sp>
        <p:nvSpPr>
          <p:cNvPr id="3" name="Retângulo 2"/>
          <p:cNvSpPr/>
          <p:nvPr/>
        </p:nvSpPr>
        <p:spPr>
          <a:xfrm>
            <a:off x="179512" y="5157538"/>
            <a:ext cx="324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err="1"/>
              <a:t>Bosenakitso</a:t>
            </a:r>
            <a:r>
              <a:rPr lang="pt-BR" b="1" dirty="0"/>
              <a:t> “Boss” </a:t>
            </a:r>
            <a:r>
              <a:rPr lang="pt-BR" b="1" dirty="0" err="1"/>
              <a:t>Chabale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6123567E-371C-4A69-A9C6-47522AFC49AB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50888" y="782801"/>
            <a:ext cx="3567600" cy="5259600"/>
          </a:xfrm>
          <a:prstGeom prst="rect">
            <a:avLst/>
          </a:prstGeom>
        </p:spPr>
      </p:pic>
      <p:sp>
        <p:nvSpPr>
          <p:cNvPr id="15" name="CaixaDeTexto 2">
            <a:extLst>
              <a:ext uri="{FF2B5EF4-FFF2-40B4-BE49-F238E27FC236}">
                <a16:creationId xmlns:a16="http://schemas.microsoft.com/office/drawing/2014/main" id="{2EA2C352-7A15-4BAF-8EC1-1D2296891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994" y="6261264"/>
            <a:ext cx="17419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Botsuana</a:t>
            </a:r>
            <a:endParaRPr lang="pt-BR" altLang="pt-BR" sz="2400" b="1" dirty="0"/>
          </a:p>
        </p:txBody>
      </p: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5EA4DE1F-710F-4E17-BC8F-F5D916C42216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4427984" y="4005064"/>
            <a:ext cx="864096" cy="248703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m 12">
            <a:extLst>
              <a:ext uri="{FF2B5EF4-FFF2-40B4-BE49-F238E27FC236}">
                <a16:creationId xmlns:a16="http://schemas.microsoft.com/office/drawing/2014/main" id="{A7350C0B-017F-42C7-986E-9ED6B5FFE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25" y="5619203"/>
            <a:ext cx="173355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2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Texto 3">
            <a:extLst>
              <a:ext uri="{FF2B5EF4-FFF2-40B4-BE49-F238E27FC236}">
                <a16:creationId xmlns:a16="http://schemas.microsoft.com/office/drawing/2014/main" id="{81107595-5FED-4B66-8A4F-1AD0DA60B2FA}"/>
              </a:ext>
            </a:extLst>
          </p:cNvPr>
          <p:cNvSpPr txBox="1">
            <a:spLocks/>
          </p:cNvSpPr>
          <p:nvPr/>
        </p:nvSpPr>
        <p:spPr>
          <a:xfrm>
            <a:off x="15875" y="-14132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pt-BR">
                <a:ln>
                  <a:solidFill>
                    <a:schemeClr val="tx1"/>
                  </a:solidFill>
                </a:ln>
              </a:rPr>
              <a:t>DIVISÃO SUL-AFRICANA OCEANO ÍNDICO</a:t>
            </a:r>
            <a:endParaRPr lang="pt-BR" altLang="pt-B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1BB440FB-113C-4C3A-A648-F8EC32E50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7" y="690952"/>
            <a:ext cx="3334470" cy="30607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Botsuana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O Baobá é uma das maiores árvores do mundo, existe em Botsuana, no deserto do Kalahari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Chega a 30 metros de altura e um diâmetro de 7 a 10 metros (circunferência de mais de  40 metros)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Vive milhares de anos.</a:t>
            </a:r>
          </a:p>
        </p:txBody>
      </p:sp>
      <p:sp>
        <p:nvSpPr>
          <p:cNvPr id="11" name="CaixaDeTexto 2">
            <a:extLst>
              <a:ext uri="{FF2B5EF4-FFF2-40B4-BE49-F238E27FC236}">
                <a16:creationId xmlns:a16="http://schemas.microsoft.com/office/drawing/2014/main" id="{704E007A-CF1B-4645-A9AB-B00AAD9D1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249" y="1873963"/>
            <a:ext cx="17335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Botsuana</a:t>
            </a:r>
            <a:endParaRPr lang="pt-BR" altLang="pt-BR" sz="2400" b="1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B63FA85A-3C6B-4C29-8CBE-58D520E0A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721438"/>
            <a:ext cx="1733550" cy="1152525"/>
          </a:xfrm>
          <a:prstGeom prst="rect">
            <a:avLst/>
          </a:prstGeom>
        </p:spPr>
      </p:pic>
      <p:pic>
        <p:nvPicPr>
          <p:cNvPr id="2050" name="Picture 2" descr="Resultado de imagem para baobÃ¡s kalahari">
            <a:extLst>
              <a:ext uri="{FF2B5EF4-FFF2-40B4-BE49-F238E27FC236}">
                <a16:creationId xmlns:a16="http://schemas.microsoft.com/office/drawing/2014/main" id="{6773856D-3632-42C0-AE12-B700A8BBE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7" y="3757544"/>
            <a:ext cx="4572000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a/a8/Adansonia_grandidieri04.jpg/253px-Adansonia_grandidieri04.jpg">
            <a:extLst>
              <a:ext uri="{FF2B5EF4-FFF2-40B4-BE49-F238E27FC236}">
                <a16:creationId xmlns:a16="http://schemas.microsoft.com/office/drawing/2014/main" id="{12125D57-543C-49ED-88C0-B2FF89EB4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620" y="690952"/>
            <a:ext cx="2802564" cy="373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upload.wikimedia.org/wikipedia/commons/thumb/4/4a/Adansonia_digitata_0013.jpg/253px-Adansonia_digitata_0013.jpg">
            <a:extLst>
              <a:ext uri="{FF2B5EF4-FFF2-40B4-BE49-F238E27FC236}">
                <a16:creationId xmlns:a16="http://schemas.microsoft.com/office/drawing/2014/main" id="{1768F90D-3E2C-42AA-A168-E03ABE0F2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3" y="4728925"/>
            <a:ext cx="2812974" cy="211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A14DFAD-6273-49AB-93D0-B204BE491F0B}"/>
              </a:ext>
            </a:extLst>
          </p:cNvPr>
          <p:cNvSpPr txBox="1"/>
          <p:nvPr/>
        </p:nvSpPr>
        <p:spPr>
          <a:xfrm>
            <a:off x="4826902" y="6095037"/>
            <a:ext cx="1473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Detalhe da flor do baobá</a:t>
            </a:r>
          </a:p>
        </p:txBody>
      </p:sp>
      <p:pic>
        <p:nvPicPr>
          <p:cNvPr id="2056" name="Picture 8" descr="Adansonia digitata, o baobÃ¡-africano.">
            <a:extLst>
              <a:ext uri="{FF2B5EF4-FFF2-40B4-BE49-F238E27FC236}">
                <a16:creationId xmlns:a16="http://schemas.microsoft.com/office/drawing/2014/main" id="{6576DA54-FD31-48A0-B8BD-33497CBBD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452" y="2349996"/>
            <a:ext cx="1594456" cy="237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446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8BBA0ED8-CA9A-4BE6-82A8-A3A3272758EB}"/>
              </a:ext>
            </a:extLst>
          </p:cNvPr>
          <p:cNvSpPr txBox="1">
            <a:spLocks/>
          </p:cNvSpPr>
          <p:nvPr/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SUL-AFRICANA OCEANO ÍNDICO</a:t>
            </a:r>
          </a:p>
        </p:txBody>
      </p:sp>
      <p:sp>
        <p:nvSpPr>
          <p:cNvPr id="6" name="CaixaDeTexto 18">
            <a:extLst>
              <a:ext uri="{FF2B5EF4-FFF2-40B4-BE49-F238E27FC236}">
                <a16:creationId xmlns:a16="http://schemas.microsoft.com/office/drawing/2014/main" id="{97DCD8DF-4EF6-4AF7-9D69-C22671C36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952" y="900812"/>
            <a:ext cx="3358960" cy="34163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2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Gnu</a:t>
            </a:r>
            <a:r>
              <a:rPr lang="pt-BR" altLang="pt-BR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de cauda preta</a:t>
            </a:r>
          </a:p>
          <a:p>
            <a:endParaRPr lang="pt-BR" sz="20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600" dirty="0">
                <a:latin typeface="Comic Sans MS" panose="030F0702030302020204" pitchFamily="66" charset="0"/>
              </a:rPr>
              <a:t>O </a:t>
            </a:r>
            <a:r>
              <a:rPr lang="es-ES" sz="1600" b="1" dirty="0" err="1">
                <a:latin typeface="Comic Sans MS" panose="030F0702030302020204" pitchFamily="66" charset="0"/>
              </a:rPr>
              <a:t>Gnu</a:t>
            </a:r>
            <a:r>
              <a:rPr lang="es-ES" sz="1600" dirty="0">
                <a:latin typeface="Comic Sans MS" panose="030F0702030302020204" pitchFamily="66" charset="0"/>
              </a:rPr>
              <a:t> de cauda </a:t>
            </a:r>
            <a:r>
              <a:rPr lang="es-ES" sz="1600" dirty="0" err="1">
                <a:latin typeface="Comic Sans MS" panose="030F0702030302020204" pitchFamily="66" charset="0"/>
              </a:rPr>
              <a:t>preta</a:t>
            </a:r>
            <a:r>
              <a:rPr lang="es-ES" sz="1600" dirty="0">
                <a:latin typeface="Comic Sans MS" panose="030F0702030302020204" pitchFamily="66" charset="0"/>
              </a:rPr>
              <a:t> é encontrado </a:t>
            </a:r>
            <a:r>
              <a:rPr lang="es-ES" sz="1600" dirty="0" err="1">
                <a:latin typeface="Comic Sans MS" panose="030F0702030302020204" pitchFamily="66" charset="0"/>
              </a:rPr>
              <a:t>em</a:t>
            </a:r>
            <a:r>
              <a:rPr lang="es-ES" sz="1600" dirty="0">
                <a:latin typeface="Comic Sans MS" panose="030F0702030302020204" pitchFamily="66" charset="0"/>
              </a:rPr>
              <a:t> diversas partes da África, inclusive </a:t>
            </a:r>
            <a:r>
              <a:rPr lang="es-ES" sz="1600" dirty="0" err="1">
                <a:latin typeface="Comic Sans MS" panose="030F0702030302020204" pitchFamily="66" charset="0"/>
              </a:rPr>
              <a:t>em</a:t>
            </a:r>
            <a:r>
              <a:rPr lang="es-ES" sz="1600" dirty="0">
                <a:latin typeface="Comic Sans MS" panose="030F0702030302020204" pitchFamily="66" charset="0"/>
              </a:rPr>
              <a:t> </a:t>
            </a:r>
            <a:r>
              <a:rPr lang="es-ES" sz="1600" b="1" i="1" dirty="0">
                <a:latin typeface="Comic Sans MS" panose="030F0702030302020204" pitchFamily="66" charset="0"/>
              </a:rPr>
              <a:t>Botsuana</a:t>
            </a:r>
            <a:r>
              <a:rPr lang="es-ES" sz="1600" dirty="0">
                <a:latin typeface="Comic Sans MS" panose="030F0702030302020204" pitchFamily="66" charset="0"/>
              </a:rPr>
              <a:t>;</a:t>
            </a:r>
          </a:p>
          <a:p>
            <a:pPr algn="just"/>
            <a:endParaRPr lang="es-ES" sz="16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600" dirty="0">
                <a:latin typeface="Comic Sans MS" panose="030F0702030302020204" pitchFamily="66" charset="0"/>
              </a:rPr>
              <a:t>Tem pelagem cinzenta, mas a cauda e a face são negras</a:t>
            </a:r>
            <a:r>
              <a:rPr lang="es-ES" sz="1600" dirty="0">
                <a:latin typeface="Comic Sans MS" panose="030F0702030302020204" pitchFamily="66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6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600" dirty="0">
                <a:latin typeface="Comic Sans MS" panose="030F0702030302020204" pitchFamily="66" charset="0"/>
              </a:rPr>
              <a:t>Possui barba e crina espessas;</a:t>
            </a:r>
          </a:p>
          <a:p>
            <a:pPr algn="just"/>
            <a:r>
              <a:rPr lang="pt-BR" sz="1600" dirty="0">
                <a:latin typeface="Comic Sans MS" panose="030F0702030302020204" pitchFamily="66" charset="0"/>
              </a:rPr>
              <a:t> </a:t>
            </a:r>
            <a:endParaRPr lang="es-ES" sz="16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600" dirty="0" err="1">
                <a:latin typeface="Comic Sans MS" panose="030F0702030302020204" pitchFamily="66" charset="0"/>
              </a:rPr>
              <a:t>Vivem</a:t>
            </a:r>
            <a:r>
              <a:rPr lang="es-ES" sz="1600" dirty="0">
                <a:latin typeface="Comic Sans MS" panose="030F0702030302020204" pitchFamily="66" charset="0"/>
              </a:rPr>
              <a:t> </a:t>
            </a:r>
            <a:r>
              <a:rPr lang="es-ES" sz="1600" dirty="0" err="1">
                <a:latin typeface="Comic Sans MS" panose="030F0702030302020204" pitchFamily="66" charset="0"/>
              </a:rPr>
              <a:t>em</a:t>
            </a:r>
            <a:r>
              <a:rPr lang="es-ES" sz="1600" dirty="0">
                <a:latin typeface="Comic Sans MS" panose="030F0702030302020204" pitchFamily="66" charset="0"/>
              </a:rPr>
              <a:t> </a:t>
            </a:r>
            <a:r>
              <a:rPr lang="es-ES" sz="1600" dirty="0" err="1">
                <a:latin typeface="Comic Sans MS" panose="030F0702030302020204" pitchFamily="66" charset="0"/>
              </a:rPr>
              <a:t>pequenos</a:t>
            </a:r>
            <a:r>
              <a:rPr lang="es-ES" sz="1600" dirty="0">
                <a:latin typeface="Comic Sans MS" panose="030F0702030302020204" pitchFamily="66" charset="0"/>
              </a:rPr>
              <a:t> grupos.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62D2D87-6753-4F91-A234-E7A340AE3D77}"/>
              </a:ext>
            </a:extLst>
          </p:cNvPr>
          <p:cNvSpPr txBox="1"/>
          <p:nvPr/>
        </p:nvSpPr>
        <p:spPr>
          <a:xfrm>
            <a:off x="1110258" y="6021288"/>
            <a:ext cx="1733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Comic Sans MS" panose="030F0702030302020204" pitchFamily="66" charset="0"/>
              </a:rPr>
              <a:t>Bandeira de Botsuana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046C78F-BEC8-4780-822A-07B36E534DB7}"/>
              </a:ext>
            </a:extLst>
          </p:cNvPr>
          <p:cNvSpPr txBox="1"/>
          <p:nvPr/>
        </p:nvSpPr>
        <p:spPr>
          <a:xfrm>
            <a:off x="6744251" y="3079714"/>
            <a:ext cx="1572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err="1">
                <a:latin typeface="Comic Sans MS" panose="030F0702030302020204" pitchFamily="66" charset="0"/>
              </a:rPr>
              <a:t>Gnu</a:t>
            </a:r>
            <a:r>
              <a:rPr lang="pt-BR" sz="1600" dirty="0">
                <a:latin typeface="Comic Sans MS" panose="030F0702030302020204" pitchFamily="66" charset="0"/>
              </a:rPr>
              <a:t> fêmea com filhote </a:t>
            </a:r>
          </a:p>
        </p:txBody>
      </p:sp>
      <p:pic>
        <p:nvPicPr>
          <p:cNvPr id="10" name="Picture 2" descr="Imagem relacionada">
            <a:extLst>
              <a:ext uri="{FF2B5EF4-FFF2-40B4-BE49-F238E27FC236}">
                <a16:creationId xmlns:a16="http://schemas.microsoft.com/office/drawing/2014/main" id="{9BD6D00D-CA21-4AF0-B558-73FE5AB7D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923" y="751801"/>
            <a:ext cx="2774306" cy="1849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6" descr="Resultado de imagem para Connochaetes taurinus">
            <a:extLst>
              <a:ext uri="{FF2B5EF4-FFF2-40B4-BE49-F238E27FC236}">
                <a16:creationId xmlns:a16="http://schemas.microsoft.com/office/drawing/2014/main" id="{B2F93A03-4D13-47CD-A341-9D37F29AA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509120"/>
            <a:ext cx="3168352" cy="2240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8" descr="Resultado de imagem para Connochaetes taurinus">
            <a:extLst>
              <a:ext uri="{FF2B5EF4-FFF2-40B4-BE49-F238E27FC236}">
                <a16:creationId xmlns:a16="http://schemas.microsoft.com/office/drawing/2014/main" id="{32F062B3-F3E4-437C-BC09-308CE7EB8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394" y="2725635"/>
            <a:ext cx="2462857" cy="1637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E92CAC35-9E3A-414A-A947-4F7547D3B7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8" y="4724747"/>
            <a:ext cx="173355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80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04CE7B6-70D9-41CA-AA3A-D1FE990CC6ED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1645200"/>
            <a:ext cx="3265200" cy="3535200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S03 - Missões – 19 de janeiro</a:t>
            </a:r>
            <a:endParaRPr lang="pt-BR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65824" y="836712"/>
            <a:ext cx="9109075" cy="78581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Somente vegetais</a:t>
            </a:r>
          </a:p>
        </p:txBody>
      </p:sp>
      <p:sp>
        <p:nvSpPr>
          <p:cNvPr id="3" name="Retângulo 2"/>
          <p:cNvSpPr/>
          <p:nvPr/>
        </p:nvSpPr>
        <p:spPr>
          <a:xfrm>
            <a:off x="179512" y="5157538"/>
            <a:ext cx="324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Joanna </a:t>
            </a:r>
            <a:r>
              <a:rPr lang="pt-BR" b="1" dirty="0" err="1"/>
              <a:t>Lechina</a:t>
            </a:r>
            <a:r>
              <a:rPr lang="pt-BR" b="1" dirty="0"/>
              <a:t>, 6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6C75D5EB-D2F2-4247-9D6F-C8FE01EC6A60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50888" y="782801"/>
            <a:ext cx="3567600" cy="5259600"/>
          </a:xfrm>
          <a:prstGeom prst="rect">
            <a:avLst/>
          </a:prstGeom>
        </p:spPr>
      </p:pic>
      <p:sp>
        <p:nvSpPr>
          <p:cNvPr id="15" name="CaixaDeTexto 2">
            <a:extLst>
              <a:ext uri="{FF2B5EF4-FFF2-40B4-BE49-F238E27FC236}">
                <a16:creationId xmlns:a16="http://schemas.microsoft.com/office/drawing/2014/main" id="{84E61B9B-9690-4CAF-BB79-280D6D6F1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994" y="6261264"/>
            <a:ext cx="17419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Botsuana</a:t>
            </a:r>
            <a:endParaRPr lang="pt-BR" altLang="pt-BR" sz="2400" b="1" dirty="0"/>
          </a:p>
        </p:txBody>
      </p: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1BEE451B-72E9-424A-8ECD-5E323A781AA3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4427984" y="4005064"/>
            <a:ext cx="864096" cy="248703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m 12">
            <a:extLst>
              <a:ext uri="{FF2B5EF4-FFF2-40B4-BE49-F238E27FC236}">
                <a16:creationId xmlns:a16="http://schemas.microsoft.com/office/drawing/2014/main" id="{973C2813-5871-4A97-8531-EFB2D8EEC0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25" y="5619203"/>
            <a:ext cx="173355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4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adventist botswana">
            <a:extLst>
              <a:ext uri="{FF2B5EF4-FFF2-40B4-BE49-F238E27FC236}">
                <a16:creationId xmlns:a16="http://schemas.microsoft.com/office/drawing/2014/main" id="{F6CAD263-EA6A-4C07-BC2B-23D102CF7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1" y="3685867"/>
            <a:ext cx="4978016" cy="312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8249EA-7043-49D0-BB8E-2094A81EC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SUL-AFRICANA OCEANO ÍNDICO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583A7C5-CA76-4D1C-B478-667E908C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6" y="705084"/>
            <a:ext cx="5179704" cy="289910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Botsuana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Casa típica na região do deserto do Kalahari. Nessa região faz muito calor de dia e muito frio de noite. A ausência de água no deserto provoca essa diferença de temperaturas.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A igreja adventista mantém um hospital em </a:t>
            </a:r>
            <a:r>
              <a:rPr lang="pt-BR" sz="2000" dirty="0" err="1"/>
              <a:t>Butsuana</a:t>
            </a:r>
            <a:r>
              <a:rPr lang="pt-BR" sz="2000" dirty="0"/>
              <a:t> há já 96 anos. Kanye SDA Hospital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Além disso mantém também uma escola de enfermagem.  A </a:t>
            </a:r>
            <a:r>
              <a:rPr lang="en-US" sz="2000" dirty="0"/>
              <a:t>Kanye SDA College of Nursing</a:t>
            </a:r>
            <a:endParaRPr lang="pt-BR" sz="2000" dirty="0"/>
          </a:p>
        </p:txBody>
      </p:sp>
      <p:sp>
        <p:nvSpPr>
          <p:cNvPr id="6" name="CaixaDeTexto 2">
            <a:extLst>
              <a:ext uri="{FF2B5EF4-FFF2-40B4-BE49-F238E27FC236}">
                <a16:creationId xmlns:a16="http://schemas.microsoft.com/office/drawing/2014/main" id="{41E05618-138A-4E1D-8C52-8CBA8F3F1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0419" y="6392684"/>
            <a:ext cx="17419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Botsuana</a:t>
            </a:r>
            <a:endParaRPr lang="pt-BR" altLang="pt-BR" sz="2400" b="1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A2DE8FB-D469-44C5-B32A-4FE90A375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198" y="5660243"/>
            <a:ext cx="1733550" cy="113988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56229FC-A2F3-4CFB-8BAB-523543E78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96" y="705084"/>
            <a:ext cx="3816424" cy="2343418"/>
          </a:xfrm>
          <a:prstGeom prst="rect">
            <a:avLst/>
          </a:prstGeom>
        </p:spPr>
      </p:pic>
      <p:pic>
        <p:nvPicPr>
          <p:cNvPr id="3074" name="Picture 2" descr="Resultado de imagem para Kanye SDA Hospital">
            <a:extLst>
              <a:ext uri="{FF2B5EF4-FFF2-40B4-BE49-F238E27FC236}">
                <a16:creationId xmlns:a16="http://schemas.microsoft.com/office/drawing/2014/main" id="{C9EFB7CB-BB2C-40BD-99C2-6EC310CC0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794" y="3091920"/>
            <a:ext cx="3377109" cy="252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D72866EF-2874-44D5-99FD-C60FC0E3537D}"/>
              </a:ext>
            </a:extLst>
          </p:cNvPr>
          <p:cNvSpPr/>
          <p:nvPr/>
        </p:nvSpPr>
        <p:spPr>
          <a:xfrm>
            <a:off x="5801792" y="3131676"/>
            <a:ext cx="1210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</a:rPr>
              <a:t>hospital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C1B9446-BA7D-466B-A2A1-53AA13BCC58C}"/>
              </a:ext>
            </a:extLst>
          </p:cNvPr>
          <p:cNvSpPr/>
          <p:nvPr/>
        </p:nvSpPr>
        <p:spPr>
          <a:xfrm>
            <a:off x="2009851" y="3642520"/>
            <a:ext cx="30678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</a:rPr>
              <a:t>escola de enfermagem</a:t>
            </a:r>
          </a:p>
        </p:txBody>
      </p:sp>
    </p:spTree>
    <p:extLst>
      <p:ext uri="{BB962C8B-B14F-4D97-AF65-F5344CB8AC3E}">
        <p14:creationId xmlns:p14="http://schemas.microsoft.com/office/powerpoint/2010/main" val="857698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8BBA0ED8-CA9A-4BE6-82A8-A3A3272758EB}"/>
              </a:ext>
            </a:extLst>
          </p:cNvPr>
          <p:cNvSpPr txBox="1">
            <a:spLocks/>
          </p:cNvSpPr>
          <p:nvPr/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SUL-AFRICANA OCEANO ÍNDICO</a:t>
            </a:r>
          </a:p>
        </p:txBody>
      </p:sp>
      <p:sp>
        <p:nvSpPr>
          <p:cNvPr id="6" name="CaixaDeTexto 18">
            <a:extLst>
              <a:ext uri="{FF2B5EF4-FFF2-40B4-BE49-F238E27FC236}">
                <a16:creationId xmlns:a16="http://schemas.microsoft.com/office/drawing/2014/main" id="{B1992545-19B2-4EE1-A762-C076AD6A3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55" y="873064"/>
            <a:ext cx="3508749" cy="3805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b="1" dirty="0">
                <a:solidFill>
                  <a:srgbClr val="FF0000"/>
                </a:solidFill>
                <a:latin typeface="Comic Sans MS" panose="030F0702030302020204" pitchFamily="66" charset="0"/>
              </a:rPr>
              <a:t>Cabra de leque</a:t>
            </a:r>
          </a:p>
          <a:p>
            <a:endParaRPr lang="pt-BR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400" dirty="0">
                <a:latin typeface="Comic Sans MS" panose="030F0702030302020204" pitchFamily="66" charset="0"/>
              </a:rPr>
              <a:t>A cabra de </a:t>
            </a:r>
            <a:r>
              <a:rPr lang="es-ES" sz="1400" dirty="0" err="1">
                <a:latin typeface="Comic Sans MS" panose="030F0702030302020204" pitchFamily="66" charset="0"/>
              </a:rPr>
              <a:t>leque</a:t>
            </a:r>
            <a:r>
              <a:rPr lang="es-ES" sz="1400" dirty="0">
                <a:latin typeface="Comic Sans MS" panose="030F0702030302020204" pitchFamily="66" charset="0"/>
              </a:rPr>
              <a:t> é </a:t>
            </a:r>
            <a:r>
              <a:rPr lang="es-ES" sz="1400" dirty="0" err="1">
                <a:latin typeface="Comic Sans MS" panose="030F0702030302020204" pitchFamily="66" charset="0"/>
              </a:rPr>
              <a:t>uma</a:t>
            </a:r>
            <a:r>
              <a:rPr lang="es-ES" sz="1400" dirty="0">
                <a:latin typeface="Comic Sans MS" panose="030F0702030302020204" pitchFamily="66" charset="0"/>
              </a:rPr>
              <a:t> </a:t>
            </a:r>
            <a:r>
              <a:rPr lang="es-ES" sz="1400" dirty="0" err="1">
                <a:latin typeface="Comic Sans MS" panose="030F0702030302020204" pitchFamily="66" charset="0"/>
              </a:rPr>
              <a:t>pequena</a:t>
            </a:r>
            <a:r>
              <a:rPr lang="es-ES" sz="1400" dirty="0">
                <a:latin typeface="Comic Sans MS" panose="030F0702030302020204" pitchFamily="66" charset="0"/>
              </a:rPr>
              <a:t> </a:t>
            </a:r>
            <a:r>
              <a:rPr lang="es-ES" sz="1400" dirty="0" err="1">
                <a:latin typeface="Comic Sans MS" panose="030F0702030302020204" pitchFamily="66" charset="0"/>
              </a:rPr>
              <a:t>gazela</a:t>
            </a:r>
            <a:r>
              <a:rPr lang="es-ES" sz="1400" dirty="0">
                <a:latin typeface="Comic Sans MS" panose="030F0702030302020204" pitchFamily="66" charset="0"/>
              </a:rPr>
              <a:t> que habita </a:t>
            </a:r>
            <a:r>
              <a:rPr lang="es-ES" sz="1400" dirty="0" err="1">
                <a:latin typeface="Comic Sans MS" panose="030F0702030302020204" pitchFamily="66" charset="0"/>
              </a:rPr>
              <a:t>algumas</a:t>
            </a:r>
            <a:r>
              <a:rPr lang="es-ES" sz="1400" dirty="0">
                <a:latin typeface="Comic Sans MS" panose="030F0702030302020204" pitchFamily="66" charset="0"/>
              </a:rPr>
              <a:t> </a:t>
            </a:r>
            <a:r>
              <a:rPr lang="es-ES" sz="1400" dirty="0" err="1">
                <a:latin typeface="Comic Sans MS" panose="030F0702030302020204" pitchFamily="66" charset="0"/>
              </a:rPr>
              <a:t>savanas</a:t>
            </a:r>
            <a:r>
              <a:rPr lang="es-ES" sz="1400" dirty="0">
                <a:latin typeface="Comic Sans MS" panose="030F0702030302020204" pitchFamily="66" charset="0"/>
              </a:rPr>
              <a:t> africanas, inclusive as de </a:t>
            </a:r>
            <a:r>
              <a:rPr lang="es-ES" sz="1400" b="1" i="1" dirty="0">
                <a:latin typeface="Comic Sans MS" panose="030F0702030302020204" pitchFamily="66" charset="0"/>
              </a:rPr>
              <a:t>Botsuana</a:t>
            </a:r>
            <a:r>
              <a:rPr lang="es-ES" sz="1400" dirty="0">
                <a:latin typeface="Comic Sans MS" panose="030F0702030302020204" pitchFamily="66" charset="0"/>
              </a:rPr>
              <a:t>;</a:t>
            </a:r>
          </a:p>
          <a:p>
            <a:pPr algn="just"/>
            <a:endParaRPr lang="es-ES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 Ela é castanha e branca, com cerca de 75 cm de altura.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Os machos atingem o peso de até 50 kg e as fêmeas 37 kg;</a:t>
            </a:r>
          </a:p>
          <a:p>
            <a:pPr algn="just"/>
            <a:r>
              <a:rPr lang="pt-BR" sz="1400" dirty="0">
                <a:latin typeface="Comic Sans MS" panose="030F0702030302020204" pitchFamily="66" charset="0"/>
              </a:rPr>
              <a:t> </a:t>
            </a:r>
            <a:endParaRPr lang="es-ES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Está entre os animais mais rápidos do mundo. Saltam bastante alto também;</a:t>
            </a:r>
          </a:p>
          <a:p>
            <a:pPr algn="just"/>
            <a:r>
              <a:rPr lang="pt-BR" sz="1400" dirty="0">
                <a:latin typeface="Comic Sans MS" panose="030F0702030302020204" pitchFamily="66" charset="0"/>
              </a:rPr>
              <a:t> </a:t>
            </a:r>
            <a:endParaRPr lang="es-ES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400" dirty="0" err="1">
                <a:latin typeface="Comic Sans MS" panose="030F0702030302020204" pitchFamily="66" charset="0"/>
              </a:rPr>
              <a:t>Vivem</a:t>
            </a:r>
            <a:r>
              <a:rPr lang="es-ES" sz="1400" dirty="0">
                <a:latin typeface="Comic Sans MS" panose="030F0702030302020204" pitchFamily="66" charset="0"/>
              </a:rPr>
              <a:t> </a:t>
            </a:r>
            <a:r>
              <a:rPr lang="es-ES" sz="1400" dirty="0" err="1">
                <a:latin typeface="Comic Sans MS" panose="030F0702030302020204" pitchFamily="66" charset="0"/>
              </a:rPr>
              <a:t>em</a:t>
            </a:r>
            <a:r>
              <a:rPr lang="es-ES" sz="1400" dirty="0">
                <a:latin typeface="Comic Sans MS" panose="030F0702030302020204" pitchFamily="66" charset="0"/>
              </a:rPr>
              <a:t> manadas.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F5A73D6-9993-4C9E-BD15-113990BF88FF}"/>
              </a:ext>
            </a:extLst>
          </p:cNvPr>
          <p:cNvSpPr txBox="1"/>
          <p:nvPr/>
        </p:nvSpPr>
        <p:spPr>
          <a:xfrm>
            <a:off x="1278272" y="6093693"/>
            <a:ext cx="1925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latin typeface="Comic Sans MS" panose="030F0702030302020204" pitchFamily="66" charset="0"/>
              </a:rPr>
              <a:t>Bandeira de Botsuana</a:t>
            </a:r>
          </a:p>
        </p:txBody>
      </p:sp>
      <p:pic>
        <p:nvPicPr>
          <p:cNvPr id="10" name="Picture 2" descr="Imagem relacionada">
            <a:extLst>
              <a:ext uri="{FF2B5EF4-FFF2-40B4-BE49-F238E27FC236}">
                <a16:creationId xmlns:a16="http://schemas.microsoft.com/office/drawing/2014/main" id="{527B0F18-13B6-4AE5-BC10-032C58346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591" y="953094"/>
            <a:ext cx="2719196" cy="1812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2" descr="Imagem relacionada">
            <a:extLst>
              <a:ext uri="{FF2B5EF4-FFF2-40B4-BE49-F238E27FC236}">
                <a16:creationId xmlns:a16="http://schemas.microsoft.com/office/drawing/2014/main" id="{62636DA6-1848-462A-8B56-70D0397D5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947" y="953094"/>
            <a:ext cx="2095500" cy="2343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4" descr="Imagem relacionada">
            <a:extLst>
              <a:ext uri="{FF2B5EF4-FFF2-40B4-BE49-F238E27FC236}">
                <a16:creationId xmlns:a16="http://schemas.microsoft.com/office/drawing/2014/main" id="{31FA1652-93F0-43A3-BB9F-84F78E836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73170"/>
            <a:ext cx="3436045" cy="2577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91B22BE2-1AEF-42A5-81AC-AA090DA208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285" y="4941168"/>
            <a:ext cx="173355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50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0"/>
            <a:ext cx="9109075" cy="666750"/>
          </a:xfrm>
        </p:spPr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S04 - Missões – 26 de janeiro</a:t>
            </a:r>
            <a:endParaRPr lang="pt-BR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65824" y="836712"/>
            <a:ext cx="9109075" cy="78581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O sonho de Una</a:t>
            </a:r>
          </a:p>
        </p:txBody>
      </p:sp>
      <p:sp>
        <p:nvSpPr>
          <p:cNvPr id="3" name="Retângulo 2"/>
          <p:cNvSpPr/>
          <p:nvPr/>
        </p:nvSpPr>
        <p:spPr>
          <a:xfrm>
            <a:off x="179512" y="5157538"/>
            <a:ext cx="324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err="1"/>
              <a:t>Unabatsho</a:t>
            </a:r>
            <a:r>
              <a:rPr lang="pt-BR" b="1" dirty="0"/>
              <a:t> “Una” </a:t>
            </a:r>
            <a:r>
              <a:rPr lang="pt-BR" b="1" dirty="0" err="1"/>
              <a:t>Sertse</a:t>
            </a:r>
            <a:r>
              <a:rPr lang="pt-BR" b="1" dirty="0"/>
              <a:t>, 16 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944042A-20DF-4A51-8CBC-2F982F9C99AE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61299" y="802107"/>
            <a:ext cx="3567600" cy="5259600"/>
          </a:xfrm>
          <a:prstGeom prst="rect">
            <a:avLst/>
          </a:prstGeom>
        </p:spPr>
      </p:pic>
      <p:sp>
        <p:nvSpPr>
          <p:cNvPr id="15" name="CaixaDeTexto 2">
            <a:extLst>
              <a:ext uri="{FF2B5EF4-FFF2-40B4-BE49-F238E27FC236}">
                <a16:creationId xmlns:a16="http://schemas.microsoft.com/office/drawing/2014/main" id="{25FC93B1-9477-4F3B-B645-A978F156E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994" y="6261264"/>
            <a:ext cx="17419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Botsuana</a:t>
            </a:r>
            <a:endParaRPr lang="pt-BR" altLang="pt-BR" sz="2400" b="1" dirty="0"/>
          </a:p>
        </p:txBody>
      </p: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750E309E-8552-477C-878B-F74F7F4AC8EF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4427984" y="4005064"/>
            <a:ext cx="864096" cy="248703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>
            <a:extLst>
              <a:ext uri="{FF2B5EF4-FFF2-40B4-BE49-F238E27FC236}">
                <a16:creationId xmlns:a16="http://schemas.microsoft.com/office/drawing/2014/main" id="{B6170CD6-FD37-40AC-83F4-843744F5C24A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1645200"/>
            <a:ext cx="3265200" cy="35352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2C7D0F15-B10B-465D-90EF-665617C028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25" y="5619203"/>
            <a:ext cx="173355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8249EA-7043-49D0-BB8E-2094A81EC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SUL-AFRICANA OCEANO ÍNDICO</a:t>
            </a:r>
          </a:p>
          <a:p>
            <a:endParaRPr lang="pt-BR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583A7C5-CA76-4D1C-B478-667E908C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7" y="718337"/>
            <a:ext cx="3912546" cy="80943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Botsuana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Turismo em Botsuana</a:t>
            </a:r>
            <a:endParaRPr lang="pt-BR" sz="2000" b="1" i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Resultado de imagem para Botswana tourism">
            <a:extLst>
              <a:ext uri="{FF2B5EF4-FFF2-40B4-BE49-F238E27FC236}">
                <a16:creationId xmlns:a16="http://schemas.microsoft.com/office/drawing/2014/main" id="{430E99C0-7A74-44D5-A65F-11A8DD656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7" y="1536372"/>
            <a:ext cx="3914380" cy="201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m relacionada">
            <a:extLst>
              <a:ext uri="{FF2B5EF4-FFF2-40B4-BE49-F238E27FC236}">
                <a16:creationId xmlns:a16="http://schemas.microsoft.com/office/drawing/2014/main" id="{528676DF-7FDD-40E9-B69B-1B7B51CFA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917" y="725572"/>
            <a:ext cx="5086350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m relacionada">
            <a:extLst>
              <a:ext uri="{FF2B5EF4-FFF2-40B4-BE49-F238E27FC236}">
                <a16:creationId xmlns:a16="http://schemas.microsoft.com/office/drawing/2014/main" id="{5A89A2F4-AF44-4B7F-919C-DC9652482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6" y="3559066"/>
            <a:ext cx="4786536" cy="325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m relacionada">
            <a:extLst>
              <a:ext uri="{FF2B5EF4-FFF2-40B4-BE49-F238E27FC236}">
                <a16:creationId xmlns:a16="http://schemas.microsoft.com/office/drawing/2014/main" id="{9FAEEF88-BAAE-413F-B386-543B590B1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773697"/>
            <a:ext cx="4214069" cy="204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580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8BBA0ED8-CA9A-4BE6-82A8-A3A3272758EB}"/>
              </a:ext>
            </a:extLst>
          </p:cNvPr>
          <p:cNvSpPr txBox="1">
            <a:spLocks/>
          </p:cNvSpPr>
          <p:nvPr/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SUL-AFRICANA OCEANO ÍNDICO</a:t>
            </a:r>
          </a:p>
        </p:txBody>
      </p:sp>
      <p:sp>
        <p:nvSpPr>
          <p:cNvPr id="5" name="CaixaDeTexto 18">
            <a:extLst>
              <a:ext uri="{FF2B5EF4-FFF2-40B4-BE49-F238E27FC236}">
                <a16:creationId xmlns:a16="http://schemas.microsoft.com/office/drawing/2014/main" id="{6A11DED7-9A3D-4C10-AC9D-513245B86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144" y="731701"/>
            <a:ext cx="3349888" cy="603242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b="1" dirty="0">
                <a:solidFill>
                  <a:srgbClr val="FF0000"/>
                </a:solidFill>
                <a:latin typeface="Comic Sans MS" panose="030F0702030302020204" pitchFamily="66" charset="0"/>
              </a:rPr>
              <a:t>Elefante</a:t>
            </a:r>
            <a:r>
              <a:rPr lang="pt-BR" altLang="pt-BR" b="1" dirty="0">
                <a:solidFill>
                  <a:srgbClr val="FF0000"/>
                </a:solidFill>
              </a:rPr>
              <a:t> </a:t>
            </a:r>
            <a:r>
              <a:rPr lang="pt-BR" altLang="pt-BR" b="1" dirty="0">
                <a:solidFill>
                  <a:srgbClr val="FF0000"/>
                </a:solidFill>
                <a:latin typeface="Comic Sans MS" panose="030F0702030302020204" pitchFamily="66" charset="0"/>
              </a:rPr>
              <a:t>Africano</a:t>
            </a:r>
          </a:p>
          <a:p>
            <a:pPr algn="ctr"/>
            <a:endParaRPr lang="pt-BR" altLang="pt-BR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São encontrados em alguns países da África, inclusive na </a:t>
            </a:r>
            <a:r>
              <a:rPr lang="pt-BR" sz="1400" b="1" dirty="0">
                <a:latin typeface="Comic Sans MS" panose="030F0702030302020204" pitchFamily="66" charset="0"/>
              </a:rPr>
              <a:t>em Botsuana</a:t>
            </a:r>
            <a:r>
              <a:rPr lang="pt-BR" sz="1400" dirty="0">
                <a:latin typeface="Comic Sans MS" panose="030F0702030302020204" pitchFamily="66" charset="0"/>
              </a:rPr>
              <a:t>;</a:t>
            </a:r>
            <a:endParaRPr lang="pt-BR" sz="1400" i="1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altLang="pt-BR" sz="1400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Os elefantes são os maiores animais terrestres, pesando entre 4 a 6 toneladas e medindo em média quatro metros de altura;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São animais herbívoros, alimentando-se de ervas, gramíneas, frutas e folhas de árvores;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Usam a tromba para pegar o alimento, beber água, </a:t>
            </a:r>
            <a:r>
              <a:rPr lang="pt-BR" sz="1400" dirty="0" err="1">
                <a:latin typeface="Comic Sans MS" panose="030F0702030302020204" pitchFamily="66" charset="0"/>
              </a:rPr>
              <a:t>etc</a:t>
            </a:r>
            <a:r>
              <a:rPr lang="pt-BR" sz="1400" dirty="0">
                <a:latin typeface="Comic Sans MS" panose="030F0702030302020204" pitchFamily="66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As fêmeas vivem em manadas de 10 a 15 animais. Seus filhotinhos são criados com muito cuidado;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O elefante é considerado um dos big </a:t>
            </a:r>
            <a:r>
              <a:rPr lang="pt-BR" sz="1400" dirty="0" err="1">
                <a:latin typeface="Comic Sans MS" panose="030F0702030302020204" pitchFamily="66" charset="0"/>
              </a:rPr>
              <a:t>five</a:t>
            </a:r>
            <a:r>
              <a:rPr lang="pt-BR" sz="1400" dirty="0">
                <a:latin typeface="Comic Sans MS" panose="030F0702030302020204" pitchFamily="66" charset="0"/>
              </a:rPr>
              <a:t> (cincos animais mais difíceis de serem caçados na África).  </a:t>
            </a:r>
            <a:endParaRPr lang="pt-BR" sz="1400" i="1" dirty="0">
              <a:latin typeface="Comic Sans MS" panose="030F0702030302020204" pitchFamily="66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4DCE0B1-B5A6-460A-B05A-669E0BEAC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619" y="2626010"/>
            <a:ext cx="3139440" cy="203606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084194D-3769-47AE-90DD-55E6B04AF8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560" y="2205953"/>
            <a:ext cx="1987296" cy="287731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8FCB0C5-18AE-4628-BF73-289DCB636B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527" y="4446233"/>
            <a:ext cx="1755648" cy="127406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692E1CE-B039-4B14-90C0-D14173E2BC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571" y="4986604"/>
            <a:ext cx="3419856" cy="179222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95343158-53D9-48A2-BADA-7B5DA1B4A3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740684"/>
            <a:ext cx="2111433" cy="1795549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D353B03D-FB48-461A-94A3-40E23C6E7F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782" y="714782"/>
            <a:ext cx="2144684" cy="2072640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D6AA42D5-2520-43EF-A870-45D543C7F068}"/>
              </a:ext>
            </a:extLst>
          </p:cNvPr>
          <p:cNvSpPr txBox="1"/>
          <p:nvPr/>
        </p:nvSpPr>
        <p:spPr>
          <a:xfrm>
            <a:off x="3982703" y="6501829"/>
            <a:ext cx="1773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Comic Sans MS" panose="030F0702030302020204" pitchFamily="66" charset="0"/>
              </a:rPr>
              <a:t>Bandeira de Botsuana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C92AEF45-29E7-46F2-9ADE-9CAD7088F6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669" y="5720297"/>
            <a:ext cx="1237071" cy="82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11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0"/>
            <a:ext cx="9109075" cy="666750"/>
          </a:xfrm>
        </p:spPr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S05 - Missões – 02 de fevereiro</a:t>
            </a:r>
            <a:endParaRPr lang="pt-BR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65824" y="836712"/>
            <a:ext cx="9109075" cy="78581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Ritual de purificação</a:t>
            </a:r>
          </a:p>
        </p:txBody>
      </p:sp>
      <p:sp>
        <p:nvSpPr>
          <p:cNvPr id="14" name="CaixaDeTexto 2">
            <a:extLst>
              <a:ext uri="{FF2B5EF4-FFF2-40B4-BE49-F238E27FC236}">
                <a16:creationId xmlns:a16="http://schemas.microsoft.com/office/drawing/2014/main" id="{2190C86D-4B96-4081-955A-B819167D8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994" y="6261264"/>
            <a:ext cx="22460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Moçambique</a:t>
            </a:r>
            <a:endParaRPr lang="pt-BR" altLang="pt-BR" sz="2400" b="1" dirty="0"/>
          </a:p>
        </p:txBody>
      </p:sp>
      <p:sp>
        <p:nvSpPr>
          <p:cNvPr id="3" name="Retângulo 2"/>
          <p:cNvSpPr/>
          <p:nvPr/>
        </p:nvSpPr>
        <p:spPr>
          <a:xfrm>
            <a:off x="179512" y="5157538"/>
            <a:ext cx="324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Isaltina Homo, 19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C721D674-5587-4EEB-ADB9-B88E3725BE7A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50888" y="782801"/>
            <a:ext cx="3567600" cy="5259600"/>
          </a:xfrm>
          <a:prstGeom prst="rect">
            <a:avLst/>
          </a:prstGeom>
        </p:spPr>
      </p:pic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33BF5199-F6F0-448F-9230-057AF10400E9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4932040" y="4077072"/>
            <a:ext cx="936104" cy="24150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>
            <a:extLst>
              <a:ext uri="{FF2B5EF4-FFF2-40B4-BE49-F238E27FC236}">
                <a16:creationId xmlns:a16="http://schemas.microsoft.com/office/drawing/2014/main" id="{BFB14C4C-4A72-4567-B2E3-A0FB7F0CFC25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1645199"/>
            <a:ext cx="3265200" cy="35352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CF7BDDAB-3D92-4DFC-BF2C-2356D32671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15" y="5570404"/>
            <a:ext cx="173355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7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pt-BR" altLang="pt-BR" sz="6600" dirty="0"/>
              <a:t>Informativo</a:t>
            </a:r>
            <a:r>
              <a:rPr lang="pt-BR" altLang="pt-BR" sz="4800" dirty="0"/>
              <a:t> </a:t>
            </a:r>
            <a:r>
              <a:rPr lang="pt-BR" altLang="pt-BR" sz="2400" dirty="0"/>
              <a:t>Mundial das Missões</a:t>
            </a:r>
            <a:endParaRPr lang="pt-BR" altLang="pt-BR" sz="4800" dirty="0"/>
          </a:p>
          <a:p>
            <a:pPr algn="ctr"/>
            <a:endParaRPr lang="pt-BR" sz="24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6957848" y="260648"/>
            <a:ext cx="2186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Para Menores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B9399F95-9251-4CBF-9DD4-17990AC53D7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9" r="78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298654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8249EA-7043-49D0-BB8E-2094A81EC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SUL-AFRICANA OCEANO ÍNDICO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751DDCE-D217-47E8-A037-B88A0CDA3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7" y="705084"/>
            <a:ext cx="3276327" cy="250789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Moçambique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222222"/>
                </a:solidFill>
              </a:rPr>
              <a:t>Moçambique foi colônia Portuguesa como o Brasil, e lá também se fala o português.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222222"/>
                </a:solidFill>
              </a:rPr>
              <a:t>A moeda lá é o </a:t>
            </a:r>
            <a:r>
              <a:rPr lang="pt-BR" sz="2000" dirty="0" err="1">
                <a:solidFill>
                  <a:srgbClr val="222222"/>
                </a:solidFill>
              </a:rPr>
              <a:t>Metical</a:t>
            </a:r>
            <a:endParaRPr lang="pt-BR" sz="2000" dirty="0">
              <a:solidFill>
                <a:srgbClr val="22222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222222"/>
                </a:solidFill>
              </a:rPr>
              <a:t>A capital e cidade mais populosa é Maputo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69DDE3A8-CD57-4EC2-9008-98E1EAE8F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244" y="805065"/>
            <a:ext cx="1733550" cy="115252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6B359CA-5E68-483C-B847-5B8A87B6F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169" y="715023"/>
            <a:ext cx="2940023" cy="2833825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FEB99EB1-9BD3-4B94-8998-7D2ACDC53E20}"/>
              </a:ext>
            </a:extLst>
          </p:cNvPr>
          <p:cNvSpPr/>
          <p:nvPr/>
        </p:nvSpPr>
        <p:spPr>
          <a:xfrm>
            <a:off x="4903135" y="1792398"/>
            <a:ext cx="921905" cy="12735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/>
          </a:p>
        </p:txBody>
      </p:sp>
      <p:pic>
        <p:nvPicPr>
          <p:cNvPr id="1026" name="Picture 2" descr="Resultado de imagem para metical">
            <a:extLst>
              <a:ext uri="{FF2B5EF4-FFF2-40B4-BE49-F238E27FC236}">
                <a16:creationId xmlns:a16="http://schemas.microsoft.com/office/drawing/2014/main" id="{7EDFB37C-AF86-4FDB-A853-960FB3A52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497" y="2261481"/>
            <a:ext cx="2809461" cy="129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m para maputo">
            <a:extLst>
              <a:ext uri="{FF2B5EF4-FFF2-40B4-BE49-F238E27FC236}">
                <a16:creationId xmlns:a16="http://schemas.microsoft.com/office/drawing/2014/main" id="{6E41B10C-756D-4522-92AB-06F667551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8" y="4311309"/>
            <a:ext cx="4179820" cy="250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m para igreja adventista em moÃ§ambique">
            <a:extLst>
              <a:ext uri="{FF2B5EF4-FFF2-40B4-BE49-F238E27FC236}">
                <a16:creationId xmlns:a16="http://schemas.microsoft.com/office/drawing/2014/main" id="{ACD6FE38-4EBD-486C-9FCB-6094E6AB4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589" y="4125807"/>
            <a:ext cx="4793865" cy="269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DFC82FE0-9753-4157-9273-D7CB37907ECA}"/>
              </a:ext>
            </a:extLst>
          </p:cNvPr>
          <p:cNvSpPr/>
          <p:nvPr/>
        </p:nvSpPr>
        <p:spPr>
          <a:xfrm>
            <a:off x="4640042" y="2161744"/>
            <a:ext cx="1448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/>
              <a:t>Moçambique</a:t>
            </a:r>
            <a:endParaRPr lang="pt-BR" altLang="pt-BR" b="1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84EF966-8A30-40C0-9BA1-5E6B123F7548}"/>
              </a:ext>
            </a:extLst>
          </p:cNvPr>
          <p:cNvSpPr txBox="1"/>
          <p:nvPr/>
        </p:nvSpPr>
        <p:spPr>
          <a:xfrm>
            <a:off x="2555776" y="4311309"/>
            <a:ext cx="1375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Maputo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DB46612-0009-4528-9D05-389D6A0DEE5A}"/>
              </a:ext>
            </a:extLst>
          </p:cNvPr>
          <p:cNvSpPr txBox="1"/>
          <p:nvPr/>
        </p:nvSpPr>
        <p:spPr>
          <a:xfrm>
            <a:off x="4348751" y="3645024"/>
            <a:ext cx="4746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Igreja adventista Central em Maputo</a:t>
            </a:r>
          </a:p>
        </p:txBody>
      </p:sp>
    </p:spTree>
    <p:extLst>
      <p:ext uri="{BB962C8B-B14F-4D97-AF65-F5344CB8AC3E}">
        <p14:creationId xmlns:p14="http://schemas.microsoft.com/office/powerpoint/2010/main" val="37903715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8BBA0ED8-CA9A-4BE6-82A8-A3A3272758EB}"/>
              </a:ext>
            </a:extLst>
          </p:cNvPr>
          <p:cNvSpPr txBox="1">
            <a:spLocks/>
          </p:cNvSpPr>
          <p:nvPr/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SUL-AFRICANA OCEANO ÍNDICO</a:t>
            </a:r>
          </a:p>
        </p:txBody>
      </p:sp>
      <p:sp>
        <p:nvSpPr>
          <p:cNvPr id="6" name="CaixaDeTexto 18">
            <a:extLst>
              <a:ext uri="{FF2B5EF4-FFF2-40B4-BE49-F238E27FC236}">
                <a16:creationId xmlns:a16="http://schemas.microsoft.com/office/drawing/2014/main" id="{D145B58A-01C8-47CF-BA2F-2DD440EC4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11" y="764704"/>
            <a:ext cx="3512693" cy="3960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b="1" dirty="0">
                <a:solidFill>
                  <a:srgbClr val="FF0000"/>
                </a:solidFill>
                <a:latin typeface="Comic Sans MS" panose="030F0702030302020204" pitchFamily="66" charset="0"/>
              </a:rPr>
              <a:t>Palanca Negra ou </a:t>
            </a:r>
            <a:r>
              <a:rPr lang="pt-BR" altLang="pt-BR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Palapala</a:t>
            </a:r>
            <a:endParaRPr lang="pt-BR" altLang="pt-BR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pt-BR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400" dirty="0">
                <a:latin typeface="Comic Sans MS" panose="030F0702030302020204" pitchFamily="66" charset="0"/>
              </a:rPr>
              <a:t>Palanca Negra </a:t>
            </a:r>
            <a:r>
              <a:rPr lang="es-ES" sz="1400" dirty="0" err="1">
                <a:latin typeface="Comic Sans MS" panose="030F0702030302020204" pitchFamily="66" charset="0"/>
              </a:rPr>
              <a:t>ou</a:t>
            </a:r>
            <a:r>
              <a:rPr lang="es-ES" sz="1400" dirty="0">
                <a:latin typeface="Comic Sans MS" panose="030F0702030302020204" pitchFamily="66" charset="0"/>
              </a:rPr>
              <a:t> palapala, é </a:t>
            </a:r>
            <a:r>
              <a:rPr lang="es-ES" sz="1400" dirty="0" err="1">
                <a:latin typeface="Comic Sans MS" panose="030F0702030302020204" pitchFamily="66" charset="0"/>
              </a:rPr>
              <a:t>um</a:t>
            </a:r>
            <a:r>
              <a:rPr lang="es-ES" sz="1400" dirty="0">
                <a:latin typeface="Comic Sans MS" panose="030F0702030302020204" pitchFamily="66" charset="0"/>
              </a:rPr>
              <a:t> antílope encontrado </a:t>
            </a:r>
            <a:r>
              <a:rPr lang="es-ES" sz="1400" dirty="0" err="1">
                <a:latin typeface="Comic Sans MS" panose="030F0702030302020204" pitchFamily="66" charset="0"/>
              </a:rPr>
              <a:t>em</a:t>
            </a:r>
            <a:r>
              <a:rPr lang="es-ES" sz="1400" dirty="0">
                <a:latin typeface="Comic Sans MS" panose="030F0702030302020204" pitchFamily="66" charset="0"/>
              </a:rPr>
              <a:t> </a:t>
            </a:r>
            <a:r>
              <a:rPr lang="es-ES" sz="1400" dirty="0" err="1">
                <a:latin typeface="Comic Sans MS" panose="030F0702030302020204" pitchFamily="66" charset="0"/>
              </a:rPr>
              <a:t>algumas</a:t>
            </a:r>
            <a:r>
              <a:rPr lang="es-ES" sz="1400" dirty="0">
                <a:latin typeface="Comic Sans MS" panose="030F0702030302020204" pitchFamily="66" charset="0"/>
              </a:rPr>
              <a:t> </a:t>
            </a:r>
            <a:r>
              <a:rPr lang="es-ES" sz="1400" dirty="0" err="1">
                <a:latin typeface="Comic Sans MS" panose="030F0702030302020204" pitchFamily="66" charset="0"/>
              </a:rPr>
              <a:t>regiões</a:t>
            </a:r>
            <a:r>
              <a:rPr lang="es-ES" sz="1400" dirty="0">
                <a:latin typeface="Comic Sans MS" panose="030F0702030302020204" pitchFamily="66" charset="0"/>
              </a:rPr>
              <a:t> da África, inclusive </a:t>
            </a:r>
            <a:r>
              <a:rPr lang="es-ES" sz="1400" dirty="0" err="1">
                <a:latin typeface="Comic Sans MS" panose="030F0702030302020204" pitchFamily="66" charset="0"/>
              </a:rPr>
              <a:t>em</a:t>
            </a:r>
            <a:r>
              <a:rPr lang="es-ES" sz="1400" dirty="0">
                <a:latin typeface="Comic Sans MS" panose="030F0702030302020204" pitchFamily="66" charset="0"/>
              </a:rPr>
              <a:t> </a:t>
            </a:r>
            <a:r>
              <a:rPr lang="es-ES" sz="1400" b="1" i="1" dirty="0" err="1">
                <a:latin typeface="Comic Sans MS" panose="030F0702030302020204" pitchFamily="66" charset="0"/>
              </a:rPr>
              <a:t>Moçambique</a:t>
            </a:r>
            <a:r>
              <a:rPr lang="es-ES" sz="1400" dirty="0">
                <a:latin typeface="Comic Sans MS" panose="030F0702030302020204" pitchFamily="66" charset="0"/>
              </a:rPr>
              <a:t>;</a:t>
            </a:r>
          </a:p>
          <a:p>
            <a:pPr algn="just"/>
            <a:endParaRPr lang="es-ES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Possui uma pelagem entre castanha e negra, com exceção do focinho e da barriga, que são brancos</a:t>
            </a:r>
            <a:r>
              <a:rPr lang="pt-BR" sz="2000" dirty="0"/>
              <a:t>;</a:t>
            </a:r>
            <a:endParaRPr lang="pt-BR" sz="1400" dirty="0">
              <a:latin typeface="Comic Sans MS" panose="030F0702030302020204" pitchFamily="66" charset="0"/>
            </a:endParaRPr>
          </a:p>
          <a:p>
            <a:pPr algn="just"/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Quando atacados por grandes predadores, eles se defendem com seus chifres, que possuem forma de cimitarra, um tipo de espada.</a:t>
            </a:r>
          </a:p>
          <a:p>
            <a:pPr algn="just"/>
            <a:r>
              <a:rPr lang="pt-BR" sz="1400" dirty="0">
                <a:latin typeface="Comic Sans MS" panose="030F0702030302020204" pitchFamily="66" charset="0"/>
              </a:rPr>
              <a:t> 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7B85E1C-A9EC-45C3-8311-82FB7C285959}"/>
              </a:ext>
            </a:extLst>
          </p:cNvPr>
          <p:cNvSpPr txBox="1"/>
          <p:nvPr/>
        </p:nvSpPr>
        <p:spPr>
          <a:xfrm>
            <a:off x="1043608" y="6120279"/>
            <a:ext cx="1952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Comic Sans MS" panose="030F0702030302020204" pitchFamily="66" charset="0"/>
              </a:rPr>
              <a:t>Bandeira de Moçambique</a:t>
            </a:r>
          </a:p>
        </p:txBody>
      </p:sp>
      <p:pic>
        <p:nvPicPr>
          <p:cNvPr id="8" name="Picture 2" descr="Imagem relacionada">
            <a:extLst>
              <a:ext uri="{FF2B5EF4-FFF2-40B4-BE49-F238E27FC236}">
                <a16:creationId xmlns:a16="http://schemas.microsoft.com/office/drawing/2014/main" id="{FAF7C297-A679-44A9-9A0D-1841B0836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616" y="1085508"/>
            <a:ext cx="2304256" cy="1989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6" descr="Imagem relacionada">
            <a:extLst>
              <a:ext uri="{FF2B5EF4-FFF2-40B4-BE49-F238E27FC236}">
                <a16:creationId xmlns:a16="http://schemas.microsoft.com/office/drawing/2014/main" id="{A1A18131-C6CD-446C-9DFE-37138E77E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225" y="916025"/>
            <a:ext cx="2551135" cy="2328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8" descr="Imagem relacionada">
            <a:extLst>
              <a:ext uri="{FF2B5EF4-FFF2-40B4-BE49-F238E27FC236}">
                <a16:creationId xmlns:a16="http://schemas.microsoft.com/office/drawing/2014/main" id="{EA77F78C-FDB8-47E3-8C7E-FDA2336D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814" y="4653136"/>
            <a:ext cx="2587259" cy="2066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10" descr="Resultado de imagem para Hippotragus niger">
            <a:extLst>
              <a:ext uri="{FF2B5EF4-FFF2-40B4-BE49-F238E27FC236}">
                <a16:creationId xmlns:a16="http://schemas.microsoft.com/office/drawing/2014/main" id="{E49EB96D-FDE9-4AC6-994B-5FC4E56C8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11" y="3508569"/>
            <a:ext cx="2743161" cy="18296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D3A1E181-F049-40A4-A82F-EE312B827D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8" y="4941168"/>
            <a:ext cx="173355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674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0"/>
            <a:ext cx="9109075" cy="666750"/>
          </a:xfrm>
        </p:spPr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S06 - Missões – 09 de fevereiro</a:t>
            </a:r>
            <a:endParaRPr lang="pt-BR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65824" y="836712"/>
            <a:ext cx="9109075" cy="78581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Um lar para Jeremias</a:t>
            </a:r>
          </a:p>
        </p:txBody>
      </p:sp>
      <p:sp>
        <p:nvSpPr>
          <p:cNvPr id="3" name="Retângulo 2"/>
          <p:cNvSpPr/>
          <p:nvPr/>
        </p:nvSpPr>
        <p:spPr>
          <a:xfrm>
            <a:off x="179512" y="5157538"/>
            <a:ext cx="324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Jeremias </a:t>
            </a:r>
            <a:r>
              <a:rPr lang="pt-BR" b="1" dirty="0" err="1"/>
              <a:t>Ligorio</a:t>
            </a:r>
            <a:r>
              <a:rPr lang="pt-BR" b="1" dirty="0"/>
              <a:t>, 17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78231355-7B80-4597-8E38-3D3349F886AE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50888" y="782801"/>
            <a:ext cx="3567600" cy="5259600"/>
          </a:xfrm>
          <a:prstGeom prst="rect">
            <a:avLst/>
          </a:prstGeom>
        </p:spPr>
      </p:pic>
      <p:sp>
        <p:nvSpPr>
          <p:cNvPr id="10" name="CaixaDeTexto 2">
            <a:extLst>
              <a:ext uri="{FF2B5EF4-FFF2-40B4-BE49-F238E27FC236}">
                <a16:creationId xmlns:a16="http://schemas.microsoft.com/office/drawing/2014/main" id="{53F01E3A-03CE-42CF-B7BA-6B43C873D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994" y="6261264"/>
            <a:ext cx="22460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Moçambique</a:t>
            </a:r>
            <a:endParaRPr lang="pt-BR" altLang="pt-BR" sz="2400" b="1" dirty="0"/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F2FC7190-68BD-45F6-B137-5B04E7EA9774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4932040" y="4077072"/>
            <a:ext cx="936104" cy="24150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>
            <a:extLst>
              <a:ext uri="{FF2B5EF4-FFF2-40B4-BE49-F238E27FC236}">
                <a16:creationId xmlns:a16="http://schemas.microsoft.com/office/drawing/2014/main" id="{9B7124C1-E065-4879-85B4-C01543A054BC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1645200"/>
            <a:ext cx="3265200" cy="35352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23663B63-5449-4E21-9E6B-934F7195F7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15" y="5570404"/>
            <a:ext cx="173355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1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8249EA-7043-49D0-BB8E-2094A81EC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SUL-AFRICANA OCEANO ÍNDICO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C9B94F8B-CFA5-43F2-8501-127BB065C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7" y="705084"/>
            <a:ext cx="3276327" cy="245289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Moçambique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222222"/>
                </a:solidFill>
              </a:rPr>
              <a:t>A Igreja Adventista em Moçambique tem 362.000 membros (1 para cada 77 habitantes do país).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222222"/>
                </a:solidFill>
              </a:rPr>
              <a:t>Em Moçambique se planta muito chá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b="1" i="1" dirty="0">
              <a:solidFill>
                <a:srgbClr val="FF0000"/>
              </a:solidFill>
            </a:endParaRPr>
          </a:p>
        </p:txBody>
      </p:sp>
      <p:sp>
        <p:nvSpPr>
          <p:cNvPr id="8" name="CaixaDeTexto 2">
            <a:extLst>
              <a:ext uri="{FF2B5EF4-FFF2-40B4-BE49-F238E27FC236}">
                <a16:creationId xmlns:a16="http://schemas.microsoft.com/office/drawing/2014/main" id="{DE64D471-3E80-48DE-8A50-95EDD781D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7739" y="2696315"/>
            <a:ext cx="1836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000" b="1" dirty="0"/>
              <a:t>Moçambique</a:t>
            </a:r>
            <a:endParaRPr lang="pt-BR" altLang="pt-BR" sz="2000" b="1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2EA9357-9FDE-4DD2-BCAB-5E0A6317D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605" y="1545812"/>
            <a:ext cx="1733550" cy="1152525"/>
          </a:xfrm>
          <a:prstGeom prst="rect">
            <a:avLst/>
          </a:prstGeom>
        </p:spPr>
      </p:pic>
      <p:pic>
        <p:nvPicPr>
          <p:cNvPr id="2050" name="Picture 2" descr="http://www.engeplus.com.br/cache/noticia/0110/0110128/os-acordes-que-levaram-ate-mocambique-1074646.jpg">
            <a:extLst>
              <a:ext uri="{FF2B5EF4-FFF2-40B4-BE49-F238E27FC236}">
                <a16:creationId xmlns:a16="http://schemas.microsoft.com/office/drawing/2014/main" id="{F6708538-F6EA-4DEA-A97C-4C62C0954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031" y="715688"/>
            <a:ext cx="3905913" cy="292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3613609-5CB2-4F45-8178-35CDA581F7E3}"/>
              </a:ext>
            </a:extLst>
          </p:cNvPr>
          <p:cNvSpPr txBox="1"/>
          <p:nvPr/>
        </p:nvSpPr>
        <p:spPr>
          <a:xfrm>
            <a:off x="4704840" y="4005064"/>
            <a:ext cx="4389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Igreja Adventista no interior de Moçambique</a:t>
            </a:r>
          </a:p>
        </p:txBody>
      </p:sp>
      <p:pic>
        <p:nvPicPr>
          <p:cNvPr id="2052" name="Picture 4" descr="https://upload.wikimedia.org/wikipedia/commons/a/aa/Gurue_Mount_Murresse_%28cropped%29.jpg">
            <a:extLst>
              <a:ext uri="{FF2B5EF4-FFF2-40B4-BE49-F238E27FC236}">
                <a16:creationId xmlns:a16="http://schemas.microsoft.com/office/drawing/2014/main" id="{910BAAE5-9025-46A3-BD0C-E96DDBB30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" y="3661153"/>
            <a:ext cx="9006203" cy="316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2">
            <a:extLst>
              <a:ext uri="{FF2B5EF4-FFF2-40B4-BE49-F238E27FC236}">
                <a16:creationId xmlns:a16="http://schemas.microsoft.com/office/drawing/2014/main" id="{5274C414-7BF3-4B0A-B890-E32D913E5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4389" y="755303"/>
            <a:ext cx="22460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Moçambique</a:t>
            </a:r>
            <a:endParaRPr lang="pt-BR" altLang="pt-BR" sz="2400" b="1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0E3B338-7088-4D52-98C7-44A2646BF347}"/>
              </a:ext>
            </a:extLst>
          </p:cNvPr>
          <p:cNvSpPr/>
          <p:nvPr/>
        </p:nvSpPr>
        <p:spPr>
          <a:xfrm>
            <a:off x="81660" y="3677276"/>
            <a:ext cx="89775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/>
              <a:t>Monte </a:t>
            </a:r>
            <a:r>
              <a:rPr lang="pt-BR" sz="2000" b="1" dirty="0" err="1"/>
              <a:t>Murresse</a:t>
            </a:r>
            <a:r>
              <a:rPr lang="pt-BR" sz="2000" b="1" dirty="0"/>
              <a:t> e plantações de chá perto da cidade de </a:t>
            </a:r>
            <a:r>
              <a:rPr lang="pt-BR" sz="2000" b="1" dirty="0" err="1"/>
              <a:t>Gurué</a:t>
            </a:r>
            <a:endParaRPr lang="pt-BR" sz="2400" b="1" dirty="0">
              <a:solidFill>
                <a:srgbClr val="2222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8917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8BBA0ED8-CA9A-4BE6-82A8-A3A3272758EB}"/>
              </a:ext>
            </a:extLst>
          </p:cNvPr>
          <p:cNvSpPr txBox="1">
            <a:spLocks/>
          </p:cNvSpPr>
          <p:nvPr/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SUL-AFRICANA OCEANO ÍNDICO</a:t>
            </a:r>
          </a:p>
        </p:txBody>
      </p:sp>
      <p:sp>
        <p:nvSpPr>
          <p:cNvPr id="6" name="CaixaDeTexto 18">
            <a:extLst>
              <a:ext uri="{FF2B5EF4-FFF2-40B4-BE49-F238E27FC236}">
                <a16:creationId xmlns:a16="http://schemas.microsoft.com/office/drawing/2014/main" id="{CB784D8B-EAE2-4AFB-87CF-C583D5B89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11" y="834846"/>
            <a:ext cx="3512693" cy="4320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2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Inhacoso</a:t>
            </a:r>
            <a:r>
              <a:rPr lang="pt-BR" altLang="pt-BR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ou Piva</a:t>
            </a:r>
          </a:p>
          <a:p>
            <a:endParaRPr lang="pt-BR" sz="20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600" dirty="0" err="1">
                <a:latin typeface="Comic Sans MS" panose="030F0702030302020204" pitchFamily="66" charset="0"/>
              </a:rPr>
              <a:t>Inhacoso</a:t>
            </a:r>
            <a:r>
              <a:rPr lang="es-ES" sz="1600" dirty="0">
                <a:latin typeface="Comic Sans MS" panose="030F0702030302020204" pitchFamily="66" charset="0"/>
              </a:rPr>
              <a:t> </a:t>
            </a:r>
            <a:r>
              <a:rPr lang="es-ES" sz="1600" dirty="0" err="1">
                <a:latin typeface="Comic Sans MS" panose="030F0702030302020204" pitchFamily="66" charset="0"/>
              </a:rPr>
              <a:t>ou</a:t>
            </a:r>
            <a:r>
              <a:rPr lang="es-ES" sz="1600" dirty="0">
                <a:latin typeface="Comic Sans MS" panose="030F0702030302020204" pitchFamily="66" charset="0"/>
              </a:rPr>
              <a:t> </a:t>
            </a:r>
            <a:r>
              <a:rPr lang="es-ES" sz="1600" dirty="0" err="1">
                <a:latin typeface="Comic Sans MS" panose="030F0702030302020204" pitchFamily="66" charset="0"/>
              </a:rPr>
              <a:t>Piva</a:t>
            </a:r>
            <a:r>
              <a:rPr lang="es-ES" sz="1600" dirty="0">
                <a:latin typeface="Comic Sans MS" panose="030F0702030302020204" pitchFamily="66" charset="0"/>
              </a:rPr>
              <a:t>, é </a:t>
            </a:r>
            <a:r>
              <a:rPr lang="es-ES" sz="1600" dirty="0" err="1">
                <a:latin typeface="Comic Sans MS" panose="030F0702030302020204" pitchFamily="66" charset="0"/>
              </a:rPr>
              <a:t>um</a:t>
            </a:r>
            <a:r>
              <a:rPr lang="es-ES" sz="1600" dirty="0">
                <a:latin typeface="Comic Sans MS" panose="030F0702030302020204" pitchFamily="66" charset="0"/>
              </a:rPr>
              <a:t> antílope encontrado </a:t>
            </a:r>
            <a:r>
              <a:rPr lang="es-ES" sz="1600" dirty="0" err="1">
                <a:latin typeface="Comic Sans MS" panose="030F0702030302020204" pitchFamily="66" charset="0"/>
              </a:rPr>
              <a:t>em</a:t>
            </a:r>
            <a:r>
              <a:rPr lang="es-ES" sz="1600" dirty="0">
                <a:latin typeface="Comic Sans MS" panose="030F0702030302020204" pitchFamily="66" charset="0"/>
              </a:rPr>
              <a:t> </a:t>
            </a:r>
            <a:r>
              <a:rPr lang="es-ES" sz="1600" dirty="0" err="1">
                <a:latin typeface="Comic Sans MS" panose="030F0702030302020204" pitchFamily="66" charset="0"/>
              </a:rPr>
              <a:t>algumas</a:t>
            </a:r>
            <a:r>
              <a:rPr lang="es-ES" sz="1600" dirty="0">
                <a:latin typeface="Comic Sans MS" panose="030F0702030302020204" pitchFamily="66" charset="0"/>
              </a:rPr>
              <a:t> </a:t>
            </a:r>
            <a:r>
              <a:rPr lang="es-ES" sz="1600" dirty="0" err="1">
                <a:latin typeface="Comic Sans MS" panose="030F0702030302020204" pitchFamily="66" charset="0"/>
              </a:rPr>
              <a:t>regiões</a:t>
            </a:r>
            <a:r>
              <a:rPr lang="es-ES" sz="1600" dirty="0">
                <a:latin typeface="Comic Sans MS" panose="030F0702030302020204" pitchFamily="66" charset="0"/>
              </a:rPr>
              <a:t> da África, inclusive </a:t>
            </a:r>
            <a:r>
              <a:rPr lang="es-ES" sz="1600" dirty="0" err="1">
                <a:latin typeface="Comic Sans MS" panose="030F0702030302020204" pitchFamily="66" charset="0"/>
              </a:rPr>
              <a:t>em</a:t>
            </a:r>
            <a:r>
              <a:rPr lang="es-ES" sz="1600" dirty="0">
                <a:latin typeface="Comic Sans MS" panose="030F0702030302020204" pitchFamily="66" charset="0"/>
              </a:rPr>
              <a:t> </a:t>
            </a:r>
            <a:r>
              <a:rPr lang="es-ES" sz="1600" b="1" i="1" dirty="0" err="1">
                <a:latin typeface="Comic Sans MS" panose="030F0702030302020204" pitchFamily="66" charset="0"/>
              </a:rPr>
              <a:t>Moçambique</a:t>
            </a:r>
            <a:r>
              <a:rPr lang="es-ES" sz="1600" dirty="0">
                <a:latin typeface="Comic Sans MS" panose="030F0702030302020204" pitchFamily="66" charset="0"/>
              </a:rPr>
              <a:t>;</a:t>
            </a:r>
          </a:p>
          <a:p>
            <a:pPr algn="just"/>
            <a:endParaRPr lang="es-ES" sz="16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600" dirty="0">
                <a:latin typeface="Comic Sans MS" panose="030F0702030302020204" pitchFamily="66" charset="0"/>
              </a:rPr>
              <a:t>Os </a:t>
            </a:r>
            <a:r>
              <a:rPr lang="pt-BR" sz="1600" dirty="0" err="1">
                <a:latin typeface="Comic Sans MS" panose="030F0702030302020204" pitchFamily="66" charset="0"/>
              </a:rPr>
              <a:t>inhacosos</a:t>
            </a:r>
            <a:r>
              <a:rPr lang="pt-BR" sz="1600" dirty="0">
                <a:latin typeface="Comic Sans MS" panose="030F0702030302020204" pitchFamily="66" charset="0"/>
              </a:rPr>
              <a:t> são antílopes robustos, de cor cinza-acastanhada, com uma assinatura branca "olho-de-boi" na parte traseira;</a:t>
            </a:r>
          </a:p>
          <a:p>
            <a:pPr algn="just"/>
            <a:endParaRPr lang="pt-BR" sz="16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600" dirty="0">
                <a:latin typeface="Comic Sans MS" panose="030F0702030302020204" pitchFamily="66" charset="0"/>
              </a:rPr>
              <a:t>Os machos possuem chifres grandes e bem desenvolvidos.</a:t>
            </a:r>
          </a:p>
          <a:p>
            <a:pPr algn="just"/>
            <a:r>
              <a:rPr lang="pt-BR" sz="1600" dirty="0">
                <a:latin typeface="Comic Sans MS" panose="030F0702030302020204" pitchFamily="66" charset="0"/>
              </a:rPr>
              <a:t> </a:t>
            </a:r>
            <a:endParaRPr lang="es-ES" sz="1600" dirty="0">
              <a:latin typeface="Comic Sans MS" panose="030F0702030302020204" pitchFamily="66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A428B0C-7CE7-47A8-A6BC-B4EDC481AD36}"/>
              </a:ext>
            </a:extLst>
          </p:cNvPr>
          <p:cNvSpPr txBox="1"/>
          <p:nvPr/>
        </p:nvSpPr>
        <p:spPr>
          <a:xfrm>
            <a:off x="899592" y="6464369"/>
            <a:ext cx="1952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Comic Sans MS" panose="030F0702030302020204" pitchFamily="66" charset="0"/>
              </a:rPr>
              <a:t>Bandeira de Moçambique</a:t>
            </a:r>
          </a:p>
        </p:txBody>
      </p:sp>
      <p:pic>
        <p:nvPicPr>
          <p:cNvPr id="9" name="Picture 2" descr="Resultado de imagem para Kobus ellipsiprymnus">
            <a:extLst>
              <a:ext uri="{FF2B5EF4-FFF2-40B4-BE49-F238E27FC236}">
                <a16:creationId xmlns:a16="http://schemas.microsoft.com/office/drawing/2014/main" id="{66108A58-C65B-45E2-A668-133E7A776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161" y="4973616"/>
            <a:ext cx="2240005" cy="1495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6" descr="Resultado de imagem para Kobus ellipsiprymnus">
            <a:extLst>
              <a:ext uri="{FF2B5EF4-FFF2-40B4-BE49-F238E27FC236}">
                <a16:creationId xmlns:a16="http://schemas.microsoft.com/office/drawing/2014/main" id="{B5CAE1D5-CF90-476E-B620-0AB3A3900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572" y="1010319"/>
            <a:ext cx="1996500" cy="2707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8" descr="Imagem relacionada">
            <a:extLst>
              <a:ext uri="{FF2B5EF4-FFF2-40B4-BE49-F238E27FC236}">
                <a16:creationId xmlns:a16="http://schemas.microsoft.com/office/drawing/2014/main" id="{54DD4D58-304E-4DD9-945A-E19E0AA65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40705"/>
            <a:ext cx="3051060" cy="2288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10" descr="Imagem relacionada">
            <a:extLst>
              <a:ext uri="{FF2B5EF4-FFF2-40B4-BE49-F238E27FC236}">
                <a16:creationId xmlns:a16="http://schemas.microsoft.com/office/drawing/2014/main" id="{067AF12A-008D-4668-8C1B-D05170B33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180" y="4220388"/>
            <a:ext cx="2998530" cy="2248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93EB6680-8945-4C75-9104-DAA7930EBF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50" y="5301208"/>
            <a:ext cx="173355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875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0"/>
            <a:ext cx="9109075" cy="666750"/>
          </a:xfrm>
        </p:spPr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S07 - Missões – 16 de fevereiro</a:t>
            </a:r>
            <a:endParaRPr lang="pt-BR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65824" y="836712"/>
            <a:ext cx="9109075" cy="78581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A disputa pela televisão</a:t>
            </a:r>
          </a:p>
        </p:txBody>
      </p:sp>
      <p:sp>
        <p:nvSpPr>
          <p:cNvPr id="14" name="CaixaDeTexto 2">
            <a:extLst>
              <a:ext uri="{FF2B5EF4-FFF2-40B4-BE49-F238E27FC236}">
                <a16:creationId xmlns:a16="http://schemas.microsoft.com/office/drawing/2014/main" id="{2190C86D-4B96-4081-955A-B819167D8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5738" y="6237312"/>
            <a:ext cx="32403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São Tomé e Príncipe</a:t>
            </a:r>
            <a:endParaRPr lang="pt-BR" altLang="pt-BR" sz="2400" b="1" dirty="0"/>
          </a:p>
        </p:txBody>
      </p:sp>
      <p:sp>
        <p:nvSpPr>
          <p:cNvPr id="3" name="Retângulo 2"/>
          <p:cNvSpPr/>
          <p:nvPr/>
        </p:nvSpPr>
        <p:spPr>
          <a:xfrm>
            <a:off x="179512" y="5157538"/>
            <a:ext cx="324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Anselmo Barros, 8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BACC2C69-671F-4EF9-9481-E13C84B035BF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50888" y="782801"/>
            <a:ext cx="3567600" cy="5259600"/>
          </a:xfrm>
          <a:prstGeom prst="rect">
            <a:avLst/>
          </a:prstGeom>
        </p:spPr>
      </p:pic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FE039188-1309-4FCA-9F74-EB061DDDCACD}"/>
              </a:ext>
            </a:extLst>
          </p:cNvPr>
          <p:cNvCxnSpPr>
            <a:cxnSpLocks/>
            <a:stCxn id="14" idx="3"/>
          </p:cNvCxnSpPr>
          <p:nvPr/>
        </p:nvCxnSpPr>
        <p:spPr>
          <a:xfrm flipH="1" flipV="1">
            <a:off x="4002746" y="2684968"/>
            <a:ext cx="1863352" cy="378317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m 17">
            <a:extLst>
              <a:ext uri="{FF2B5EF4-FFF2-40B4-BE49-F238E27FC236}">
                <a16:creationId xmlns:a16="http://schemas.microsoft.com/office/drawing/2014/main" id="{49097323-DF6B-4DAA-A483-EC1B769D820B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1645200"/>
            <a:ext cx="3265200" cy="35352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2587A123-A3ED-48E9-BFEB-ED36C186C7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34" y="5588843"/>
            <a:ext cx="230505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9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0B98E42-6336-44D7-8A68-1F08F15DE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658" y="760574"/>
            <a:ext cx="3248025" cy="2581275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8249EA-7043-49D0-BB8E-2094A81EC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SUL-AFRICANA OCEANO ÍNDICO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36DF0D8-AC2C-45AA-B972-7C2B92BFC2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7" y="705084"/>
            <a:ext cx="3564359" cy="25799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 Tomé e Príncipe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Ilhas na costa da África, colonizadas pelos portugueses. Ficou independente em 1975.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A língua oficial é o português.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As principais culturas para exportação são o Cacau e o café. Para alimentação local a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mandioca, o milho e a banana</a:t>
            </a:r>
            <a:endParaRPr lang="pt-BR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2">
            <a:extLst>
              <a:ext uri="{FF2B5EF4-FFF2-40B4-BE49-F238E27FC236}">
                <a16:creationId xmlns:a16="http://schemas.microsoft.com/office/drawing/2014/main" id="{19FB48E7-F7AA-4DED-A46E-2EF94E072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3768" y="6279703"/>
            <a:ext cx="32403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São Tomé e Príncipe</a:t>
            </a:r>
            <a:endParaRPr lang="pt-BR" altLang="pt-BR" sz="2400" b="1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7397A5B-3F3F-4A63-94E7-2E77D554B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588843"/>
            <a:ext cx="2305050" cy="1152525"/>
          </a:xfrm>
          <a:prstGeom prst="rect">
            <a:avLst/>
          </a:prstGeom>
        </p:spPr>
      </p:pic>
      <p:pic>
        <p:nvPicPr>
          <p:cNvPr id="1028" name="Picture 4" descr="Resultado de imagem para sÃ£o tomÃ© e prÃ­ncipe">
            <a:extLst>
              <a:ext uri="{FF2B5EF4-FFF2-40B4-BE49-F238E27FC236}">
                <a16:creationId xmlns:a16="http://schemas.microsoft.com/office/drawing/2014/main" id="{43F77FAD-449F-4125-B905-B2AFC43D0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59202"/>
            <a:ext cx="3111152" cy="215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B4CD2508-0D66-456E-BD03-664D61A07726}"/>
              </a:ext>
            </a:extLst>
          </p:cNvPr>
          <p:cNvSpPr/>
          <p:nvPr/>
        </p:nvSpPr>
        <p:spPr>
          <a:xfrm>
            <a:off x="3707904" y="2348880"/>
            <a:ext cx="1512168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/>
          </a:p>
        </p:txBody>
      </p:sp>
      <p:pic>
        <p:nvPicPr>
          <p:cNvPr id="1034" name="Picture 10" descr="Resultado de imagem para cacau">
            <a:extLst>
              <a:ext uri="{FF2B5EF4-FFF2-40B4-BE49-F238E27FC236}">
                <a16:creationId xmlns:a16="http://schemas.microsoft.com/office/drawing/2014/main" id="{20DAF928-05A1-413D-8F85-E3E1C62DA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116" y="3535016"/>
            <a:ext cx="3564359" cy="257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omo plantar mandioca 2">
            <a:extLst>
              <a:ext uri="{FF2B5EF4-FFF2-40B4-BE49-F238E27FC236}">
                <a16:creationId xmlns:a16="http://schemas.microsoft.com/office/drawing/2014/main" id="{BC319688-33A0-47E4-AEE0-B383A48E5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73886" y="4083736"/>
            <a:ext cx="3362003" cy="206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esultado de imagem para bananeira">
            <a:extLst>
              <a:ext uri="{FF2B5EF4-FFF2-40B4-BE49-F238E27FC236}">
                <a16:creationId xmlns:a16="http://schemas.microsoft.com/office/drawing/2014/main" id="{27BD1316-FAEE-49DE-A6C3-7D052F9D48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40"/>
          <a:stretch/>
        </p:blipFill>
        <p:spPr bwMode="auto">
          <a:xfrm>
            <a:off x="7021949" y="928198"/>
            <a:ext cx="2071832" cy="235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728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8BBA0ED8-CA9A-4BE6-82A8-A3A3272758EB}"/>
              </a:ext>
            </a:extLst>
          </p:cNvPr>
          <p:cNvSpPr txBox="1">
            <a:spLocks/>
          </p:cNvSpPr>
          <p:nvPr/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SUL-AFRICANA OCEANO ÍNDICO</a:t>
            </a:r>
          </a:p>
        </p:txBody>
      </p:sp>
      <p:sp>
        <p:nvSpPr>
          <p:cNvPr id="6" name="CaixaDeTexto 18">
            <a:extLst>
              <a:ext uri="{FF2B5EF4-FFF2-40B4-BE49-F238E27FC236}">
                <a16:creationId xmlns:a16="http://schemas.microsoft.com/office/drawing/2014/main" id="{A75B7875-832A-4F84-851A-3FE916DD4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968" y="737644"/>
            <a:ext cx="3240361" cy="430887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Lagaia</a:t>
            </a:r>
            <a:endParaRPr lang="pt-BR" altLang="pt-BR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pt-BR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400" dirty="0">
                <a:latin typeface="Comic Sans MS" panose="030F0702030302020204" pitchFamily="66" charset="0"/>
              </a:rPr>
              <a:t>A </a:t>
            </a:r>
            <a:r>
              <a:rPr lang="es-ES" sz="1400" dirty="0" err="1">
                <a:latin typeface="Comic Sans MS" panose="030F0702030302020204" pitchFamily="66" charset="0"/>
              </a:rPr>
              <a:t>lagaia</a:t>
            </a:r>
            <a:r>
              <a:rPr lang="es-ES" sz="1400" dirty="0">
                <a:latin typeface="Comic Sans MS" panose="030F0702030302020204" pitchFamily="66" charset="0"/>
              </a:rPr>
              <a:t>, </a:t>
            </a:r>
            <a:r>
              <a:rPr lang="es-ES" sz="1400" dirty="0" err="1">
                <a:latin typeface="Comic Sans MS" panose="030F0702030302020204" pitchFamily="66" charset="0"/>
              </a:rPr>
              <a:t>também</a:t>
            </a:r>
            <a:r>
              <a:rPr lang="es-ES" sz="1400" dirty="0">
                <a:latin typeface="Comic Sans MS" panose="030F0702030302020204" pitchFamily="66" charset="0"/>
              </a:rPr>
              <a:t> </a:t>
            </a:r>
            <a:r>
              <a:rPr lang="es-ES" sz="1400" dirty="0" err="1">
                <a:latin typeface="Comic Sans MS" panose="030F0702030302020204" pitchFamily="66" charset="0"/>
              </a:rPr>
              <a:t>conhecida</a:t>
            </a:r>
            <a:r>
              <a:rPr lang="es-ES" sz="1400" dirty="0">
                <a:latin typeface="Comic Sans MS" panose="030F0702030302020204" pitchFamily="66" charset="0"/>
              </a:rPr>
              <a:t> por gato </a:t>
            </a:r>
            <a:r>
              <a:rPr lang="es-ES" sz="1400" dirty="0" err="1">
                <a:latin typeface="Comic Sans MS" panose="030F0702030302020204" pitchFamily="66" charset="0"/>
              </a:rPr>
              <a:t>almiscarado</a:t>
            </a:r>
            <a:r>
              <a:rPr lang="es-ES" sz="1400" dirty="0">
                <a:latin typeface="Comic Sans MS" panose="030F0702030302020204" pitchFamily="66" charset="0"/>
              </a:rPr>
              <a:t>, é </a:t>
            </a:r>
            <a:r>
              <a:rPr lang="es-ES" sz="1400" dirty="0" err="1">
                <a:latin typeface="Comic Sans MS" panose="030F0702030302020204" pitchFamily="66" charset="0"/>
              </a:rPr>
              <a:t>um</a:t>
            </a:r>
            <a:r>
              <a:rPr lang="es-ES" sz="1400" dirty="0">
                <a:latin typeface="Comic Sans MS" panose="030F0702030302020204" pitchFamily="66" charset="0"/>
              </a:rPr>
              <a:t> animal encontrado </a:t>
            </a:r>
            <a:r>
              <a:rPr lang="es-ES" sz="1400" dirty="0" err="1">
                <a:latin typeface="Comic Sans MS" panose="030F0702030302020204" pitchFamily="66" charset="0"/>
              </a:rPr>
              <a:t>em</a:t>
            </a:r>
            <a:r>
              <a:rPr lang="es-ES" sz="1400" dirty="0">
                <a:latin typeface="Comic Sans MS" panose="030F0702030302020204" pitchFamily="66" charset="0"/>
              </a:rPr>
              <a:t> </a:t>
            </a:r>
            <a:r>
              <a:rPr lang="es-ES" sz="1400" dirty="0" err="1">
                <a:latin typeface="Comic Sans MS" panose="030F0702030302020204" pitchFamily="66" charset="0"/>
              </a:rPr>
              <a:t>várias</a:t>
            </a:r>
            <a:r>
              <a:rPr lang="es-ES" sz="1400" dirty="0">
                <a:latin typeface="Comic Sans MS" panose="030F0702030302020204" pitchFamily="66" charset="0"/>
              </a:rPr>
              <a:t> </a:t>
            </a:r>
            <a:r>
              <a:rPr lang="es-ES" sz="1400" dirty="0" err="1">
                <a:latin typeface="Comic Sans MS" panose="030F0702030302020204" pitchFamily="66" charset="0"/>
              </a:rPr>
              <a:t>regiões</a:t>
            </a:r>
            <a:r>
              <a:rPr lang="es-ES" sz="1400" dirty="0">
                <a:latin typeface="Comic Sans MS" panose="030F0702030302020204" pitchFamily="66" charset="0"/>
              </a:rPr>
              <a:t> da África, inclusive </a:t>
            </a:r>
            <a:r>
              <a:rPr lang="es-ES" sz="1400" dirty="0" err="1">
                <a:latin typeface="Comic Sans MS" panose="030F0702030302020204" pitchFamily="66" charset="0"/>
              </a:rPr>
              <a:t>em</a:t>
            </a:r>
            <a:r>
              <a:rPr lang="es-ES" sz="1400" dirty="0">
                <a:latin typeface="Comic Sans MS" panose="030F0702030302020204" pitchFamily="66" charset="0"/>
              </a:rPr>
              <a:t> </a:t>
            </a:r>
            <a:r>
              <a:rPr lang="es-ES" sz="1400" b="1" i="1" dirty="0">
                <a:latin typeface="Comic Sans MS" panose="030F0702030302020204" pitchFamily="66" charset="0"/>
              </a:rPr>
              <a:t>São Tomé e Príncipe</a:t>
            </a:r>
            <a:r>
              <a:rPr lang="es-ES" sz="1400" dirty="0">
                <a:latin typeface="Comic Sans MS" panose="030F0702030302020204" pitchFamily="66" charset="0"/>
              </a:rPr>
              <a:t>;</a:t>
            </a:r>
          </a:p>
          <a:p>
            <a:pPr algn="just"/>
            <a:endParaRPr lang="es-ES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Apresenta uma máscara facial preta que se assemelha a de um texugo.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Seus pelos cinzentos são marcados com pintas pretas ao longo do corpo.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Quando assustado levanta sua crina curta, fazendo com que pareça maior.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510EDEC-4E61-4B94-B8A7-566D7810AA59}"/>
              </a:ext>
            </a:extLst>
          </p:cNvPr>
          <p:cNvSpPr txBox="1"/>
          <p:nvPr/>
        </p:nvSpPr>
        <p:spPr>
          <a:xfrm>
            <a:off x="683568" y="6279703"/>
            <a:ext cx="1952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de São Tomé e Príncipe</a:t>
            </a:r>
          </a:p>
        </p:txBody>
      </p:sp>
      <p:pic>
        <p:nvPicPr>
          <p:cNvPr id="8" name="Picture 4" descr="Resultado de imagem para civeta africana">
            <a:extLst>
              <a:ext uri="{FF2B5EF4-FFF2-40B4-BE49-F238E27FC236}">
                <a16:creationId xmlns:a16="http://schemas.microsoft.com/office/drawing/2014/main" id="{38C13F57-F867-4B96-AD7A-92CF288F5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036147"/>
            <a:ext cx="3074879" cy="2047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2" descr="Imagem relacionada">
            <a:extLst>
              <a:ext uri="{FF2B5EF4-FFF2-40B4-BE49-F238E27FC236}">
                <a16:creationId xmlns:a16="http://schemas.microsoft.com/office/drawing/2014/main" id="{9A0F4B64-A05E-44F9-BE3C-4D6B2E28C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853483"/>
            <a:ext cx="3240360" cy="2158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6EABD11F-F673-4DB0-BEE6-DAFE627642A0}"/>
              </a:ext>
            </a:extLst>
          </p:cNvPr>
          <p:cNvSpPr txBox="1"/>
          <p:nvPr/>
        </p:nvSpPr>
        <p:spPr>
          <a:xfrm>
            <a:off x="3779912" y="3519631"/>
            <a:ext cx="20901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err="1">
                <a:latin typeface="Comic Sans MS" panose="030F0702030302020204" pitchFamily="66" charset="0"/>
              </a:rPr>
              <a:t>Lagaia</a:t>
            </a:r>
            <a:r>
              <a:rPr lang="pt-BR" sz="1400" b="1" dirty="0">
                <a:latin typeface="Comic Sans MS" panose="030F0702030302020204" pitchFamily="66" charset="0"/>
              </a:rPr>
              <a:t> com a crina arrepiada para se defender do predador</a:t>
            </a:r>
          </a:p>
        </p:txBody>
      </p:sp>
      <p:pic>
        <p:nvPicPr>
          <p:cNvPr id="14" name="Picture 10" descr="Imagem relacionada">
            <a:extLst>
              <a:ext uri="{FF2B5EF4-FFF2-40B4-BE49-F238E27FC236}">
                <a16:creationId xmlns:a16="http://schemas.microsoft.com/office/drawing/2014/main" id="{DD3719C2-EC93-4420-8C0D-0A7A3D738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789" y="5025014"/>
            <a:ext cx="2616225" cy="1698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B48F115B-AEA0-4933-AFDD-FC595E4F94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58" y="5157192"/>
            <a:ext cx="230505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720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-27384"/>
            <a:ext cx="9109075" cy="666750"/>
          </a:xfrm>
        </p:spPr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S08 - Missões – 23 de fevereiro</a:t>
            </a:r>
            <a:endParaRPr lang="pt-BR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65824" y="836712"/>
            <a:ext cx="9109075" cy="78581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Deus faz maravilhas</a:t>
            </a:r>
          </a:p>
        </p:txBody>
      </p:sp>
      <p:sp>
        <p:nvSpPr>
          <p:cNvPr id="3" name="Retângulo 2"/>
          <p:cNvSpPr/>
          <p:nvPr/>
        </p:nvSpPr>
        <p:spPr>
          <a:xfrm>
            <a:off x="179512" y="5157538"/>
            <a:ext cx="324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err="1"/>
              <a:t>Dadyslau</a:t>
            </a:r>
            <a:r>
              <a:rPr lang="pt-BR" b="1" dirty="0"/>
              <a:t> Sacramento, 9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09C4D281-D532-4DF3-8D83-D2504F99AD52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50888" y="782801"/>
            <a:ext cx="3567600" cy="5259600"/>
          </a:xfrm>
          <a:prstGeom prst="rect">
            <a:avLst/>
          </a:prstGeom>
        </p:spPr>
      </p:pic>
      <p:sp>
        <p:nvSpPr>
          <p:cNvPr id="10" name="CaixaDeTexto 2">
            <a:extLst>
              <a:ext uri="{FF2B5EF4-FFF2-40B4-BE49-F238E27FC236}">
                <a16:creationId xmlns:a16="http://schemas.microsoft.com/office/drawing/2014/main" id="{7F2F50BF-7FC0-4CD0-A2E1-7B7418822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5738" y="6237312"/>
            <a:ext cx="32403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São Tomé e Príncipe</a:t>
            </a:r>
            <a:endParaRPr lang="pt-BR" altLang="pt-BR" sz="2400" b="1" dirty="0"/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7F46B6AF-A17B-4A1F-81B7-8B31F5637F89}"/>
              </a:ext>
            </a:extLst>
          </p:cNvPr>
          <p:cNvCxnSpPr>
            <a:cxnSpLocks/>
            <a:stCxn id="10" idx="3"/>
          </p:cNvCxnSpPr>
          <p:nvPr/>
        </p:nvCxnSpPr>
        <p:spPr>
          <a:xfrm flipH="1" flipV="1">
            <a:off x="4002746" y="2684968"/>
            <a:ext cx="1863352" cy="378317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m 16">
            <a:extLst>
              <a:ext uri="{FF2B5EF4-FFF2-40B4-BE49-F238E27FC236}">
                <a16:creationId xmlns:a16="http://schemas.microsoft.com/office/drawing/2014/main" id="{2248B689-8D41-4A79-A6BF-B43A65CAB5CC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1645200"/>
            <a:ext cx="3265200" cy="35352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C95A506E-4348-4889-A919-8544609EC1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34" y="5588843"/>
            <a:ext cx="230505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5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Texto 3">
            <a:extLst>
              <a:ext uri="{FF2B5EF4-FFF2-40B4-BE49-F238E27FC236}">
                <a16:creationId xmlns:a16="http://schemas.microsoft.com/office/drawing/2014/main" id="{F62218B1-8EDC-4D16-8752-B3780AF24D01}"/>
              </a:ext>
            </a:extLst>
          </p:cNvPr>
          <p:cNvSpPr txBox="1">
            <a:spLocks/>
          </p:cNvSpPr>
          <p:nvPr/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SUL-AFRICANA OCEANO ÍNDICO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3F628BDD-4D02-4FDF-A616-D1C26AEA4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7" y="705084"/>
            <a:ext cx="3276327" cy="252896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 Tomé e Príncipe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São Ilhas de origem vulcânica e sobre a Ilha das Rolas, uma das ilhas do arquipélago, passa o equador.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O turismo nas ilhas tem vistas de  muita beleza.</a:t>
            </a:r>
          </a:p>
        </p:txBody>
      </p:sp>
      <p:sp>
        <p:nvSpPr>
          <p:cNvPr id="12" name="CaixaDeTexto 2">
            <a:extLst>
              <a:ext uri="{FF2B5EF4-FFF2-40B4-BE49-F238E27FC236}">
                <a16:creationId xmlns:a16="http://schemas.microsoft.com/office/drawing/2014/main" id="{999BF9AF-03DC-4485-9F4B-21C0B5F84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9790" y="6279703"/>
            <a:ext cx="32403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São Tomé e Príncipe</a:t>
            </a:r>
            <a:endParaRPr lang="pt-BR" altLang="pt-BR" sz="2400" b="1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CC3029D-2496-4A15-A029-66B6731C43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660851"/>
            <a:ext cx="2305050" cy="1152525"/>
          </a:xfrm>
          <a:prstGeom prst="rect">
            <a:avLst/>
          </a:prstGeom>
        </p:spPr>
      </p:pic>
      <p:pic>
        <p:nvPicPr>
          <p:cNvPr id="2050" name="Picture 2" descr="Resultado de imagem para SÃ£o TomÃ© e Principe Turismo">
            <a:extLst>
              <a:ext uri="{FF2B5EF4-FFF2-40B4-BE49-F238E27FC236}">
                <a16:creationId xmlns:a16="http://schemas.microsoft.com/office/drawing/2014/main" id="{83D6B8EC-898F-4548-A4A4-1CA01994A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268" y="743404"/>
            <a:ext cx="4790195" cy="309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3.bp.blogspot.com/-4N6YG6ix844/VkhjsOb1RHI/AAAAAAAAPI8/Ez-o1QpuP2s/s640/sem%2Bt%25C3%25ADtulo-17.jpg">
            <a:extLst>
              <a:ext uri="{FF2B5EF4-FFF2-40B4-BE49-F238E27FC236}">
                <a16:creationId xmlns:a16="http://schemas.microsoft.com/office/drawing/2014/main" id="{BADFF0DA-348A-437E-A700-7DBF74675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45582"/>
            <a:ext cx="3601884" cy="269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8BDCC065-C439-49C1-AB53-CE1E8D82A6AE}"/>
              </a:ext>
            </a:extLst>
          </p:cNvPr>
          <p:cNvSpPr/>
          <p:nvPr/>
        </p:nvSpPr>
        <p:spPr>
          <a:xfrm>
            <a:off x="7236296" y="792781"/>
            <a:ext cx="19241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i="1" dirty="0">
                <a:solidFill>
                  <a:srgbClr val="FF0000"/>
                </a:solidFill>
              </a:rPr>
              <a:t>Ilha das Rolas</a:t>
            </a:r>
            <a:endParaRPr lang="pt-BR" sz="2000" b="1" dirty="0">
              <a:solidFill>
                <a:srgbClr val="FF0000"/>
              </a:solidFill>
            </a:endParaRPr>
          </a:p>
        </p:txBody>
      </p:sp>
      <p:pic>
        <p:nvPicPr>
          <p:cNvPr id="2054" name="Picture 6" descr="Resultado de imagem para SÃ£o TomÃ© e Principe Turismo">
            <a:extLst>
              <a:ext uri="{FF2B5EF4-FFF2-40B4-BE49-F238E27FC236}">
                <a16:creationId xmlns:a16="http://schemas.microsoft.com/office/drawing/2014/main" id="{ACB71278-3EC0-4001-8C61-C09CFA58E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08" y="3297448"/>
            <a:ext cx="4216524" cy="230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135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4" name="Espaço Reservado para Texto 1">
            <a:extLst>
              <a:ext uri="{FF2B5EF4-FFF2-40B4-BE49-F238E27FC236}">
                <a16:creationId xmlns:a16="http://schemas.microsoft.com/office/drawing/2014/main" id="{0D787BDA-0BB0-4CB8-91B4-015DE5AB27AD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34925" y="690563"/>
            <a:ext cx="9109075" cy="5238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pt-BR" altLang="pt-BR" dirty="0"/>
              <a:t>DIVISÃO SUL-AFRICANA OCEANO ÍNDICO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62DFF5F-2A9E-4643-99EE-34B08EC43BC9}"/>
              </a:ext>
            </a:extLst>
          </p:cNvPr>
          <p:cNvSpPr/>
          <p:nvPr/>
        </p:nvSpPr>
        <p:spPr>
          <a:xfrm>
            <a:off x="34925" y="-123396"/>
            <a:ext cx="9109075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DESTINO DAS OFERTAS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3F5B52D-7E32-45EA-9769-3ACD3EB297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37094" y="-134308"/>
            <a:ext cx="5620271" cy="842640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B06A3D0-4A60-4124-8DC9-92D5297F5E0A}"/>
              </a:ext>
            </a:extLst>
          </p:cNvPr>
          <p:cNvSpPr txBox="1"/>
          <p:nvPr/>
        </p:nvSpPr>
        <p:spPr>
          <a:xfrm>
            <a:off x="5076056" y="1253073"/>
            <a:ext cx="4033921" cy="563231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indent="-457200" algn="ctr"/>
            <a:r>
              <a:rPr lang="pt-BR" b="1" dirty="0">
                <a:solidFill>
                  <a:srgbClr val="FF0000"/>
                </a:solidFill>
              </a:rPr>
              <a:t>Projetos em São Tomé e Príncipe</a:t>
            </a:r>
          </a:p>
          <a:p>
            <a:pPr indent="-457200">
              <a:buFont typeface="+mj-lt"/>
              <a:buAutoNum type="arabicPeriod"/>
            </a:pPr>
            <a:r>
              <a:rPr lang="pt-BR" dirty="0"/>
              <a:t>Centro de Reabilitação do Álcool e     </a:t>
            </a:r>
            <a:r>
              <a:rPr lang="pt-BR" dirty="0">
                <a:solidFill>
                  <a:srgbClr val="FFFF00"/>
                </a:solidFill>
              </a:rPr>
              <a:t>.</a:t>
            </a:r>
            <a:r>
              <a:rPr lang="pt-BR" dirty="0"/>
              <a:t>        drogas</a:t>
            </a:r>
          </a:p>
          <a:p>
            <a:pPr indent="-457200">
              <a:buFont typeface="+mj-lt"/>
              <a:buAutoNum type="arabicPeriod"/>
            </a:pPr>
            <a:r>
              <a:rPr lang="pt-BR" dirty="0"/>
              <a:t>Nova igreja</a:t>
            </a:r>
          </a:p>
          <a:p>
            <a:pPr indent="-457200">
              <a:buFont typeface="+mj-lt"/>
              <a:buAutoNum type="arabicPeriod"/>
            </a:pPr>
            <a:r>
              <a:rPr lang="pt-BR" dirty="0"/>
              <a:t>Auditório para uma Escola de            </a:t>
            </a:r>
            <a:r>
              <a:rPr lang="pt-BR" dirty="0">
                <a:solidFill>
                  <a:srgbClr val="FFFF00"/>
                </a:solidFill>
              </a:rPr>
              <a:t>. </a:t>
            </a:r>
            <a:r>
              <a:rPr lang="pt-BR" dirty="0"/>
              <a:t>       Ensino Fundamental e médio</a:t>
            </a:r>
          </a:p>
          <a:p>
            <a:pPr algn="ctr"/>
            <a:r>
              <a:rPr lang="pt-BR" b="1" dirty="0">
                <a:solidFill>
                  <a:srgbClr val="FF0000"/>
                </a:solidFill>
              </a:rPr>
              <a:t>Projetos em Moçambique</a:t>
            </a:r>
          </a:p>
          <a:p>
            <a:pPr indent="-457200">
              <a:buFont typeface="+mj-lt"/>
              <a:buAutoNum type="arabicPeriod"/>
            </a:pPr>
            <a:r>
              <a:rPr lang="pt-BR" dirty="0"/>
              <a:t>Construir uma Escola de Ensino              </a:t>
            </a:r>
            <a:r>
              <a:rPr lang="pt-BR" dirty="0">
                <a:solidFill>
                  <a:srgbClr val="FFFF00"/>
                </a:solidFill>
              </a:rPr>
              <a:t>.</a:t>
            </a:r>
            <a:r>
              <a:rPr lang="pt-BR" dirty="0"/>
              <a:t>        Fundamental em </a:t>
            </a:r>
            <a:r>
              <a:rPr lang="pt-BR" dirty="0" err="1"/>
              <a:t>Milange</a:t>
            </a:r>
            <a:endParaRPr lang="pt-BR" dirty="0"/>
          </a:p>
          <a:p>
            <a:pPr indent="-457200">
              <a:buFont typeface="+mj-lt"/>
              <a:buAutoNum type="arabicPeriod"/>
            </a:pPr>
            <a:r>
              <a:rPr lang="pt-BR" dirty="0"/>
              <a:t>Expandir o Departamento de              </a:t>
            </a:r>
            <a:r>
              <a:rPr lang="pt-BR" dirty="0">
                <a:solidFill>
                  <a:srgbClr val="FFFF00"/>
                </a:solidFill>
              </a:rPr>
              <a:t>.</a:t>
            </a:r>
            <a:r>
              <a:rPr lang="pt-BR" dirty="0"/>
              <a:t>       Alimentação e Nutrição na                   </a:t>
            </a:r>
            <a:r>
              <a:rPr lang="pt-BR" dirty="0">
                <a:solidFill>
                  <a:srgbClr val="FFFF00"/>
                </a:solidFill>
              </a:rPr>
              <a:t>.</a:t>
            </a:r>
            <a:r>
              <a:rPr lang="pt-BR" dirty="0"/>
              <a:t>       Universidade Adventista de                      </a:t>
            </a:r>
            <a:r>
              <a:rPr lang="pt-BR" dirty="0">
                <a:solidFill>
                  <a:srgbClr val="FFFF00"/>
                </a:solidFill>
              </a:rPr>
              <a:t>.</a:t>
            </a:r>
            <a:r>
              <a:rPr lang="pt-BR" dirty="0"/>
              <a:t>       Moçambique, em Beira</a:t>
            </a:r>
          </a:p>
          <a:p>
            <a:pPr indent="-457200">
              <a:buFont typeface="+mj-lt"/>
              <a:buAutoNum type="arabicPeriod"/>
            </a:pPr>
            <a:r>
              <a:rPr lang="pt-BR" dirty="0"/>
              <a:t>Estabelecer um orfanato para               </a:t>
            </a:r>
            <a:r>
              <a:rPr lang="pt-BR" dirty="0">
                <a:solidFill>
                  <a:srgbClr val="FFFF00"/>
                </a:solidFill>
              </a:rPr>
              <a:t>.</a:t>
            </a:r>
            <a:r>
              <a:rPr lang="pt-BR" dirty="0"/>
              <a:t>       crianças que perderam os pais para    </a:t>
            </a:r>
            <a:r>
              <a:rPr lang="pt-BR" dirty="0">
                <a:solidFill>
                  <a:srgbClr val="FFFF00"/>
                </a:solidFill>
              </a:rPr>
              <a:t>.</a:t>
            </a:r>
            <a:r>
              <a:rPr lang="pt-BR" dirty="0"/>
              <a:t>       o HIV/AIDS, em Nampula</a:t>
            </a:r>
          </a:p>
          <a:p>
            <a:pPr indent="-457200" algn="ctr"/>
            <a:r>
              <a:rPr lang="pt-BR" b="1" dirty="0">
                <a:solidFill>
                  <a:srgbClr val="FF0000"/>
                </a:solidFill>
              </a:rPr>
              <a:t>Projeto para crianças</a:t>
            </a:r>
          </a:p>
          <a:p>
            <a:pPr indent="-457200"/>
            <a:r>
              <a:rPr lang="pt-BR" dirty="0"/>
              <a:t>          Doação de Bíblias em português para crianças e famílias carentes em Moçambique e São Tomé e Príncipe  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2188CC9B-7071-4D70-86B8-55AA27F46A72}"/>
              </a:ext>
            </a:extLst>
          </p:cNvPr>
          <p:cNvSpPr/>
          <p:nvPr/>
        </p:nvSpPr>
        <p:spPr>
          <a:xfrm>
            <a:off x="5148065" y="1556792"/>
            <a:ext cx="360039" cy="3600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1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98895BEE-3165-46E4-956C-087222775EEA}"/>
              </a:ext>
            </a:extLst>
          </p:cNvPr>
          <p:cNvSpPr/>
          <p:nvPr/>
        </p:nvSpPr>
        <p:spPr>
          <a:xfrm>
            <a:off x="5148064" y="2060848"/>
            <a:ext cx="360039" cy="3600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2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460D9541-39EB-4A6C-B91F-46F02C76ECCC}"/>
              </a:ext>
            </a:extLst>
          </p:cNvPr>
          <p:cNvSpPr/>
          <p:nvPr/>
        </p:nvSpPr>
        <p:spPr>
          <a:xfrm>
            <a:off x="5148064" y="2420888"/>
            <a:ext cx="360038" cy="3600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3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50FE049F-8DD4-49B3-AD1D-86925C77196F}"/>
              </a:ext>
            </a:extLst>
          </p:cNvPr>
          <p:cNvSpPr/>
          <p:nvPr/>
        </p:nvSpPr>
        <p:spPr>
          <a:xfrm>
            <a:off x="5148064" y="3140968"/>
            <a:ext cx="360039" cy="3600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4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6D62775D-5A0A-4FE9-A520-24D58FD9E123}"/>
              </a:ext>
            </a:extLst>
          </p:cNvPr>
          <p:cNvSpPr/>
          <p:nvPr/>
        </p:nvSpPr>
        <p:spPr>
          <a:xfrm>
            <a:off x="5148064" y="3717032"/>
            <a:ext cx="360039" cy="3600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5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5E5FAF9D-01A1-4E4C-92B5-93F75B56A3DD}"/>
              </a:ext>
            </a:extLst>
          </p:cNvPr>
          <p:cNvSpPr/>
          <p:nvPr/>
        </p:nvSpPr>
        <p:spPr>
          <a:xfrm>
            <a:off x="5148064" y="4855908"/>
            <a:ext cx="360039" cy="3600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6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4EB614EE-CFD1-489D-92C4-81085442A2DC}"/>
              </a:ext>
            </a:extLst>
          </p:cNvPr>
          <p:cNvSpPr/>
          <p:nvPr/>
        </p:nvSpPr>
        <p:spPr>
          <a:xfrm>
            <a:off x="5148065" y="5949280"/>
            <a:ext cx="360039" cy="3600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7</a:t>
            </a: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53A8349C-3D46-46CF-B8E5-7529019F4784}"/>
              </a:ext>
            </a:extLst>
          </p:cNvPr>
          <p:cNvCxnSpPr>
            <a:stCxn id="7" idx="2"/>
          </p:cNvCxnSpPr>
          <p:nvPr/>
        </p:nvCxnSpPr>
        <p:spPr>
          <a:xfrm flipH="1">
            <a:off x="251520" y="1736812"/>
            <a:ext cx="4896545" cy="4680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2B8C511C-A1BD-4A50-BCB2-787E4084B07D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467544" y="2240868"/>
            <a:ext cx="468052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47B5EC29-B3ED-4CD1-801D-8174DDABA3D7}"/>
              </a:ext>
            </a:extLst>
          </p:cNvPr>
          <p:cNvCxnSpPr>
            <a:cxnSpLocks/>
            <a:stCxn id="10" idx="2"/>
          </p:cNvCxnSpPr>
          <p:nvPr/>
        </p:nvCxnSpPr>
        <p:spPr>
          <a:xfrm flipH="1" flipV="1">
            <a:off x="683566" y="2420888"/>
            <a:ext cx="4464498" cy="1800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320A60B4-8E3C-4CBA-9FBC-F2BC93368128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3851920" y="3320988"/>
            <a:ext cx="1296144" cy="93610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de Seta Reta 26">
            <a:extLst>
              <a:ext uri="{FF2B5EF4-FFF2-40B4-BE49-F238E27FC236}">
                <a16:creationId xmlns:a16="http://schemas.microsoft.com/office/drawing/2014/main" id="{B810DFF5-88CC-4941-A9F3-35FECC4E14A0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3851920" y="3897052"/>
            <a:ext cx="1296144" cy="6840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>
            <a:extLst>
              <a:ext uri="{FF2B5EF4-FFF2-40B4-BE49-F238E27FC236}">
                <a16:creationId xmlns:a16="http://schemas.microsoft.com/office/drawing/2014/main" id="{D6F10E06-0E21-413F-BACD-67132881B4D4}"/>
              </a:ext>
            </a:extLst>
          </p:cNvPr>
          <p:cNvCxnSpPr>
            <a:cxnSpLocks/>
            <a:stCxn id="13" idx="2"/>
          </p:cNvCxnSpPr>
          <p:nvPr/>
        </p:nvCxnSpPr>
        <p:spPr>
          <a:xfrm flipH="1" flipV="1">
            <a:off x="4139952" y="4257093"/>
            <a:ext cx="1008112" cy="7788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de Seta Reta 32">
            <a:extLst>
              <a:ext uri="{FF2B5EF4-FFF2-40B4-BE49-F238E27FC236}">
                <a16:creationId xmlns:a16="http://schemas.microsoft.com/office/drawing/2014/main" id="{1905986C-1515-49D8-9E81-C28F84ECF58F}"/>
              </a:ext>
            </a:extLst>
          </p:cNvPr>
          <p:cNvCxnSpPr>
            <a:cxnSpLocks/>
            <a:stCxn id="14" idx="2"/>
          </p:cNvCxnSpPr>
          <p:nvPr/>
        </p:nvCxnSpPr>
        <p:spPr>
          <a:xfrm flipH="1" flipV="1">
            <a:off x="683565" y="2753308"/>
            <a:ext cx="4464500" cy="33759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de Seta Reta 37">
            <a:extLst>
              <a:ext uri="{FF2B5EF4-FFF2-40B4-BE49-F238E27FC236}">
                <a16:creationId xmlns:a16="http://schemas.microsoft.com/office/drawing/2014/main" id="{203264E9-16C2-40EC-8EC4-717B25AA28F6}"/>
              </a:ext>
            </a:extLst>
          </p:cNvPr>
          <p:cNvCxnSpPr>
            <a:cxnSpLocks/>
            <a:stCxn id="14" idx="2"/>
          </p:cNvCxnSpPr>
          <p:nvPr/>
        </p:nvCxnSpPr>
        <p:spPr>
          <a:xfrm flipH="1" flipV="1">
            <a:off x="3995936" y="5035928"/>
            <a:ext cx="1152129" cy="10933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34331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Texto 2">
            <a:extLst>
              <a:ext uri="{FF2B5EF4-FFF2-40B4-BE49-F238E27FC236}">
                <a16:creationId xmlns:a16="http://schemas.microsoft.com/office/drawing/2014/main" id="{27882E24-46F2-4697-A683-ACE6BAE3E955}"/>
              </a:ext>
            </a:extLst>
          </p:cNvPr>
          <p:cNvSpPr txBox="1">
            <a:spLocks/>
          </p:cNvSpPr>
          <p:nvPr/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SUL-AFRICANA OCEANO ÍNDICO</a:t>
            </a:r>
          </a:p>
        </p:txBody>
      </p:sp>
      <p:sp>
        <p:nvSpPr>
          <p:cNvPr id="6" name="CaixaDeTexto 18">
            <a:extLst>
              <a:ext uri="{FF2B5EF4-FFF2-40B4-BE49-F238E27FC236}">
                <a16:creationId xmlns:a16="http://schemas.microsoft.com/office/drawing/2014/main" id="{C6E98F94-8A91-46F0-950E-967DFB735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13" y="836712"/>
            <a:ext cx="3538799" cy="440120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Macaco Mona</a:t>
            </a:r>
          </a:p>
          <a:p>
            <a:endParaRPr lang="pt-BR" sz="20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600" dirty="0">
                <a:latin typeface="Comic Sans MS" panose="030F0702030302020204" pitchFamily="66" charset="0"/>
              </a:rPr>
              <a:t>O Macaco Mona é </a:t>
            </a:r>
            <a:r>
              <a:rPr lang="es-ES" sz="1600" dirty="0" err="1">
                <a:latin typeface="Comic Sans MS" panose="030F0702030302020204" pitchFamily="66" charset="0"/>
              </a:rPr>
              <a:t>originário</a:t>
            </a:r>
            <a:r>
              <a:rPr lang="es-ES" sz="1600" dirty="0">
                <a:latin typeface="Comic Sans MS" panose="030F0702030302020204" pitchFamily="66" charset="0"/>
              </a:rPr>
              <a:t> da África, </a:t>
            </a:r>
            <a:r>
              <a:rPr lang="es-ES" sz="1600" dirty="0" err="1">
                <a:latin typeface="Comic Sans MS" panose="030F0702030302020204" pitchFamily="66" charset="0"/>
              </a:rPr>
              <a:t>podendo</a:t>
            </a:r>
            <a:r>
              <a:rPr lang="es-ES" sz="1600" dirty="0">
                <a:latin typeface="Comic Sans MS" panose="030F0702030302020204" pitchFamily="66" charset="0"/>
              </a:rPr>
              <a:t> ser encontrado </a:t>
            </a:r>
            <a:r>
              <a:rPr lang="es-ES" sz="1600" dirty="0" err="1">
                <a:latin typeface="Comic Sans MS" panose="030F0702030302020204" pitchFamily="66" charset="0"/>
              </a:rPr>
              <a:t>em</a:t>
            </a:r>
            <a:r>
              <a:rPr lang="es-ES" sz="1600" dirty="0">
                <a:latin typeface="Comic Sans MS" panose="030F0702030302020204" pitchFamily="66" charset="0"/>
              </a:rPr>
              <a:t> </a:t>
            </a:r>
            <a:r>
              <a:rPr lang="es-ES" sz="1600" b="1" i="1" dirty="0">
                <a:latin typeface="Comic Sans MS" panose="030F0702030302020204" pitchFamily="66" charset="0"/>
              </a:rPr>
              <a:t>São Tomé e Príncipe</a:t>
            </a:r>
            <a:r>
              <a:rPr lang="es-ES" sz="1600" dirty="0">
                <a:latin typeface="Comic Sans MS" panose="030F0702030302020204" pitchFamily="66" charset="0"/>
              </a:rPr>
              <a:t>;</a:t>
            </a:r>
          </a:p>
          <a:p>
            <a:pPr algn="just"/>
            <a:endParaRPr lang="es-ES" sz="16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600" dirty="0">
                <a:latin typeface="Comic Sans MS" panose="030F0702030302020204" pitchFamily="66" charset="0"/>
              </a:rPr>
              <a:t>Possui pelagem marrom com </a:t>
            </a:r>
            <a:r>
              <a:rPr lang="pt-BR" sz="1600" dirty="0" err="1">
                <a:latin typeface="Comic Sans MS" panose="030F0702030302020204" pitchFamily="66" charset="0"/>
              </a:rPr>
              <a:t>com</a:t>
            </a:r>
            <a:r>
              <a:rPr lang="pt-BR" sz="1600" dirty="0">
                <a:latin typeface="Comic Sans MS" panose="030F0702030302020204" pitchFamily="66" charset="0"/>
              </a:rPr>
              <a:t> as ancas de cor branca. A cauda e pernas são pretos e a face é de cor cinza-azulada com uma listra preta;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6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600" dirty="0">
                <a:latin typeface="Comic Sans MS" panose="030F0702030302020204" pitchFamily="66" charset="0"/>
              </a:rPr>
              <a:t>Esse macaco vive em grupos com mais de 35 indivíduos em ambientes florestados. Se alimenta principalmente de insetos e folhas.</a:t>
            </a:r>
            <a:endParaRPr lang="es-ES" sz="1600" dirty="0">
              <a:latin typeface="Comic Sans MS" panose="030F0702030302020204" pitchFamily="66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9EBFAD8-8AE4-4DD4-AD6D-707E899A4FA9}"/>
              </a:ext>
            </a:extLst>
          </p:cNvPr>
          <p:cNvSpPr txBox="1"/>
          <p:nvPr/>
        </p:nvSpPr>
        <p:spPr>
          <a:xfrm>
            <a:off x="539552" y="6453336"/>
            <a:ext cx="2826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de São Tomé e Príncipe</a:t>
            </a:r>
          </a:p>
        </p:txBody>
      </p:sp>
      <p:pic>
        <p:nvPicPr>
          <p:cNvPr id="9" name="Picture 2" descr="Imagem relacionada">
            <a:extLst>
              <a:ext uri="{FF2B5EF4-FFF2-40B4-BE49-F238E27FC236}">
                <a16:creationId xmlns:a16="http://schemas.microsoft.com/office/drawing/2014/main" id="{B930976B-9813-4E91-9E09-3C41F6936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484784"/>
            <a:ext cx="1752129" cy="2639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6" descr="Resultado de imagem para Cercopithecus mona">
            <a:extLst>
              <a:ext uri="{FF2B5EF4-FFF2-40B4-BE49-F238E27FC236}">
                <a16:creationId xmlns:a16="http://schemas.microsoft.com/office/drawing/2014/main" id="{EF767359-1D27-475F-8D26-C6C46971E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758" y="836712"/>
            <a:ext cx="2789371" cy="4200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4" descr="Imagem relacionada">
            <a:extLst>
              <a:ext uri="{FF2B5EF4-FFF2-40B4-BE49-F238E27FC236}">
                <a16:creationId xmlns:a16="http://schemas.microsoft.com/office/drawing/2014/main" id="{08A9CB1C-237E-42CD-AF6B-371969F5A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838234"/>
            <a:ext cx="2732039" cy="1822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37CA077-4A2B-41CF-ADEF-F96662B77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301208"/>
            <a:ext cx="230505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8129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0"/>
            <a:ext cx="9109075" cy="666750"/>
          </a:xfrm>
        </p:spPr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S09 - Missões – 02 de março</a:t>
            </a:r>
            <a:endParaRPr lang="pt-BR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65824" y="836712"/>
            <a:ext cx="9109075" cy="78581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A conversão de um falso profeta</a:t>
            </a:r>
          </a:p>
        </p:txBody>
      </p:sp>
      <p:sp>
        <p:nvSpPr>
          <p:cNvPr id="14" name="CaixaDeTexto 2">
            <a:extLst>
              <a:ext uri="{FF2B5EF4-FFF2-40B4-BE49-F238E27FC236}">
                <a16:creationId xmlns:a16="http://schemas.microsoft.com/office/drawing/2014/main" id="{2190C86D-4B96-4081-955A-B819167D8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994" y="6261264"/>
            <a:ext cx="16737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Zimbábue</a:t>
            </a:r>
            <a:endParaRPr lang="pt-BR" altLang="pt-BR" sz="2400" b="1" dirty="0"/>
          </a:p>
        </p:txBody>
      </p:sp>
      <p:sp>
        <p:nvSpPr>
          <p:cNvPr id="3" name="Retângulo 2"/>
          <p:cNvSpPr/>
          <p:nvPr/>
        </p:nvSpPr>
        <p:spPr>
          <a:xfrm>
            <a:off x="179512" y="5157538"/>
            <a:ext cx="324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err="1"/>
              <a:t>Mkhokheli</a:t>
            </a:r>
            <a:r>
              <a:rPr lang="pt-BR" b="1" dirty="0"/>
              <a:t> </a:t>
            </a:r>
            <a:r>
              <a:rPr lang="pt-BR" b="1" dirty="0" err="1"/>
              <a:t>Ngwenya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177EB08E-1926-4A8A-96BD-44C7FBCEF9B1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50888" y="782801"/>
            <a:ext cx="3567600" cy="5259600"/>
          </a:xfrm>
          <a:prstGeom prst="rect">
            <a:avLst/>
          </a:prstGeom>
        </p:spPr>
      </p:pic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59A672A0-01BA-4000-8644-F4B615ACFC17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4359773" y="3861049"/>
            <a:ext cx="1220339" cy="263104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>
            <a:extLst>
              <a:ext uri="{FF2B5EF4-FFF2-40B4-BE49-F238E27FC236}">
                <a16:creationId xmlns:a16="http://schemas.microsoft.com/office/drawing/2014/main" id="{D3513DB3-7B39-4BFB-B365-D085F1B64EB9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1645200"/>
            <a:ext cx="3265200" cy="35352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A89EB7CF-0B32-49F1-8004-967CB0401B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42" y="5588843"/>
            <a:ext cx="230505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66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8249EA-7043-49D0-BB8E-2094A81EC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SUL-AFRICANA OCEANO ÍNDICO</a:t>
            </a:r>
          </a:p>
          <a:p>
            <a:endParaRPr lang="pt-BR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E3C14BD-4D0A-466B-A61E-E5B190C96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2396" y="717443"/>
            <a:ext cx="3225354" cy="4930649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dirty="0">
                <a:solidFill>
                  <a:srgbClr val="FF0000"/>
                </a:solidFill>
              </a:rPr>
              <a:t>Zimbábue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/>
              <a:t>Zimbábue foi uma colônia britânica, ficando independente em 1965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/>
              <a:t>O nome do país vem de uma cidade do século XIII da qual atualmente só existem ruinas.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/>
              <a:t>Sua capital é Harare, com 1,5 milhão de habitantes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/>
              <a:t>O país atualmente tem cerca de 16 milhões de habitantes e pouco mais de 900 mil são adventistas (um adventista em cada 17 habitantes)</a:t>
            </a:r>
          </a:p>
        </p:txBody>
      </p:sp>
      <p:sp>
        <p:nvSpPr>
          <p:cNvPr id="8" name="CaixaDeTexto 2">
            <a:extLst>
              <a:ext uri="{FF2B5EF4-FFF2-40B4-BE49-F238E27FC236}">
                <a16:creationId xmlns:a16="http://schemas.microsoft.com/office/drawing/2014/main" id="{6623F86A-9B13-4E71-8625-A1F28E410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3118" y="5875979"/>
            <a:ext cx="14145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b="1" dirty="0"/>
              <a:t>Zimbábue</a:t>
            </a:r>
            <a:endParaRPr lang="pt-BR" altLang="pt-BR" b="1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238D4EF4-741E-47D4-B86E-DD5DB85F1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571" y="5833621"/>
            <a:ext cx="1948013" cy="97400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38F6420-5080-4B18-B86A-AE47D7566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6" y="709569"/>
            <a:ext cx="4386064" cy="2829011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0E802CE9-85BE-4A59-88E8-3B7C2DDB5B1F}"/>
              </a:ext>
            </a:extLst>
          </p:cNvPr>
          <p:cNvSpPr/>
          <p:nvPr/>
        </p:nvSpPr>
        <p:spPr>
          <a:xfrm>
            <a:off x="4450292" y="836712"/>
            <a:ext cx="13458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Grande Zimbabwe</a:t>
            </a:r>
            <a:endParaRPr lang="pt-PT" b="1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267A445-2A26-42A4-B993-CF812520BE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688" y="3634407"/>
            <a:ext cx="4139952" cy="3104964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DCA4E37D-F486-4A9D-A279-F79FA7952C54}"/>
              </a:ext>
            </a:extLst>
          </p:cNvPr>
          <p:cNvSpPr/>
          <p:nvPr/>
        </p:nvSpPr>
        <p:spPr>
          <a:xfrm>
            <a:off x="66333" y="4005064"/>
            <a:ext cx="13458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 de Harare</a:t>
            </a:r>
          </a:p>
          <a:p>
            <a:pPr algn="ctr"/>
            <a:endParaRPr lang="pt-PT" b="1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Capital do Zimbábue</a:t>
            </a:r>
            <a:endParaRPr lang="pt-PT" b="1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5974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Texto 3">
            <a:extLst>
              <a:ext uri="{FF2B5EF4-FFF2-40B4-BE49-F238E27FC236}">
                <a16:creationId xmlns:a16="http://schemas.microsoft.com/office/drawing/2014/main" id="{9878057C-C5D4-4A20-B14F-314BC47C20EC}"/>
              </a:ext>
            </a:extLst>
          </p:cNvPr>
          <p:cNvSpPr txBox="1">
            <a:spLocks/>
          </p:cNvSpPr>
          <p:nvPr/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SUL-AFRICANA OCEANO ÍNDICO</a:t>
            </a:r>
          </a:p>
          <a:p>
            <a:endParaRPr lang="pt-BR" dirty="0"/>
          </a:p>
        </p:txBody>
      </p:sp>
      <p:sp>
        <p:nvSpPr>
          <p:cNvPr id="5" name="CaixaDeTexto 18">
            <a:extLst>
              <a:ext uri="{FF2B5EF4-FFF2-40B4-BE49-F238E27FC236}">
                <a16:creationId xmlns:a16="http://schemas.microsoft.com/office/drawing/2014/main" id="{F254B287-B7BE-439C-A048-60F7D55BF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935" y="807963"/>
            <a:ext cx="3304905" cy="443198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Rinoceronte</a:t>
            </a:r>
          </a:p>
          <a:p>
            <a:endParaRPr lang="pt-BR" altLang="pt-BR" sz="1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Os rinocerontes são mamíferos herbívoros, encontrados em várias partes da África, inclusive no </a:t>
            </a:r>
            <a:r>
              <a:rPr lang="pt-BR" sz="1400" b="1" i="1" dirty="0">
                <a:latin typeface="Comic Sans MS" panose="030F0702030302020204" pitchFamily="66" charset="0"/>
              </a:rPr>
              <a:t>Zimbábue</a:t>
            </a:r>
            <a:r>
              <a:rPr lang="pt-BR" sz="1400" dirty="0">
                <a:latin typeface="Comic Sans MS" panose="030F0702030302020204" pitchFamily="66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Têm orelhas muito pequenas. Eles não enxergam bem, porém tem ótima audição e olfato;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Estão extintos em vários países da África, mas o Zimbábue é um dos países com mais rinocerontes brancos do mundo;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O rinoceronte é considerado um dos big </a:t>
            </a:r>
            <a:r>
              <a:rPr lang="pt-BR" sz="1400" dirty="0" err="1">
                <a:latin typeface="Comic Sans MS" panose="030F0702030302020204" pitchFamily="66" charset="0"/>
              </a:rPr>
              <a:t>five</a:t>
            </a:r>
            <a:r>
              <a:rPr lang="pt-BR" sz="1400" dirty="0">
                <a:latin typeface="Comic Sans MS" panose="030F0702030302020204" pitchFamily="66" charset="0"/>
              </a:rPr>
              <a:t> (cincos animais mais difíceis de serem caçados na África). </a:t>
            </a:r>
            <a:endParaRPr lang="pt-BR" sz="1400" i="1" dirty="0">
              <a:latin typeface="Comic Sans MS" panose="030F0702030302020204" pitchFamily="66" charset="0"/>
            </a:endParaRPr>
          </a:p>
        </p:txBody>
      </p:sp>
      <p:sp>
        <p:nvSpPr>
          <p:cNvPr id="6" name="CaixaDeTexto 9">
            <a:extLst>
              <a:ext uri="{FF2B5EF4-FFF2-40B4-BE49-F238E27FC236}">
                <a16:creationId xmlns:a16="http://schemas.microsoft.com/office/drawing/2014/main" id="{63E353FF-6DF9-4B30-8D74-79D8B4743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1593" y="6530860"/>
            <a:ext cx="24073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1100" b="1" dirty="0">
                <a:latin typeface="Comic Sans MS" panose="030F0702030302020204" pitchFamily="66" charset="0"/>
              </a:rPr>
              <a:t>Filhote brincando com a mamãe</a:t>
            </a:r>
            <a:r>
              <a:rPr lang="es-ES" sz="1200" b="1" dirty="0">
                <a:latin typeface="Comic Sans MS" panose="030F0702030302020204" pitchFamily="66" charset="0"/>
              </a:rPr>
              <a:t>.</a:t>
            </a:r>
            <a:endParaRPr lang="pt-BR" altLang="pt-BR" sz="1200" b="1" dirty="0">
              <a:latin typeface="Comic Sans MS" panose="030F0702030302020204" pitchFamily="66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11A16F2-5D16-4FA0-81A2-6273B75AF852}"/>
              </a:ext>
            </a:extLst>
          </p:cNvPr>
          <p:cNvSpPr txBox="1"/>
          <p:nvPr/>
        </p:nvSpPr>
        <p:spPr>
          <a:xfrm>
            <a:off x="4644008" y="6223238"/>
            <a:ext cx="16713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Big </a:t>
            </a:r>
            <a:r>
              <a:rPr lang="pt-BR" sz="1200" dirty="0" err="1">
                <a:latin typeface="Comic Sans MS" panose="030F0702030302020204" pitchFamily="66" charset="0"/>
              </a:rPr>
              <a:t>five</a:t>
            </a:r>
            <a:endParaRPr lang="pt-BR" sz="1200" dirty="0">
              <a:latin typeface="Comic Sans MS" panose="030F0702030302020204" pitchFamily="66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DB19BCF-FE8B-4500-9502-21853E809DBD}"/>
              </a:ext>
            </a:extLst>
          </p:cNvPr>
          <p:cNvSpPr txBox="1"/>
          <p:nvPr/>
        </p:nvSpPr>
        <p:spPr>
          <a:xfrm>
            <a:off x="755577" y="6464369"/>
            <a:ext cx="23050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do Zimbábue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62EA3B5-3CE2-463D-93FA-E8C3D3A74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960" y="782355"/>
            <a:ext cx="2956560" cy="202996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CA67F20-EA5D-4483-9844-0C8FAFE5E7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56" y="807963"/>
            <a:ext cx="2901696" cy="176784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623BE8D8-B1FD-4814-8330-CACFD56E9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396" y="2636912"/>
            <a:ext cx="2670048" cy="1901952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A0909EEA-04D6-4A0A-9481-9AC0E1171D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328" y="2490025"/>
            <a:ext cx="2968752" cy="2292096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0529CCC3-A594-479F-BCCD-FC47754ABA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652" y="4848659"/>
            <a:ext cx="2462784" cy="1700784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92D257D1-5B57-43B3-926F-E417CCBAF3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228" y="4843917"/>
            <a:ext cx="1819869" cy="1308928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18266EF3-B953-46D3-976A-66CC574877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301208"/>
            <a:ext cx="230505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259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0"/>
            <a:ext cx="9109075" cy="666750"/>
          </a:xfrm>
        </p:spPr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S10 - Missões – 09 de março</a:t>
            </a:r>
            <a:endParaRPr lang="pt-BR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65824" y="836712"/>
            <a:ext cx="9109075" cy="78581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Uma mulher chamada Pedro</a:t>
            </a:r>
          </a:p>
        </p:txBody>
      </p:sp>
      <p:sp>
        <p:nvSpPr>
          <p:cNvPr id="14" name="CaixaDeTexto 2">
            <a:extLst>
              <a:ext uri="{FF2B5EF4-FFF2-40B4-BE49-F238E27FC236}">
                <a16:creationId xmlns:a16="http://schemas.microsoft.com/office/drawing/2014/main" id="{2190C86D-4B96-4081-955A-B819167D8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994" y="6261264"/>
            <a:ext cx="14539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Zâmbia</a:t>
            </a:r>
            <a:endParaRPr lang="pt-BR" altLang="pt-BR" sz="2400" b="1" dirty="0"/>
          </a:p>
        </p:txBody>
      </p:sp>
      <p:sp>
        <p:nvSpPr>
          <p:cNvPr id="3" name="Retângulo 2"/>
          <p:cNvSpPr/>
          <p:nvPr/>
        </p:nvSpPr>
        <p:spPr>
          <a:xfrm>
            <a:off x="179512" y="5157538"/>
            <a:ext cx="324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Christine-</a:t>
            </a:r>
            <a:r>
              <a:rPr lang="pt-BR" b="1" dirty="0" err="1"/>
              <a:t>Mwiinga</a:t>
            </a:r>
            <a:r>
              <a:rPr lang="pt-BR" b="1" dirty="0"/>
              <a:t>, 29 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E0D85235-EC04-42FD-A74D-2F83FC6190D3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50888" y="782801"/>
            <a:ext cx="3567600" cy="5259600"/>
          </a:xfrm>
          <a:prstGeom prst="rect">
            <a:avLst/>
          </a:prstGeom>
        </p:spPr>
      </p:pic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16FE3B98-3741-4034-A47A-6BC606369B92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4139952" y="3429000"/>
            <a:ext cx="1152128" cy="30630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>
            <a:extLst>
              <a:ext uri="{FF2B5EF4-FFF2-40B4-BE49-F238E27FC236}">
                <a16:creationId xmlns:a16="http://schemas.microsoft.com/office/drawing/2014/main" id="{73B277D8-E2A8-4417-A58F-13D2FD824237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1645200"/>
            <a:ext cx="3265200" cy="35352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BE9B3717-2CC2-47BD-BCCA-4E20962215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16" y="5589240"/>
            <a:ext cx="1725168" cy="115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8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1C37F385-0144-4AD5-8553-DFD5E586A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93" y="705083"/>
            <a:ext cx="3276327" cy="366002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Zâmbia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altLang="pt-BR" b="1" dirty="0">
                <a:latin typeface="Arial" panose="020B0604020202020204" pitchFamily="34" charset="0"/>
                <a:cs typeface="Arial" panose="020B0604020202020204" pitchFamily="34" charset="0"/>
              </a:rPr>
              <a:t>A capital de Zâmbia é Lusaka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alt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Colonia</a:t>
            </a:r>
            <a:r>
              <a:rPr lang="pt-BR" altLang="pt-BR" b="1" dirty="0">
                <a:latin typeface="Arial" panose="020B0604020202020204" pitchFamily="34" charset="0"/>
                <a:cs typeface="Arial" panose="020B0604020202020204" pitchFamily="34" charset="0"/>
              </a:rPr>
              <a:t> Britânica, tornou-   -se independente em 1964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altLang="pt-BR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Situada no centro-sul da África, a Zâmbia abriga as famosas Cataratas de Victoria (Victoria Falls), no rio Zambeze, que formam uma cortina de água de cerca de 90 m de altura, na divisa com o Zimbábue.</a:t>
            </a:r>
            <a:endParaRPr lang="pt-BR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spaço Reservado para Texto 3">
            <a:extLst>
              <a:ext uri="{FF2B5EF4-FFF2-40B4-BE49-F238E27FC236}">
                <a16:creationId xmlns:a16="http://schemas.microsoft.com/office/drawing/2014/main" id="{3F3FDC87-80CE-4A6F-BB28-4022356A699B}"/>
              </a:ext>
            </a:extLst>
          </p:cNvPr>
          <p:cNvSpPr txBox="1">
            <a:spLocks/>
          </p:cNvSpPr>
          <p:nvPr/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pt-BR">
                <a:ln>
                  <a:solidFill>
                    <a:schemeClr val="tx1"/>
                  </a:solidFill>
                </a:ln>
              </a:rPr>
              <a:t>DIVISÃO SUL-AFRICANA OCEANO ÍNDICO</a:t>
            </a:r>
          </a:p>
          <a:p>
            <a:endParaRPr lang="pt-BR" dirty="0"/>
          </a:p>
        </p:txBody>
      </p:sp>
      <p:sp>
        <p:nvSpPr>
          <p:cNvPr id="7" name="CaixaDeTexto 2">
            <a:extLst>
              <a:ext uri="{FF2B5EF4-FFF2-40B4-BE49-F238E27FC236}">
                <a16:creationId xmlns:a16="http://schemas.microsoft.com/office/drawing/2014/main" id="{66FDA34A-FE13-4355-9D99-F78252CBD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8749" y="2132872"/>
            <a:ext cx="14539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Zâmbia</a:t>
            </a:r>
            <a:endParaRPr lang="pt-BR" altLang="pt-BR" sz="2400" b="1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F57F6D69-CB9D-42CC-886E-ED471BD29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113" y="980728"/>
            <a:ext cx="1725168" cy="1152144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09F7C85D-967C-4C3A-8E1D-1CB24931FB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3936" y="4403437"/>
            <a:ext cx="2022145" cy="2337931"/>
          </a:xfrm>
          <a:prstGeom prst="rect">
            <a:avLst/>
          </a:prstGeom>
        </p:spPr>
      </p:pic>
      <p:pic>
        <p:nvPicPr>
          <p:cNvPr id="1026" name="Picture 2" descr="Resultado de imagem para lusaka">
            <a:extLst>
              <a:ext uri="{FF2B5EF4-FFF2-40B4-BE49-F238E27FC236}">
                <a16:creationId xmlns:a16="http://schemas.microsoft.com/office/drawing/2014/main" id="{CFF0A9F8-C7C9-4B7D-A00A-7C44EC956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217" y="4142311"/>
            <a:ext cx="5148064" cy="259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2">
            <a:extLst>
              <a:ext uri="{FF2B5EF4-FFF2-40B4-BE49-F238E27FC236}">
                <a16:creationId xmlns:a16="http://schemas.microsoft.com/office/drawing/2014/main" id="{9F150D6D-CD94-4D46-915E-2EF619CB5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0370" y="4077072"/>
            <a:ext cx="14539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>
                <a:solidFill>
                  <a:srgbClr val="FFFF00"/>
                </a:solidFill>
              </a:rPr>
              <a:t>Lusaka</a:t>
            </a:r>
            <a:endParaRPr lang="pt-BR" altLang="pt-BR" sz="2400" b="1" dirty="0">
              <a:solidFill>
                <a:srgbClr val="FFFF00"/>
              </a:solidFill>
            </a:endParaRPr>
          </a:p>
        </p:txBody>
      </p:sp>
      <p:pic>
        <p:nvPicPr>
          <p:cNvPr id="1028" name="Picture 4" descr="Resultado de imagem para victoria falls">
            <a:extLst>
              <a:ext uri="{FF2B5EF4-FFF2-40B4-BE49-F238E27FC236}">
                <a16:creationId xmlns:a16="http://schemas.microsoft.com/office/drawing/2014/main" id="{AD253DBA-F9D0-4A06-86E4-A1785E1D1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620" y="702330"/>
            <a:ext cx="3837806" cy="292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2">
            <a:extLst>
              <a:ext uri="{FF2B5EF4-FFF2-40B4-BE49-F238E27FC236}">
                <a16:creationId xmlns:a16="http://schemas.microsoft.com/office/drawing/2014/main" id="{B3ADF225-96F8-4198-8EAC-A794D3AFA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7620" y="3598852"/>
            <a:ext cx="38378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Victoria Falls</a:t>
            </a:r>
            <a:endParaRPr lang="pt-BR" alt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0700185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Texto 3">
            <a:extLst>
              <a:ext uri="{FF2B5EF4-FFF2-40B4-BE49-F238E27FC236}">
                <a16:creationId xmlns:a16="http://schemas.microsoft.com/office/drawing/2014/main" id="{449541B5-C0AF-4414-A21A-B839F0C7043F}"/>
              </a:ext>
            </a:extLst>
          </p:cNvPr>
          <p:cNvSpPr txBox="1">
            <a:spLocks/>
          </p:cNvSpPr>
          <p:nvPr/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SUL-AFRICANA OCEANO ÍNDICO</a:t>
            </a:r>
          </a:p>
          <a:p>
            <a:endParaRPr lang="pt-BR" dirty="0"/>
          </a:p>
        </p:txBody>
      </p:sp>
      <p:sp>
        <p:nvSpPr>
          <p:cNvPr id="5" name="CaixaDeTexto 18">
            <a:extLst>
              <a:ext uri="{FF2B5EF4-FFF2-40B4-BE49-F238E27FC236}">
                <a16:creationId xmlns:a16="http://schemas.microsoft.com/office/drawing/2014/main" id="{6A6ACFB4-DF1A-43D8-A641-A89DF24CF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75" y="752539"/>
            <a:ext cx="3544791" cy="440120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Búfalo africano</a:t>
            </a:r>
          </a:p>
          <a:p>
            <a:endParaRPr lang="pt-BR" altLang="pt-BR" sz="1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O búfalo africano  é um mamífero bovino nativo da África, encontrado inclusive na </a:t>
            </a:r>
            <a:r>
              <a:rPr lang="pt-BR" sz="1400" b="1" i="1" dirty="0">
                <a:latin typeface="Comic Sans MS" panose="030F0702030302020204" pitchFamily="66" charset="0"/>
              </a:rPr>
              <a:t>Zâmbia;</a:t>
            </a:r>
          </a:p>
          <a:p>
            <a:pPr algn="just"/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É um animal selvagem, que atinge 1,7 metros de altura e 900 kg de peso;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Vivem em manadas de 50 a 500 indivíduos, algumas até mais;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Os inimigos naturais dos búfalos são os leões, os leopardos e as hienas, que têm de formar grupos para matar um búfalo adulto;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O búfalo é considerado um dos big </a:t>
            </a:r>
            <a:r>
              <a:rPr lang="pt-BR" sz="1400" dirty="0" err="1">
                <a:latin typeface="Comic Sans MS" panose="030F0702030302020204" pitchFamily="66" charset="0"/>
              </a:rPr>
              <a:t>five</a:t>
            </a:r>
            <a:r>
              <a:rPr lang="pt-BR" sz="1400" dirty="0">
                <a:latin typeface="Comic Sans MS" panose="030F0702030302020204" pitchFamily="66" charset="0"/>
              </a:rPr>
              <a:t> (cincos animais mais difíceis de serem caçados na África). </a:t>
            </a:r>
            <a:endParaRPr lang="pt-BR" i="1" dirty="0">
              <a:latin typeface="Comic Sans MS" panose="030F0702030302020204" pitchFamily="66" charset="0"/>
            </a:endParaRPr>
          </a:p>
        </p:txBody>
      </p:sp>
      <p:sp>
        <p:nvSpPr>
          <p:cNvPr id="6" name="CaixaDeTexto 9">
            <a:extLst>
              <a:ext uri="{FF2B5EF4-FFF2-40B4-BE49-F238E27FC236}">
                <a16:creationId xmlns:a16="http://schemas.microsoft.com/office/drawing/2014/main" id="{DF6ECB6E-E6CC-4B2B-A13F-AA60B6326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3957" y="6598108"/>
            <a:ext cx="24073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1100" b="1" dirty="0">
                <a:latin typeface="Comic Sans MS" panose="030F0702030302020204" pitchFamily="66" charset="0"/>
              </a:rPr>
              <a:t>Grupo leões atacando búfalo</a:t>
            </a:r>
            <a:r>
              <a:rPr lang="es-ES" sz="1200" b="1" dirty="0">
                <a:latin typeface="Comic Sans MS" panose="030F0702030302020204" pitchFamily="66" charset="0"/>
              </a:rPr>
              <a:t>.</a:t>
            </a:r>
            <a:endParaRPr lang="pt-BR" altLang="pt-BR" sz="1200" b="1" dirty="0">
              <a:latin typeface="Comic Sans MS" panose="030F0702030302020204" pitchFamily="66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30EB051-286F-4331-8C08-79FBFDB68989}"/>
              </a:ext>
            </a:extLst>
          </p:cNvPr>
          <p:cNvSpPr txBox="1"/>
          <p:nvPr/>
        </p:nvSpPr>
        <p:spPr>
          <a:xfrm>
            <a:off x="4234397" y="6366854"/>
            <a:ext cx="16713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Big </a:t>
            </a:r>
            <a:r>
              <a:rPr lang="pt-BR" sz="1200" dirty="0" err="1">
                <a:latin typeface="Comic Sans MS" panose="030F0702030302020204" pitchFamily="66" charset="0"/>
              </a:rPr>
              <a:t>five</a:t>
            </a:r>
            <a:endParaRPr lang="pt-BR" sz="1200" dirty="0">
              <a:latin typeface="Comic Sans MS" panose="030F0702030302020204" pitchFamily="66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433DD8D-3EC4-4AD5-BB59-9759A0B0E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188" y="845128"/>
            <a:ext cx="2609088" cy="187147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6202D94-0615-46D9-BAEA-35C92C8222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008" y="938555"/>
            <a:ext cx="2602992" cy="178612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34B438F-96B7-417C-9F73-09F835429A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644" y="2884066"/>
            <a:ext cx="2932176" cy="173736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28042C49-C216-4B4A-B9E2-58073790B7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416" y="2804818"/>
            <a:ext cx="2237232" cy="1895856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80F582F0-0822-4960-A908-7818B6DB19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841" y="4788922"/>
            <a:ext cx="2070463" cy="1495697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EBC16DEF-07D1-4D94-A091-8FE9DC8F39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381" y="4642073"/>
            <a:ext cx="2919984" cy="2011680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DE43EB4B-8C8E-4ABF-A8BC-E9776DF8C5B4}"/>
              </a:ext>
            </a:extLst>
          </p:cNvPr>
          <p:cNvSpPr txBox="1"/>
          <p:nvPr/>
        </p:nvSpPr>
        <p:spPr>
          <a:xfrm>
            <a:off x="1243057" y="6459608"/>
            <a:ext cx="1671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da Zâmbia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D13A1196-A474-459C-B792-6078066762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49" y="5257586"/>
            <a:ext cx="1725168" cy="115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305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0"/>
            <a:ext cx="9109075" cy="666750"/>
          </a:xfrm>
        </p:spPr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S11 - Missões – 16 de março</a:t>
            </a:r>
            <a:endParaRPr lang="pt-BR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65824" y="836712"/>
            <a:ext cx="9109075" cy="78581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“Não foi culpa minha”</a:t>
            </a:r>
          </a:p>
        </p:txBody>
      </p:sp>
      <p:sp>
        <p:nvSpPr>
          <p:cNvPr id="3" name="Retângulo 2"/>
          <p:cNvSpPr/>
          <p:nvPr/>
        </p:nvSpPr>
        <p:spPr>
          <a:xfrm>
            <a:off x="179512" y="5157538"/>
            <a:ext cx="324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Mary </a:t>
            </a:r>
            <a:r>
              <a:rPr lang="pt-BR" b="1" dirty="0" err="1"/>
              <a:t>Mupaliwa</a:t>
            </a:r>
            <a:r>
              <a:rPr lang="pt-BR" b="1" dirty="0"/>
              <a:t>, 17 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9C5EE57-9965-4E75-843E-7F3D51DAE15D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50888" y="782801"/>
            <a:ext cx="3567600" cy="5259600"/>
          </a:xfrm>
          <a:prstGeom prst="rect">
            <a:avLst/>
          </a:prstGeom>
        </p:spPr>
      </p:pic>
      <p:sp>
        <p:nvSpPr>
          <p:cNvPr id="12" name="CaixaDeTexto 2">
            <a:extLst>
              <a:ext uri="{FF2B5EF4-FFF2-40B4-BE49-F238E27FC236}">
                <a16:creationId xmlns:a16="http://schemas.microsoft.com/office/drawing/2014/main" id="{4ABFB9C2-C188-487B-BF71-F119B9002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994" y="6261264"/>
            <a:ext cx="14539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Zâmbia</a:t>
            </a:r>
            <a:endParaRPr lang="pt-BR" altLang="pt-BR" sz="2400" b="1" dirty="0"/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CAF92BAB-4331-4B5E-B1B6-8745A0694EC3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4139952" y="3429000"/>
            <a:ext cx="1152128" cy="30630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5">
            <a:extLst>
              <a:ext uri="{FF2B5EF4-FFF2-40B4-BE49-F238E27FC236}">
                <a16:creationId xmlns:a16="http://schemas.microsoft.com/office/drawing/2014/main" id="{710362B3-E84D-414A-9EA8-EC0888A70BBB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1645200"/>
            <a:ext cx="3265200" cy="35352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6B0AB54B-3174-490F-80A4-C4A8E15DFE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16" y="5589240"/>
            <a:ext cx="1725168" cy="115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85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8249EA-7043-49D0-BB8E-2094A81EC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SUL-AFRICANA OCEANO ÍNDICO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DD52F375-D0AB-4716-86E9-D31B57910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7" y="705083"/>
            <a:ext cx="4284439" cy="2366399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Zâmbia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i="1" dirty="0"/>
              <a:t>A igreja adventista mantém uma universidade na Zâmbia. A </a:t>
            </a:r>
            <a:r>
              <a:rPr lang="pt-BR" sz="2000" b="1" i="1" dirty="0" err="1"/>
              <a:t>Rusangu</a:t>
            </a:r>
            <a:r>
              <a:rPr lang="pt-BR" sz="2000" b="1" i="1" dirty="0"/>
              <a:t> </a:t>
            </a:r>
            <a:r>
              <a:rPr lang="pt-BR" sz="2000" b="1" i="1" dirty="0" err="1"/>
              <a:t>University</a:t>
            </a:r>
            <a:r>
              <a:rPr lang="pt-BR" sz="2000" b="1" i="1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i="1" dirty="0"/>
              <a:t>A moeda de Zâmbia é o </a:t>
            </a:r>
            <a:r>
              <a:rPr lang="pt-BR" sz="2000" b="1" i="1" dirty="0" err="1"/>
              <a:t>Kwacha</a:t>
            </a:r>
            <a:r>
              <a:rPr lang="pt-BR" sz="2000" b="1" i="1" dirty="0"/>
              <a:t>. Um </a:t>
            </a:r>
            <a:r>
              <a:rPr lang="pt-BR" sz="2000" b="1" i="1" dirty="0" err="1"/>
              <a:t>Kwacha</a:t>
            </a:r>
            <a:r>
              <a:rPr lang="pt-BR" sz="2000" b="1" i="1" dirty="0"/>
              <a:t> é dividido em 100 </a:t>
            </a:r>
            <a:r>
              <a:rPr lang="pt-BR" sz="2000" b="1" i="1" dirty="0" err="1"/>
              <a:t>Ngwee</a:t>
            </a:r>
            <a:r>
              <a:rPr lang="pt-BR" sz="2000" b="1" i="1" dirty="0"/>
              <a:t> (100 centavos de </a:t>
            </a:r>
            <a:r>
              <a:rPr lang="pt-BR" sz="2000" b="1" i="1" dirty="0" err="1"/>
              <a:t>Kwacha</a:t>
            </a:r>
            <a:r>
              <a:rPr lang="pt-BR" sz="2000" b="1" i="1" dirty="0"/>
              <a:t>)</a:t>
            </a:r>
            <a:endParaRPr lang="pt-BR" sz="2400" b="1" i="1" dirty="0"/>
          </a:p>
        </p:txBody>
      </p:sp>
      <p:sp>
        <p:nvSpPr>
          <p:cNvPr id="10" name="CaixaDeTexto 2">
            <a:extLst>
              <a:ext uri="{FF2B5EF4-FFF2-40B4-BE49-F238E27FC236}">
                <a16:creationId xmlns:a16="http://schemas.microsoft.com/office/drawing/2014/main" id="{2F216F73-70B7-4A02-B96A-1C197D7A2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7605" y="2072527"/>
            <a:ext cx="14539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Zâmbia</a:t>
            </a:r>
            <a:endParaRPr lang="pt-BR" altLang="pt-BR" sz="2400" b="1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68B7DC53-D058-4306-B3C2-71F2D1298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96020"/>
            <a:ext cx="1725168" cy="115214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3B01076-74B5-4963-B68F-A16827FBAD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441" y="720446"/>
            <a:ext cx="2598670" cy="316582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6EFE34A-F862-44AB-AC4E-EE6FFF93CD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015545"/>
            <a:ext cx="4248472" cy="2792083"/>
          </a:xfrm>
          <a:prstGeom prst="rect">
            <a:avLst/>
          </a:prstGeom>
        </p:spPr>
      </p:pic>
      <p:sp>
        <p:nvSpPr>
          <p:cNvPr id="11" name="CaixaDeTexto 2">
            <a:extLst>
              <a:ext uri="{FF2B5EF4-FFF2-40B4-BE49-F238E27FC236}">
                <a16:creationId xmlns:a16="http://schemas.microsoft.com/office/drawing/2014/main" id="{5C2A1BCF-4263-4F90-8847-7CE1B12D4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6847" y="2855838"/>
            <a:ext cx="145395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1600" b="1" dirty="0"/>
              <a:t>Trabalho com crianças em Zâmbia</a:t>
            </a:r>
            <a:endParaRPr lang="pt-BR" altLang="pt-BR" sz="1600" b="1" dirty="0"/>
          </a:p>
        </p:txBody>
      </p:sp>
      <p:pic>
        <p:nvPicPr>
          <p:cNvPr id="2050" name="Picture 2" descr="Imagem relacionada">
            <a:extLst>
              <a:ext uri="{FF2B5EF4-FFF2-40B4-BE49-F238E27FC236}">
                <a16:creationId xmlns:a16="http://schemas.microsoft.com/office/drawing/2014/main" id="{011AD870-010F-4E5E-AAD5-500534A9CB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2" r="19928"/>
          <a:stretch/>
        </p:blipFill>
        <p:spPr bwMode="auto">
          <a:xfrm>
            <a:off x="100889" y="5328969"/>
            <a:ext cx="1518783" cy="146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m para Moeda de ZÃ¢mbia">
            <a:extLst>
              <a:ext uri="{FF2B5EF4-FFF2-40B4-BE49-F238E27FC236}">
                <a16:creationId xmlns:a16="http://schemas.microsoft.com/office/drawing/2014/main" id="{07430173-B575-4D12-BF97-E6353CD84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" t="3800" r="3548" b="10506"/>
          <a:stretch/>
        </p:blipFill>
        <p:spPr bwMode="auto">
          <a:xfrm>
            <a:off x="1683198" y="3287507"/>
            <a:ext cx="3103198" cy="316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9588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8BBA0ED8-CA9A-4BE6-82A8-A3A3272758EB}"/>
              </a:ext>
            </a:extLst>
          </p:cNvPr>
          <p:cNvSpPr txBox="1">
            <a:spLocks/>
          </p:cNvSpPr>
          <p:nvPr/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SUL-AFRICANA OCEANO ÍNDICO</a:t>
            </a:r>
          </a:p>
        </p:txBody>
      </p:sp>
      <p:sp>
        <p:nvSpPr>
          <p:cNvPr id="13" name="CaixaDeTexto 18">
            <a:extLst>
              <a:ext uri="{FF2B5EF4-FFF2-40B4-BE49-F238E27FC236}">
                <a16:creationId xmlns:a16="http://schemas.microsoft.com/office/drawing/2014/main" id="{43BE55B0-85BE-4EE2-BA19-042D63106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9" y="764704"/>
            <a:ext cx="3435043" cy="5040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b="1" dirty="0">
                <a:solidFill>
                  <a:srgbClr val="FF0000"/>
                </a:solidFill>
                <a:latin typeface="Comic Sans MS" panose="030F0702030302020204" pitchFamily="66" charset="0"/>
              </a:rPr>
              <a:t>Leopardo africano</a:t>
            </a:r>
          </a:p>
          <a:p>
            <a:endParaRPr lang="pt-BR" altLang="pt-BR" b="1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Os leopardos são encontrados em alguns países da África, inclusive na </a:t>
            </a:r>
            <a:r>
              <a:rPr lang="pt-BR" sz="1400" b="1" dirty="0">
                <a:latin typeface="Comic Sans MS" panose="030F0702030302020204" pitchFamily="66" charset="0"/>
              </a:rPr>
              <a:t>Zâmbia</a:t>
            </a:r>
            <a:r>
              <a:rPr lang="pt-BR" sz="1400" dirty="0">
                <a:latin typeface="Comic Sans MS" panose="030F0702030302020204" pitchFamily="66" charset="0"/>
              </a:rPr>
              <a:t>;</a:t>
            </a:r>
            <a:endParaRPr lang="pt-BR" sz="1400" i="1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altLang="pt-BR" sz="1400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É um grande felino, que salta, corre, nada e sobe em árvores com muita facilidade;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Caçam normalmente à noite, e de dia dormem bastante;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Ele carrega a sua presa para cima de uma árvore para a proteger de outros predadores como os leões e as hienas; 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O leopardo é considerado um dos big </a:t>
            </a:r>
            <a:r>
              <a:rPr lang="pt-BR" sz="1400" dirty="0" err="1">
                <a:latin typeface="Comic Sans MS" panose="030F0702030302020204" pitchFamily="66" charset="0"/>
              </a:rPr>
              <a:t>five</a:t>
            </a:r>
            <a:r>
              <a:rPr lang="pt-BR" sz="1400" dirty="0">
                <a:latin typeface="Comic Sans MS" panose="030F0702030302020204" pitchFamily="66" charset="0"/>
              </a:rPr>
              <a:t> (cincos animais mais difíceis de serem caçados na África). </a:t>
            </a:r>
            <a:endParaRPr lang="pt-BR" sz="1600" i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5C41E6C-E88D-49E2-BBEA-55B45C325643}"/>
              </a:ext>
            </a:extLst>
          </p:cNvPr>
          <p:cNvSpPr txBox="1"/>
          <p:nvPr/>
        </p:nvSpPr>
        <p:spPr>
          <a:xfrm>
            <a:off x="3717341" y="5033922"/>
            <a:ext cx="16713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Big </a:t>
            </a:r>
            <a:r>
              <a:rPr lang="pt-BR" sz="1200" dirty="0" err="1">
                <a:latin typeface="Comic Sans MS" panose="030F0702030302020204" pitchFamily="66" charset="0"/>
              </a:rPr>
              <a:t>five</a:t>
            </a:r>
            <a:endParaRPr lang="pt-BR" sz="1200" dirty="0">
              <a:latin typeface="Comic Sans MS" panose="030F0702030302020204" pitchFamily="66" charset="0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00291331-F6D7-4663-860A-7DA8BBDE4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801940"/>
            <a:ext cx="2023872" cy="2932176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E5FDBE6E-A73A-462B-BA10-F7364E33B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920" y="1038902"/>
            <a:ext cx="3188208" cy="2267712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23530483-AFD4-4CFC-9EFA-EACF8DCA9D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869307"/>
            <a:ext cx="1572768" cy="1146048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21114BD3-B337-4D28-AA67-C3FE87AED4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822" y="3869307"/>
            <a:ext cx="3828288" cy="2919984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B0C12E1A-05A8-4D0F-A746-3DDE140F7E55}"/>
              </a:ext>
            </a:extLst>
          </p:cNvPr>
          <p:cNvSpPr txBox="1"/>
          <p:nvPr/>
        </p:nvSpPr>
        <p:spPr>
          <a:xfrm>
            <a:off x="1691680" y="6220803"/>
            <a:ext cx="16713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da Zâmbia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398708F9-DC97-47FA-832F-A6489DDD38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56" y="5888431"/>
            <a:ext cx="1365128" cy="91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03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D54FAE2-DCDA-42E6-A0BC-9CCC9C556E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371" y="32085"/>
            <a:ext cx="9084629" cy="666750"/>
          </a:xfrm>
        </p:spPr>
        <p:txBody>
          <a:bodyPr/>
          <a:lstStyle/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SUL-AFRICANA OCEANO ÍNDICO</a:t>
            </a:r>
          </a:p>
        </p:txBody>
      </p:sp>
      <p:sp>
        <p:nvSpPr>
          <p:cNvPr id="44037" name="CaixaDeTexto 3"/>
          <p:cNvSpPr txBox="1">
            <a:spLocks noChangeArrowheads="1"/>
          </p:cNvSpPr>
          <p:nvPr/>
        </p:nvSpPr>
        <p:spPr bwMode="auto">
          <a:xfrm>
            <a:off x="59371" y="732377"/>
            <a:ext cx="4283968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3600" dirty="0">
                <a:solidFill>
                  <a:srgbClr val="FF0000"/>
                </a:solidFill>
                <a:latin typeface="Arial" charset="0"/>
              </a:rPr>
              <a:t>Botsuana</a:t>
            </a:r>
            <a:endParaRPr lang="pt-BR" altLang="pt-BR" sz="3600" b="1" dirty="0"/>
          </a:p>
        </p:txBody>
      </p:sp>
      <p:sp>
        <p:nvSpPr>
          <p:cNvPr id="5" name="CaixaDeTexto 3"/>
          <p:cNvSpPr txBox="1">
            <a:spLocks noChangeArrowheads="1"/>
          </p:cNvSpPr>
          <p:nvPr/>
        </p:nvSpPr>
        <p:spPr bwMode="auto">
          <a:xfrm>
            <a:off x="4837821" y="717863"/>
            <a:ext cx="4283968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3600" dirty="0">
                <a:solidFill>
                  <a:srgbClr val="FF0000"/>
                </a:solidFill>
                <a:latin typeface="Arial" charset="0"/>
              </a:rPr>
              <a:t>Zimbábue</a:t>
            </a:r>
            <a:endParaRPr lang="pt-BR" altLang="pt-BR" sz="3600" b="1" dirty="0"/>
          </a:p>
        </p:txBody>
      </p:sp>
      <p:sp>
        <p:nvSpPr>
          <p:cNvPr id="12" name="CaixaDeTexto 3"/>
          <p:cNvSpPr txBox="1">
            <a:spLocks noChangeArrowheads="1"/>
          </p:cNvSpPr>
          <p:nvPr/>
        </p:nvSpPr>
        <p:spPr bwMode="auto">
          <a:xfrm>
            <a:off x="2736304" y="4941167"/>
            <a:ext cx="4283968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dirty="0">
                <a:solidFill>
                  <a:srgbClr val="FF0000"/>
                </a:solidFill>
                <a:latin typeface="Arial" charset="0"/>
              </a:rPr>
              <a:t>Zâmbia</a:t>
            </a:r>
          </a:p>
        </p:txBody>
      </p:sp>
      <p:sp>
        <p:nvSpPr>
          <p:cNvPr id="10" name="CaixaDeTexto 3">
            <a:extLst>
              <a:ext uri="{FF2B5EF4-FFF2-40B4-BE49-F238E27FC236}">
                <a16:creationId xmlns:a16="http://schemas.microsoft.com/office/drawing/2014/main" id="{CA2A0EB1-D9F6-47BF-BFF1-03FF93E9F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7821" y="2963396"/>
            <a:ext cx="4283968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dirty="0">
                <a:solidFill>
                  <a:srgbClr val="FF0000"/>
                </a:solidFill>
                <a:latin typeface="Arial" charset="0"/>
              </a:rPr>
              <a:t>São Tomé e Príncipe</a:t>
            </a:r>
            <a:endParaRPr lang="pt-BR" altLang="pt-BR" b="1" dirty="0"/>
          </a:p>
        </p:txBody>
      </p:sp>
      <p:sp>
        <p:nvSpPr>
          <p:cNvPr id="13" name="CaixaDeTexto 3">
            <a:extLst>
              <a:ext uri="{FF2B5EF4-FFF2-40B4-BE49-F238E27FC236}">
                <a16:creationId xmlns:a16="http://schemas.microsoft.com/office/drawing/2014/main" id="{26A7DB8E-2921-4CAC-AD41-55D3BA6A9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09" y="2909408"/>
            <a:ext cx="4283968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3600" dirty="0">
                <a:solidFill>
                  <a:srgbClr val="FF0000"/>
                </a:solidFill>
                <a:latin typeface="Arial" charset="0"/>
              </a:rPr>
              <a:t>Moçambique</a:t>
            </a:r>
            <a:endParaRPr lang="pt-BR" altLang="pt-BR" sz="3600" b="1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C0E3490-F654-42A3-9920-022529865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55" y="1567050"/>
            <a:ext cx="1733550" cy="115252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65696DD-65B7-460A-BA07-CA0AA139F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280" y="1570400"/>
            <a:ext cx="2305050" cy="115252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AD3E740-411F-4ADD-97C5-FE141B6EA3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55" y="3682574"/>
            <a:ext cx="1733550" cy="1152525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59E97544-4309-4CA7-99F3-99A652A11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984" y="3685986"/>
            <a:ext cx="2305050" cy="1152525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B5CD0004-05FC-4213-925D-37D9D4ADF1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585" y="5639763"/>
            <a:ext cx="1725168" cy="115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7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7" grpId="0" animBg="1"/>
      <p:bldP spid="5" grpId="0" animBg="1"/>
      <p:bldP spid="12" grpId="0" animBg="1"/>
      <p:bldP spid="10" grpId="0" animBg="1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F9E32DD4-3AB4-4CF8-91F0-17E01400E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16" y="5589240"/>
            <a:ext cx="1725168" cy="1152144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0"/>
            <a:ext cx="9109075" cy="666750"/>
          </a:xfrm>
        </p:spPr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S12 - Missões – 23 de março</a:t>
            </a:r>
            <a:endParaRPr lang="pt-BR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65824" y="836712"/>
            <a:ext cx="9109075" cy="78581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Deus cura</a:t>
            </a:r>
          </a:p>
        </p:txBody>
      </p:sp>
      <p:sp>
        <p:nvSpPr>
          <p:cNvPr id="3" name="Retângulo 2"/>
          <p:cNvSpPr/>
          <p:nvPr/>
        </p:nvSpPr>
        <p:spPr>
          <a:xfrm>
            <a:off x="179512" y="5157538"/>
            <a:ext cx="324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err="1"/>
              <a:t>Namoonga</a:t>
            </a:r>
            <a:r>
              <a:rPr lang="pt-BR" b="1" dirty="0"/>
              <a:t> </a:t>
            </a:r>
            <a:r>
              <a:rPr lang="pt-BR" b="1" dirty="0" err="1"/>
              <a:t>Masenke</a:t>
            </a:r>
            <a:r>
              <a:rPr lang="pt-BR" b="1" dirty="0"/>
              <a:t>, 13 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0A5B940B-1F8D-418A-9996-D0B7C275281E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50888" y="782801"/>
            <a:ext cx="3567600" cy="5259600"/>
          </a:xfrm>
          <a:prstGeom prst="rect">
            <a:avLst/>
          </a:prstGeom>
        </p:spPr>
      </p:pic>
      <p:sp>
        <p:nvSpPr>
          <p:cNvPr id="10" name="CaixaDeTexto 2">
            <a:extLst>
              <a:ext uri="{FF2B5EF4-FFF2-40B4-BE49-F238E27FC236}">
                <a16:creationId xmlns:a16="http://schemas.microsoft.com/office/drawing/2014/main" id="{3D6D8017-A6AE-4393-AD7C-82F2E4F4B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994" y="6261264"/>
            <a:ext cx="14539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Zâmbia</a:t>
            </a:r>
            <a:endParaRPr lang="pt-BR" altLang="pt-BR" sz="2400" b="1" dirty="0"/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2E96D884-56C0-4677-9EA2-4C3E9D16715C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4139952" y="3429000"/>
            <a:ext cx="1152128" cy="30630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>
            <a:extLst>
              <a:ext uri="{FF2B5EF4-FFF2-40B4-BE49-F238E27FC236}">
                <a16:creationId xmlns:a16="http://schemas.microsoft.com/office/drawing/2014/main" id="{37EE32CF-79AF-41C2-BBB0-EE80D305A51D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1645200"/>
            <a:ext cx="3265200" cy="35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8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2">
            <a:extLst>
              <a:ext uri="{FF2B5EF4-FFF2-40B4-BE49-F238E27FC236}">
                <a16:creationId xmlns:a16="http://schemas.microsoft.com/office/drawing/2014/main" id="{97C54D6D-49BE-48EC-BE61-19AD0F272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560" y="5142112"/>
            <a:ext cx="17251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Zâmbia</a:t>
            </a:r>
            <a:endParaRPr lang="pt-BR" altLang="pt-BR" sz="2400" b="1" dirty="0"/>
          </a:p>
        </p:txBody>
      </p:sp>
      <p:sp>
        <p:nvSpPr>
          <p:cNvPr id="11" name="Espaço Reservado para Texto 3">
            <a:extLst>
              <a:ext uri="{FF2B5EF4-FFF2-40B4-BE49-F238E27FC236}">
                <a16:creationId xmlns:a16="http://schemas.microsoft.com/office/drawing/2014/main" id="{26DF7D25-6EB9-4953-B685-B27B24CAFD53}"/>
              </a:ext>
            </a:extLst>
          </p:cNvPr>
          <p:cNvSpPr txBox="1">
            <a:spLocks/>
          </p:cNvSpPr>
          <p:nvPr/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SUL-AFRICANA OCEANO ÍNDICO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D5642F8F-51A6-4C6B-8AB0-5DEDD3D83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524" y="737654"/>
            <a:ext cx="3996407" cy="96315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Zâmbia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/>
              <a:t>O Parque Nacional de </a:t>
            </a:r>
            <a:r>
              <a:rPr lang="pt-BR" dirty="0" err="1"/>
              <a:t>Luangwa</a:t>
            </a:r>
            <a:r>
              <a:rPr lang="pt-BR" dirty="0"/>
              <a:t> Sul é a principal reserva de animais do país.</a:t>
            </a:r>
            <a:endParaRPr lang="pt-BR" sz="2400" b="1" i="1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AB1A35A0-6877-450E-B155-DA158D2DD3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60" y="5589240"/>
            <a:ext cx="1725168" cy="1152144"/>
          </a:xfrm>
          <a:prstGeom prst="rect">
            <a:avLst/>
          </a:prstGeom>
        </p:spPr>
      </p:pic>
      <p:pic>
        <p:nvPicPr>
          <p:cNvPr id="3074" name="Picture 2" descr="Resultado de imagem para turismo em zÃ¢mbia">
            <a:extLst>
              <a:ext uri="{FF2B5EF4-FFF2-40B4-BE49-F238E27FC236}">
                <a16:creationId xmlns:a16="http://schemas.microsoft.com/office/drawing/2014/main" id="{E8836163-ED70-4967-81C6-605C8B5F2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931952"/>
            <a:ext cx="6603708" cy="288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m relacionada">
            <a:extLst>
              <a:ext uri="{FF2B5EF4-FFF2-40B4-BE49-F238E27FC236}">
                <a16:creationId xmlns:a16="http://schemas.microsoft.com/office/drawing/2014/main" id="{45D355A2-E601-4984-8B25-AE78CBFA3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511" y="738200"/>
            <a:ext cx="4791219" cy="312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m relacionada">
            <a:extLst>
              <a:ext uri="{FF2B5EF4-FFF2-40B4-BE49-F238E27FC236}">
                <a16:creationId xmlns:a16="http://schemas.microsoft.com/office/drawing/2014/main" id="{7FADBF92-30FB-400B-AAFC-5DBF4B48C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0" y="1772816"/>
            <a:ext cx="4107155" cy="27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5996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Texto 3">
            <a:extLst>
              <a:ext uri="{FF2B5EF4-FFF2-40B4-BE49-F238E27FC236}">
                <a16:creationId xmlns:a16="http://schemas.microsoft.com/office/drawing/2014/main" id="{28B3248A-DDBB-43E3-9F34-C15815AD2969}"/>
              </a:ext>
            </a:extLst>
          </p:cNvPr>
          <p:cNvSpPr txBox="1">
            <a:spLocks/>
          </p:cNvSpPr>
          <p:nvPr/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pt-BR">
                <a:ln>
                  <a:solidFill>
                    <a:schemeClr val="tx1"/>
                  </a:solidFill>
                </a:ln>
              </a:rPr>
              <a:t>DIVISÃO SUL-AFRICANA OCEANO ÍNDICO</a:t>
            </a:r>
            <a:endParaRPr lang="pt-BR" altLang="pt-B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3" name="Espaço Reservado para Texto 2">
            <a:extLst>
              <a:ext uri="{FF2B5EF4-FFF2-40B4-BE49-F238E27FC236}">
                <a16:creationId xmlns:a16="http://schemas.microsoft.com/office/drawing/2014/main" id="{EE93338E-7099-4831-BF83-FAB5186AD5A4}"/>
              </a:ext>
            </a:extLst>
          </p:cNvPr>
          <p:cNvSpPr txBox="1">
            <a:spLocks/>
          </p:cNvSpPr>
          <p:nvPr/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SUL-AFRICANA OCEANO ÍNDICO</a:t>
            </a:r>
          </a:p>
        </p:txBody>
      </p:sp>
      <p:sp>
        <p:nvSpPr>
          <p:cNvPr id="33" name="CaixaDeTexto 18">
            <a:extLst>
              <a:ext uri="{FF2B5EF4-FFF2-40B4-BE49-F238E27FC236}">
                <a16:creationId xmlns:a16="http://schemas.microsoft.com/office/drawing/2014/main" id="{BC7EE168-7A07-402F-B252-35F11830E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892" y="798780"/>
            <a:ext cx="3597172" cy="473975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b="1" dirty="0">
                <a:solidFill>
                  <a:srgbClr val="FF0000"/>
                </a:solidFill>
                <a:latin typeface="Comic Sans MS" panose="030F0702030302020204" pitchFamily="66" charset="0"/>
              </a:rPr>
              <a:t>Hipopótamo </a:t>
            </a:r>
          </a:p>
          <a:p>
            <a:endParaRPr lang="pt-BR" altLang="pt-BR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O hipopótamo é um mamífero herbívoro, encontrado em várias partes da África, inclusive na </a:t>
            </a:r>
            <a:r>
              <a:rPr lang="pt-BR" sz="1400" b="1" i="1" dirty="0">
                <a:latin typeface="Comic Sans MS" panose="030F0702030302020204" pitchFamily="66" charset="0"/>
              </a:rPr>
              <a:t>Zâmbia</a:t>
            </a:r>
            <a:r>
              <a:rPr lang="pt-BR" sz="1400" dirty="0">
                <a:latin typeface="Comic Sans MS" panose="030F0702030302020204" pitchFamily="66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 Seu nome significa cavalo do rio e mesmo sendo animais pesados, conseguem correr em terra;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Para escapar do calor africano, passam o dia mergulhados em lagos ou rios e saem à noite para pastar;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São excelentes nadadores, e podem ficar até 5 minutos embaixo d’água;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Os machos podem pesar até 3 toneladas. São agressivos e vivem em bandos. </a:t>
            </a:r>
            <a:endParaRPr lang="pt-BR" sz="1400" i="1" dirty="0">
              <a:latin typeface="Comic Sans MS" panose="030F0702030302020204" pitchFamily="66" charset="0"/>
            </a:endParaRPr>
          </a:p>
        </p:txBody>
      </p:sp>
      <p:pic>
        <p:nvPicPr>
          <p:cNvPr id="35" name="Picture 4" descr="novios">
            <a:extLst>
              <a:ext uri="{FF2B5EF4-FFF2-40B4-BE49-F238E27FC236}">
                <a16:creationId xmlns:a16="http://schemas.microsoft.com/office/drawing/2014/main" id="{B638FE8F-DF99-4262-A361-8BACFD85B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692162"/>
            <a:ext cx="2591064" cy="1728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6" name="Picture 6" descr="Filhote de hipopótamo vira atração em zoológico da Suíça">
            <a:extLst>
              <a:ext uri="{FF2B5EF4-FFF2-40B4-BE49-F238E27FC236}">
                <a16:creationId xmlns:a16="http://schemas.microsoft.com/office/drawing/2014/main" id="{13AC7328-9FE8-46CC-8F85-F5F5193F3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240" y="2597897"/>
            <a:ext cx="2711091" cy="1524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7" name="Picture 8" descr="http://vignette2.wikia.nocookie.net/inciclopedia/images/5/5c/Hipopotamo.jpg/revision/latest?cb=20060706231052">
            <a:extLst>
              <a:ext uri="{FF2B5EF4-FFF2-40B4-BE49-F238E27FC236}">
                <a16:creationId xmlns:a16="http://schemas.microsoft.com/office/drawing/2014/main" id="{8D08A30C-FEEB-4E3A-A230-14A23F195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0"/>
          <a:stretch/>
        </p:blipFill>
        <p:spPr bwMode="auto">
          <a:xfrm>
            <a:off x="3948972" y="719015"/>
            <a:ext cx="2201268" cy="17093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8" name="Picture 10" descr="3">
            <a:extLst>
              <a:ext uri="{FF2B5EF4-FFF2-40B4-BE49-F238E27FC236}">
                <a16:creationId xmlns:a16="http://schemas.microsoft.com/office/drawing/2014/main" id="{7983F8DC-A9EC-440E-AB60-73081D2B5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742" y="2664636"/>
            <a:ext cx="2151820" cy="1391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9" name="CaixaDeTexto 38">
            <a:extLst>
              <a:ext uri="{FF2B5EF4-FFF2-40B4-BE49-F238E27FC236}">
                <a16:creationId xmlns:a16="http://schemas.microsoft.com/office/drawing/2014/main" id="{E0663982-C043-4DA3-A72E-D85BDC5EB1F0}"/>
              </a:ext>
            </a:extLst>
          </p:cNvPr>
          <p:cNvSpPr txBox="1"/>
          <p:nvPr/>
        </p:nvSpPr>
        <p:spPr>
          <a:xfrm>
            <a:off x="1972396" y="5862836"/>
            <a:ext cx="1671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da Zâmbia</a:t>
            </a:r>
          </a:p>
          <a:p>
            <a:pPr algn="ctr"/>
            <a:endParaRPr lang="pt-BR" sz="1200" dirty="0">
              <a:latin typeface="Comic Sans MS" panose="030F0702030302020204" pitchFamily="66" charset="0"/>
            </a:endParaRPr>
          </a:p>
        </p:txBody>
      </p:sp>
      <p:pic>
        <p:nvPicPr>
          <p:cNvPr id="41" name="Imagem 40">
            <a:extLst>
              <a:ext uri="{FF2B5EF4-FFF2-40B4-BE49-F238E27FC236}">
                <a16:creationId xmlns:a16="http://schemas.microsoft.com/office/drawing/2014/main" id="{9C5DCCC6-56BE-4AF3-80F7-281DCED2D8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52" y="5615744"/>
            <a:ext cx="1725168" cy="115214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D13CE-4291-46A8-A680-00C9521FE6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372" y="4466976"/>
            <a:ext cx="30956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664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182B557-DDF5-49BD-889C-2B9277F55C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S13 - Missões – 30</a:t>
            </a:r>
            <a:r>
              <a:rPr lang="pt-BR" altLang="pt-BR" dirty="0">
                <a:latin typeface="Calibri" panose="020F0502020204030204" pitchFamily="34" charset="0"/>
              </a:rPr>
              <a:t> de março</a:t>
            </a:r>
            <a:endParaRPr lang="pt-BR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46774" y="747732"/>
            <a:ext cx="9109075" cy="78581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3600" b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Programa do Décimo Terceiro Sábado</a:t>
            </a:r>
            <a:endParaRPr lang="pt-BR" sz="2000" b="1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5" name="CaixaDeTexto 2">
            <a:extLst>
              <a:ext uri="{FF2B5EF4-FFF2-40B4-BE49-F238E27FC236}">
                <a16:creationId xmlns:a16="http://schemas.microsoft.com/office/drawing/2014/main" id="{0B973ECB-2D70-494A-BB6E-112BEA745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2546" y="6381725"/>
            <a:ext cx="52619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000" b="1" dirty="0"/>
              <a:t>Divisão Sul-Africana Oceano Índico</a:t>
            </a:r>
            <a:endParaRPr lang="pt-BR" altLang="pt-BR" sz="2000" b="1" dirty="0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ACD66B28-BA74-4D84-8DF0-EBE8537D1EEF}"/>
              </a:ext>
            </a:extLst>
          </p:cNvPr>
          <p:cNvSpPr/>
          <p:nvPr/>
        </p:nvSpPr>
        <p:spPr>
          <a:xfrm>
            <a:off x="179512" y="5157538"/>
            <a:ext cx="324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Simon </a:t>
            </a:r>
            <a:r>
              <a:rPr lang="pt-BR" b="1" dirty="0" err="1"/>
              <a:t>Chileya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BCD60C54-CAF0-489A-B379-A8E6FD4ECF27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50888" y="782801"/>
            <a:ext cx="3567600" cy="5259600"/>
          </a:xfrm>
          <a:prstGeom prst="rect">
            <a:avLst/>
          </a:prstGeom>
        </p:spPr>
      </p:pic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690F8C0A-DBA2-444D-92C2-DDEA7FBE164A}"/>
              </a:ext>
            </a:extLst>
          </p:cNvPr>
          <p:cNvCxnSpPr>
            <a:cxnSpLocks/>
          </p:cNvCxnSpPr>
          <p:nvPr/>
        </p:nvCxnSpPr>
        <p:spPr>
          <a:xfrm flipH="1" flipV="1">
            <a:off x="5724130" y="4653136"/>
            <a:ext cx="1296142" cy="172858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EC224F90-FDD0-4CEE-AEF0-ED512A22EA0D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1645200"/>
            <a:ext cx="3265200" cy="35352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631A3FE1-514A-4D99-8996-5832382A3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938" y="5229200"/>
            <a:ext cx="1733550" cy="1152525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2785C545-336A-43FA-A221-DAD51B631A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5232612"/>
            <a:ext cx="2305050" cy="1152525"/>
          </a:xfrm>
          <a:prstGeom prst="rect">
            <a:avLst/>
          </a:prstGeom>
        </p:spPr>
      </p:pic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7525A022-E568-440E-B3A6-CAB300B33543}"/>
              </a:ext>
            </a:extLst>
          </p:cNvPr>
          <p:cNvCxnSpPr>
            <a:cxnSpLocks/>
          </p:cNvCxnSpPr>
          <p:nvPr/>
        </p:nvCxnSpPr>
        <p:spPr>
          <a:xfrm flipH="1" flipV="1">
            <a:off x="6156176" y="4077072"/>
            <a:ext cx="1080118" cy="115252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AA06BA52-A64D-4F69-9264-53E3A016BAD3}"/>
              </a:ext>
            </a:extLst>
          </p:cNvPr>
          <p:cNvCxnSpPr>
            <a:cxnSpLocks/>
          </p:cNvCxnSpPr>
          <p:nvPr/>
        </p:nvCxnSpPr>
        <p:spPr>
          <a:xfrm flipV="1">
            <a:off x="3707902" y="2708920"/>
            <a:ext cx="288034" cy="252067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549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Resultado de imagem para SÃ£o TomÃ© e Principe Turismo">
            <a:extLst>
              <a:ext uri="{FF2B5EF4-FFF2-40B4-BE49-F238E27FC236}">
                <a16:creationId xmlns:a16="http://schemas.microsoft.com/office/drawing/2014/main" id="{D9E19005-84B2-4A5A-9829-3BC3AC861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758769"/>
            <a:ext cx="4689512" cy="303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upload.wikimedia.org/wikipedia/commons/a/aa/Gurue_Mount_Murresse_%28cropped%29.jpg">
            <a:extLst>
              <a:ext uri="{FF2B5EF4-FFF2-40B4-BE49-F238E27FC236}">
                <a16:creationId xmlns:a16="http://schemas.microsoft.com/office/drawing/2014/main" id="{E85D28FD-A4E4-45DB-923E-ACEFB95F2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80" y="3846301"/>
            <a:ext cx="8479431" cy="298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8BBA0ED8-CA9A-4BE6-82A8-A3A3272758EB}"/>
              </a:ext>
            </a:extLst>
          </p:cNvPr>
          <p:cNvSpPr txBox="1">
            <a:spLocks/>
          </p:cNvSpPr>
          <p:nvPr/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SUL-AFRICANA OCEANO ÍNDICO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08E2422-5CFE-4E32-92CE-B9746A8B0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7" y="705084"/>
            <a:ext cx="3348335" cy="2583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Ofertas deste trimestre </a:t>
            </a:r>
          </a:p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vão para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i="1" dirty="0"/>
              <a:t>Moçambique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i="1" dirty="0"/>
              <a:t>São Tomé e Príncipe</a:t>
            </a:r>
          </a:p>
          <a:p>
            <a:r>
              <a:rPr lang="pt-BR" sz="2000" b="1" i="1" dirty="0">
                <a:solidFill>
                  <a:srgbClr val="FF0000"/>
                </a:solidFill>
              </a:rPr>
              <a:t>Os dois países foram colônias portuguesas na África. Atualmente são países independentes.</a:t>
            </a:r>
          </a:p>
          <a:p>
            <a:endParaRPr lang="pt-BR" sz="2000" b="1" i="1" dirty="0">
              <a:solidFill>
                <a:srgbClr val="FF0000"/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1441842-86C0-4F6D-88C7-E13B91DD5989}"/>
              </a:ext>
            </a:extLst>
          </p:cNvPr>
          <p:cNvSpPr/>
          <p:nvPr/>
        </p:nvSpPr>
        <p:spPr>
          <a:xfrm>
            <a:off x="1064193" y="3846301"/>
            <a:ext cx="17524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pt-BR" altLang="pt-BR" sz="2000" b="1" dirty="0">
                <a:solidFill>
                  <a:srgbClr val="FF0000"/>
                </a:solidFill>
                <a:latin typeface="Arial" charset="0"/>
              </a:rPr>
              <a:t>Moçambique</a:t>
            </a:r>
            <a:endParaRPr lang="pt-BR" altLang="pt-BR" sz="2000" b="1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846584B-B083-458A-8162-AFDFEBA80838}"/>
              </a:ext>
            </a:extLst>
          </p:cNvPr>
          <p:cNvSpPr/>
          <p:nvPr/>
        </p:nvSpPr>
        <p:spPr>
          <a:xfrm>
            <a:off x="6133326" y="758769"/>
            <a:ext cx="2687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pt-BR" altLang="pt-BR" sz="2000" b="1" dirty="0">
                <a:solidFill>
                  <a:srgbClr val="FF0000"/>
                </a:solidFill>
                <a:latin typeface="Arial" charset="0"/>
              </a:rPr>
              <a:t>São Tomé e Príncipe</a:t>
            </a:r>
            <a:endParaRPr lang="pt-BR" alt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16513583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4" name="Espaço Reservado para Texto 1">
            <a:extLst>
              <a:ext uri="{FF2B5EF4-FFF2-40B4-BE49-F238E27FC236}">
                <a16:creationId xmlns:a16="http://schemas.microsoft.com/office/drawing/2014/main" id="{0D787BDA-0BB0-4CB8-91B4-015DE5AB27AD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34925" y="690563"/>
            <a:ext cx="9109075" cy="5238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pt-BR" altLang="pt-BR" dirty="0"/>
              <a:t>DIVISÃO SUL-AFRICANA OCEANO ÍNDICO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62DFF5F-2A9E-4643-99EE-34B08EC43BC9}"/>
              </a:ext>
            </a:extLst>
          </p:cNvPr>
          <p:cNvSpPr/>
          <p:nvPr/>
        </p:nvSpPr>
        <p:spPr>
          <a:xfrm>
            <a:off x="34925" y="-123396"/>
            <a:ext cx="9109075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DESTINO DAS OFERTAS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3F5B52D-7E32-45EA-9769-3ACD3EB297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37094" y="-151209"/>
            <a:ext cx="5620271" cy="842640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B06A3D0-4A60-4124-8DC9-92D5297F5E0A}"/>
              </a:ext>
            </a:extLst>
          </p:cNvPr>
          <p:cNvSpPr txBox="1"/>
          <p:nvPr/>
        </p:nvSpPr>
        <p:spPr>
          <a:xfrm>
            <a:off x="5076056" y="1253073"/>
            <a:ext cx="4033921" cy="563231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indent="-457200" algn="ctr"/>
            <a:r>
              <a:rPr lang="pt-BR" b="1" dirty="0">
                <a:solidFill>
                  <a:srgbClr val="FF0000"/>
                </a:solidFill>
              </a:rPr>
              <a:t>Projetos em São Tomé e Príncipe</a:t>
            </a:r>
          </a:p>
          <a:p>
            <a:pPr indent="-457200">
              <a:buFont typeface="+mj-lt"/>
              <a:buAutoNum type="arabicPeriod"/>
            </a:pPr>
            <a:r>
              <a:rPr lang="pt-BR" dirty="0"/>
              <a:t>Centro de Reabilitação do Álcool e     </a:t>
            </a:r>
            <a:r>
              <a:rPr lang="pt-BR" dirty="0">
                <a:solidFill>
                  <a:srgbClr val="FFFF00"/>
                </a:solidFill>
              </a:rPr>
              <a:t>.</a:t>
            </a:r>
            <a:r>
              <a:rPr lang="pt-BR" dirty="0"/>
              <a:t>        drogas</a:t>
            </a:r>
          </a:p>
          <a:p>
            <a:pPr indent="-457200">
              <a:buFont typeface="+mj-lt"/>
              <a:buAutoNum type="arabicPeriod"/>
            </a:pPr>
            <a:r>
              <a:rPr lang="pt-BR" dirty="0"/>
              <a:t>Nova igreja</a:t>
            </a:r>
          </a:p>
          <a:p>
            <a:pPr indent="-457200">
              <a:buFont typeface="+mj-lt"/>
              <a:buAutoNum type="arabicPeriod"/>
            </a:pPr>
            <a:r>
              <a:rPr lang="pt-BR" dirty="0"/>
              <a:t>Auditório para uma Escola de            </a:t>
            </a:r>
            <a:r>
              <a:rPr lang="pt-BR" dirty="0">
                <a:solidFill>
                  <a:srgbClr val="FFFF00"/>
                </a:solidFill>
              </a:rPr>
              <a:t>. </a:t>
            </a:r>
            <a:r>
              <a:rPr lang="pt-BR" dirty="0"/>
              <a:t>       Ensino Fundamental e médio</a:t>
            </a:r>
          </a:p>
          <a:p>
            <a:pPr algn="ctr"/>
            <a:r>
              <a:rPr lang="pt-BR" b="1" dirty="0">
                <a:solidFill>
                  <a:srgbClr val="FF0000"/>
                </a:solidFill>
              </a:rPr>
              <a:t>Projetos em Moçambique</a:t>
            </a:r>
          </a:p>
          <a:p>
            <a:pPr indent="-457200">
              <a:buFont typeface="+mj-lt"/>
              <a:buAutoNum type="arabicPeriod"/>
            </a:pPr>
            <a:r>
              <a:rPr lang="pt-BR" dirty="0"/>
              <a:t>Construir uma Escola de Ensino              </a:t>
            </a:r>
            <a:r>
              <a:rPr lang="pt-BR" dirty="0">
                <a:solidFill>
                  <a:srgbClr val="FFFF00"/>
                </a:solidFill>
              </a:rPr>
              <a:t>.</a:t>
            </a:r>
            <a:r>
              <a:rPr lang="pt-BR" dirty="0"/>
              <a:t>        Fundamental em </a:t>
            </a:r>
            <a:r>
              <a:rPr lang="pt-BR" dirty="0" err="1"/>
              <a:t>Milange</a:t>
            </a:r>
            <a:endParaRPr lang="pt-BR" dirty="0"/>
          </a:p>
          <a:p>
            <a:pPr indent="-457200">
              <a:buFont typeface="+mj-lt"/>
              <a:buAutoNum type="arabicPeriod"/>
            </a:pPr>
            <a:r>
              <a:rPr lang="pt-BR" dirty="0"/>
              <a:t>Expandir o Departamento de              </a:t>
            </a:r>
            <a:r>
              <a:rPr lang="pt-BR" dirty="0">
                <a:solidFill>
                  <a:srgbClr val="FFFF00"/>
                </a:solidFill>
              </a:rPr>
              <a:t>.</a:t>
            </a:r>
            <a:r>
              <a:rPr lang="pt-BR" dirty="0"/>
              <a:t>       Alimentação e Nutrição na                   </a:t>
            </a:r>
            <a:r>
              <a:rPr lang="pt-BR" dirty="0">
                <a:solidFill>
                  <a:srgbClr val="FFFF00"/>
                </a:solidFill>
              </a:rPr>
              <a:t>.</a:t>
            </a:r>
            <a:r>
              <a:rPr lang="pt-BR" dirty="0"/>
              <a:t>       Universidade Adventista de                      </a:t>
            </a:r>
            <a:r>
              <a:rPr lang="pt-BR" dirty="0">
                <a:solidFill>
                  <a:srgbClr val="FFFF00"/>
                </a:solidFill>
              </a:rPr>
              <a:t>.</a:t>
            </a:r>
            <a:r>
              <a:rPr lang="pt-BR" dirty="0"/>
              <a:t>       Moçambique, em Beira</a:t>
            </a:r>
          </a:p>
          <a:p>
            <a:pPr indent="-457200">
              <a:buFont typeface="+mj-lt"/>
              <a:buAutoNum type="arabicPeriod"/>
            </a:pPr>
            <a:r>
              <a:rPr lang="pt-BR" dirty="0"/>
              <a:t>Estabelecer um orfanato para               </a:t>
            </a:r>
            <a:r>
              <a:rPr lang="pt-BR" dirty="0">
                <a:solidFill>
                  <a:srgbClr val="FFFF00"/>
                </a:solidFill>
              </a:rPr>
              <a:t>.</a:t>
            </a:r>
            <a:r>
              <a:rPr lang="pt-BR" dirty="0"/>
              <a:t>       crianças que perderam os pais para    </a:t>
            </a:r>
            <a:r>
              <a:rPr lang="pt-BR" dirty="0">
                <a:solidFill>
                  <a:srgbClr val="FFFF00"/>
                </a:solidFill>
              </a:rPr>
              <a:t>.</a:t>
            </a:r>
            <a:r>
              <a:rPr lang="pt-BR" dirty="0"/>
              <a:t>       o HIV/AIDS, em Nampula</a:t>
            </a:r>
          </a:p>
          <a:p>
            <a:pPr indent="-457200" algn="ctr"/>
            <a:r>
              <a:rPr lang="pt-BR" b="1" dirty="0">
                <a:solidFill>
                  <a:srgbClr val="FF0000"/>
                </a:solidFill>
              </a:rPr>
              <a:t>Projeto para crianças</a:t>
            </a:r>
          </a:p>
          <a:p>
            <a:pPr indent="-457200"/>
            <a:r>
              <a:rPr lang="pt-BR" dirty="0"/>
              <a:t>          Doação de Bíblias em português para crianças e famílias carentes em Moçambique e São Tomé e Príncipe  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2188CC9B-7071-4D70-86B8-55AA27F46A72}"/>
              </a:ext>
            </a:extLst>
          </p:cNvPr>
          <p:cNvSpPr/>
          <p:nvPr/>
        </p:nvSpPr>
        <p:spPr>
          <a:xfrm>
            <a:off x="5148065" y="1556792"/>
            <a:ext cx="360039" cy="3600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1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98895BEE-3165-46E4-956C-087222775EEA}"/>
              </a:ext>
            </a:extLst>
          </p:cNvPr>
          <p:cNvSpPr/>
          <p:nvPr/>
        </p:nvSpPr>
        <p:spPr>
          <a:xfrm>
            <a:off x="5148064" y="2060848"/>
            <a:ext cx="360039" cy="3600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2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460D9541-39EB-4A6C-B91F-46F02C76ECCC}"/>
              </a:ext>
            </a:extLst>
          </p:cNvPr>
          <p:cNvSpPr/>
          <p:nvPr/>
        </p:nvSpPr>
        <p:spPr>
          <a:xfrm>
            <a:off x="5148064" y="2420888"/>
            <a:ext cx="360038" cy="3600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3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50FE049F-8DD4-49B3-AD1D-86925C77196F}"/>
              </a:ext>
            </a:extLst>
          </p:cNvPr>
          <p:cNvSpPr/>
          <p:nvPr/>
        </p:nvSpPr>
        <p:spPr>
          <a:xfrm>
            <a:off x="5148064" y="3140968"/>
            <a:ext cx="360039" cy="3600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4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6D62775D-5A0A-4FE9-A520-24D58FD9E123}"/>
              </a:ext>
            </a:extLst>
          </p:cNvPr>
          <p:cNvSpPr/>
          <p:nvPr/>
        </p:nvSpPr>
        <p:spPr>
          <a:xfrm>
            <a:off x="5148064" y="3717032"/>
            <a:ext cx="360039" cy="3600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5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5E5FAF9D-01A1-4E4C-92B5-93F75B56A3DD}"/>
              </a:ext>
            </a:extLst>
          </p:cNvPr>
          <p:cNvSpPr/>
          <p:nvPr/>
        </p:nvSpPr>
        <p:spPr>
          <a:xfrm>
            <a:off x="5148064" y="4855908"/>
            <a:ext cx="360039" cy="3600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6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4EB614EE-CFD1-489D-92C4-81085442A2DC}"/>
              </a:ext>
            </a:extLst>
          </p:cNvPr>
          <p:cNvSpPr/>
          <p:nvPr/>
        </p:nvSpPr>
        <p:spPr>
          <a:xfrm>
            <a:off x="5148065" y="5949280"/>
            <a:ext cx="360039" cy="3600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7</a:t>
            </a: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53A8349C-3D46-46CF-B8E5-7529019F4784}"/>
              </a:ext>
            </a:extLst>
          </p:cNvPr>
          <p:cNvCxnSpPr>
            <a:stCxn id="7" idx="2"/>
          </p:cNvCxnSpPr>
          <p:nvPr/>
        </p:nvCxnSpPr>
        <p:spPr>
          <a:xfrm flipH="1">
            <a:off x="251520" y="1736812"/>
            <a:ext cx="4896545" cy="4680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2B8C511C-A1BD-4A50-BCB2-787E4084B07D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467544" y="2240868"/>
            <a:ext cx="468052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47B5EC29-B3ED-4CD1-801D-8174DDABA3D7}"/>
              </a:ext>
            </a:extLst>
          </p:cNvPr>
          <p:cNvCxnSpPr>
            <a:cxnSpLocks/>
            <a:stCxn id="10" idx="2"/>
          </p:cNvCxnSpPr>
          <p:nvPr/>
        </p:nvCxnSpPr>
        <p:spPr>
          <a:xfrm flipH="1" flipV="1">
            <a:off x="683566" y="2420888"/>
            <a:ext cx="4464498" cy="1800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320A60B4-8E3C-4CBA-9FBC-F2BC93368128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3851920" y="3320988"/>
            <a:ext cx="1296144" cy="93610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de Seta Reta 26">
            <a:extLst>
              <a:ext uri="{FF2B5EF4-FFF2-40B4-BE49-F238E27FC236}">
                <a16:creationId xmlns:a16="http://schemas.microsoft.com/office/drawing/2014/main" id="{B810DFF5-88CC-4941-A9F3-35FECC4E14A0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3851920" y="3897052"/>
            <a:ext cx="1296144" cy="6840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>
            <a:extLst>
              <a:ext uri="{FF2B5EF4-FFF2-40B4-BE49-F238E27FC236}">
                <a16:creationId xmlns:a16="http://schemas.microsoft.com/office/drawing/2014/main" id="{D6F10E06-0E21-413F-BACD-67132881B4D4}"/>
              </a:ext>
            </a:extLst>
          </p:cNvPr>
          <p:cNvCxnSpPr>
            <a:cxnSpLocks/>
            <a:stCxn id="13" idx="2"/>
          </p:cNvCxnSpPr>
          <p:nvPr/>
        </p:nvCxnSpPr>
        <p:spPr>
          <a:xfrm flipH="1" flipV="1">
            <a:off x="4139952" y="4257093"/>
            <a:ext cx="1008112" cy="7788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de Seta Reta 32">
            <a:extLst>
              <a:ext uri="{FF2B5EF4-FFF2-40B4-BE49-F238E27FC236}">
                <a16:creationId xmlns:a16="http://schemas.microsoft.com/office/drawing/2014/main" id="{1905986C-1515-49D8-9E81-C28F84ECF58F}"/>
              </a:ext>
            </a:extLst>
          </p:cNvPr>
          <p:cNvCxnSpPr>
            <a:cxnSpLocks/>
            <a:stCxn id="14" idx="2"/>
          </p:cNvCxnSpPr>
          <p:nvPr/>
        </p:nvCxnSpPr>
        <p:spPr>
          <a:xfrm flipH="1" flipV="1">
            <a:off x="683565" y="2753308"/>
            <a:ext cx="4464500" cy="33759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de Seta Reta 37">
            <a:extLst>
              <a:ext uri="{FF2B5EF4-FFF2-40B4-BE49-F238E27FC236}">
                <a16:creationId xmlns:a16="http://schemas.microsoft.com/office/drawing/2014/main" id="{203264E9-16C2-40EC-8EC4-717B25AA28F6}"/>
              </a:ext>
            </a:extLst>
          </p:cNvPr>
          <p:cNvCxnSpPr>
            <a:cxnSpLocks/>
            <a:stCxn id="14" idx="2"/>
          </p:cNvCxnSpPr>
          <p:nvPr/>
        </p:nvCxnSpPr>
        <p:spPr>
          <a:xfrm flipH="1" flipV="1">
            <a:off x="3995936" y="5035928"/>
            <a:ext cx="1152129" cy="10933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82164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8BBA0ED8-CA9A-4BE6-82A8-A3A3272758EB}"/>
              </a:ext>
            </a:extLst>
          </p:cNvPr>
          <p:cNvSpPr txBox="1">
            <a:spLocks/>
          </p:cNvSpPr>
          <p:nvPr/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SUL-AFRICANA OCEANO ÍNDICO</a:t>
            </a:r>
          </a:p>
        </p:txBody>
      </p:sp>
      <p:sp>
        <p:nvSpPr>
          <p:cNvPr id="11" name="CaixaDeTexto 18">
            <a:extLst>
              <a:ext uri="{FF2B5EF4-FFF2-40B4-BE49-F238E27FC236}">
                <a16:creationId xmlns:a16="http://schemas.microsoft.com/office/drawing/2014/main" id="{191A4803-AB08-43FB-9E5C-B07DF1FE7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860" y="777922"/>
            <a:ext cx="3517937" cy="452431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b="1" dirty="0">
                <a:solidFill>
                  <a:srgbClr val="FF0000"/>
                </a:solidFill>
                <a:latin typeface="Comic Sans MS" panose="030F0702030302020204" pitchFamily="66" charset="0"/>
              </a:rPr>
              <a:t>Leão</a:t>
            </a:r>
          </a:p>
          <a:p>
            <a:endParaRPr lang="pt-BR" altLang="pt-BR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Os leões vivem em várias partes da África, inclusive na </a:t>
            </a:r>
            <a:r>
              <a:rPr lang="pt-BR" sz="1400" b="1" i="1" dirty="0">
                <a:latin typeface="Comic Sans MS" panose="030F0702030302020204" pitchFamily="66" charset="0"/>
              </a:rPr>
              <a:t>Zâmbia</a:t>
            </a:r>
            <a:r>
              <a:rPr lang="pt-BR" sz="1400" b="1" dirty="0">
                <a:latin typeface="Comic Sans MS" panose="030F0702030302020204" pitchFamily="66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O leão é um felino carnívoro muito feroz. Seu único predador é o ser humano. Pode chegar a pesar 250 kg;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Vivem em grupos que apresentam várias fêmeas e um macho dominante;</a:t>
            </a:r>
          </a:p>
          <a:p>
            <a:pPr algn="just"/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Alimentam-se principalmente de </a:t>
            </a:r>
            <a:r>
              <a:rPr lang="pt-BR" sz="1400" dirty="0" err="1">
                <a:latin typeface="Comic Sans MS" panose="030F0702030302020204" pitchFamily="66" charset="0"/>
              </a:rPr>
              <a:t>gnus</a:t>
            </a:r>
            <a:r>
              <a:rPr lang="pt-BR" sz="1400" dirty="0">
                <a:latin typeface="Comic Sans MS" panose="030F0702030302020204" pitchFamily="66" charset="0"/>
              </a:rPr>
              <a:t>. A caça é feita pelas fêmeas do grupo;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O leão é considerado um dos big </a:t>
            </a:r>
            <a:r>
              <a:rPr lang="pt-BR" sz="1400" dirty="0" err="1">
                <a:latin typeface="Comic Sans MS" panose="030F0702030302020204" pitchFamily="66" charset="0"/>
              </a:rPr>
              <a:t>five</a:t>
            </a:r>
            <a:r>
              <a:rPr lang="pt-BR" sz="1400" dirty="0">
                <a:latin typeface="Comic Sans MS" panose="030F0702030302020204" pitchFamily="66" charset="0"/>
              </a:rPr>
              <a:t> (cincos animais mais difíceis de serem caçados na África). </a:t>
            </a:r>
            <a:endParaRPr lang="pt-BR" sz="1400" i="1" dirty="0">
              <a:latin typeface="Comic Sans MS" panose="030F0702030302020204" pitchFamily="66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061EA87-C571-494A-9392-96E57AE46AD8}"/>
              </a:ext>
            </a:extLst>
          </p:cNvPr>
          <p:cNvSpPr txBox="1"/>
          <p:nvPr/>
        </p:nvSpPr>
        <p:spPr>
          <a:xfrm>
            <a:off x="4035006" y="6464369"/>
            <a:ext cx="16713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Big </a:t>
            </a:r>
            <a:r>
              <a:rPr lang="pt-BR" sz="1200" dirty="0" err="1">
                <a:latin typeface="Comic Sans MS" panose="030F0702030302020204" pitchFamily="66" charset="0"/>
              </a:rPr>
              <a:t>five</a:t>
            </a:r>
            <a:endParaRPr lang="pt-BR" sz="1200" dirty="0">
              <a:latin typeface="Comic Sans MS" panose="030F0702030302020204" pitchFamily="66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FC310D3-38E0-440C-AAF5-62BDDC46D782}"/>
              </a:ext>
            </a:extLst>
          </p:cNvPr>
          <p:cNvSpPr txBox="1"/>
          <p:nvPr/>
        </p:nvSpPr>
        <p:spPr>
          <a:xfrm>
            <a:off x="1099244" y="6510535"/>
            <a:ext cx="1671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da Zâmbia</a:t>
            </a:r>
          </a:p>
          <a:p>
            <a:pPr algn="ctr"/>
            <a:endParaRPr lang="pt-BR" sz="1200" dirty="0">
              <a:latin typeface="Comic Sans MS" panose="030F0702030302020204" pitchFamily="66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603B9B78-FAC9-4387-8CF4-11EABE146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268" y="929544"/>
            <a:ext cx="1822704" cy="2639568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877F2248-51D5-426C-8E3A-BD8EA44A00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088" y="777922"/>
            <a:ext cx="2974848" cy="2054352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EE232DD7-66E1-4D1E-8419-DCECC4A230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875882"/>
            <a:ext cx="2070463" cy="1495697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422487AC-8F35-4D7D-8164-A56749C574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024" y="2832274"/>
            <a:ext cx="3236976" cy="1901952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A0DB07CD-899E-4045-8778-FF611849BA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654" y="4734226"/>
            <a:ext cx="3004346" cy="2078349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45216ED1-162E-4F5E-9096-D89FAE084C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44" y="5329348"/>
            <a:ext cx="1725168" cy="115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516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053B05A-D29E-410B-B7A1-F26AD77349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Projetos para o Próximo Trimestre</a:t>
            </a:r>
          </a:p>
          <a:p>
            <a:endParaRPr lang="pt-BR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52400" y="2425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958400C-8E38-4CF5-BEC2-5DF8035780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5233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776333"/>
            <a:ext cx="7733884" cy="60816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4667ADF4-113A-4287-9EC9-812102A014A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691680" y="188913"/>
            <a:ext cx="7272808" cy="431800"/>
          </a:xfrm>
          <a:prstGeom prst="rect">
            <a:avLst/>
          </a:prstGeom>
        </p:spPr>
        <p:txBody>
          <a:bodyPr/>
          <a:lstStyle/>
          <a:p>
            <a:pPr marL="0" indent="0" algn="r">
              <a:buNone/>
            </a:pPr>
            <a:r>
              <a:rPr lang="pt-BR" b="1" dirty="0">
                <a:solidFill>
                  <a:schemeClr val="bg1"/>
                </a:solidFill>
              </a:rPr>
              <a:t>Divisões</a:t>
            </a:r>
            <a:r>
              <a:rPr lang="pt-BR" dirty="0"/>
              <a:t> </a:t>
            </a:r>
            <a:r>
              <a:rPr lang="pt-BR" dirty="0">
                <a:solidFill>
                  <a:schemeClr val="bg1"/>
                </a:solidFill>
              </a:rPr>
              <a:t>da</a:t>
            </a:r>
            <a:r>
              <a:rPr lang="pt-BR" dirty="0"/>
              <a:t> Igreja Adventista no Mundo</a:t>
            </a:r>
          </a:p>
        </p:txBody>
      </p:sp>
    </p:spTree>
    <p:extLst>
      <p:ext uri="{BB962C8B-B14F-4D97-AF65-F5344CB8AC3E}">
        <p14:creationId xmlns:p14="http://schemas.microsoft.com/office/powerpoint/2010/main" val="28742336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CaixaDeTexto 2"/>
          <p:cNvSpPr txBox="1">
            <a:spLocks noChangeArrowheads="1"/>
          </p:cNvSpPr>
          <p:nvPr/>
        </p:nvSpPr>
        <p:spPr bwMode="auto">
          <a:xfrm>
            <a:off x="107504" y="981075"/>
            <a:ext cx="9036496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Aft>
                <a:spcPts val="1200"/>
              </a:spcAft>
            </a:pPr>
            <a:r>
              <a:rPr lang="pt-BR" altLang="pt-BR" sz="2400" b="1" dirty="0">
                <a:latin typeface="Calibri" pitchFamily="34" charset="0"/>
              </a:rPr>
              <a:t>As imagens que tenho utilizado aqui são sempre imagens tiradas da internet</a:t>
            </a:r>
          </a:p>
          <a:p>
            <a:pPr algn="just" eaLnBrk="1" hangingPunct="1">
              <a:spcAft>
                <a:spcPts val="1200"/>
              </a:spcAft>
            </a:pPr>
            <a:r>
              <a:rPr lang="pt-BR" altLang="pt-BR" sz="2400" b="1" dirty="0">
                <a:latin typeface="Calibri" pitchFamily="34" charset="0"/>
              </a:rPr>
              <a:t>Procuro não utilizar imagens que tenham alguma restrição quanto à direitos autorais</a:t>
            </a:r>
          </a:p>
          <a:p>
            <a:pPr algn="just" eaLnBrk="1" hangingPunct="1">
              <a:spcAft>
                <a:spcPts val="1200"/>
              </a:spcAft>
            </a:pPr>
            <a:r>
              <a:rPr lang="pt-BR" altLang="pt-BR" sz="2400" b="1" dirty="0">
                <a:latin typeface="Calibri" pitchFamily="34" charset="0"/>
              </a:rPr>
              <a:t>Se por acaso estiver utilizando de maneira indevida alguma imagem, por favor me avise que retirarei imediatamente a imagem deste material.</a:t>
            </a:r>
          </a:p>
          <a:p>
            <a:pPr algn="just" eaLnBrk="1" hangingPunct="1">
              <a:spcAft>
                <a:spcPts val="1200"/>
              </a:spcAft>
            </a:pPr>
            <a:endParaRPr lang="pt-BR" altLang="pt-BR" sz="2400" b="1" dirty="0">
              <a:latin typeface="Calibri" pitchFamily="34" charset="0"/>
            </a:endParaRPr>
          </a:p>
          <a:p>
            <a:pPr algn="just" eaLnBrk="1" hangingPunct="1">
              <a:spcAft>
                <a:spcPts val="1200"/>
              </a:spcAft>
            </a:pPr>
            <a:endParaRPr lang="pt-BR" altLang="pt-BR" sz="2400" b="1" dirty="0">
              <a:latin typeface="Calibri" pitchFamily="34" charset="0"/>
            </a:endParaRPr>
          </a:p>
          <a:p>
            <a:pPr algn="just" eaLnBrk="1" hangingPunct="1">
              <a:spcAft>
                <a:spcPts val="1200"/>
              </a:spcAft>
            </a:pPr>
            <a:endParaRPr lang="pt-BR" altLang="pt-BR" sz="2400" b="1" dirty="0">
              <a:latin typeface="Calibri" pitchFamily="34" charset="0"/>
            </a:endParaRPr>
          </a:p>
        </p:txBody>
      </p:sp>
      <p:sp>
        <p:nvSpPr>
          <p:cNvPr id="71684" name="Retângulo 3"/>
          <p:cNvSpPr>
            <a:spLocks noChangeArrowheads="1"/>
          </p:cNvSpPr>
          <p:nvPr/>
        </p:nvSpPr>
        <p:spPr bwMode="auto">
          <a:xfrm>
            <a:off x="107505" y="4077072"/>
            <a:ext cx="9036496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400" b="1" dirty="0">
                <a:latin typeface="Calibri" pitchFamily="34" charset="0"/>
              </a:rPr>
              <a:t>Neste trimestre contamos com a colaboração de </a:t>
            </a:r>
            <a:r>
              <a:rPr lang="pt-BR" altLang="pt-BR" sz="2400" b="1" dirty="0">
                <a:solidFill>
                  <a:srgbClr val="FF0000"/>
                </a:solidFill>
                <a:latin typeface="Calibri" pitchFamily="34" charset="0"/>
              </a:rPr>
              <a:t>Eliane Batista </a:t>
            </a:r>
            <a:r>
              <a:rPr lang="pt-BR" altLang="pt-BR" sz="2400" b="1" dirty="0">
                <a:latin typeface="Calibri" pitchFamily="34" charset="0"/>
              </a:rPr>
              <a:t>para a pesquisa dos animais  </a:t>
            </a:r>
          </a:p>
          <a:p>
            <a:pPr eaLnBrk="1" hangingPunct="1"/>
            <a:r>
              <a:rPr lang="pt-BR" altLang="pt-BR" sz="2400" b="1" dirty="0">
                <a:latin typeface="Calibri" pitchFamily="34" charset="0"/>
              </a:rPr>
              <a:t> </a:t>
            </a:r>
          </a:p>
          <a:p>
            <a:pPr eaLnBrk="1" hangingPunct="1"/>
            <a:r>
              <a:rPr lang="pt-BR" altLang="pt-BR" sz="2400" b="1" dirty="0">
                <a:latin typeface="Calibri" pitchFamily="34" charset="0"/>
              </a:rPr>
              <a:t>Qualquer observação sobre este material entre em contato comigo pelo e-mail:</a:t>
            </a:r>
          </a:p>
          <a:p>
            <a:pPr eaLnBrk="1" hangingPunct="1"/>
            <a:endParaRPr lang="pt-BR" altLang="pt-BR" sz="2400" b="1" dirty="0">
              <a:solidFill>
                <a:srgbClr val="FF0000"/>
              </a:solidFill>
              <a:latin typeface="Calibri" pitchFamily="34" charset="0"/>
            </a:endParaRPr>
          </a:p>
          <a:p>
            <a:pPr eaLnBrk="1" hangingPunct="1"/>
            <a:r>
              <a:rPr lang="pt-BR" altLang="pt-BR" sz="2400" b="1" dirty="0">
                <a:solidFill>
                  <a:srgbClr val="FF0000"/>
                </a:solidFill>
                <a:latin typeface="Calibri" pitchFamily="34" charset="0"/>
              </a:rPr>
              <a:t>Ruy Ernesto N Schwantes ( </a:t>
            </a:r>
            <a:r>
              <a:rPr lang="pt-BR" altLang="pt-BR" sz="2400" b="1" dirty="0">
                <a:solidFill>
                  <a:srgbClr val="FF0000"/>
                </a:solidFill>
                <a:latin typeface="Calibri" pitchFamily="34" charset="0"/>
                <a:hlinkClick r:id="rId2"/>
              </a:rPr>
              <a:t>ruy_ernesto@hotmail.com</a:t>
            </a:r>
            <a:r>
              <a:rPr lang="pt-BR" altLang="pt-BR" sz="2400" b="1" dirty="0">
                <a:solidFill>
                  <a:srgbClr val="FF0000"/>
                </a:solidFill>
                <a:latin typeface="Calibri" pitchFamily="34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2541338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97276DC-4B29-4795-A0E4-DD845B800C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OBRIGADO!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07504" y="697592"/>
            <a:ext cx="9036496" cy="2554545"/>
          </a:xfrm>
          <a:prstGeom prst="rect">
            <a:avLst/>
          </a:prstGeom>
          <a:solidFill>
            <a:schemeClr val="accent3">
              <a:lumMod val="60000"/>
              <a:lumOff val="40000"/>
              <a:alpha val="69000"/>
            </a:schemeClr>
          </a:solidFill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3200" b="1" dirty="0"/>
              <a:t>Parte da oferta do quarto trimestre de 2015 ajudou na construção da Escola de Ensino Fundamental </a:t>
            </a:r>
            <a:r>
              <a:rPr lang="pt-BR" sz="3200" b="1" dirty="0" err="1"/>
              <a:t>Easter</a:t>
            </a:r>
            <a:r>
              <a:rPr lang="pt-BR" sz="3200" b="1" dirty="0"/>
              <a:t> Gate, que iniciou as atividades em janeiro de 2017. Ela foi a primeira escola adventista do norte de Botsuana e a terceira do país.  </a:t>
            </a:r>
            <a:endParaRPr lang="pt-PT" altLang="pt-BR" sz="4400" b="1" dirty="0">
              <a:latin typeface="Arial" panose="020B0604020202020204" pitchFamily="34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64CCCC9-6670-4012-8273-57083E08577B}"/>
              </a:ext>
            </a:extLst>
          </p:cNvPr>
          <p:cNvSpPr/>
          <p:nvPr/>
        </p:nvSpPr>
        <p:spPr>
          <a:xfrm>
            <a:off x="152400" y="3843044"/>
            <a:ext cx="43468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pt-BR" sz="2400" b="1" dirty="0">
                <a:solidFill>
                  <a:srgbClr val="FF0000"/>
                </a:solidFill>
                <a:latin typeface="inherit"/>
              </a:rPr>
              <a:t>Muito agradecemos por apoiar a missão e educação adventistas com suas ofertas para a Divisão Sul-Africana Oceano Índico</a:t>
            </a:r>
          </a:p>
        </p:txBody>
      </p:sp>
      <p:pic>
        <p:nvPicPr>
          <p:cNvPr id="1026" name="Picture 2" descr="Imagem relacionada">
            <a:extLst>
              <a:ext uri="{FF2B5EF4-FFF2-40B4-BE49-F238E27FC236}">
                <a16:creationId xmlns:a16="http://schemas.microsoft.com/office/drawing/2014/main" id="{1E41A143-F43C-4E1D-B44A-1BF6E8B21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685" y="3429000"/>
            <a:ext cx="4389663" cy="328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838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 anchor="ctr" anchorCtr="1"/>
          <a:lstStyle/>
          <a:p>
            <a:pPr marL="0" indent="0" algn="ctr" eaLnBrk="1" hangingPunct="1">
              <a:buNone/>
            </a:pPr>
            <a:r>
              <a:rPr lang="pt-BR" altLang="pt-BR"/>
              <a:t>Escolha um informativo clicando sobre ele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B4FC454-EE68-4A59-9256-52CD6F4A0A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/>
              <a:t>ÍNDICE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1052802" y="1556792"/>
            <a:ext cx="791168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FF0000"/>
                </a:solidFill>
              </a:rPr>
              <a:t>1. </a:t>
            </a:r>
            <a:r>
              <a:rPr lang="pt-BR" sz="2400" dirty="0">
                <a:solidFill>
                  <a:srgbClr val="FF0000"/>
                </a:solidFill>
                <a:hlinkClick r:id="rId2" action="ppaction://hlinksldjump"/>
              </a:rPr>
              <a:t>05/janeiro – Pipocas e avós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2. </a:t>
            </a:r>
            <a:r>
              <a:rPr lang="pt-BR" sz="2400" dirty="0">
                <a:solidFill>
                  <a:srgbClr val="FF0000"/>
                </a:solidFill>
                <a:hlinkClick r:id="rId3" action="ppaction://hlinksldjump"/>
              </a:rPr>
              <a:t>12/janeiro – Vamos lá, Boss!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3. </a:t>
            </a:r>
            <a:r>
              <a:rPr lang="pt-BR" sz="2400" dirty="0">
                <a:solidFill>
                  <a:srgbClr val="FF0000"/>
                </a:solidFill>
                <a:hlinkClick r:id="rId4" action="ppaction://hlinksldjump"/>
              </a:rPr>
              <a:t>19/janeiro – Somente vegetais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4. </a:t>
            </a:r>
            <a:r>
              <a:rPr lang="pt-BR" sz="2400" dirty="0">
                <a:solidFill>
                  <a:srgbClr val="FF0000"/>
                </a:solidFill>
                <a:hlinkClick r:id="rId5" action="ppaction://hlinksldjump"/>
              </a:rPr>
              <a:t>26/janeiro – O Sonho de Una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5. </a:t>
            </a:r>
            <a:r>
              <a:rPr lang="pt-BR" sz="2400" dirty="0">
                <a:solidFill>
                  <a:srgbClr val="FF0000"/>
                </a:solidFill>
                <a:hlinkClick r:id="rId6" action="ppaction://hlinksldjump"/>
              </a:rPr>
              <a:t>02/fevereiro – Ritual de Purificação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6. </a:t>
            </a:r>
            <a:r>
              <a:rPr lang="pt-BR" sz="2400" dirty="0">
                <a:solidFill>
                  <a:srgbClr val="FF0000"/>
                </a:solidFill>
                <a:hlinkClick r:id="rId7" action="ppaction://hlinksldjump"/>
              </a:rPr>
              <a:t>09/fevereiro – Um lar para Jeremias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7. </a:t>
            </a:r>
            <a:r>
              <a:rPr lang="pt-BR" sz="2400" dirty="0">
                <a:solidFill>
                  <a:srgbClr val="FF0000"/>
                </a:solidFill>
                <a:hlinkClick r:id="rId8" action="ppaction://hlinksldjump"/>
              </a:rPr>
              <a:t>16/fevereiro – A disputa pela televisão 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8. </a:t>
            </a:r>
            <a:r>
              <a:rPr lang="pt-BR" sz="2400" dirty="0">
                <a:solidFill>
                  <a:srgbClr val="FF0000"/>
                </a:solidFill>
                <a:hlinkClick r:id="rId9" action="ppaction://hlinksldjump"/>
              </a:rPr>
              <a:t>23/fevereiro – Deus faz maravilhas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9. </a:t>
            </a:r>
            <a:r>
              <a:rPr lang="pt-BR" sz="2400" dirty="0">
                <a:solidFill>
                  <a:srgbClr val="FF0000"/>
                </a:solidFill>
                <a:hlinkClick r:id="rId10" action="ppaction://hlinksldjump"/>
              </a:rPr>
              <a:t>02/março – O Gato que Orava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10. </a:t>
            </a:r>
            <a:r>
              <a:rPr lang="pt-BR" sz="2400" dirty="0">
                <a:solidFill>
                  <a:srgbClr val="FF0000"/>
                </a:solidFill>
                <a:hlinkClick r:id="rId11" action="ppaction://hlinksldjump"/>
              </a:rPr>
              <a:t>09/março – A Luz Brilhante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11. </a:t>
            </a:r>
            <a:r>
              <a:rPr lang="pt-BR" sz="2400" dirty="0">
                <a:solidFill>
                  <a:srgbClr val="FF0000"/>
                </a:solidFill>
                <a:hlinkClick r:id="rId12" action="ppaction://hlinksldjump"/>
              </a:rPr>
              <a:t>16/março – Mestre do Mar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12. </a:t>
            </a:r>
            <a:r>
              <a:rPr lang="pt-BR" sz="2400" dirty="0">
                <a:solidFill>
                  <a:srgbClr val="FF0000"/>
                </a:solidFill>
                <a:hlinkClick r:id="rId13" action="ppaction://hlinksldjump"/>
              </a:rPr>
              <a:t>23/março – O Livro Reluzente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13. </a:t>
            </a:r>
            <a:r>
              <a:rPr lang="pt-BR" sz="2400" dirty="0">
                <a:solidFill>
                  <a:srgbClr val="FF0000"/>
                </a:solidFill>
                <a:hlinkClick r:id="rId14" action="ppaction://hlinksldjump"/>
              </a:rPr>
              <a:t>20/março – Programa do Décimo Terceiro Sábado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368483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8B00739-0A03-4DC2-A239-693A71FC8D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" r="11501"/>
          <a:stretch/>
        </p:blipFill>
        <p:spPr>
          <a:xfrm>
            <a:off x="251520" y="1661599"/>
            <a:ext cx="3086100" cy="354467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5611F5A-BB6B-48F2-811C-8998528C9D37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50888" y="782801"/>
            <a:ext cx="3567600" cy="5259600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S01 - Missões – 05 de janeiro</a:t>
            </a:r>
            <a:endParaRPr lang="pt-BR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65824" y="836712"/>
            <a:ext cx="9109075" cy="78581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Pipocas e avós</a:t>
            </a:r>
          </a:p>
        </p:txBody>
      </p:sp>
      <p:sp>
        <p:nvSpPr>
          <p:cNvPr id="14" name="CaixaDeTexto 2">
            <a:extLst>
              <a:ext uri="{FF2B5EF4-FFF2-40B4-BE49-F238E27FC236}">
                <a16:creationId xmlns:a16="http://schemas.microsoft.com/office/drawing/2014/main" id="{2190C86D-4B96-4081-955A-B819167D8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994" y="6261264"/>
            <a:ext cx="17419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Botsuana</a:t>
            </a:r>
            <a:endParaRPr lang="pt-BR" altLang="pt-BR" sz="2400" b="1" dirty="0"/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95D77E26-ED9C-4486-AC20-B5F2367CB16F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4427984" y="4005064"/>
            <a:ext cx="864096" cy="248703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/>
          <p:cNvSpPr/>
          <p:nvPr/>
        </p:nvSpPr>
        <p:spPr>
          <a:xfrm>
            <a:off x="179512" y="5157538"/>
            <a:ext cx="324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err="1"/>
              <a:t>Tebogo</a:t>
            </a:r>
            <a:r>
              <a:rPr lang="pt-BR" b="1" dirty="0"/>
              <a:t>, 7 </a:t>
            </a:r>
            <a:r>
              <a:rPr lang="pt-BR" sz="2400" b="1" dirty="0"/>
              <a:t> 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DFAA39FA-AE72-455A-B3A6-4807D6EAE2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25" y="5619203"/>
            <a:ext cx="173355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88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8249EA-7043-49D0-BB8E-2094A81EC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-14132"/>
            <a:ext cx="9109075" cy="666750"/>
          </a:xfrm>
        </p:spPr>
        <p:txBody>
          <a:bodyPr/>
          <a:lstStyle/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SUL-AFRICANA OCEANO ÍNDICO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583A7C5-CA76-4D1C-B478-667E908C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7" y="690952"/>
            <a:ext cx="3334470" cy="367415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Botsuana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Oficialmente Botsuana é um país independente da coroa britânica desde 1966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A capital do país é a cidade de </a:t>
            </a:r>
            <a:r>
              <a:rPr lang="pt-BR" sz="2000" dirty="0" err="1"/>
              <a:t>Gabarone</a:t>
            </a:r>
            <a:r>
              <a:rPr lang="pt-BR" sz="2000" dirty="0"/>
              <a:t> que fica no sudeste do país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É um país sem costa </a:t>
            </a:r>
            <a:r>
              <a:rPr lang="pt-BR" sz="2000" dirty="0" err="1"/>
              <a:t>marítma</a:t>
            </a:r>
            <a:r>
              <a:rPr lang="pt-BR" sz="2000" dirty="0"/>
              <a:t>. Na parte sudoeste fica o deserto de Kalahari. O nome do deserto significa “A Grande Sede”.</a:t>
            </a:r>
            <a:endParaRPr lang="pt-BR" sz="2000" b="1" i="1" dirty="0">
              <a:solidFill>
                <a:srgbClr val="FF0000"/>
              </a:solidFill>
            </a:endParaRPr>
          </a:p>
        </p:txBody>
      </p:sp>
      <p:sp>
        <p:nvSpPr>
          <p:cNvPr id="6" name="CaixaDeTexto 2">
            <a:extLst>
              <a:ext uri="{FF2B5EF4-FFF2-40B4-BE49-F238E27FC236}">
                <a16:creationId xmlns:a16="http://schemas.microsoft.com/office/drawing/2014/main" id="{F3F0926E-76C1-43F0-B6E6-01777B818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2166" y="2463279"/>
            <a:ext cx="17335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Botsuana</a:t>
            </a:r>
            <a:endParaRPr lang="pt-BR" altLang="pt-BR" sz="2400" b="1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352DEBC-B692-4D3B-BA13-1DB304209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165" y="1310754"/>
            <a:ext cx="1733550" cy="1152525"/>
          </a:xfrm>
          <a:prstGeom prst="rect">
            <a:avLst/>
          </a:prstGeom>
        </p:spPr>
      </p:pic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3991C8F9-53CA-48D3-A2DB-DAB2B69870AE}"/>
              </a:ext>
            </a:extLst>
          </p:cNvPr>
          <p:cNvCxnSpPr>
            <a:cxnSpLocks/>
          </p:cNvCxnSpPr>
          <p:nvPr/>
        </p:nvCxnSpPr>
        <p:spPr>
          <a:xfrm>
            <a:off x="755576" y="2492896"/>
            <a:ext cx="106162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9B017DBF-5F64-47D6-8563-FD98F959EE10}"/>
              </a:ext>
            </a:extLst>
          </p:cNvPr>
          <p:cNvCxnSpPr/>
          <p:nvPr/>
        </p:nvCxnSpPr>
        <p:spPr>
          <a:xfrm>
            <a:off x="1817200" y="2492896"/>
            <a:ext cx="3186848" cy="36004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Image result for botsuana">
            <a:extLst>
              <a:ext uri="{FF2B5EF4-FFF2-40B4-BE49-F238E27FC236}">
                <a16:creationId xmlns:a16="http://schemas.microsoft.com/office/drawing/2014/main" id="{0ABB9311-AB9E-40EB-9DB4-404833C71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940996"/>
            <a:ext cx="4605081" cy="287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CE36FBD-4993-4B9B-A98A-96EF0D4C18B4}"/>
              </a:ext>
            </a:extLst>
          </p:cNvPr>
          <p:cNvSpPr/>
          <p:nvPr/>
        </p:nvSpPr>
        <p:spPr>
          <a:xfrm>
            <a:off x="7615460" y="3523874"/>
            <a:ext cx="14408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err="1">
                <a:solidFill>
                  <a:srgbClr val="FF0000"/>
                </a:solidFill>
              </a:rPr>
              <a:t>Gabarone</a:t>
            </a:r>
            <a:endParaRPr lang="pt-BR" sz="2400" b="1" dirty="0">
              <a:solidFill>
                <a:srgbClr val="FF0000"/>
              </a:solidFill>
            </a:endParaRPr>
          </a:p>
        </p:txBody>
      </p:sp>
      <p:pic>
        <p:nvPicPr>
          <p:cNvPr id="1030" name="Picture 6" descr="Image result for deserto do kalahari">
            <a:extLst>
              <a:ext uri="{FF2B5EF4-FFF2-40B4-BE49-F238E27FC236}">
                <a16:creationId xmlns:a16="http://schemas.microsoft.com/office/drawing/2014/main" id="{BC4BC3E2-69F1-4C09-A3EC-1BAF197A3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73" y="4394438"/>
            <a:ext cx="3637279" cy="241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5DE83459-D483-40CF-9FAD-F933F3E8E0EC}"/>
              </a:ext>
            </a:extLst>
          </p:cNvPr>
          <p:cNvSpPr/>
          <p:nvPr/>
        </p:nvSpPr>
        <p:spPr>
          <a:xfrm>
            <a:off x="2837222" y="4335487"/>
            <a:ext cx="12307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</a:rPr>
              <a:t>Kalahari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D1ED65A8-7DD1-4A36-A468-73DEBB7FE1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698" y="692104"/>
            <a:ext cx="391477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19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8BBA0ED8-CA9A-4BE6-82A8-A3A3272758EB}"/>
              </a:ext>
            </a:extLst>
          </p:cNvPr>
          <p:cNvSpPr txBox="1">
            <a:spLocks/>
          </p:cNvSpPr>
          <p:nvPr/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SUL-AFRICANA OCEANO ÍNDICO</a:t>
            </a:r>
          </a:p>
        </p:txBody>
      </p:sp>
      <p:sp>
        <p:nvSpPr>
          <p:cNvPr id="7" name="CaixaDeTexto 18">
            <a:extLst>
              <a:ext uri="{FF2B5EF4-FFF2-40B4-BE49-F238E27FC236}">
                <a16:creationId xmlns:a16="http://schemas.microsoft.com/office/drawing/2014/main" id="{C80DA7EF-2BD0-465D-A423-544D0CD8E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584" y="884183"/>
            <a:ext cx="3190028" cy="366254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2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Órix</a:t>
            </a:r>
            <a:endParaRPr lang="pt-BR" altLang="pt-BR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pt-BR" sz="20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600" dirty="0">
                <a:latin typeface="Comic Sans MS" panose="030F0702030302020204" pitchFamily="66" charset="0"/>
              </a:rPr>
              <a:t>O </a:t>
            </a:r>
            <a:r>
              <a:rPr lang="es-ES" sz="1600" b="1" dirty="0" err="1">
                <a:latin typeface="Comic Sans MS" panose="030F0702030302020204" pitchFamily="66" charset="0"/>
              </a:rPr>
              <a:t>Órix</a:t>
            </a:r>
            <a:r>
              <a:rPr lang="es-ES" sz="1600" dirty="0">
                <a:latin typeface="Comic Sans MS" panose="030F0702030302020204" pitchFamily="66" charset="0"/>
              </a:rPr>
              <a:t> é encontrado </a:t>
            </a:r>
            <a:r>
              <a:rPr lang="es-ES" sz="1600" dirty="0" err="1">
                <a:latin typeface="Comic Sans MS" panose="030F0702030302020204" pitchFamily="66" charset="0"/>
              </a:rPr>
              <a:t>em</a:t>
            </a:r>
            <a:r>
              <a:rPr lang="es-ES" sz="1600" dirty="0">
                <a:latin typeface="Comic Sans MS" panose="030F0702030302020204" pitchFamily="66" charset="0"/>
              </a:rPr>
              <a:t> diversas partes da África, inclusive </a:t>
            </a:r>
            <a:r>
              <a:rPr lang="es-ES" sz="1600" dirty="0" err="1">
                <a:latin typeface="Comic Sans MS" panose="030F0702030302020204" pitchFamily="66" charset="0"/>
              </a:rPr>
              <a:t>em</a:t>
            </a:r>
            <a:r>
              <a:rPr lang="es-ES" sz="1600" dirty="0">
                <a:latin typeface="Comic Sans MS" panose="030F0702030302020204" pitchFamily="66" charset="0"/>
              </a:rPr>
              <a:t> </a:t>
            </a:r>
            <a:r>
              <a:rPr lang="es-ES" sz="1600" b="1" i="1" dirty="0">
                <a:latin typeface="Comic Sans MS" panose="030F0702030302020204" pitchFamily="66" charset="0"/>
              </a:rPr>
              <a:t>Botsuana</a:t>
            </a:r>
            <a:r>
              <a:rPr lang="es-ES" sz="1600" dirty="0">
                <a:latin typeface="Comic Sans MS" panose="030F0702030302020204" pitchFamily="66" charset="0"/>
              </a:rPr>
              <a:t>;</a:t>
            </a:r>
          </a:p>
          <a:p>
            <a:pPr algn="just"/>
            <a:endParaRPr lang="es-ES" sz="16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600" dirty="0">
                <a:latin typeface="Comic Sans MS" panose="030F0702030302020204" pitchFamily="66" charset="0"/>
              </a:rPr>
              <a:t>Estes animais são muito fortes e pesados, com crina curta;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6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600" dirty="0">
                <a:latin typeface="Comic Sans MS" panose="030F0702030302020204" pitchFamily="66" charset="0"/>
              </a:rPr>
              <a:t>Possuem chifres longos, redondos e retos</a:t>
            </a:r>
            <a:r>
              <a:rPr lang="es-ES" sz="1600" dirty="0">
                <a:latin typeface="Comic Sans MS" panose="030F0702030302020204" pitchFamily="66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6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600" dirty="0" err="1">
                <a:latin typeface="Comic Sans MS" panose="030F0702030302020204" pitchFamily="66" charset="0"/>
              </a:rPr>
              <a:t>Vivem</a:t>
            </a:r>
            <a:r>
              <a:rPr lang="es-ES" sz="1600" dirty="0">
                <a:latin typeface="Comic Sans MS" panose="030F0702030302020204" pitchFamily="66" charset="0"/>
              </a:rPr>
              <a:t> </a:t>
            </a:r>
            <a:r>
              <a:rPr lang="es-ES" sz="1600" dirty="0" err="1">
                <a:latin typeface="Comic Sans MS" panose="030F0702030302020204" pitchFamily="66" charset="0"/>
              </a:rPr>
              <a:t>em</a:t>
            </a:r>
            <a:r>
              <a:rPr lang="es-ES" sz="1600" dirty="0">
                <a:latin typeface="Comic Sans MS" panose="030F0702030302020204" pitchFamily="66" charset="0"/>
              </a:rPr>
              <a:t> </a:t>
            </a:r>
            <a:r>
              <a:rPr lang="es-ES" sz="1600" dirty="0" err="1">
                <a:latin typeface="Comic Sans MS" panose="030F0702030302020204" pitchFamily="66" charset="0"/>
              </a:rPr>
              <a:t>pequenos</a:t>
            </a:r>
            <a:r>
              <a:rPr lang="es-ES" sz="1600" dirty="0">
                <a:latin typeface="Comic Sans MS" panose="030F0702030302020204" pitchFamily="66" charset="0"/>
              </a:rPr>
              <a:t> grupos.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5EDBF5D-0F73-43A2-B93C-D458AC797F7D}"/>
              </a:ext>
            </a:extLst>
          </p:cNvPr>
          <p:cNvSpPr txBox="1"/>
          <p:nvPr/>
        </p:nvSpPr>
        <p:spPr>
          <a:xfrm>
            <a:off x="683568" y="6362164"/>
            <a:ext cx="1954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latin typeface="Comic Sans MS" panose="030F0702030302020204" pitchFamily="66" charset="0"/>
              </a:rPr>
              <a:t>Bandeira de Botsuana</a:t>
            </a:r>
          </a:p>
        </p:txBody>
      </p:sp>
      <p:pic>
        <p:nvPicPr>
          <p:cNvPr id="11" name="Picture 8" descr="Resultado de imagem para Ã³rix-beisa">
            <a:extLst>
              <a:ext uri="{FF2B5EF4-FFF2-40B4-BE49-F238E27FC236}">
                <a16:creationId xmlns:a16="http://schemas.microsoft.com/office/drawing/2014/main" id="{CF008DFA-99BE-460F-B47F-837D3193A4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0" r="19053"/>
          <a:stretch/>
        </p:blipFill>
        <p:spPr bwMode="auto">
          <a:xfrm>
            <a:off x="6626356" y="1317848"/>
            <a:ext cx="2088232" cy="2136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12" descr="Imagem relacionada">
            <a:extLst>
              <a:ext uri="{FF2B5EF4-FFF2-40B4-BE49-F238E27FC236}">
                <a16:creationId xmlns:a16="http://schemas.microsoft.com/office/drawing/2014/main" id="{CEFFD285-B65B-402A-AAD5-251EEF3856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5"/>
          <a:stretch/>
        </p:blipFill>
        <p:spPr bwMode="auto">
          <a:xfrm>
            <a:off x="4067944" y="821241"/>
            <a:ext cx="2003080" cy="3005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14" descr="Resultado de imagem para Ã³rix-beisa">
            <a:extLst>
              <a:ext uri="{FF2B5EF4-FFF2-40B4-BE49-F238E27FC236}">
                <a16:creationId xmlns:a16="http://schemas.microsoft.com/office/drawing/2014/main" id="{C02BF5E0-ADC6-406E-A1BE-869323BA9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39878"/>
            <a:ext cx="4393896" cy="2714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061D5494-0D2D-4C05-BC80-76ADDA7638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157192"/>
            <a:ext cx="173355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28569"/>
      </p:ext>
    </p:extLst>
  </p:cSld>
  <p:clrMapOvr>
    <a:masterClrMapping/>
  </p:clrMapOvr>
</p:sld>
</file>

<file path=ppt/theme/theme1.xml><?xml version="1.0" encoding="utf-8"?>
<a:theme xmlns:a="http://schemas.openxmlformats.org/drawingml/2006/main" name="Verde SERVIÇ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anchor="ctr"/>
      <a:lstStyle>
        <a:defPPr algn="ctr" fontAlgn="auto">
          <a:spcBef>
            <a:spcPts val="0"/>
          </a:spcBef>
          <a:spcAft>
            <a:spcPts val="0"/>
          </a:spcAft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17017</TotalTime>
  <Words>2208</Words>
  <Application>Microsoft Office PowerPoint</Application>
  <PresentationFormat>Apresentação na tela (4:3)</PresentationFormat>
  <Paragraphs>408</Paragraphs>
  <Slides>49</Slides>
  <Notes>27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49</vt:i4>
      </vt:variant>
    </vt:vector>
  </HeadingPairs>
  <TitlesOfParts>
    <vt:vector size="55" baseType="lpstr">
      <vt:lpstr>Arial</vt:lpstr>
      <vt:lpstr>Calibri</vt:lpstr>
      <vt:lpstr>Comic Sans MS</vt:lpstr>
      <vt:lpstr>inherit</vt:lpstr>
      <vt:lpstr>Wingdings</vt:lpstr>
      <vt:lpstr>Verde SERVIÇO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Uso Pessoal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Ruy Schwantes</dc:creator>
  <cp:lastModifiedBy>Ruy Ernesto Nobrega Schwantes</cp:lastModifiedBy>
  <cp:revision>907</cp:revision>
  <dcterms:created xsi:type="dcterms:W3CDTF">2014-12-27T17:37:04Z</dcterms:created>
  <dcterms:modified xsi:type="dcterms:W3CDTF">2018-12-26T12:39:52Z</dcterms:modified>
</cp:coreProperties>
</file>