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50"/>
  </p:notesMasterIdLst>
  <p:sldIdLst>
    <p:sldId id="727" r:id="rId2"/>
    <p:sldId id="256" r:id="rId3"/>
    <p:sldId id="728" r:id="rId4"/>
    <p:sldId id="517" r:id="rId5"/>
    <p:sldId id="258" r:id="rId6"/>
    <p:sldId id="259" r:id="rId7"/>
    <p:sldId id="260" r:id="rId8"/>
    <p:sldId id="368" r:id="rId9"/>
    <p:sldId id="714" r:id="rId10"/>
    <p:sldId id="729" r:id="rId11"/>
    <p:sldId id="691" r:id="rId12"/>
    <p:sldId id="715" r:id="rId13"/>
    <p:sldId id="730" r:id="rId14"/>
    <p:sldId id="693" r:id="rId15"/>
    <p:sldId id="716" r:id="rId16"/>
    <p:sldId id="644" r:id="rId17"/>
    <p:sldId id="695" r:id="rId18"/>
    <p:sldId id="717" r:id="rId19"/>
    <p:sldId id="647" r:id="rId20"/>
    <p:sldId id="697" r:id="rId21"/>
    <p:sldId id="718" r:id="rId22"/>
    <p:sldId id="650" r:id="rId23"/>
    <p:sldId id="699" r:id="rId24"/>
    <p:sldId id="719" r:id="rId25"/>
    <p:sldId id="653" r:id="rId26"/>
    <p:sldId id="701" r:id="rId27"/>
    <p:sldId id="720" r:id="rId28"/>
    <p:sldId id="656" r:id="rId29"/>
    <p:sldId id="703" r:id="rId30"/>
    <p:sldId id="721" r:id="rId31"/>
    <p:sldId id="659" r:id="rId32"/>
    <p:sldId id="705" r:id="rId33"/>
    <p:sldId id="722" r:id="rId34"/>
    <p:sldId id="662" r:id="rId35"/>
    <p:sldId id="707" r:id="rId36"/>
    <p:sldId id="723" r:id="rId37"/>
    <p:sldId id="665" r:id="rId38"/>
    <p:sldId id="709" r:id="rId39"/>
    <p:sldId id="724" r:id="rId40"/>
    <p:sldId id="668" r:id="rId41"/>
    <p:sldId id="711" r:id="rId42"/>
    <p:sldId id="725" r:id="rId43"/>
    <p:sldId id="671" r:id="rId44"/>
    <p:sldId id="731" r:id="rId45"/>
    <p:sldId id="726" r:id="rId46"/>
    <p:sldId id="312" r:id="rId47"/>
    <p:sldId id="325" r:id="rId48"/>
    <p:sldId id="304" r:id="rId4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23" autoAdjust="0"/>
    <p:restoredTop sz="94434" autoAdjust="0"/>
  </p:normalViewPr>
  <p:slideViewPr>
    <p:cSldViewPr>
      <p:cViewPr>
        <p:scale>
          <a:sx n="100" d="100"/>
          <a:sy n="100" d="100"/>
        </p:scale>
        <p:origin x="1512" y="396"/>
      </p:cViewPr>
      <p:guideLst>
        <p:guide orient="horz" pos="3929"/>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916FD-12B9-4956-BC5B-247E394B5456}" type="datetimeFigureOut">
              <a:rPr lang="pt-BR" smtClean="0"/>
              <a:t>28/12/2017</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E884-63DC-4790-85F0-B80EAB01F3D8}" type="slidenum">
              <a:rPr lang="pt-BR" smtClean="0"/>
              <a:t>‹nº›</a:t>
            </a:fld>
            <a:endParaRPr lang="pt-BR"/>
          </a:p>
        </p:txBody>
      </p:sp>
    </p:spTree>
    <p:extLst>
      <p:ext uri="{BB962C8B-B14F-4D97-AF65-F5344CB8AC3E}">
        <p14:creationId xmlns:p14="http://schemas.microsoft.com/office/powerpoint/2010/main" val="76865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7</a:t>
            </a:fld>
            <a:endParaRPr lang="pt-BR"/>
          </a:p>
        </p:txBody>
      </p:sp>
    </p:spTree>
    <p:extLst>
      <p:ext uri="{BB962C8B-B14F-4D97-AF65-F5344CB8AC3E}">
        <p14:creationId xmlns:p14="http://schemas.microsoft.com/office/powerpoint/2010/main" val="304838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21</a:t>
            </a:fld>
            <a:endParaRPr lang="pt-BR" altLang="pt-BR">
              <a:latin typeface="Arial" charset="0"/>
              <a:cs typeface="Arial" charset="0"/>
            </a:endParaRPr>
          </a:p>
        </p:txBody>
      </p:sp>
    </p:spTree>
    <p:extLst>
      <p:ext uri="{BB962C8B-B14F-4D97-AF65-F5344CB8AC3E}">
        <p14:creationId xmlns:p14="http://schemas.microsoft.com/office/powerpoint/2010/main" val="4192082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22</a:t>
            </a:fld>
            <a:endParaRPr lang="pt-BR"/>
          </a:p>
        </p:txBody>
      </p:sp>
    </p:spTree>
    <p:extLst>
      <p:ext uri="{BB962C8B-B14F-4D97-AF65-F5344CB8AC3E}">
        <p14:creationId xmlns:p14="http://schemas.microsoft.com/office/powerpoint/2010/main" val="632086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24</a:t>
            </a:fld>
            <a:endParaRPr lang="pt-BR" altLang="pt-BR">
              <a:latin typeface="Arial" charset="0"/>
              <a:cs typeface="Arial" charset="0"/>
            </a:endParaRPr>
          </a:p>
        </p:txBody>
      </p:sp>
    </p:spTree>
    <p:extLst>
      <p:ext uri="{BB962C8B-B14F-4D97-AF65-F5344CB8AC3E}">
        <p14:creationId xmlns:p14="http://schemas.microsoft.com/office/powerpoint/2010/main" val="3790583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25</a:t>
            </a:fld>
            <a:endParaRPr lang="pt-BR"/>
          </a:p>
        </p:txBody>
      </p:sp>
    </p:spTree>
    <p:extLst>
      <p:ext uri="{BB962C8B-B14F-4D97-AF65-F5344CB8AC3E}">
        <p14:creationId xmlns:p14="http://schemas.microsoft.com/office/powerpoint/2010/main" val="205788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27</a:t>
            </a:fld>
            <a:endParaRPr lang="pt-BR" altLang="pt-BR">
              <a:latin typeface="Arial" charset="0"/>
              <a:cs typeface="Arial" charset="0"/>
            </a:endParaRPr>
          </a:p>
        </p:txBody>
      </p:sp>
    </p:spTree>
    <p:extLst>
      <p:ext uri="{BB962C8B-B14F-4D97-AF65-F5344CB8AC3E}">
        <p14:creationId xmlns:p14="http://schemas.microsoft.com/office/powerpoint/2010/main" val="39289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28</a:t>
            </a:fld>
            <a:endParaRPr lang="pt-BR"/>
          </a:p>
        </p:txBody>
      </p:sp>
    </p:spTree>
    <p:extLst>
      <p:ext uri="{BB962C8B-B14F-4D97-AF65-F5344CB8AC3E}">
        <p14:creationId xmlns:p14="http://schemas.microsoft.com/office/powerpoint/2010/main" val="3705504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30</a:t>
            </a:fld>
            <a:endParaRPr lang="pt-BR" altLang="pt-BR">
              <a:latin typeface="Arial" charset="0"/>
              <a:cs typeface="Arial" charset="0"/>
            </a:endParaRPr>
          </a:p>
        </p:txBody>
      </p:sp>
    </p:spTree>
    <p:extLst>
      <p:ext uri="{BB962C8B-B14F-4D97-AF65-F5344CB8AC3E}">
        <p14:creationId xmlns:p14="http://schemas.microsoft.com/office/powerpoint/2010/main" val="369095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31</a:t>
            </a:fld>
            <a:endParaRPr lang="pt-BR"/>
          </a:p>
        </p:txBody>
      </p:sp>
    </p:spTree>
    <p:extLst>
      <p:ext uri="{BB962C8B-B14F-4D97-AF65-F5344CB8AC3E}">
        <p14:creationId xmlns:p14="http://schemas.microsoft.com/office/powerpoint/2010/main" val="2035611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33</a:t>
            </a:fld>
            <a:endParaRPr lang="pt-BR" altLang="pt-BR">
              <a:latin typeface="Arial" charset="0"/>
              <a:cs typeface="Arial" charset="0"/>
            </a:endParaRPr>
          </a:p>
        </p:txBody>
      </p:sp>
    </p:spTree>
    <p:extLst>
      <p:ext uri="{BB962C8B-B14F-4D97-AF65-F5344CB8AC3E}">
        <p14:creationId xmlns:p14="http://schemas.microsoft.com/office/powerpoint/2010/main" val="2061785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34</a:t>
            </a:fld>
            <a:endParaRPr lang="pt-BR"/>
          </a:p>
        </p:txBody>
      </p:sp>
    </p:spTree>
    <p:extLst>
      <p:ext uri="{BB962C8B-B14F-4D97-AF65-F5344CB8AC3E}">
        <p14:creationId xmlns:p14="http://schemas.microsoft.com/office/powerpoint/2010/main" val="65290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9</a:t>
            </a:fld>
            <a:endParaRPr lang="pt-BR" altLang="pt-BR">
              <a:latin typeface="Arial" charset="0"/>
              <a:cs typeface="Arial" charset="0"/>
            </a:endParaRPr>
          </a:p>
        </p:txBody>
      </p:sp>
    </p:spTree>
    <p:extLst>
      <p:ext uri="{BB962C8B-B14F-4D97-AF65-F5344CB8AC3E}">
        <p14:creationId xmlns:p14="http://schemas.microsoft.com/office/powerpoint/2010/main" val="2818293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36</a:t>
            </a:fld>
            <a:endParaRPr lang="pt-BR" altLang="pt-BR">
              <a:latin typeface="Arial" charset="0"/>
              <a:cs typeface="Arial" charset="0"/>
            </a:endParaRPr>
          </a:p>
        </p:txBody>
      </p:sp>
    </p:spTree>
    <p:extLst>
      <p:ext uri="{BB962C8B-B14F-4D97-AF65-F5344CB8AC3E}">
        <p14:creationId xmlns:p14="http://schemas.microsoft.com/office/powerpoint/2010/main" val="111518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37</a:t>
            </a:fld>
            <a:endParaRPr lang="pt-BR"/>
          </a:p>
        </p:txBody>
      </p:sp>
    </p:spTree>
    <p:extLst>
      <p:ext uri="{BB962C8B-B14F-4D97-AF65-F5344CB8AC3E}">
        <p14:creationId xmlns:p14="http://schemas.microsoft.com/office/powerpoint/2010/main" val="18359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39</a:t>
            </a:fld>
            <a:endParaRPr lang="pt-BR" altLang="pt-BR">
              <a:latin typeface="Arial" charset="0"/>
              <a:cs typeface="Arial" charset="0"/>
            </a:endParaRPr>
          </a:p>
        </p:txBody>
      </p:sp>
    </p:spTree>
    <p:extLst>
      <p:ext uri="{BB962C8B-B14F-4D97-AF65-F5344CB8AC3E}">
        <p14:creationId xmlns:p14="http://schemas.microsoft.com/office/powerpoint/2010/main" val="1170413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40</a:t>
            </a:fld>
            <a:endParaRPr lang="pt-BR"/>
          </a:p>
        </p:txBody>
      </p:sp>
    </p:spTree>
    <p:extLst>
      <p:ext uri="{BB962C8B-B14F-4D97-AF65-F5344CB8AC3E}">
        <p14:creationId xmlns:p14="http://schemas.microsoft.com/office/powerpoint/2010/main" val="4129767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42</a:t>
            </a:fld>
            <a:endParaRPr lang="pt-BR" altLang="pt-BR">
              <a:latin typeface="Arial" charset="0"/>
              <a:cs typeface="Arial" charset="0"/>
            </a:endParaRPr>
          </a:p>
        </p:txBody>
      </p:sp>
    </p:spTree>
    <p:extLst>
      <p:ext uri="{BB962C8B-B14F-4D97-AF65-F5344CB8AC3E}">
        <p14:creationId xmlns:p14="http://schemas.microsoft.com/office/powerpoint/2010/main" val="30413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43</a:t>
            </a:fld>
            <a:endParaRPr lang="pt-BR"/>
          </a:p>
        </p:txBody>
      </p:sp>
    </p:spTree>
    <p:extLst>
      <p:ext uri="{BB962C8B-B14F-4D97-AF65-F5344CB8AC3E}">
        <p14:creationId xmlns:p14="http://schemas.microsoft.com/office/powerpoint/2010/main" val="132550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45</a:t>
            </a:fld>
            <a:endParaRPr lang="pt-BR" altLang="pt-BR">
              <a:latin typeface="Arial" charset="0"/>
              <a:cs typeface="Arial" charset="0"/>
            </a:endParaRPr>
          </a:p>
        </p:txBody>
      </p:sp>
    </p:spTree>
    <p:extLst>
      <p:ext uri="{BB962C8B-B14F-4D97-AF65-F5344CB8AC3E}">
        <p14:creationId xmlns:p14="http://schemas.microsoft.com/office/powerpoint/2010/main" val="38019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10</a:t>
            </a:fld>
            <a:endParaRPr lang="pt-BR"/>
          </a:p>
        </p:txBody>
      </p:sp>
    </p:spTree>
    <p:extLst>
      <p:ext uri="{BB962C8B-B14F-4D97-AF65-F5344CB8AC3E}">
        <p14:creationId xmlns:p14="http://schemas.microsoft.com/office/powerpoint/2010/main" val="2600818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12</a:t>
            </a:fld>
            <a:endParaRPr lang="pt-BR" altLang="pt-BR">
              <a:latin typeface="Arial" charset="0"/>
              <a:cs typeface="Arial" charset="0"/>
            </a:endParaRPr>
          </a:p>
        </p:txBody>
      </p:sp>
    </p:spTree>
    <p:extLst>
      <p:ext uri="{BB962C8B-B14F-4D97-AF65-F5344CB8AC3E}">
        <p14:creationId xmlns:p14="http://schemas.microsoft.com/office/powerpoint/2010/main" val="304762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13</a:t>
            </a:fld>
            <a:endParaRPr lang="pt-BR"/>
          </a:p>
        </p:txBody>
      </p:sp>
    </p:spTree>
    <p:extLst>
      <p:ext uri="{BB962C8B-B14F-4D97-AF65-F5344CB8AC3E}">
        <p14:creationId xmlns:p14="http://schemas.microsoft.com/office/powerpoint/2010/main" val="2490145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15</a:t>
            </a:fld>
            <a:endParaRPr lang="pt-BR" altLang="pt-BR">
              <a:latin typeface="Arial" charset="0"/>
              <a:cs typeface="Arial" charset="0"/>
            </a:endParaRPr>
          </a:p>
        </p:txBody>
      </p:sp>
    </p:spTree>
    <p:extLst>
      <p:ext uri="{BB962C8B-B14F-4D97-AF65-F5344CB8AC3E}">
        <p14:creationId xmlns:p14="http://schemas.microsoft.com/office/powerpoint/2010/main" val="175118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16</a:t>
            </a:fld>
            <a:endParaRPr lang="pt-BR"/>
          </a:p>
        </p:txBody>
      </p:sp>
    </p:spTree>
    <p:extLst>
      <p:ext uri="{BB962C8B-B14F-4D97-AF65-F5344CB8AC3E}">
        <p14:creationId xmlns:p14="http://schemas.microsoft.com/office/powerpoint/2010/main" val="374375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18</a:t>
            </a:fld>
            <a:endParaRPr lang="pt-BR" altLang="pt-BR">
              <a:latin typeface="Arial" charset="0"/>
              <a:cs typeface="Arial" charset="0"/>
            </a:endParaRPr>
          </a:p>
        </p:txBody>
      </p:sp>
    </p:spTree>
    <p:extLst>
      <p:ext uri="{BB962C8B-B14F-4D97-AF65-F5344CB8AC3E}">
        <p14:creationId xmlns:p14="http://schemas.microsoft.com/office/powerpoint/2010/main" val="3676091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19</a:t>
            </a:fld>
            <a:endParaRPr lang="pt-BR"/>
          </a:p>
        </p:txBody>
      </p:sp>
    </p:spTree>
    <p:extLst>
      <p:ext uri="{BB962C8B-B14F-4D97-AF65-F5344CB8AC3E}">
        <p14:creationId xmlns:p14="http://schemas.microsoft.com/office/powerpoint/2010/main" val="3159268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de CAPA - 3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8F10618C-6DFF-4B57-8C56-11E01F72F62B}"/>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3B2377A-42E9-49C8-ADD9-9397D55B92CA}"/>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81D53FD7-CF6A-418E-8A5B-413BC53D6418}"/>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3AEF7D3B-664D-459B-9DC7-5D233770E966}"/>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A4BBDE61-B797-4516-A6E9-336DF772577C}"/>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1DE5B9AE-EBAC-49FD-831F-7F8D8D1AA51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300B158C-8944-45B4-A842-7C812A718E28}"/>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9C8AC88B-5942-45AB-99B5-58ADAF81675E}"/>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4E1BE383-3AB9-4D0C-A48C-D95DABE4CF7F}"/>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pic>
        <p:nvPicPr>
          <p:cNvPr id="28" name="Imagem 13" descr="Uma imagem contendo texto&#10;&#10;Descrição gerada com alta confiança">
            <a:extLst>
              <a:ext uri="{FF2B5EF4-FFF2-40B4-BE49-F238E27FC236}">
                <a16:creationId xmlns:a16="http://schemas.microsoft.com/office/drawing/2014/main" id="{8F78A619-20D7-407B-A363-4CCC0A10B64A}"/>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a:extLst>
              <a:ext uri="{FF2B5EF4-FFF2-40B4-BE49-F238E27FC236}">
                <a16:creationId xmlns:a16="http://schemas.microsoft.com/office/drawing/2014/main" id="{38B97C8C-6581-4DA9-B07D-8F11A12926A2}"/>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2018</a:t>
            </a:r>
          </a:p>
        </p:txBody>
      </p:sp>
      <p:sp>
        <p:nvSpPr>
          <p:cNvPr id="30" name="Espaço Reservado para Texto 29">
            <a:extLst>
              <a:ext uri="{FF2B5EF4-FFF2-40B4-BE49-F238E27FC236}">
                <a16:creationId xmlns:a16="http://schemas.microsoft.com/office/drawing/2014/main" id="{61069D8B-8B28-4E35-879E-2C48552D6220}"/>
              </a:ext>
            </a:extLst>
          </p:cNvPr>
          <p:cNvSpPr>
            <a:spLocks noGrp="1"/>
          </p:cNvSpPr>
          <p:nvPr>
            <p:ph type="body" sz="quarter" idx="10"/>
          </p:nvPr>
        </p:nvSpPr>
        <p:spPr>
          <a:xfrm>
            <a:off x="2916238" y="3933825"/>
            <a:ext cx="719137" cy="647700"/>
          </a:xfrm>
          <a:prstGeom prst="rect">
            <a:avLst/>
          </a:prstGeom>
        </p:spPr>
        <p:txBody>
          <a:bodyPr/>
          <a:lstStyle>
            <a:lvl1pPr marL="0" indent="0">
              <a:buNone/>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423822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de SERVIÇO - Assunto do mes">
    <p:spTree>
      <p:nvGrpSpPr>
        <p:cNvPr id="1" name=""/>
        <p:cNvGrpSpPr/>
        <p:nvPr/>
      </p:nvGrpSpPr>
      <p:grpSpPr>
        <a:xfrm>
          <a:off x="0" y="0"/>
          <a:ext cx="0" cy="0"/>
          <a:chOff x="0" y="0"/>
          <a:chExt cx="0" cy="0"/>
        </a:xfrm>
      </p:grpSpPr>
      <p:sp>
        <p:nvSpPr>
          <p:cNvPr id="18" name="Espaço Reservado para Texto 14">
            <a:extLst>
              <a:ext uri="{FF2B5EF4-FFF2-40B4-BE49-F238E27FC236}">
                <a16:creationId xmlns:a16="http://schemas.microsoft.com/office/drawing/2014/main" id="{D66ED7D4-891A-4421-8D76-32A35B1CAA0C}"/>
              </a:ext>
            </a:extLst>
          </p:cNvPr>
          <p:cNvSpPr>
            <a:spLocks noGrp="1"/>
          </p:cNvSpPr>
          <p:nvPr>
            <p:ph type="body" sz="quarter" idx="10" hasCustomPrompt="1"/>
          </p:nvPr>
        </p:nvSpPr>
        <p:spPr>
          <a:xfrm>
            <a:off x="1331640" y="684383"/>
            <a:ext cx="7812360" cy="988841"/>
          </a:xfrm>
          <a:prstGeom prst="rect">
            <a:avLst/>
          </a:prstGeom>
          <a:solidFill>
            <a:srgbClr val="00B050"/>
          </a:solidFill>
        </p:spPr>
        <p:txBody>
          <a:bodyPr/>
          <a:lstStyle>
            <a:lvl1pPr algn="ctr">
              <a:buNone/>
              <a:defRPr sz="4000" baseline="0">
                <a:solidFill>
                  <a:schemeClr val="bg1"/>
                </a:solidFill>
              </a:defRPr>
            </a:lvl1pPr>
            <a:lvl2pPr algn="ctr">
              <a:buNone/>
              <a:defRPr sz="4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dirty="0"/>
              <a:t>Informativo Mundial das Missões</a:t>
            </a:r>
          </a:p>
        </p:txBody>
      </p:sp>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70396" y="1673224"/>
            <a:ext cx="7740352" cy="5140151"/>
          </a:xfrm>
          <a:prstGeom prst="rect">
            <a:avLst/>
          </a:prstGeom>
        </p:spPr>
        <p:txBody>
          <a:bodyPr/>
          <a:lstStyle/>
          <a:p>
            <a:pPr lvl="0"/>
            <a:r>
              <a:rPr lang="pt-BR" noProof="0" dirty="0"/>
              <a:t>Clique no ícone para adicionar uma imagem</a:t>
            </a:r>
          </a:p>
        </p:txBody>
      </p:sp>
    </p:spTree>
    <p:extLst>
      <p:ext uri="{BB962C8B-B14F-4D97-AF65-F5344CB8AC3E}">
        <p14:creationId xmlns:p14="http://schemas.microsoft.com/office/powerpoint/2010/main" val="395730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de - em branco">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54BBDFB-5678-4D6F-9751-3CCB63753025}"/>
              </a:ext>
            </a:extLst>
          </p:cNvPr>
          <p:cNvSpPr/>
          <p:nvPr userDrawn="1"/>
        </p:nvSpPr>
        <p:spPr>
          <a:xfrm>
            <a:off x="35495" y="0"/>
            <a:ext cx="9108505" cy="6858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Tree>
    <p:extLst>
      <p:ext uri="{BB962C8B-B14F-4D97-AF65-F5344CB8AC3E}">
        <p14:creationId xmlns:p14="http://schemas.microsoft.com/office/powerpoint/2010/main" val="2669501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7" name="Espaço Reservado para Texto 6">
            <a:extLst>
              <a:ext uri="{FF2B5EF4-FFF2-40B4-BE49-F238E27FC236}">
                <a16:creationId xmlns:a16="http://schemas.microsoft.com/office/drawing/2014/main" id="{9F3C1C5C-7732-42B8-AE90-B43EE781EA05}"/>
              </a:ext>
            </a:extLst>
          </p:cNvPr>
          <p:cNvSpPr>
            <a:spLocks noGrp="1"/>
          </p:cNvSpPr>
          <p:nvPr>
            <p:ph type="body" sz="quarter" idx="10"/>
          </p:nvPr>
        </p:nvSpPr>
        <p:spPr>
          <a:xfrm>
            <a:off x="34925" y="689900"/>
            <a:ext cx="9109075" cy="523875"/>
          </a:xfrm>
          <a:prstGeom prst="rect">
            <a:avLst/>
          </a:prstGeom>
          <a:solidFill>
            <a:srgbClr val="00B050"/>
          </a:solidFill>
        </p:spPr>
        <p:txBody>
          <a:bodyPr/>
          <a:lstStyle>
            <a:lvl1pPr algn="ctr">
              <a:defRPr sz="2800" b="1">
                <a:solidFill>
                  <a:srgbClr val="FFFF00"/>
                </a:solidFill>
              </a:defRPr>
            </a:lvl1pPr>
            <a:lvl2pPr>
              <a:defRPr b="1">
                <a:solidFill>
                  <a:srgbClr val="FFFF00"/>
                </a:solidFill>
              </a:defRPr>
            </a:lvl2pPr>
            <a:lvl3pPr>
              <a:defRPr b="1">
                <a:solidFill>
                  <a:srgbClr val="FFFF00"/>
                </a:solidFill>
              </a:defRPr>
            </a:lvl3pPr>
            <a:lvl4pPr>
              <a:defRPr b="1">
                <a:solidFill>
                  <a:srgbClr val="FFFF00"/>
                </a:solidFill>
              </a:defRPr>
            </a:lvl4pPr>
            <a:lvl5pPr>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423454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eral pequen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1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5E5280-0888-478A-92DC-756B8F7A7FA8}"/>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3" name="Retângulo 2">
            <a:extLst>
              <a:ext uri="{FF2B5EF4-FFF2-40B4-BE49-F238E27FC236}">
                <a16:creationId xmlns:a16="http://schemas.microsoft.com/office/drawing/2014/main" id="{B3171E86-687F-4AD5-833A-26E8D95A1805}"/>
              </a:ext>
            </a:extLst>
          </p:cNvPr>
          <p:cNvSpPr/>
          <p:nvPr userDrawn="1"/>
        </p:nvSpPr>
        <p:spPr>
          <a:xfrm>
            <a:off x="0" y="0"/>
            <a:ext cx="1306513" cy="6858000"/>
          </a:xfrm>
          <a:prstGeom prst="rect">
            <a:avLst/>
          </a:prstGeom>
          <a:gradFill>
            <a:gsLst>
              <a:gs pos="0">
                <a:schemeClr val="tx1"/>
              </a:gs>
              <a:gs pos="35000">
                <a:schemeClr val="bg2">
                  <a:lumMod val="25000"/>
                </a:schemeClr>
              </a:gs>
              <a:gs pos="69000">
                <a:schemeClr val="accent3">
                  <a:lumMod val="50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100"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4" name="Retângulo 3">
            <a:extLst>
              <a:ext uri="{FF2B5EF4-FFF2-40B4-BE49-F238E27FC236}">
                <a16:creationId xmlns:a16="http://schemas.microsoft.com/office/drawing/2014/main" id="{FAB6CA49-FA97-4265-B31C-24F45B20780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E018BB23-1503-40FD-9E09-8C9CB18EF74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6" name="Retângulo 5">
            <a:extLst>
              <a:ext uri="{FF2B5EF4-FFF2-40B4-BE49-F238E27FC236}">
                <a16:creationId xmlns:a16="http://schemas.microsoft.com/office/drawing/2014/main" id="{09322C02-A10F-411C-B88A-8CABA1BE2F1E}"/>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7" name="Retângulo 6">
            <a:extLst>
              <a:ext uri="{FF2B5EF4-FFF2-40B4-BE49-F238E27FC236}">
                <a16:creationId xmlns:a16="http://schemas.microsoft.com/office/drawing/2014/main" id="{12230A02-5254-4E1B-8161-4C7CA500D0C6}"/>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1DF5EDFA-337F-4C37-B148-72322770314E}"/>
              </a:ext>
            </a:extLst>
          </p:cNvPr>
          <p:cNvSpPr/>
          <p:nvPr userDrawn="1"/>
        </p:nvSpPr>
        <p:spPr>
          <a:xfrm>
            <a:off x="6519863" y="0"/>
            <a:ext cx="1308100" cy="6858000"/>
          </a:xfrm>
          <a:prstGeom prst="rect">
            <a:avLst/>
          </a:prstGeom>
          <a:gradFill>
            <a:gsLst>
              <a:gs pos="0">
                <a:srgbClr val="C8DDAB"/>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9" name="Seta para a direita 14">
            <a:extLst>
              <a:ext uri="{FF2B5EF4-FFF2-40B4-BE49-F238E27FC236}">
                <a16:creationId xmlns:a16="http://schemas.microsoft.com/office/drawing/2014/main" id="{13E3794A-39B9-4F11-9A65-AC2566BBFC9F}"/>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0" name="Seta para a direita 15">
            <a:extLst>
              <a:ext uri="{FF2B5EF4-FFF2-40B4-BE49-F238E27FC236}">
                <a16:creationId xmlns:a16="http://schemas.microsoft.com/office/drawing/2014/main" id="{DFB7F4FA-087C-404C-B195-50699B26695F}"/>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1" name="Seta para a direita 16">
            <a:extLst>
              <a:ext uri="{FF2B5EF4-FFF2-40B4-BE49-F238E27FC236}">
                <a16:creationId xmlns:a16="http://schemas.microsoft.com/office/drawing/2014/main" id="{5E88BB1A-AC3F-4CD1-A010-5AA2B37E13C5}"/>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2" name="Seta para a direita 17">
            <a:extLst>
              <a:ext uri="{FF2B5EF4-FFF2-40B4-BE49-F238E27FC236}">
                <a16:creationId xmlns:a16="http://schemas.microsoft.com/office/drawing/2014/main" id="{36A8CDFF-E5D3-445F-A807-E5E0A899467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4" name="Retângulo 13">
            <a:extLst>
              <a:ext uri="{FF2B5EF4-FFF2-40B4-BE49-F238E27FC236}">
                <a16:creationId xmlns:a16="http://schemas.microsoft.com/office/drawing/2014/main" id="{4BF2629F-D774-4FB0-872E-9E4F21426014}"/>
              </a:ext>
            </a:extLst>
          </p:cNvPr>
          <p:cNvSpPr/>
          <p:nvPr userDrawn="1"/>
        </p:nvSpPr>
        <p:spPr>
          <a:xfrm>
            <a:off x="1331913" y="666750"/>
            <a:ext cx="7812087"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5" name="Picture 3">
            <a:extLst>
              <a:ext uri="{FF2B5EF4-FFF2-40B4-BE49-F238E27FC236}">
                <a16:creationId xmlns:a16="http://schemas.microsoft.com/office/drawing/2014/main" id="{D9099EE3-ED9B-4A5A-98AE-233EE12133F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7494" y="5247095"/>
            <a:ext cx="1206000" cy="127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07209"/>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672" r:id="rId3"/>
    <p:sldLayoutId id="2147483674" r:id="rId4"/>
    <p:sldLayoutId id="2147483677"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1.gif"/><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3.gif"/><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9.gif"/><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8.jpg"/><Relationship Id="rId4" Type="http://schemas.openxmlformats.org/officeDocument/2006/relationships/image" Target="../media/image13.gif"/></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3.gif"/><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3.gif"/><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3.gif"/><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94.jpg"/><Relationship Id="rId4" Type="http://schemas.openxmlformats.org/officeDocument/2006/relationships/image" Target="../media/image93.gif"/></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93.gif"/><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4.xml"/><Relationship Id="rId4" Type="http://schemas.openxmlformats.org/officeDocument/2006/relationships/image" Target="../media/image106.jpg"/></Relationships>
</file>

<file path=ppt/slides/_rels/slide39.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3.jpe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4.xml"/><Relationship Id="rId4" Type="http://schemas.openxmlformats.org/officeDocument/2006/relationships/image" Target="../media/image13.gif"/></Relationships>
</file>

<file path=ppt/slides/_rels/slide4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93.gif"/><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 Id="rId4" Type="http://schemas.openxmlformats.org/officeDocument/2006/relationships/image" Target="../media/image117.jpeg"/></Relationships>
</file>

<file path=ppt/slides/_rels/slide4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93.gif"/><Relationship Id="rId5" Type="http://schemas.openxmlformats.org/officeDocument/2006/relationships/image" Target="../media/image10.jpeg"/><Relationship Id="rId4" Type="http://schemas.openxmlformats.org/officeDocument/2006/relationships/image" Target="../media/image122.jpg"/></Relationships>
</file>

<file path=ppt/slides/_rels/slide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26.jpg"/><Relationship Id="rId5" Type="http://schemas.openxmlformats.org/officeDocument/2006/relationships/image" Target="../media/image125.gif"/><Relationship Id="rId4" Type="http://schemas.openxmlformats.org/officeDocument/2006/relationships/image" Target="../media/image124.jpeg"/></Relationships>
</file>

<file path=ppt/slides/_rels/slide4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40.xml"/><Relationship Id="rId3" Type="http://schemas.openxmlformats.org/officeDocument/2006/relationships/slide" Target="slide10.xml"/><Relationship Id="rId7" Type="http://schemas.openxmlformats.org/officeDocument/2006/relationships/slide" Target="slide19.xml"/><Relationship Id="rId12" Type="http://schemas.openxmlformats.org/officeDocument/2006/relationships/slide" Target="slide34.xml"/><Relationship Id="rId2" Type="http://schemas.openxmlformats.org/officeDocument/2006/relationships/slide" Target="slide7.xml"/><Relationship Id="rId1" Type="http://schemas.openxmlformats.org/officeDocument/2006/relationships/slideLayout" Target="../slideLayouts/slideLayout4.xml"/><Relationship Id="rId6" Type="http://schemas.openxmlformats.org/officeDocument/2006/relationships/slide" Target="slide12.xml"/><Relationship Id="rId11" Type="http://schemas.openxmlformats.org/officeDocument/2006/relationships/slide" Target="slide31.xml"/><Relationship Id="rId5" Type="http://schemas.openxmlformats.org/officeDocument/2006/relationships/slide" Target="slide16.xml"/><Relationship Id="rId15" Type="http://schemas.openxmlformats.org/officeDocument/2006/relationships/slide" Target="slide43.xml"/><Relationship Id="rId10" Type="http://schemas.openxmlformats.org/officeDocument/2006/relationships/slide" Target="slide28.xml"/><Relationship Id="rId4" Type="http://schemas.openxmlformats.org/officeDocument/2006/relationships/slide" Target="slide13.xml"/><Relationship Id="rId9" Type="http://schemas.openxmlformats.org/officeDocument/2006/relationships/slide" Target="slide22.xml"/><Relationship Id="rId14" Type="http://schemas.openxmlformats.org/officeDocument/2006/relationships/slide" Target="slide3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3D7891B-1221-4365-A4EF-5B47686381FE}"/>
              </a:ext>
            </a:extLst>
          </p:cNvPr>
          <p:cNvSpPr>
            <a:spLocks noGrp="1"/>
          </p:cNvSpPr>
          <p:nvPr>
            <p:ph type="body" sz="quarter" idx="10"/>
          </p:nvPr>
        </p:nvSpPr>
        <p:spPr/>
        <p:txBody>
          <a:bodyPr/>
          <a:lstStyle/>
          <a:p>
            <a:r>
              <a:rPr lang="pt-BR" dirty="0"/>
              <a:t>1º</a:t>
            </a:r>
          </a:p>
        </p:txBody>
      </p:sp>
    </p:spTree>
    <p:extLst>
      <p:ext uri="{BB962C8B-B14F-4D97-AF65-F5344CB8AC3E}">
        <p14:creationId xmlns:p14="http://schemas.microsoft.com/office/powerpoint/2010/main" val="249825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sultado de imagem para América Central">
            <a:extLst>
              <a:ext uri="{FF2B5EF4-FFF2-40B4-BE49-F238E27FC236}">
                <a16:creationId xmlns:a16="http://schemas.microsoft.com/office/drawing/2014/main" id="{85240440-4243-4E7C-851F-643290D1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Missões – 13 de janeiro</a:t>
            </a:r>
          </a:p>
          <a:p>
            <a:endParaRPr lang="pt-BR" dirty="0"/>
          </a:p>
        </p:txBody>
      </p:sp>
      <p:sp>
        <p:nvSpPr>
          <p:cNvPr id="11" name="Título 1"/>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Novo milagre da multiplicação</a:t>
            </a:r>
          </a:p>
        </p:txBody>
      </p:sp>
      <p:sp>
        <p:nvSpPr>
          <p:cNvPr id="14" name="CaixaDeTexto 2">
            <a:extLst>
              <a:ext uri="{FF2B5EF4-FFF2-40B4-BE49-F238E27FC236}">
                <a16:creationId xmlns:a16="http://schemas.microsoft.com/office/drawing/2014/main" id="{2190C86D-4B96-4081-955A-B819167D83F5}"/>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Porto Rico</a:t>
            </a:r>
            <a:endParaRPr lang="pt-BR" altLang="pt-BR" sz="2400" b="1" dirty="0"/>
          </a:p>
        </p:txBody>
      </p:sp>
      <p:pic>
        <p:nvPicPr>
          <p:cNvPr id="1032" name="Picture 8" descr="Resultado de imagem para porto Rico animated flag waving">
            <a:extLst>
              <a:ext uri="{FF2B5EF4-FFF2-40B4-BE49-F238E27FC236}">
                <a16:creationId xmlns:a16="http://schemas.microsoft.com/office/drawing/2014/main" id="{5BA4AD84-50C4-45B2-9CB2-D14B6E2CEEF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1399" y="5343223"/>
            <a:ext cx="1939159" cy="147015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ctor de Seta Reta 14">
            <a:extLst>
              <a:ext uri="{FF2B5EF4-FFF2-40B4-BE49-F238E27FC236}">
                <a16:creationId xmlns:a16="http://schemas.microsoft.com/office/drawing/2014/main" id="{95D77E26-ED9C-4486-AC20-B5F2367CB16F}"/>
              </a:ext>
            </a:extLst>
          </p:cNvPr>
          <p:cNvCxnSpPr>
            <a:cxnSpLocks/>
            <a:stCxn id="14" idx="3"/>
          </p:cNvCxnSpPr>
          <p:nvPr/>
        </p:nvCxnSpPr>
        <p:spPr>
          <a:xfrm flipV="1">
            <a:off x="4356371" y="3576697"/>
            <a:ext cx="3455989" cy="30882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96184114-250D-4EA0-8D18-5000EBD226C4}"/>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sp>
        <p:nvSpPr>
          <p:cNvPr id="13" name="Retângulo 12">
            <a:extLst>
              <a:ext uri="{FF2B5EF4-FFF2-40B4-BE49-F238E27FC236}">
                <a16:creationId xmlns:a16="http://schemas.microsoft.com/office/drawing/2014/main" id="{BFFD9864-E358-45B0-8769-FF6EF443E9E9}"/>
              </a:ext>
            </a:extLst>
          </p:cNvPr>
          <p:cNvSpPr/>
          <p:nvPr/>
        </p:nvSpPr>
        <p:spPr>
          <a:xfrm>
            <a:off x="179512" y="4827095"/>
            <a:ext cx="3304020" cy="430887"/>
          </a:xfrm>
          <a:prstGeom prst="rect">
            <a:avLst/>
          </a:prstGeom>
        </p:spPr>
        <p:txBody>
          <a:bodyPr wrap="square">
            <a:spAutoFit/>
          </a:bodyPr>
          <a:lstStyle/>
          <a:p>
            <a:pPr algn="ctr"/>
            <a:r>
              <a:rPr lang="pt-BR" sz="2200" b="1" dirty="0" err="1"/>
              <a:t>Kermyt</a:t>
            </a:r>
            <a:r>
              <a:rPr lang="pt-BR" sz="2200" b="1" dirty="0"/>
              <a:t> Torres </a:t>
            </a:r>
            <a:r>
              <a:rPr lang="pt-BR" sz="2200" b="1" dirty="0" err="1"/>
              <a:t>Castellano</a:t>
            </a:r>
            <a:endParaRPr lang="pt-BR" sz="2200" b="1" dirty="0">
              <a:latin typeface="Arial" panose="020B0604020202020204" pitchFamily="34" charset="0"/>
              <a:cs typeface="Arial" panose="020B0604020202020204" pitchFamily="34" charset="0"/>
            </a:endParaRPr>
          </a:p>
        </p:txBody>
      </p:sp>
      <p:pic>
        <p:nvPicPr>
          <p:cNvPr id="16" name="Imagem 15">
            <a:extLst>
              <a:ext uri="{FF2B5EF4-FFF2-40B4-BE49-F238E27FC236}">
                <a16:creationId xmlns:a16="http://schemas.microsoft.com/office/drawing/2014/main" id="{17517B14-60F4-4920-885B-855F1163B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079" y="1622530"/>
            <a:ext cx="2863273" cy="3227294"/>
          </a:xfrm>
          <a:prstGeom prst="rect">
            <a:avLst/>
          </a:prstGeom>
        </p:spPr>
      </p:pic>
    </p:spTree>
    <p:extLst>
      <p:ext uri="{BB962C8B-B14F-4D97-AF65-F5344CB8AC3E}">
        <p14:creationId xmlns:p14="http://schemas.microsoft.com/office/powerpoint/2010/main" val="246436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18"/>
          <p:cNvSpPr txBox="1">
            <a:spLocks noChangeArrowheads="1"/>
          </p:cNvSpPr>
          <p:nvPr/>
        </p:nvSpPr>
        <p:spPr bwMode="auto">
          <a:xfrm>
            <a:off x="97979" y="3547958"/>
            <a:ext cx="3096344" cy="329320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Arroz com Gandules (arroz com ervilhas), é um prato tradicional de Porto Rico</a:t>
            </a:r>
          </a:p>
          <a:p>
            <a:r>
              <a:rPr lang="pt-BR" sz="1600" b="1" i="1" dirty="0"/>
              <a:t>• As ruas de </a:t>
            </a:r>
            <a:r>
              <a:rPr lang="pt-BR" sz="1600" b="1" i="1" dirty="0" err="1"/>
              <a:t>Viejo</a:t>
            </a:r>
            <a:r>
              <a:rPr lang="pt-BR" sz="1600" b="1" i="1" dirty="0"/>
              <a:t> San Juan, Porto Rico, são pavimentadas com pedras azuis</a:t>
            </a:r>
          </a:p>
          <a:p>
            <a:r>
              <a:rPr lang="pt-BR" sz="1600" b="1" i="1" dirty="0"/>
              <a:t>• Em Porto Rico, ficar perto da pessoa durante a conversa e beijá-la nas bochechas é um sinal de respeito</a:t>
            </a:r>
          </a:p>
          <a:p>
            <a:r>
              <a:rPr lang="pt-BR" sz="1600" b="1" i="1" dirty="0"/>
              <a:t>• Porto Rico é o habitat da tartaruga marinha de couro</a:t>
            </a:r>
            <a:endParaRPr lang="pt-BR" sz="1600" b="1" dirty="0"/>
          </a:p>
        </p:txBody>
      </p:sp>
      <p:pic>
        <p:nvPicPr>
          <p:cNvPr id="2050" name="Picture 2" descr="Arroz con gandules.jpg">
            <a:extLst>
              <a:ext uri="{FF2B5EF4-FFF2-40B4-BE49-F238E27FC236}">
                <a16:creationId xmlns:a16="http://schemas.microsoft.com/office/drawing/2014/main" id="{F263F9C3-B015-43CD-8882-14C83FDD36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54" y="717079"/>
            <a:ext cx="3744416" cy="28083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old san juan &amp; pedras azuis">
            <a:extLst>
              <a:ext uri="{FF2B5EF4-FFF2-40B4-BE49-F238E27FC236}">
                <a16:creationId xmlns:a16="http://schemas.microsoft.com/office/drawing/2014/main" id="{14F2F16B-60CD-40F3-8E44-D56A071F9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588604"/>
            <a:ext cx="5214518" cy="326939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731E4A32-E481-47BC-AC61-C9433F5EA014}"/>
              </a:ext>
            </a:extLst>
          </p:cNvPr>
          <p:cNvSpPr/>
          <p:nvPr/>
        </p:nvSpPr>
        <p:spPr>
          <a:xfrm>
            <a:off x="4572000" y="3197676"/>
            <a:ext cx="4572000" cy="369332"/>
          </a:xfrm>
          <a:prstGeom prst="rect">
            <a:avLst/>
          </a:prstGeom>
        </p:spPr>
        <p:txBody>
          <a:bodyPr wrap="square">
            <a:spAutoFit/>
          </a:bodyPr>
          <a:lstStyle/>
          <a:p>
            <a:r>
              <a:rPr lang="pt-BR" b="1" i="1" dirty="0"/>
              <a:t>As ruas de </a:t>
            </a:r>
            <a:r>
              <a:rPr lang="pt-BR" b="1" i="1" dirty="0" err="1"/>
              <a:t>Viejo</a:t>
            </a:r>
            <a:r>
              <a:rPr lang="pt-BR" b="1" i="1" dirty="0"/>
              <a:t> San Juan (velho São João)</a:t>
            </a:r>
            <a:endParaRPr lang="pt-BR" dirty="0"/>
          </a:p>
        </p:txBody>
      </p:sp>
      <p:pic>
        <p:nvPicPr>
          <p:cNvPr id="2054" name="Picture 6" descr="Resultado de imagem para tartaruga marinha de couro">
            <a:extLst>
              <a:ext uri="{FF2B5EF4-FFF2-40B4-BE49-F238E27FC236}">
                <a16:creationId xmlns:a16="http://schemas.microsoft.com/office/drawing/2014/main" id="{F53D4674-9C43-479C-B244-07073D4148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5456" y="709783"/>
            <a:ext cx="3744416" cy="2487176"/>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2DCCAE99-EF96-4C78-8F56-4B78A7CF71FF}"/>
              </a:ext>
            </a:extLst>
          </p:cNvPr>
          <p:cNvSpPr/>
          <p:nvPr/>
        </p:nvSpPr>
        <p:spPr>
          <a:xfrm>
            <a:off x="4231013" y="1101215"/>
            <a:ext cx="1080119" cy="830997"/>
          </a:xfrm>
          <a:prstGeom prst="rect">
            <a:avLst/>
          </a:prstGeom>
        </p:spPr>
        <p:txBody>
          <a:bodyPr wrap="square">
            <a:spAutoFit/>
          </a:bodyPr>
          <a:lstStyle/>
          <a:p>
            <a:pPr algn="r"/>
            <a:r>
              <a:rPr lang="pt-BR" sz="1600" b="1" i="1" dirty="0"/>
              <a:t>Tartaruga marinha de couro</a:t>
            </a:r>
            <a:endParaRPr lang="pt-BR" sz="1600" dirty="0"/>
          </a:p>
        </p:txBody>
      </p:sp>
      <p:sp>
        <p:nvSpPr>
          <p:cNvPr id="4" name="Espaço Reservado para Texto 3">
            <a:extLst>
              <a:ext uri="{FF2B5EF4-FFF2-40B4-BE49-F238E27FC236}">
                <a16:creationId xmlns:a16="http://schemas.microsoft.com/office/drawing/2014/main" id="{10FC74E9-EA3A-4EF6-A38C-1BA5F5C17165}"/>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920622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7979" y="725671"/>
            <a:ext cx="2903052" cy="375487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a:solidFill>
                  <a:srgbClr val="FF0000"/>
                </a:solidFill>
                <a:latin typeface="Comic Sans MS" panose="030F0702030302020204" pitchFamily="66" charset="0"/>
              </a:rPr>
              <a:t>Lagartixa Anã </a:t>
            </a:r>
          </a:p>
          <a:p>
            <a:pPr algn="ctr"/>
            <a:r>
              <a:rPr lang="pt-BR" sz="1400" b="1" dirty="0">
                <a:solidFill>
                  <a:srgbClr val="FF0000"/>
                </a:solidFill>
                <a:latin typeface="Comic Sans MS" panose="030F0702030302020204" pitchFamily="66" charset="0"/>
              </a:rPr>
              <a:t>das Ilhas Virgens</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err="1">
                <a:latin typeface="Comic Sans MS" panose="030F0702030302020204" pitchFamily="66" charset="0"/>
              </a:rPr>
              <a:t>Essa</a:t>
            </a:r>
            <a:r>
              <a:rPr lang="es-ES" sz="1400" dirty="0">
                <a:latin typeface="Comic Sans MS" panose="030F0702030302020204" pitchFamily="66" charset="0"/>
              </a:rPr>
              <a:t> </a:t>
            </a:r>
            <a:r>
              <a:rPr lang="es-ES" sz="1400" dirty="0" err="1">
                <a:latin typeface="Comic Sans MS" panose="030F0702030302020204" pitchFamily="66" charset="0"/>
              </a:rPr>
              <a:t>lagartixa</a:t>
            </a:r>
            <a:r>
              <a:rPr lang="es-ES" sz="1400" dirty="0">
                <a:latin typeface="Comic Sans MS" panose="030F0702030302020204" pitchFamily="66" charset="0"/>
              </a:rPr>
              <a:t>, </a:t>
            </a:r>
            <a:r>
              <a:rPr lang="es-ES" sz="1400" dirty="0" err="1">
                <a:latin typeface="Comic Sans MS" panose="030F0702030302020204" pitchFamily="66" charset="0"/>
              </a:rPr>
              <a:t>só</a:t>
            </a:r>
            <a:r>
              <a:rPr lang="es-ES" sz="1400" dirty="0">
                <a:latin typeface="Comic Sans MS" panose="030F0702030302020204" pitchFamily="66" charset="0"/>
              </a:rPr>
              <a:t> é encontrada </a:t>
            </a:r>
            <a:r>
              <a:rPr lang="es-ES" sz="1400" dirty="0" err="1">
                <a:latin typeface="Comic Sans MS" panose="030F0702030302020204" pitchFamily="66" charset="0"/>
              </a:rPr>
              <a:t>nas</a:t>
            </a:r>
            <a:r>
              <a:rPr lang="es-ES" sz="1400" dirty="0">
                <a:latin typeface="Comic Sans MS" panose="030F0702030302020204" pitchFamily="66" charset="0"/>
              </a:rPr>
              <a:t> </a:t>
            </a:r>
            <a:r>
              <a:rPr lang="es-ES" sz="1400" b="1" dirty="0" err="1">
                <a:latin typeface="Comic Sans MS" panose="030F0702030302020204" pitchFamily="66" charset="0"/>
              </a:rPr>
              <a:t>Ilhas</a:t>
            </a:r>
            <a:r>
              <a:rPr lang="es-ES" sz="1400" b="1" dirty="0">
                <a:latin typeface="Comic Sans MS" panose="030F0702030302020204" pitchFamily="66" charset="0"/>
              </a:rPr>
              <a:t> </a:t>
            </a:r>
            <a:r>
              <a:rPr lang="es-ES" sz="1400" b="1" dirty="0" err="1">
                <a:latin typeface="Comic Sans MS" panose="030F0702030302020204" pitchFamily="66" charset="0"/>
              </a:rPr>
              <a:t>Virgens</a:t>
            </a:r>
            <a:r>
              <a:rPr lang="es-ES" sz="1400" b="1" dirty="0">
                <a:latin typeface="Comic Sans MS" panose="030F0702030302020204" pitchFamily="66" charset="0"/>
              </a:rPr>
              <a:t> </a:t>
            </a:r>
            <a:r>
              <a:rPr lang="es-ES" sz="1400" b="1" dirty="0" err="1">
                <a:latin typeface="Comic Sans MS" panose="030F0702030302020204" pitchFamily="66" charset="0"/>
              </a:rPr>
              <a:t>Britânicas</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É um dos menores animais do mundo</a:t>
            </a:r>
            <a:r>
              <a:rPr lang="pt-BR" sz="14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4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400" dirty="0">
                <a:latin typeface="Comic Sans MS" panose="030F0702030302020204" pitchFamily="66" charset="0"/>
              </a:rPr>
              <a:t>Esses animais são tipicamente do tamanho de uma moeda, com aproximados 18 milímetros de comprimento.</a:t>
            </a:r>
          </a:p>
          <a:p>
            <a:pPr algn="just"/>
            <a:endParaRPr lang="pt-BR" sz="1400" dirty="0">
              <a:latin typeface="Comic Sans MS" panose="030F0702030302020204" pitchFamily="66" charset="0"/>
            </a:endParaRPr>
          </a:p>
        </p:txBody>
      </p:sp>
      <p:sp>
        <p:nvSpPr>
          <p:cNvPr id="13" name="CaixaDeTexto 12"/>
          <p:cNvSpPr txBox="1"/>
          <p:nvPr/>
        </p:nvSpPr>
        <p:spPr>
          <a:xfrm>
            <a:off x="722359" y="5880605"/>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das Ilhas Virgens Britânicas</a:t>
            </a:r>
          </a:p>
        </p:txBody>
      </p:sp>
      <p:pic>
        <p:nvPicPr>
          <p:cNvPr id="2050" name="Picture 2" descr="Resultado de imagem para ilhas virgens britanicas bandei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725144"/>
            <a:ext cx="2185108" cy="10943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files.topsul1.webnode.com/200009922-b0e48b1df3/TopSul%20Not%C3%ADcias%20-%20Crissiumal%20-%20RS%20-%20www.topsulnoticias.com.br%20-%206%20-%20Lagartixa%20An%C3%A3%20das%20Ilhas%20Virge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764704"/>
            <a:ext cx="4468636" cy="2608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Imagem 13" descr="Resultado de imagem para Sphaerodactylus parthenopi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7132" y="3704448"/>
            <a:ext cx="2743505" cy="1591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aixaDeTexto 15"/>
          <p:cNvSpPr txBox="1"/>
          <p:nvPr/>
        </p:nvSpPr>
        <p:spPr>
          <a:xfrm>
            <a:off x="6891114" y="4884018"/>
            <a:ext cx="1675478" cy="461665"/>
          </a:xfrm>
          <a:prstGeom prst="rect">
            <a:avLst/>
          </a:prstGeom>
          <a:noFill/>
        </p:spPr>
        <p:txBody>
          <a:bodyPr wrap="square" rtlCol="0">
            <a:spAutoFit/>
          </a:bodyPr>
          <a:lstStyle/>
          <a:p>
            <a:pPr algn="ctr"/>
            <a:r>
              <a:rPr lang="pt-BR" sz="1200" dirty="0">
                <a:latin typeface="Comic Sans MS" panose="030F0702030302020204" pitchFamily="66" charset="0"/>
              </a:rPr>
              <a:t>Lagartixa anã, em cima de uma moeda.</a:t>
            </a:r>
          </a:p>
        </p:txBody>
      </p:sp>
      <p:pic>
        <p:nvPicPr>
          <p:cNvPr id="17" name="Imagem 16" descr="Sphaerodactylus parthenopion 00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8649" y="3425939"/>
            <a:ext cx="1863849" cy="1323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descr="Uma imagem contendo animal, lagarto, réptil, pequeno&#10;&#10;Descrição gerada com muito alta confiança">
            <a:extLst>
              <a:ext uri="{FF2B5EF4-FFF2-40B4-BE49-F238E27FC236}">
                <a16:creationId xmlns:a16="http://schemas.microsoft.com/office/drawing/2014/main" id="{47E08412-9C6B-48F9-8C0E-F91FF53CB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5534" y="4725144"/>
            <a:ext cx="2987040" cy="2072640"/>
          </a:xfrm>
          <a:prstGeom prst="rect">
            <a:avLst/>
          </a:prstGeom>
        </p:spPr>
      </p:pic>
      <p:sp>
        <p:nvSpPr>
          <p:cNvPr id="4" name="Espaço Reservado para Texto 3">
            <a:extLst>
              <a:ext uri="{FF2B5EF4-FFF2-40B4-BE49-F238E27FC236}">
                <a16:creationId xmlns:a16="http://schemas.microsoft.com/office/drawing/2014/main" id="{0A7EDFF2-A73D-4E2B-94B6-67C1B7CC5F82}"/>
              </a:ext>
            </a:extLst>
          </p:cNvPr>
          <p:cNvSpPr>
            <a:spLocks noGrp="1"/>
          </p:cNvSpPr>
          <p:nvPr>
            <p:ph type="body" sz="quarter" idx="11"/>
          </p:nvPr>
        </p:nvSpPr>
        <p:spPr/>
        <p:txBody>
          <a:bodyPr/>
          <a:lstStyle/>
          <a:p>
            <a:r>
              <a:rPr lang="pt-BR" dirty="0"/>
              <a:t>Divisão INTERAMERICANA</a:t>
            </a:r>
          </a:p>
        </p:txBody>
      </p:sp>
    </p:spTree>
    <p:extLst>
      <p:ext uri="{BB962C8B-B14F-4D97-AF65-F5344CB8AC3E}">
        <p14:creationId xmlns:p14="http://schemas.microsoft.com/office/powerpoint/2010/main" val="1072487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sultado de imagem para América Central">
            <a:extLst>
              <a:ext uri="{FF2B5EF4-FFF2-40B4-BE49-F238E27FC236}">
                <a16:creationId xmlns:a16="http://schemas.microsoft.com/office/drawing/2014/main" id="{85240440-4243-4E7C-851F-643290D1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Missões – 20 de janeiro</a:t>
            </a:r>
          </a:p>
          <a:p>
            <a:endParaRPr lang="pt-BR" dirty="0"/>
          </a:p>
        </p:txBody>
      </p:sp>
      <p:sp>
        <p:nvSpPr>
          <p:cNvPr id="11" name="Título 1"/>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Um bom exemplo</a:t>
            </a:r>
          </a:p>
        </p:txBody>
      </p:sp>
      <p:sp>
        <p:nvSpPr>
          <p:cNvPr id="4" name="CaixaDeTexto 3">
            <a:extLst>
              <a:ext uri="{FF2B5EF4-FFF2-40B4-BE49-F238E27FC236}">
                <a16:creationId xmlns:a16="http://schemas.microsoft.com/office/drawing/2014/main" id="{96184114-250D-4EA0-8D18-5000EBD226C4}"/>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sp>
        <p:nvSpPr>
          <p:cNvPr id="17" name="CaixaDeTexto 2">
            <a:extLst>
              <a:ext uri="{FF2B5EF4-FFF2-40B4-BE49-F238E27FC236}">
                <a16:creationId xmlns:a16="http://schemas.microsoft.com/office/drawing/2014/main" id="{D14F88B8-6019-4922-B097-61FA4DE06371}"/>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Jamaica</a:t>
            </a:r>
            <a:endParaRPr lang="pt-BR" altLang="pt-BR" sz="2400" b="1" dirty="0"/>
          </a:p>
        </p:txBody>
      </p:sp>
      <p:sp>
        <p:nvSpPr>
          <p:cNvPr id="18" name="Retângulo 17">
            <a:extLst>
              <a:ext uri="{FF2B5EF4-FFF2-40B4-BE49-F238E27FC236}">
                <a16:creationId xmlns:a16="http://schemas.microsoft.com/office/drawing/2014/main" id="{AA6FD944-9EE9-481B-BF4B-A9B85BF76AB8}"/>
              </a:ext>
            </a:extLst>
          </p:cNvPr>
          <p:cNvSpPr/>
          <p:nvPr/>
        </p:nvSpPr>
        <p:spPr>
          <a:xfrm>
            <a:off x="130072" y="5036781"/>
            <a:ext cx="3080098" cy="461665"/>
          </a:xfrm>
          <a:prstGeom prst="rect">
            <a:avLst/>
          </a:prstGeom>
        </p:spPr>
        <p:txBody>
          <a:bodyPr wrap="square">
            <a:spAutoFit/>
          </a:bodyPr>
          <a:lstStyle/>
          <a:p>
            <a:pPr algn="ctr"/>
            <a:r>
              <a:rPr lang="pt-BR" sz="2400" b="1" dirty="0">
                <a:latin typeface="Arial" panose="020B0604020202020204" pitchFamily="34" charset="0"/>
                <a:cs typeface="Arial" panose="020B0604020202020204" pitchFamily="34" charset="0"/>
              </a:rPr>
              <a:t>Adrian </a:t>
            </a:r>
            <a:r>
              <a:rPr lang="pt-BR" sz="2400" b="1" dirty="0" err="1">
                <a:solidFill>
                  <a:srgbClr val="504C48"/>
                </a:solidFill>
                <a:latin typeface="Goudy-Bold"/>
              </a:rPr>
              <a:t>Cotterell</a:t>
            </a:r>
            <a:endParaRPr lang="pt-BR" sz="2400" b="1" dirty="0">
              <a:latin typeface="Arial" panose="020B0604020202020204" pitchFamily="34" charset="0"/>
              <a:cs typeface="Arial" panose="020B0604020202020204" pitchFamily="34" charset="0"/>
            </a:endParaRPr>
          </a:p>
        </p:txBody>
      </p:sp>
      <p:cxnSp>
        <p:nvCxnSpPr>
          <p:cNvPr id="19" name="Conector de Seta Reta 18">
            <a:extLst>
              <a:ext uri="{FF2B5EF4-FFF2-40B4-BE49-F238E27FC236}">
                <a16:creationId xmlns:a16="http://schemas.microsoft.com/office/drawing/2014/main" id="{4A653A62-BFA4-4081-BEED-FCF6B530E0C8}"/>
              </a:ext>
            </a:extLst>
          </p:cNvPr>
          <p:cNvCxnSpPr>
            <a:cxnSpLocks/>
            <a:stCxn id="17" idx="3"/>
          </p:cNvCxnSpPr>
          <p:nvPr/>
        </p:nvCxnSpPr>
        <p:spPr>
          <a:xfrm flipV="1">
            <a:off x="4356371" y="3717032"/>
            <a:ext cx="1943821" cy="29479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2" descr="Resultado de imagem para Jamaica animated flag">
            <a:extLst>
              <a:ext uri="{FF2B5EF4-FFF2-40B4-BE49-F238E27FC236}">
                <a16:creationId xmlns:a16="http://schemas.microsoft.com/office/drawing/2014/main" id="{1B1D408C-56C5-4D67-A2C9-875CC9F6122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602" y="5546388"/>
            <a:ext cx="2058446" cy="1118577"/>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descr="Uma imagem contendo pessoa, árvore, homem, ao ar livre&#10;&#10;Descrição gerada com muito alta confiança">
            <a:extLst>
              <a:ext uri="{FF2B5EF4-FFF2-40B4-BE49-F238E27FC236}">
                <a16:creationId xmlns:a16="http://schemas.microsoft.com/office/drawing/2014/main" id="{878BDBE2-D26F-41CE-8E73-B13C5FDBF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175" y="1602276"/>
            <a:ext cx="2613891" cy="3474720"/>
          </a:xfrm>
          <a:prstGeom prst="rect">
            <a:avLst/>
          </a:prstGeom>
        </p:spPr>
      </p:pic>
    </p:spTree>
    <p:extLst>
      <p:ext uri="{BB962C8B-B14F-4D97-AF65-F5344CB8AC3E}">
        <p14:creationId xmlns:p14="http://schemas.microsoft.com/office/powerpoint/2010/main" val="32595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18"/>
          <p:cNvSpPr txBox="1">
            <a:spLocks noChangeArrowheads="1"/>
          </p:cNvSpPr>
          <p:nvPr/>
        </p:nvSpPr>
        <p:spPr bwMode="auto">
          <a:xfrm>
            <a:off x="62596" y="1578243"/>
            <a:ext cx="3096344" cy="526297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O país é o habitat natural de mais de 200 espécies de orquídeas exóticas, 73 das quais são indígenas</a:t>
            </a:r>
          </a:p>
          <a:p>
            <a:r>
              <a:rPr lang="pt-BR" sz="1600" b="1" i="1" dirty="0"/>
              <a:t>• O porto natural de </a:t>
            </a:r>
            <a:r>
              <a:rPr lang="pt-BR" sz="1600" b="1" i="1" dirty="0" err="1"/>
              <a:t>Kingstone</a:t>
            </a:r>
            <a:r>
              <a:rPr lang="pt-BR" sz="1600" b="1" i="1" dirty="0"/>
              <a:t> </a:t>
            </a:r>
            <a:r>
              <a:rPr lang="pt-BR" sz="1600" b="1" i="1" dirty="0" err="1"/>
              <a:t>Harbor</a:t>
            </a:r>
            <a:r>
              <a:rPr lang="pt-BR" sz="1600" b="1" i="1" dirty="0"/>
              <a:t> é o sétimo maior do mundo</a:t>
            </a:r>
          </a:p>
          <a:p>
            <a:r>
              <a:rPr lang="pt-BR" sz="1600" b="1" i="1" dirty="0"/>
              <a:t>• Um entre nove jamaicanos é membro da Igreja Adventista do Sétimo Dia. Os protestantes compõem 70% da população. Os adventistas são a segunda maior denominação protestante depois da Igreja de Deus</a:t>
            </a:r>
          </a:p>
          <a:p>
            <a:r>
              <a:rPr lang="pt-BR" sz="1600" b="1" i="1" dirty="0"/>
              <a:t>• Embora </a:t>
            </a:r>
            <a:r>
              <a:rPr lang="pt-BR" sz="1600" b="1" i="1" dirty="0" err="1"/>
              <a:t>Usain</a:t>
            </a:r>
            <a:r>
              <a:rPr lang="pt-BR" sz="1600" b="1" i="1" dirty="0"/>
              <a:t> </a:t>
            </a:r>
            <a:r>
              <a:rPr lang="pt-BR" sz="1600" b="1" i="1" dirty="0" err="1"/>
              <a:t>Bolt</a:t>
            </a:r>
            <a:r>
              <a:rPr lang="pt-BR" sz="1600" b="1" i="1" dirty="0"/>
              <a:t>, o homem mais rápido do mundo, seja jamaicano, o críquete é o segundo esporte mais popular no país</a:t>
            </a:r>
            <a:endParaRPr lang="pt-BR" sz="1600" b="1" dirty="0"/>
          </a:p>
        </p:txBody>
      </p:sp>
      <p:pic>
        <p:nvPicPr>
          <p:cNvPr id="3078" name="Picture 6" descr="Resultado de imagem para usain bolt">
            <a:extLst>
              <a:ext uri="{FF2B5EF4-FFF2-40B4-BE49-F238E27FC236}">
                <a16:creationId xmlns:a16="http://schemas.microsoft.com/office/drawing/2014/main" id="{9D4436ED-4394-490A-BC9D-9C3BE8F93A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4824" y="3690639"/>
            <a:ext cx="4211961" cy="3158971"/>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3A5A85B1-1D3B-40A9-AA68-89E57829DD3E}"/>
              </a:ext>
            </a:extLst>
          </p:cNvPr>
          <p:cNvSpPr txBox="1"/>
          <p:nvPr/>
        </p:nvSpPr>
        <p:spPr>
          <a:xfrm>
            <a:off x="3419872" y="3871172"/>
            <a:ext cx="1008113" cy="2585323"/>
          </a:xfrm>
          <a:prstGeom prst="rect">
            <a:avLst/>
          </a:prstGeom>
          <a:noFill/>
        </p:spPr>
        <p:txBody>
          <a:bodyPr wrap="square" rtlCol="0">
            <a:spAutoFit/>
          </a:bodyPr>
          <a:lstStyle/>
          <a:p>
            <a:pPr algn="r"/>
            <a:r>
              <a:rPr lang="pt-BR" dirty="0" err="1"/>
              <a:t>Usain</a:t>
            </a:r>
            <a:r>
              <a:rPr lang="pt-BR" dirty="0"/>
              <a:t> </a:t>
            </a:r>
            <a:r>
              <a:rPr lang="pt-BR" dirty="0" err="1"/>
              <a:t>Bolt</a:t>
            </a:r>
            <a:endParaRPr lang="pt-BR" dirty="0"/>
          </a:p>
          <a:p>
            <a:pPr algn="r"/>
            <a:endParaRPr lang="pt-BR" dirty="0"/>
          </a:p>
          <a:p>
            <a:pPr algn="r"/>
            <a:r>
              <a:rPr lang="pt-BR" dirty="0"/>
              <a:t>Homem mais veloz do mundo</a:t>
            </a:r>
          </a:p>
          <a:p>
            <a:pPr algn="r"/>
            <a:endParaRPr lang="pt-BR" dirty="0"/>
          </a:p>
          <a:p>
            <a:pPr algn="r"/>
            <a:endParaRPr lang="pt-BR" dirty="0"/>
          </a:p>
        </p:txBody>
      </p:sp>
      <p:pic>
        <p:nvPicPr>
          <p:cNvPr id="3080" name="Picture 8" descr="Resultado de imagem para Jamaica Orquídeas">
            <a:extLst>
              <a:ext uri="{FF2B5EF4-FFF2-40B4-BE49-F238E27FC236}">
                <a16:creationId xmlns:a16="http://schemas.microsoft.com/office/drawing/2014/main" id="{A561EEC4-14A5-428D-8D87-6DAE24829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691627"/>
            <a:ext cx="2845278" cy="295339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sultado de imagem para Jamaica Orquídeas">
            <a:extLst>
              <a:ext uri="{FF2B5EF4-FFF2-40B4-BE49-F238E27FC236}">
                <a16:creationId xmlns:a16="http://schemas.microsoft.com/office/drawing/2014/main" id="{D185A3FB-BD43-434D-B709-1B7A5393B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691628"/>
            <a:ext cx="2366398" cy="2979822"/>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Texto 3">
            <a:extLst>
              <a:ext uri="{FF2B5EF4-FFF2-40B4-BE49-F238E27FC236}">
                <a16:creationId xmlns:a16="http://schemas.microsoft.com/office/drawing/2014/main" id="{07F9BDAB-A82B-417D-941C-8748FC5AD5F0}"/>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1434972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8"/>
          <p:cNvSpPr txBox="1">
            <a:spLocks noChangeArrowheads="1"/>
          </p:cNvSpPr>
          <p:nvPr/>
        </p:nvSpPr>
        <p:spPr bwMode="auto">
          <a:xfrm>
            <a:off x="107504" y="723247"/>
            <a:ext cx="2903052" cy="400109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b="1" dirty="0">
                <a:solidFill>
                  <a:srgbClr val="FF0000"/>
                </a:solidFill>
                <a:latin typeface="Comic Sans MS" panose="030F0702030302020204" pitchFamily="66" charset="0"/>
              </a:rPr>
              <a:t>Iguana jamaicana</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A iguana jamaicana</a:t>
            </a:r>
            <a:r>
              <a:rPr lang="pt-BR" sz="1400" b="1" dirty="0">
                <a:latin typeface="Comic Sans MS" panose="030F0702030302020204" pitchFamily="66" charset="0"/>
              </a:rPr>
              <a:t> </a:t>
            </a:r>
            <a:r>
              <a:rPr lang="pt-BR" sz="1400" dirty="0">
                <a:latin typeface="Comic Sans MS" panose="030F0702030302020204" pitchFamily="66" charset="0"/>
              </a:rPr>
              <a:t>é nativa da ilha da </a:t>
            </a:r>
            <a:r>
              <a:rPr lang="pt-BR" sz="1400" b="1" dirty="0">
                <a:latin typeface="Comic Sans MS" panose="030F0702030302020204" pitchFamily="66" charset="0"/>
              </a:rPr>
              <a:t>Jamaica</a:t>
            </a:r>
            <a:r>
              <a:rPr lang="es-ES" sz="1400" b="1" i="1" dirty="0">
                <a:latin typeface="Comic Sans MS" panose="030F0702030302020204" pitchFamily="66" charset="0"/>
              </a:rPr>
              <a:t>; </a:t>
            </a:r>
          </a:p>
          <a:p>
            <a:pPr marL="285750" indent="-285750" algn="just">
              <a:buFont typeface="Wingdings" panose="05000000000000000000" pitchFamily="2" charset="2"/>
              <a:buChar char="Ø"/>
            </a:pPr>
            <a:endParaRPr lang="es-ES" sz="1400" b="1" i="1" dirty="0">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As iguanas </a:t>
            </a:r>
            <a:r>
              <a:rPr lang="es-ES" sz="1400" dirty="0" err="1">
                <a:latin typeface="Comic Sans MS" panose="030F0702030302020204" pitchFamily="66" charset="0"/>
              </a:rPr>
              <a:t>vivem</a:t>
            </a:r>
            <a:r>
              <a:rPr lang="es-ES" sz="1400" dirty="0">
                <a:latin typeface="Comic Sans MS" panose="030F0702030302020204" pitchFamily="66" charset="0"/>
              </a:rPr>
              <a:t>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dirty="0" err="1">
                <a:latin typeface="Comic Sans MS" panose="030F0702030302020204" pitchFamily="66" charset="0"/>
              </a:rPr>
              <a:t>árvores</a:t>
            </a:r>
            <a:r>
              <a:rPr lang="es-ES" sz="1400" dirty="0">
                <a:latin typeface="Comic Sans MS" panose="030F0702030302020204" pitchFamily="66" charset="0"/>
              </a:rPr>
              <a:t>, e se </a:t>
            </a:r>
            <a:r>
              <a:rPr lang="es-ES" sz="1400" dirty="0" err="1">
                <a:latin typeface="Comic Sans MS" panose="030F0702030302020204" pitchFamily="66" charset="0"/>
              </a:rPr>
              <a:t>alimentam</a:t>
            </a:r>
            <a:r>
              <a:rPr lang="es-ES" sz="1400" dirty="0">
                <a:latin typeface="Comic Sans MS" panose="030F0702030302020204" pitchFamily="66" charset="0"/>
              </a:rPr>
              <a:t> de frutos, flores e </a:t>
            </a:r>
            <a:r>
              <a:rPr lang="es-ES" sz="1400" dirty="0" err="1">
                <a:latin typeface="Comic Sans MS" panose="030F0702030302020204" pitchFamily="66" charset="0"/>
              </a:rPr>
              <a:t>folhas</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es-ES" sz="1400" dirty="0" err="1">
                <a:latin typeface="Comic Sans MS" panose="030F0702030302020204" pitchFamily="66" charset="0"/>
              </a:rPr>
              <a:t>Chegam</a:t>
            </a:r>
            <a:r>
              <a:rPr lang="es-ES" sz="1400" dirty="0">
                <a:latin typeface="Comic Sans MS" panose="030F0702030302020204" pitchFamily="66" charset="0"/>
              </a:rPr>
              <a:t> a atingir 1,80m. </a:t>
            </a:r>
            <a:r>
              <a:rPr lang="es-ES" sz="1400" dirty="0" err="1">
                <a:latin typeface="Comic Sans MS" panose="030F0702030302020204" pitchFamily="66" charset="0"/>
              </a:rPr>
              <a:t>Sua</a:t>
            </a:r>
            <a:r>
              <a:rPr lang="es-ES" sz="1400" dirty="0">
                <a:latin typeface="Comic Sans MS" panose="030F0702030302020204" pitchFamily="66" charset="0"/>
              </a:rPr>
              <a:t> cauda é </a:t>
            </a:r>
            <a:r>
              <a:rPr lang="es-ES" sz="1400" dirty="0" err="1">
                <a:latin typeface="Comic Sans MS" panose="030F0702030302020204" pitchFamily="66" charset="0"/>
              </a:rPr>
              <a:t>bem</a:t>
            </a:r>
            <a:r>
              <a:rPr lang="es-ES" sz="1400" dirty="0">
                <a:latin typeface="Comic Sans MS" panose="030F0702030302020204" pitchFamily="66" charset="0"/>
              </a:rPr>
              <a:t> grande;</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Possuem uma fileira de espinhos na região das costas;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de 10 a 13 anos.</a:t>
            </a:r>
          </a:p>
        </p:txBody>
      </p:sp>
      <p:sp>
        <p:nvSpPr>
          <p:cNvPr id="13" name="CaixaDeTexto 12"/>
          <p:cNvSpPr txBox="1"/>
          <p:nvPr/>
        </p:nvSpPr>
        <p:spPr>
          <a:xfrm>
            <a:off x="711615" y="6178580"/>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 </a:t>
            </a:r>
          </a:p>
          <a:p>
            <a:pPr algn="ctr"/>
            <a:r>
              <a:rPr lang="pt-BR" sz="1200" dirty="0">
                <a:latin typeface="Comic Sans MS" panose="030F0702030302020204" pitchFamily="66" charset="0"/>
              </a:rPr>
              <a:t>Jamaica</a:t>
            </a:r>
          </a:p>
        </p:txBody>
      </p:sp>
      <p:pic>
        <p:nvPicPr>
          <p:cNvPr id="1026" name="Picture 2" descr="Jamaican iguana Jamaican Iguana Hope Zo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4184" y="776418"/>
            <a:ext cx="3092002" cy="193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Jamaican iguana petition Help save the iconic Jamaican Iguana from extin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057" y="3674423"/>
            <a:ext cx="5990439" cy="2995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Jamaican iguana Jamaican Iguana Conservation Program Marks 20 Years of Succ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503" y="1768406"/>
            <a:ext cx="2688233" cy="1801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4" name="Picture 2" descr="Resultado de imagem para bandeira jama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5013176"/>
            <a:ext cx="1714233" cy="1141679"/>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Texto 2">
            <a:extLst>
              <a:ext uri="{FF2B5EF4-FFF2-40B4-BE49-F238E27FC236}">
                <a16:creationId xmlns:a16="http://schemas.microsoft.com/office/drawing/2014/main" id="{C8E1FB27-A0A0-47FB-98B7-CB648B8343E5}"/>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245597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6E550771-C254-435E-8564-9A1CA93D7C68}"/>
              </a:ext>
            </a:extLst>
          </p:cNvPr>
          <p:cNvSpPr>
            <a:spLocks noGrp="1"/>
          </p:cNvSpPr>
          <p:nvPr>
            <p:ph type="body" sz="quarter" idx="11"/>
          </p:nvPr>
        </p:nvSpPr>
        <p:spPr/>
        <p:txBody>
          <a:bodyPr/>
          <a:lstStyle/>
          <a:p>
            <a:r>
              <a:rPr lang="pt-BR" dirty="0"/>
              <a:t>Missões – 27 de janeiro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Um gângster para Deus</a:t>
            </a:r>
          </a:p>
        </p:txBody>
      </p:sp>
      <p:sp>
        <p:nvSpPr>
          <p:cNvPr id="18" name="Retângulo 17">
            <a:extLst>
              <a:ext uri="{FF2B5EF4-FFF2-40B4-BE49-F238E27FC236}">
                <a16:creationId xmlns:a16="http://schemas.microsoft.com/office/drawing/2014/main" id="{1F836EF6-602A-4D8A-9D3A-DD9A72DF1D18}"/>
              </a:ext>
            </a:extLst>
          </p:cNvPr>
          <p:cNvSpPr/>
          <p:nvPr/>
        </p:nvSpPr>
        <p:spPr>
          <a:xfrm>
            <a:off x="51674" y="4970651"/>
            <a:ext cx="3449695" cy="461665"/>
          </a:xfrm>
          <a:prstGeom prst="rect">
            <a:avLst/>
          </a:prstGeom>
        </p:spPr>
        <p:txBody>
          <a:bodyPr wrap="square">
            <a:spAutoFit/>
          </a:bodyPr>
          <a:lstStyle/>
          <a:p>
            <a:pPr algn="ctr"/>
            <a:r>
              <a:rPr lang="pt-BR" sz="2400" b="1" dirty="0">
                <a:latin typeface="Arial" panose="020B0604020202020204" pitchFamily="34" charset="0"/>
                <a:cs typeface="Arial" panose="020B0604020202020204" pitchFamily="34" charset="0"/>
              </a:rPr>
              <a:t>Andrew Carter</a:t>
            </a:r>
          </a:p>
        </p:txBody>
      </p:sp>
      <p:pic>
        <p:nvPicPr>
          <p:cNvPr id="13" name="Imagem 12" descr="Uma imagem contendo pessoa, homem, interior, parede&#10;&#10;Descrição gerada com muito alta confiança">
            <a:extLst>
              <a:ext uri="{FF2B5EF4-FFF2-40B4-BE49-F238E27FC236}">
                <a16:creationId xmlns:a16="http://schemas.microsoft.com/office/drawing/2014/main" id="{5245A945-C347-4281-9FB1-F1928C831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692323"/>
            <a:ext cx="2863273" cy="3227294"/>
          </a:xfrm>
          <a:prstGeom prst="rect">
            <a:avLst/>
          </a:prstGeom>
        </p:spPr>
      </p:pic>
      <p:pic>
        <p:nvPicPr>
          <p:cNvPr id="14" name="Picture 2" descr="Resultado de imagem para América Central">
            <a:extLst>
              <a:ext uri="{FF2B5EF4-FFF2-40B4-BE49-F238E27FC236}">
                <a16:creationId xmlns:a16="http://schemas.microsoft.com/office/drawing/2014/main" id="{B19925FD-91F8-4FFE-9789-93E3B7637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F0629BE5-F2C9-49C0-AD02-D4F7A92575E7}"/>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sp>
        <p:nvSpPr>
          <p:cNvPr id="16" name="CaixaDeTexto 2">
            <a:extLst>
              <a:ext uri="{FF2B5EF4-FFF2-40B4-BE49-F238E27FC236}">
                <a16:creationId xmlns:a16="http://schemas.microsoft.com/office/drawing/2014/main" id="{12391CBC-F2A2-40FB-86EF-765CBA2B8AB1}"/>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Jamaica</a:t>
            </a:r>
            <a:endParaRPr lang="pt-BR" altLang="pt-BR" sz="2400" b="1" dirty="0"/>
          </a:p>
        </p:txBody>
      </p:sp>
      <p:cxnSp>
        <p:nvCxnSpPr>
          <p:cNvPr id="17" name="Conector de Seta Reta 16">
            <a:extLst>
              <a:ext uri="{FF2B5EF4-FFF2-40B4-BE49-F238E27FC236}">
                <a16:creationId xmlns:a16="http://schemas.microsoft.com/office/drawing/2014/main" id="{7DD70808-AAE3-4CDD-B7AB-8959BC4DF403}"/>
              </a:ext>
            </a:extLst>
          </p:cNvPr>
          <p:cNvCxnSpPr>
            <a:cxnSpLocks/>
            <a:stCxn id="16" idx="3"/>
          </p:cNvCxnSpPr>
          <p:nvPr/>
        </p:nvCxnSpPr>
        <p:spPr>
          <a:xfrm flipV="1">
            <a:off x="4356371" y="3717032"/>
            <a:ext cx="1943821" cy="29479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descr="Resultado de imagem para Jamaica animated flag">
            <a:extLst>
              <a:ext uri="{FF2B5EF4-FFF2-40B4-BE49-F238E27FC236}">
                <a16:creationId xmlns:a16="http://schemas.microsoft.com/office/drawing/2014/main" id="{C7EE0BB1-6E13-4554-8219-B4F16BBDAF83}"/>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602" y="5546388"/>
            <a:ext cx="2058446" cy="111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40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511CE524-5FF3-4B25-9642-9A2D1B2E3C3F}"/>
              </a:ext>
            </a:extLst>
          </p:cNvPr>
          <p:cNvSpPr txBox="1">
            <a:spLocks noChangeArrowheads="1"/>
          </p:cNvSpPr>
          <p:nvPr/>
        </p:nvSpPr>
        <p:spPr bwMode="auto">
          <a:xfrm>
            <a:off x="74586" y="1073007"/>
            <a:ext cx="2952328" cy="575542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A Jamaica é a maior ilha de língua inglesa do caribe, embora a maioria das pessoas fale </a:t>
            </a:r>
            <a:r>
              <a:rPr lang="pt-BR" sz="1600" b="1" i="1" dirty="0" err="1"/>
              <a:t>Patois</a:t>
            </a:r>
            <a:r>
              <a:rPr lang="pt-BR" sz="1600" b="1" i="1" dirty="0"/>
              <a:t> jamaicano, um crioulo com influência do inglês</a:t>
            </a:r>
          </a:p>
          <a:p>
            <a:r>
              <a:rPr lang="pt-BR" sz="1600" b="1" i="1" dirty="0"/>
              <a:t>• O país alcançou a independência do Reino Unido em 1962, mas permaneceu parte da </a:t>
            </a:r>
            <a:r>
              <a:rPr lang="pt-BR" sz="1600" b="1" i="1" dirty="0" err="1"/>
              <a:t>Commolwealth</a:t>
            </a:r>
            <a:r>
              <a:rPr lang="pt-BR" sz="1600" b="1" i="1" dirty="0"/>
              <a:t> (Comunidade Britânica), tendo a rainha Elizabeth II como chefe de Estado</a:t>
            </a:r>
          </a:p>
          <a:p>
            <a:r>
              <a:rPr lang="pt-BR" sz="1600" b="1" i="1" dirty="0"/>
              <a:t>• Os habitantes originais da Jamaica, os </a:t>
            </a:r>
            <a:r>
              <a:rPr lang="pt-BR" sz="1600" b="1" i="1" dirty="0" err="1"/>
              <a:t>Arawaks</a:t>
            </a:r>
            <a:r>
              <a:rPr lang="pt-BR" sz="1600" b="1" i="1" dirty="0"/>
              <a:t>, cultivavam milho e inhame. Hoje as principais culturas da Jamaica incluem cana-de-açúcar, banana e manga, mas nenhuma dessas culturas é nativa da ilha</a:t>
            </a:r>
            <a:endParaRPr lang="pt-BR" sz="1600" b="1" dirty="0"/>
          </a:p>
        </p:txBody>
      </p:sp>
      <p:pic>
        <p:nvPicPr>
          <p:cNvPr id="4100" name="Picture 4" descr="Resultado de imagem para Elizabeth II">
            <a:extLst>
              <a:ext uri="{FF2B5EF4-FFF2-40B4-BE49-F238E27FC236}">
                <a16:creationId xmlns:a16="http://schemas.microsoft.com/office/drawing/2014/main" id="{DE85124E-3441-42A5-8F81-F9287A0BA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5241" y="3567456"/>
            <a:ext cx="3941981" cy="328498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7BA73539-276E-4D1F-BFAC-70D3F6BEEC99}"/>
              </a:ext>
            </a:extLst>
          </p:cNvPr>
          <p:cNvSpPr/>
          <p:nvPr/>
        </p:nvSpPr>
        <p:spPr>
          <a:xfrm>
            <a:off x="3779912" y="3717032"/>
            <a:ext cx="1422107" cy="646331"/>
          </a:xfrm>
          <a:prstGeom prst="rect">
            <a:avLst/>
          </a:prstGeom>
        </p:spPr>
        <p:txBody>
          <a:bodyPr wrap="square">
            <a:spAutoFit/>
          </a:bodyPr>
          <a:lstStyle/>
          <a:p>
            <a:pPr algn="r"/>
            <a:r>
              <a:rPr lang="pt-BR" b="1" i="1" dirty="0"/>
              <a:t>rainha Elizabeth II </a:t>
            </a:r>
            <a:endParaRPr lang="pt-BR" dirty="0"/>
          </a:p>
        </p:txBody>
      </p:sp>
      <p:pic>
        <p:nvPicPr>
          <p:cNvPr id="4102" name="Picture 6" descr="Resultado de imagem para milho e inhame">
            <a:extLst>
              <a:ext uri="{FF2B5EF4-FFF2-40B4-BE49-F238E27FC236}">
                <a16:creationId xmlns:a16="http://schemas.microsoft.com/office/drawing/2014/main" id="{57039C19-8C52-433A-A827-F9DABB88D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640541"/>
            <a:ext cx="3062509" cy="19269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sultado de imagem para milho">
            <a:extLst>
              <a:ext uri="{FF2B5EF4-FFF2-40B4-BE49-F238E27FC236}">
                <a16:creationId xmlns:a16="http://schemas.microsoft.com/office/drawing/2014/main" id="{82073477-BC28-4A6B-A12B-4C2CE7AE0A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4349" y="696214"/>
            <a:ext cx="2937814" cy="2300738"/>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BFA956BE-4A52-4EDF-9953-394EF751171D}"/>
              </a:ext>
            </a:extLst>
          </p:cNvPr>
          <p:cNvSpPr/>
          <p:nvPr/>
        </p:nvSpPr>
        <p:spPr>
          <a:xfrm>
            <a:off x="3419872" y="1259468"/>
            <a:ext cx="2752834" cy="369332"/>
          </a:xfrm>
          <a:prstGeom prst="rect">
            <a:avLst/>
          </a:prstGeom>
        </p:spPr>
        <p:txBody>
          <a:bodyPr wrap="square">
            <a:spAutoFit/>
          </a:bodyPr>
          <a:lstStyle/>
          <a:p>
            <a:pPr algn="r"/>
            <a:r>
              <a:rPr lang="pt-BR" b="1" i="1" dirty="0"/>
              <a:t>milho e inhame</a:t>
            </a:r>
            <a:endParaRPr lang="pt-BR" dirty="0"/>
          </a:p>
        </p:txBody>
      </p:sp>
      <p:sp>
        <p:nvSpPr>
          <p:cNvPr id="5" name="Espaço Reservado para Texto 4">
            <a:extLst>
              <a:ext uri="{FF2B5EF4-FFF2-40B4-BE49-F238E27FC236}">
                <a16:creationId xmlns:a16="http://schemas.microsoft.com/office/drawing/2014/main" id="{9A35AF29-A4DD-4714-B2D4-E537B17165EA}"/>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4111178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70455" y="705981"/>
            <a:ext cx="2903052" cy="461664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a:solidFill>
                  <a:srgbClr val="FF0000"/>
                </a:solidFill>
                <a:latin typeface="Comic Sans MS" panose="030F0702030302020204" pitchFamily="66" charset="0"/>
              </a:rPr>
              <a:t>Flamingo</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O </a:t>
            </a:r>
            <a:r>
              <a:rPr lang="es-ES" sz="1400" dirty="0" err="1">
                <a:latin typeface="Comic Sans MS" panose="030F0702030302020204" pitchFamily="66" charset="0"/>
              </a:rPr>
              <a:t>flamingo</a:t>
            </a:r>
            <a:r>
              <a:rPr lang="es-ES" sz="1400" dirty="0">
                <a:latin typeface="Comic Sans MS" panose="030F0702030302020204" pitchFamily="66" charset="0"/>
              </a:rPr>
              <a:t> é </a:t>
            </a:r>
            <a:r>
              <a:rPr lang="es-ES" sz="1400" dirty="0" err="1">
                <a:latin typeface="Comic Sans MS" panose="030F0702030302020204" pitchFamily="66" charset="0"/>
              </a:rPr>
              <a:t>uma</a:t>
            </a:r>
            <a:r>
              <a:rPr lang="es-ES" sz="1400" dirty="0">
                <a:latin typeface="Comic Sans MS" panose="030F0702030302020204" pitchFamily="66" charset="0"/>
              </a:rPr>
              <a:t> ave </a:t>
            </a:r>
            <a:r>
              <a:rPr lang="es-ES" sz="1400" dirty="0" err="1">
                <a:latin typeface="Comic Sans MS" panose="030F0702030302020204" pitchFamily="66" charset="0"/>
              </a:rPr>
              <a:t>cor</a:t>
            </a:r>
            <a:r>
              <a:rPr lang="es-ES" sz="1400" dirty="0">
                <a:latin typeface="Comic Sans MS" panose="030F0702030302020204" pitchFamily="66" charset="0"/>
              </a:rPr>
              <a:t> de rosa, encontrada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b="1" dirty="0">
                <a:latin typeface="Comic Sans MS" panose="030F0702030302020204" pitchFamily="66" charset="0"/>
              </a:rPr>
              <a:t>Aruba</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São aves pernaltas, de bico encurvado, que medem entre 90 e 150 cm</a:t>
            </a:r>
            <a:r>
              <a:rPr lang="pt-BR" sz="14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4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400" dirty="0">
                <a:latin typeface="Comic Sans MS" panose="030F0702030302020204" pitchFamily="66" charset="0"/>
              </a:rPr>
              <a:t>A sua plumagem pode ser bastante colorida em tons de rosa vivo;</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São animais que se alimentam de algas e pequenos crustáceos;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em bandos numerosos, junto a zonas aquáticas.</a:t>
            </a:r>
          </a:p>
          <a:p>
            <a:pPr algn="just"/>
            <a:endParaRPr lang="pt-BR" sz="1400" dirty="0">
              <a:latin typeface="Comic Sans MS" panose="030F0702030302020204" pitchFamily="66" charset="0"/>
            </a:endParaRPr>
          </a:p>
        </p:txBody>
      </p:sp>
      <p:sp>
        <p:nvSpPr>
          <p:cNvPr id="13" name="CaixaDeTexto 12"/>
          <p:cNvSpPr txBox="1"/>
          <p:nvPr/>
        </p:nvSpPr>
        <p:spPr>
          <a:xfrm>
            <a:off x="755576" y="6392361"/>
            <a:ext cx="1675478" cy="276999"/>
          </a:xfrm>
          <a:prstGeom prst="rect">
            <a:avLst/>
          </a:prstGeom>
          <a:noFill/>
        </p:spPr>
        <p:txBody>
          <a:bodyPr wrap="square" rtlCol="0">
            <a:spAutoFit/>
          </a:bodyPr>
          <a:lstStyle/>
          <a:p>
            <a:pPr algn="ctr"/>
            <a:r>
              <a:rPr lang="pt-BR" sz="1200" dirty="0">
                <a:latin typeface="Comic Sans MS" panose="030F0702030302020204" pitchFamily="66" charset="0"/>
              </a:rPr>
              <a:t>Bandeira de Aruba</a:t>
            </a:r>
          </a:p>
        </p:txBody>
      </p:sp>
      <p:sp>
        <p:nvSpPr>
          <p:cNvPr id="16" name="CaixaDeTexto 15"/>
          <p:cNvSpPr txBox="1"/>
          <p:nvPr/>
        </p:nvSpPr>
        <p:spPr>
          <a:xfrm>
            <a:off x="5854396" y="5889051"/>
            <a:ext cx="2683590" cy="461665"/>
          </a:xfrm>
          <a:prstGeom prst="rect">
            <a:avLst/>
          </a:prstGeom>
          <a:noFill/>
        </p:spPr>
        <p:txBody>
          <a:bodyPr wrap="square" rtlCol="0">
            <a:spAutoFit/>
          </a:bodyPr>
          <a:lstStyle/>
          <a:p>
            <a:pPr algn="ctr"/>
            <a:r>
              <a:rPr lang="pt-BR" sz="1200" dirty="0">
                <a:latin typeface="Comic Sans MS" panose="030F0702030302020204" pitchFamily="66" charset="0"/>
              </a:rPr>
              <a:t>Flamingo Beach, uma praia em Aruba, onde tem muitos flamingos </a:t>
            </a:r>
          </a:p>
        </p:txBody>
      </p:sp>
      <p:pic>
        <p:nvPicPr>
          <p:cNvPr id="4098"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8576" y="738116"/>
            <a:ext cx="3388254" cy="2258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6910" y="3280386"/>
            <a:ext cx="3246243" cy="2164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2" name="Picture 6"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2754" y="1764542"/>
            <a:ext cx="2495468" cy="1664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Aruba Bandeir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706" y="5487103"/>
            <a:ext cx="1371217" cy="913231"/>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a:extLst>
              <a:ext uri="{FF2B5EF4-FFF2-40B4-BE49-F238E27FC236}">
                <a16:creationId xmlns:a16="http://schemas.microsoft.com/office/drawing/2014/main" id="{F70D0D17-5043-4EF5-AADD-FE5EA1937E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8667" y="3902791"/>
            <a:ext cx="2457450" cy="2447925"/>
          </a:xfrm>
          <a:prstGeom prst="rect">
            <a:avLst/>
          </a:prstGeom>
        </p:spPr>
      </p:pic>
      <p:sp>
        <p:nvSpPr>
          <p:cNvPr id="3" name="Espaço Reservado para Texto 2">
            <a:extLst>
              <a:ext uri="{FF2B5EF4-FFF2-40B4-BE49-F238E27FC236}">
                <a16:creationId xmlns:a16="http://schemas.microsoft.com/office/drawing/2014/main" id="{B30939DA-BA49-4AF1-B434-B156B76A4628}"/>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3318251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D11F85F3-DE20-4DE0-8BFC-F852BC6FF70E}"/>
              </a:ext>
            </a:extLst>
          </p:cNvPr>
          <p:cNvSpPr>
            <a:spLocks noGrp="1"/>
          </p:cNvSpPr>
          <p:nvPr>
            <p:ph type="body" sz="quarter" idx="11"/>
          </p:nvPr>
        </p:nvSpPr>
        <p:spPr/>
        <p:txBody>
          <a:bodyPr/>
          <a:lstStyle/>
          <a:p>
            <a:r>
              <a:rPr lang="pt-BR" dirty="0"/>
              <a:t>Missões – 03 de fevereiro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Desenho animado ou Jesus?</a:t>
            </a:r>
          </a:p>
        </p:txBody>
      </p:sp>
      <p:sp>
        <p:nvSpPr>
          <p:cNvPr id="13" name="CaixaDeTexto 2">
            <a:extLst>
              <a:ext uri="{FF2B5EF4-FFF2-40B4-BE49-F238E27FC236}">
                <a16:creationId xmlns:a16="http://schemas.microsoft.com/office/drawing/2014/main" id="{6A50B31E-18B7-4BFE-966A-4723CC93FADB}"/>
              </a:ext>
            </a:extLst>
          </p:cNvPr>
          <p:cNvSpPr txBox="1">
            <a:spLocks noChangeArrowheads="1"/>
          </p:cNvSpPr>
          <p:nvPr/>
        </p:nvSpPr>
        <p:spPr bwMode="auto">
          <a:xfrm>
            <a:off x="2555777" y="6054387"/>
            <a:ext cx="18005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sz="2400" b="1" dirty="0"/>
              <a:t>Trinidad Tobago</a:t>
            </a:r>
            <a:endParaRPr lang="pt-BR" altLang="pt-BR" sz="2400" b="1" dirty="0"/>
          </a:p>
        </p:txBody>
      </p:sp>
      <p:sp>
        <p:nvSpPr>
          <p:cNvPr id="16" name="Retângulo 15">
            <a:extLst>
              <a:ext uri="{FF2B5EF4-FFF2-40B4-BE49-F238E27FC236}">
                <a16:creationId xmlns:a16="http://schemas.microsoft.com/office/drawing/2014/main" id="{E34D71C1-81A9-44B9-91AE-653937992B9B}"/>
              </a:ext>
            </a:extLst>
          </p:cNvPr>
          <p:cNvSpPr/>
          <p:nvPr/>
        </p:nvSpPr>
        <p:spPr>
          <a:xfrm>
            <a:off x="91654" y="4970651"/>
            <a:ext cx="3409716" cy="461665"/>
          </a:xfrm>
          <a:prstGeom prst="rect">
            <a:avLst/>
          </a:prstGeom>
        </p:spPr>
        <p:txBody>
          <a:bodyPr wrap="square">
            <a:spAutoFit/>
          </a:bodyPr>
          <a:lstStyle/>
          <a:p>
            <a:pPr algn="ctr"/>
            <a:r>
              <a:rPr lang="pt-BR" sz="2400" b="1" dirty="0" err="1">
                <a:latin typeface="Arial" panose="020B0604020202020204" pitchFamily="34" charset="0"/>
                <a:cs typeface="Arial" panose="020B0604020202020204" pitchFamily="34" charset="0"/>
              </a:rPr>
              <a:t>Ronnel</a:t>
            </a:r>
            <a:r>
              <a:rPr lang="pt-BR" sz="2400" b="1" dirty="0">
                <a:latin typeface="Arial" panose="020B0604020202020204" pitchFamily="34" charset="0"/>
                <a:cs typeface="Arial" panose="020B0604020202020204" pitchFamily="34" charset="0"/>
              </a:rPr>
              <a:t> Nurse</a:t>
            </a:r>
          </a:p>
        </p:txBody>
      </p:sp>
      <p:pic>
        <p:nvPicPr>
          <p:cNvPr id="10242" name="Picture 2" descr="Resultado de imagem para Trinidad Tobago animated flag">
            <a:extLst>
              <a:ext uri="{FF2B5EF4-FFF2-40B4-BE49-F238E27FC236}">
                <a16:creationId xmlns:a16="http://schemas.microsoft.com/office/drawing/2014/main" id="{F1082E0E-E717-4A62-9AA9-1158E286027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900" y="5432316"/>
            <a:ext cx="1701475" cy="123677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ntendo homem, interior, parede, janela&#10;&#10;Descrição gerada com muito alta confiança">
            <a:extLst>
              <a:ext uri="{FF2B5EF4-FFF2-40B4-BE49-F238E27FC236}">
                <a16:creationId xmlns:a16="http://schemas.microsoft.com/office/drawing/2014/main" id="{04B6705B-3AA3-4A0B-8112-B3F5B9659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82" y="1655392"/>
            <a:ext cx="2872509" cy="3227294"/>
          </a:xfrm>
          <a:prstGeom prst="rect">
            <a:avLst/>
          </a:prstGeom>
        </p:spPr>
      </p:pic>
      <p:pic>
        <p:nvPicPr>
          <p:cNvPr id="14" name="Picture 2" descr="Resultado de imagem para América Central">
            <a:extLst>
              <a:ext uri="{FF2B5EF4-FFF2-40B4-BE49-F238E27FC236}">
                <a16:creationId xmlns:a16="http://schemas.microsoft.com/office/drawing/2014/main" id="{0CA70380-0AD8-437D-A51C-C03200B28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5E8D51F4-FB64-4629-9637-392DE3855DA3}"/>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cxnSp>
        <p:nvCxnSpPr>
          <p:cNvPr id="20" name="Conector de Seta Reta 19">
            <a:extLst>
              <a:ext uri="{FF2B5EF4-FFF2-40B4-BE49-F238E27FC236}">
                <a16:creationId xmlns:a16="http://schemas.microsoft.com/office/drawing/2014/main" id="{9097E10B-5C34-44B4-A7CB-1E6D45236ADA}"/>
              </a:ext>
            </a:extLst>
          </p:cNvPr>
          <p:cNvCxnSpPr>
            <a:cxnSpLocks/>
            <a:stCxn id="13" idx="3"/>
          </p:cNvCxnSpPr>
          <p:nvPr/>
        </p:nvCxnSpPr>
        <p:spPr>
          <a:xfrm flipV="1">
            <a:off x="4356371" y="4509120"/>
            <a:ext cx="3672013" cy="19607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6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sz="quarter" idx="10"/>
          </p:nvPr>
        </p:nvSpPr>
        <p:spPr/>
        <p:txBody>
          <a:bodyPr/>
          <a:lstStyle/>
          <a:p>
            <a:pPr algn="ctr"/>
            <a:r>
              <a:rPr lang="pt-BR" altLang="pt-BR" sz="6600" dirty="0"/>
              <a:t>Informativo</a:t>
            </a:r>
            <a:r>
              <a:rPr lang="pt-BR" altLang="pt-BR" sz="4800" dirty="0"/>
              <a:t> </a:t>
            </a:r>
            <a:r>
              <a:rPr lang="pt-BR" altLang="pt-BR" sz="2400" dirty="0"/>
              <a:t>Mundial das Missões</a:t>
            </a:r>
            <a:endParaRPr lang="pt-BR" altLang="pt-BR" sz="4800" dirty="0"/>
          </a:p>
          <a:p>
            <a:pPr algn="ctr"/>
            <a:endParaRPr lang="pt-BR" sz="2400" dirty="0"/>
          </a:p>
        </p:txBody>
      </p:sp>
      <p:pic>
        <p:nvPicPr>
          <p:cNvPr id="10" name="Espaço Reservado para Imagem 9" descr="Uma imagem contendo pessoa, sorrindo, interior, parede&#10;&#10;Descrição gerada com muito alta confiança">
            <a:extLst>
              <a:ext uri="{FF2B5EF4-FFF2-40B4-BE49-F238E27FC236}">
                <a16:creationId xmlns:a16="http://schemas.microsoft.com/office/drawing/2014/main" id="{1C023AF0-65B6-4D67-B60F-57D70892B11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61" r="1961"/>
          <a:stretch>
            <a:fillRect/>
          </a:stretch>
        </p:blipFill>
        <p:spPr/>
      </p:pic>
      <p:sp>
        <p:nvSpPr>
          <p:cNvPr id="9" name="CaixaDeTexto 8"/>
          <p:cNvSpPr txBox="1"/>
          <p:nvPr/>
        </p:nvSpPr>
        <p:spPr>
          <a:xfrm>
            <a:off x="6957848" y="260648"/>
            <a:ext cx="2186152" cy="461665"/>
          </a:xfrm>
          <a:prstGeom prst="rect">
            <a:avLst/>
          </a:prstGeom>
          <a:noFill/>
        </p:spPr>
        <p:txBody>
          <a:bodyPr wrap="square" rtlCol="0">
            <a:spAutoFit/>
          </a:bodyPr>
          <a:lstStyle/>
          <a:p>
            <a:pPr algn="ctr"/>
            <a:r>
              <a:rPr lang="pt-BR" sz="2400" dirty="0">
                <a:latin typeface="Arial" panose="020B0604020202020204" pitchFamily="34" charset="0"/>
                <a:cs typeface="Arial" panose="020B0604020202020204" pitchFamily="34" charset="0"/>
              </a:rPr>
              <a:t> Para Menores</a:t>
            </a:r>
          </a:p>
        </p:txBody>
      </p:sp>
    </p:spTree>
    <p:extLst>
      <p:ext uri="{BB962C8B-B14F-4D97-AF65-F5344CB8AC3E}">
        <p14:creationId xmlns:p14="http://schemas.microsoft.com/office/powerpoint/2010/main" val="252986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67034667-768D-49DA-BD72-3215FB46B709}"/>
              </a:ext>
            </a:extLst>
          </p:cNvPr>
          <p:cNvSpPr txBox="1">
            <a:spLocks noChangeArrowheads="1"/>
          </p:cNvSpPr>
          <p:nvPr/>
        </p:nvSpPr>
        <p:spPr bwMode="auto">
          <a:xfrm>
            <a:off x="78929" y="2303919"/>
            <a:ext cx="3312368" cy="45243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Três das cinco pimentas mais picantes do mundo são originárias de Trinidad-Tobago =&gt; Trinidad </a:t>
            </a:r>
            <a:r>
              <a:rPr lang="pt-BR" sz="1600" b="1" i="1" dirty="0" err="1"/>
              <a:t>Moruga</a:t>
            </a:r>
            <a:r>
              <a:rPr lang="pt-BR" sz="1600" b="1" i="1" dirty="0"/>
              <a:t> </a:t>
            </a:r>
            <a:r>
              <a:rPr lang="pt-BR" sz="1600" b="1" i="1" dirty="0" err="1"/>
              <a:t>Scorpion</a:t>
            </a:r>
            <a:r>
              <a:rPr lang="pt-BR" sz="1600" b="1" i="1" dirty="0"/>
              <a:t>, </a:t>
            </a:r>
            <a:r>
              <a:rPr lang="pt-BR" sz="1600" b="1" i="1" dirty="0" err="1"/>
              <a:t>Douglah</a:t>
            </a:r>
            <a:r>
              <a:rPr lang="pt-BR" sz="1600" b="1" i="1" dirty="0"/>
              <a:t> e Trinidad </a:t>
            </a:r>
            <a:r>
              <a:rPr lang="pt-BR" sz="1600" b="1" i="1" dirty="0" err="1"/>
              <a:t>Scorpion</a:t>
            </a:r>
            <a:r>
              <a:rPr lang="pt-BR" sz="1600" b="1" i="1" dirty="0"/>
              <a:t> “</a:t>
            </a:r>
            <a:r>
              <a:rPr lang="pt-BR" sz="1600" b="1" i="1" dirty="0" err="1"/>
              <a:t>Butch</a:t>
            </a:r>
            <a:r>
              <a:rPr lang="pt-BR" sz="1600" b="1" i="1" dirty="0"/>
              <a:t> T.”</a:t>
            </a:r>
          </a:p>
          <a:p>
            <a:r>
              <a:rPr lang="pt-BR" sz="1600" b="1" i="1" dirty="0"/>
              <a:t>• Em 2006, Trinidad e Tobago tornou-se o menor país a se classificar para a Copa do Mundo de futebol</a:t>
            </a:r>
          </a:p>
          <a:p>
            <a:r>
              <a:rPr lang="pt-BR" sz="1600" b="1" i="1" dirty="0"/>
              <a:t>• O médico de Trinidad-Tobago Joseph Lennox </a:t>
            </a:r>
            <a:r>
              <a:rPr lang="pt-BR" sz="1600" b="1" i="1" dirty="0" err="1"/>
              <a:t>Pawanm</a:t>
            </a:r>
            <a:r>
              <a:rPr lang="pt-BR" sz="1600" b="1" i="1" dirty="0"/>
              <a:t>, descobriu a transmissão da raiva por morcegos nos humanos em 1933, levando-o ao desenvolvimento de uma vacina para o vírus</a:t>
            </a:r>
            <a:endParaRPr lang="pt-BR" sz="1600" b="1" dirty="0"/>
          </a:p>
        </p:txBody>
      </p:sp>
      <p:sp>
        <p:nvSpPr>
          <p:cNvPr id="2" name="Retângulo 1">
            <a:extLst>
              <a:ext uri="{FF2B5EF4-FFF2-40B4-BE49-F238E27FC236}">
                <a16:creationId xmlns:a16="http://schemas.microsoft.com/office/drawing/2014/main" id="{42D325E5-FC4C-4A64-A827-F39CCD9D57BF}"/>
              </a:ext>
            </a:extLst>
          </p:cNvPr>
          <p:cNvSpPr/>
          <p:nvPr/>
        </p:nvSpPr>
        <p:spPr>
          <a:xfrm>
            <a:off x="1364393" y="1268760"/>
            <a:ext cx="2853991" cy="553998"/>
          </a:xfrm>
          <a:prstGeom prst="rect">
            <a:avLst/>
          </a:prstGeom>
        </p:spPr>
        <p:txBody>
          <a:bodyPr wrap="square">
            <a:spAutoFit/>
          </a:bodyPr>
          <a:lstStyle/>
          <a:p>
            <a:pPr algn="ctr"/>
            <a:r>
              <a:rPr lang="pt-BR" dirty="0">
                <a:latin typeface="Arial" panose="020B0604020202020204" pitchFamily="34" charset="0"/>
              </a:rPr>
              <a:t>Trinidad </a:t>
            </a:r>
            <a:r>
              <a:rPr lang="pt-BR" dirty="0" err="1">
                <a:latin typeface="Arial" panose="020B0604020202020204" pitchFamily="34" charset="0"/>
              </a:rPr>
              <a:t>Scorpion</a:t>
            </a:r>
            <a:r>
              <a:rPr lang="pt-BR" dirty="0">
                <a:latin typeface="Arial" panose="020B0604020202020204" pitchFamily="34" charset="0"/>
              </a:rPr>
              <a:t> </a:t>
            </a:r>
            <a:r>
              <a:rPr lang="pt-BR" dirty="0" err="1">
                <a:latin typeface="Arial" panose="020B0604020202020204" pitchFamily="34" charset="0"/>
              </a:rPr>
              <a:t>Butch</a:t>
            </a:r>
            <a:r>
              <a:rPr lang="pt-BR" dirty="0">
                <a:latin typeface="Arial" panose="020B0604020202020204" pitchFamily="34" charset="0"/>
              </a:rPr>
              <a:t> T</a:t>
            </a:r>
          </a:p>
          <a:p>
            <a:pPr algn="ctr"/>
            <a:r>
              <a:rPr lang="pt-BR" sz="1200" b="1" dirty="0">
                <a:latin typeface="Arial" panose="020B0604020202020204" pitchFamily="34" charset="0"/>
              </a:rPr>
              <a:t>A pimenta mais ardida do mundo</a:t>
            </a:r>
            <a:endParaRPr lang="pt-BR" sz="1200" b="1" dirty="0"/>
          </a:p>
        </p:txBody>
      </p:sp>
      <p:pic>
        <p:nvPicPr>
          <p:cNvPr id="5124" name="Picture 4" descr="Resultado de imagem para pimentas Trinidad Tobago">
            <a:extLst>
              <a:ext uri="{FF2B5EF4-FFF2-40B4-BE49-F238E27FC236}">
                <a16:creationId xmlns:a16="http://schemas.microsoft.com/office/drawing/2014/main" id="{433D5AA7-FD52-4DB5-A407-50B4737129E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57" t="4789" r="3917" b="3038"/>
          <a:stretch/>
        </p:blipFill>
        <p:spPr bwMode="auto">
          <a:xfrm>
            <a:off x="4218384" y="702221"/>
            <a:ext cx="4314056" cy="32727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m relacionada">
            <a:extLst>
              <a:ext uri="{FF2B5EF4-FFF2-40B4-BE49-F238E27FC236}">
                <a16:creationId xmlns:a16="http://schemas.microsoft.com/office/drawing/2014/main" id="{239160F5-3FC7-4F10-A267-2651BCD56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384" y="4076700"/>
            <a:ext cx="3810000" cy="2762250"/>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E51710EF-19B7-4310-9CB1-054464969C5E}"/>
              </a:ext>
            </a:extLst>
          </p:cNvPr>
          <p:cNvSpPr/>
          <p:nvPr/>
        </p:nvSpPr>
        <p:spPr>
          <a:xfrm>
            <a:off x="8028384" y="5157192"/>
            <a:ext cx="1122041" cy="1200329"/>
          </a:xfrm>
          <a:prstGeom prst="rect">
            <a:avLst/>
          </a:prstGeom>
        </p:spPr>
        <p:txBody>
          <a:bodyPr wrap="square">
            <a:spAutoFit/>
          </a:bodyPr>
          <a:lstStyle/>
          <a:p>
            <a:pPr algn="ctr"/>
            <a:r>
              <a:rPr lang="pt-BR" dirty="0">
                <a:latin typeface="Arial" panose="020B0604020202020204" pitchFamily="34" charset="0"/>
              </a:rPr>
              <a:t>Morcego de Trinidad Tobago</a:t>
            </a:r>
            <a:endParaRPr lang="pt-BR" sz="1200" b="1" dirty="0"/>
          </a:p>
        </p:txBody>
      </p:sp>
      <p:sp>
        <p:nvSpPr>
          <p:cNvPr id="5" name="Espaço Reservado para Texto 4">
            <a:extLst>
              <a:ext uri="{FF2B5EF4-FFF2-40B4-BE49-F238E27FC236}">
                <a16:creationId xmlns:a16="http://schemas.microsoft.com/office/drawing/2014/main" id="{4AC0809E-43CF-414E-99FB-F4581F288A22}"/>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2443245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88454" y="702221"/>
            <a:ext cx="2903052" cy="48320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a:solidFill>
                  <a:srgbClr val="FF0000"/>
                </a:solidFill>
                <a:latin typeface="Comic Sans MS" panose="030F0702030302020204" pitchFamily="66" charset="0"/>
              </a:rPr>
              <a:t>Tartaruga-de-couro</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A </a:t>
            </a:r>
            <a:r>
              <a:rPr lang="es-ES" sz="1400" dirty="0" err="1">
                <a:latin typeface="Comic Sans MS" panose="030F0702030302020204" pitchFamily="66" charset="0"/>
              </a:rPr>
              <a:t>tartaruga</a:t>
            </a:r>
            <a:r>
              <a:rPr lang="es-ES" sz="1400" dirty="0">
                <a:latin typeface="Comic Sans MS" panose="030F0702030302020204" pitchFamily="66" charset="0"/>
              </a:rPr>
              <a:t>-de-</a:t>
            </a:r>
            <a:r>
              <a:rPr lang="es-ES" sz="1400" dirty="0" err="1">
                <a:latin typeface="Comic Sans MS" panose="030F0702030302020204" pitchFamily="66" charset="0"/>
              </a:rPr>
              <a:t>couro</a:t>
            </a:r>
            <a:r>
              <a:rPr lang="es-ES" sz="1400" dirty="0">
                <a:latin typeface="Comic Sans MS" panose="030F0702030302020204" pitchFamily="66" charset="0"/>
              </a:rPr>
              <a:t> é encontrada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dirty="0" err="1">
                <a:latin typeface="Comic Sans MS" panose="030F0702030302020204" pitchFamily="66" charset="0"/>
              </a:rPr>
              <a:t>vários</a:t>
            </a:r>
            <a:r>
              <a:rPr lang="es-ES" sz="1400" dirty="0">
                <a:latin typeface="Comic Sans MS" panose="030F0702030302020204" pitchFamily="66" charset="0"/>
              </a:rPr>
              <a:t> lugares do mundo, inclusive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b="1" dirty="0">
                <a:latin typeface="Comic Sans MS" panose="030F0702030302020204" pitchFamily="66" charset="0"/>
              </a:rPr>
              <a:t>Trinidad e Tobago</a:t>
            </a:r>
            <a:r>
              <a:rPr lang="es-ES" sz="1400" dirty="0">
                <a:latin typeface="Comic Sans MS" panose="030F0702030302020204" pitchFamily="66" charset="0"/>
              </a:rPr>
              <a:t>;</a:t>
            </a:r>
          </a:p>
          <a:p>
            <a:pPr algn="just"/>
            <a:endParaRPr lang="pt-BR" sz="1400" dirty="0">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É a </a:t>
            </a:r>
            <a:r>
              <a:rPr lang="es-ES" sz="1400" dirty="0" err="1">
                <a:latin typeface="Comic Sans MS" panose="030F0702030302020204" pitchFamily="66" charset="0"/>
              </a:rPr>
              <a:t>maior</a:t>
            </a:r>
            <a:r>
              <a:rPr lang="es-ES" sz="1400" dirty="0">
                <a:latin typeface="Comic Sans MS" panose="030F0702030302020204" pitchFamily="66" charset="0"/>
              </a:rPr>
              <a:t> de todas as  </a:t>
            </a:r>
            <a:r>
              <a:rPr lang="es-ES" sz="1400" dirty="0" err="1">
                <a:latin typeface="Comic Sans MS" panose="030F0702030302020204" pitchFamily="66" charset="0"/>
              </a:rPr>
              <a:t>tartarugas</a:t>
            </a:r>
            <a:r>
              <a:rPr lang="es-ES" sz="1400" dirty="0">
                <a:latin typeface="Comic Sans MS" panose="030F0702030302020204" pitchFamily="66" charset="0"/>
              </a:rPr>
              <a:t>, </a:t>
            </a:r>
            <a:r>
              <a:rPr lang="es-ES" sz="1400" dirty="0" err="1">
                <a:latin typeface="Comic Sans MS" panose="030F0702030302020204" pitchFamily="66" charset="0"/>
              </a:rPr>
              <a:t>com</a:t>
            </a:r>
            <a:r>
              <a:rPr lang="es-ES" sz="1400" dirty="0">
                <a:latin typeface="Comic Sans MS" panose="030F0702030302020204" pitchFamily="66" charset="0"/>
              </a:rPr>
              <a:t> </a:t>
            </a:r>
            <a:r>
              <a:rPr lang="es-ES" sz="1400" dirty="0" err="1">
                <a:latin typeface="Comic Sans MS" panose="030F0702030302020204" pitchFamily="66" charset="0"/>
              </a:rPr>
              <a:t>tamanho</a:t>
            </a:r>
            <a:r>
              <a:rPr lang="es-ES" sz="1400" dirty="0">
                <a:latin typeface="Comic Sans MS" panose="030F0702030302020204" pitchFamily="66" charset="0"/>
              </a:rPr>
              <a:t> </a:t>
            </a:r>
            <a:r>
              <a:rPr lang="es-ES" sz="1400" dirty="0" err="1">
                <a:latin typeface="Comic Sans MS" panose="030F0702030302020204" pitchFamily="66" charset="0"/>
              </a:rPr>
              <a:t>médio</a:t>
            </a:r>
            <a:r>
              <a:rPr lang="es-ES" sz="1400" dirty="0">
                <a:latin typeface="Comic Sans MS" panose="030F0702030302020204" pitchFamily="66" charset="0"/>
              </a:rPr>
              <a:t> de 2 m e 700kg de peso</a:t>
            </a:r>
            <a:r>
              <a:rPr lang="pt-BR" sz="1400" dirty="0">
                <a:latin typeface="Comic Sans MS" panose="030F0702030302020204" pitchFamily="66" charset="0"/>
              </a:rPr>
              <a:t>;</a:t>
            </a:r>
          </a:p>
          <a:p>
            <a:pPr algn="just"/>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Se alimentam de águas vivas;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sempre em alto-mar, aproximando-se do litoral apenas para desova;</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cerca de 200 a 300 anos.</a:t>
            </a:r>
          </a:p>
          <a:p>
            <a:pPr algn="just"/>
            <a:endParaRPr lang="pt-BR" sz="1400" dirty="0">
              <a:latin typeface="Comic Sans MS" panose="030F0702030302020204" pitchFamily="66" charset="0"/>
            </a:endParaRPr>
          </a:p>
        </p:txBody>
      </p:sp>
      <p:sp>
        <p:nvSpPr>
          <p:cNvPr id="13" name="CaixaDeTexto 12"/>
          <p:cNvSpPr txBox="1"/>
          <p:nvPr/>
        </p:nvSpPr>
        <p:spPr>
          <a:xfrm>
            <a:off x="251520" y="6536377"/>
            <a:ext cx="2725570" cy="276999"/>
          </a:xfrm>
          <a:prstGeom prst="rect">
            <a:avLst/>
          </a:prstGeom>
          <a:noFill/>
        </p:spPr>
        <p:txBody>
          <a:bodyPr wrap="square" rtlCol="0">
            <a:spAutoFit/>
          </a:bodyPr>
          <a:lstStyle/>
          <a:p>
            <a:pPr algn="ctr"/>
            <a:r>
              <a:rPr lang="pt-BR" sz="1200" dirty="0">
                <a:latin typeface="Comic Sans MS" panose="030F0702030302020204" pitchFamily="66" charset="0"/>
              </a:rPr>
              <a:t>Bandeira de Trinidad e Tobago</a:t>
            </a:r>
          </a:p>
        </p:txBody>
      </p:sp>
      <p:sp>
        <p:nvSpPr>
          <p:cNvPr id="16" name="CaixaDeTexto 15"/>
          <p:cNvSpPr txBox="1"/>
          <p:nvPr/>
        </p:nvSpPr>
        <p:spPr>
          <a:xfrm>
            <a:off x="3029106" y="735829"/>
            <a:ext cx="2562069" cy="276999"/>
          </a:xfrm>
          <a:prstGeom prst="rect">
            <a:avLst/>
          </a:prstGeom>
          <a:noFill/>
        </p:spPr>
        <p:txBody>
          <a:bodyPr wrap="square" rtlCol="0">
            <a:spAutoFit/>
          </a:bodyPr>
          <a:lstStyle/>
          <a:p>
            <a:pPr algn="ctr"/>
            <a:r>
              <a:rPr lang="pt-BR" sz="1200" dirty="0">
                <a:latin typeface="Comic Sans MS" panose="030F0702030302020204" pitchFamily="66" charset="0"/>
              </a:rPr>
              <a:t>Filhotinho</a:t>
            </a:r>
          </a:p>
        </p:txBody>
      </p:sp>
      <p:pic>
        <p:nvPicPr>
          <p:cNvPr id="3082" name="Picture 10" descr="As tartarugas-de-couro, quando pequenas, são predadas por mamíferos, aves, peixes e molusc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854" y="1026198"/>
            <a:ext cx="2243059" cy="2218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4" name="Picture 12" descr="Resultado de imagem para bandeira de trinidad e toba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727" y="5648368"/>
            <a:ext cx="1509993" cy="90570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descr="Uma imagem contendo réptil, animal, tartaruga, chão&#10;&#10;Descrição gerada com muito alta confiança">
            <a:extLst>
              <a:ext uri="{FF2B5EF4-FFF2-40B4-BE49-F238E27FC236}">
                <a16:creationId xmlns:a16="http://schemas.microsoft.com/office/drawing/2014/main" id="{62954CEF-6D94-4E32-92C5-998D0B6E9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175" y="782414"/>
            <a:ext cx="3552825" cy="2171700"/>
          </a:xfrm>
          <a:prstGeom prst="rect">
            <a:avLst/>
          </a:prstGeom>
        </p:spPr>
      </p:pic>
      <p:pic>
        <p:nvPicPr>
          <p:cNvPr id="18" name="Imagem 17" descr="Uma imagem contendo réptil, tartaruga, animal, céu&#10;&#10;Descrição gerada com muito alta confiança">
            <a:extLst>
              <a:ext uri="{FF2B5EF4-FFF2-40B4-BE49-F238E27FC236}">
                <a16:creationId xmlns:a16="http://schemas.microsoft.com/office/drawing/2014/main" id="{5A74FC57-3C05-4DD8-8FF0-004C68183E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7156" y="3365735"/>
            <a:ext cx="4485283" cy="3461311"/>
          </a:xfrm>
          <a:prstGeom prst="rect">
            <a:avLst/>
          </a:prstGeom>
        </p:spPr>
      </p:pic>
      <p:sp>
        <p:nvSpPr>
          <p:cNvPr id="3" name="Espaço Reservado para Texto 2">
            <a:extLst>
              <a:ext uri="{FF2B5EF4-FFF2-40B4-BE49-F238E27FC236}">
                <a16:creationId xmlns:a16="http://schemas.microsoft.com/office/drawing/2014/main" id="{2FC8850E-F4EE-4AC9-9BC8-28F1567A60EA}"/>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4205705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sultado de imagem para América Central">
            <a:extLst>
              <a:ext uri="{FF2B5EF4-FFF2-40B4-BE49-F238E27FC236}">
                <a16:creationId xmlns:a16="http://schemas.microsoft.com/office/drawing/2014/main" id="{A03CA42A-B372-4712-8373-487F92D10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Texto 2">
            <a:extLst>
              <a:ext uri="{FF2B5EF4-FFF2-40B4-BE49-F238E27FC236}">
                <a16:creationId xmlns:a16="http://schemas.microsoft.com/office/drawing/2014/main" id="{7666F198-8A2E-4D95-8A80-766E7BB2C9C5}"/>
              </a:ext>
            </a:extLst>
          </p:cNvPr>
          <p:cNvSpPr>
            <a:spLocks noGrp="1"/>
          </p:cNvSpPr>
          <p:nvPr>
            <p:ph type="body" sz="quarter" idx="11"/>
          </p:nvPr>
        </p:nvSpPr>
        <p:spPr/>
        <p:txBody>
          <a:bodyPr/>
          <a:lstStyle/>
          <a:p>
            <a:r>
              <a:rPr lang="pt-BR" dirty="0"/>
              <a:t>Missões – 10 de fevereiro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Deus entra em um bar</a:t>
            </a:r>
          </a:p>
        </p:txBody>
      </p:sp>
      <p:sp>
        <p:nvSpPr>
          <p:cNvPr id="13" name="CaixaDeTexto 2">
            <a:extLst>
              <a:ext uri="{FF2B5EF4-FFF2-40B4-BE49-F238E27FC236}">
                <a16:creationId xmlns:a16="http://schemas.microsoft.com/office/drawing/2014/main" id="{5B27160C-D130-47E4-97C8-EEEF0DD74A6E}"/>
              </a:ext>
            </a:extLst>
          </p:cNvPr>
          <p:cNvSpPr txBox="1">
            <a:spLocks noChangeArrowheads="1"/>
          </p:cNvSpPr>
          <p:nvPr/>
        </p:nvSpPr>
        <p:spPr bwMode="auto">
          <a:xfrm>
            <a:off x="2771801" y="6434133"/>
            <a:ext cx="1296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México</a:t>
            </a:r>
            <a:endParaRPr lang="pt-BR" altLang="pt-BR" sz="2400" b="1" dirty="0"/>
          </a:p>
        </p:txBody>
      </p:sp>
      <p:sp>
        <p:nvSpPr>
          <p:cNvPr id="16" name="Retângulo 15">
            <a:extLst>
              <a:ext uri="{FF2B5EF4-FFF2-40B4-BE49-F238E27FC236}">
                <a16:creationId xmlns:a16="http://schemas.microsoft.com/office/drawing/2014/main" id="{EAE9D1F1-893D-4EC6-A282-DA66E0B004AA}"/>
              </a:ext>
            </a:extLst>
          </p:cNvPr>
          <p:cNvSpPr/>
          <p:nvPr/>
        </p:nvSpPr>
        <p:spPr>
          <a:xfrm>
            <a:off x="51674" y="4915945"/>
            <a:ext cx="3449695" cy="461665"/>
          </a:xfrm>
          <a:prstGeom prst="rect">
            <a:avLst/>
          </a:prstGeom>
        </p:spPr>
        <p:txBody>
          <a:bodyPr wrap="square">
            <a:spAutoFit/>
          </a:bodyPr>
          <a:lstStyle/>
          <a:p>
            <a:pPr algn="ctr"/>
            <a:r>
              <a:rPr lang="pt-BR" sz="2400" b="1" dirty="0" err="1">
                <a:cs typeface="Arial" panose="020B0604020202020204" pitchFamily="34" charset="0"/>
              </a:rPr>
              <a:t>Fermin</a:t>
            </a:r>
            <a:r>
              <a:rPr lang="pt-BR" sz="2400" b="1" dirty="0">
                <a:cs typeface="Arial" panose="020B0604020202020204" pitchFamily="34" charset="0"/>
              </a:rPr>
              <a:t> Espinoza Marin</a:t>
            </a:r>
          </a:p>
        </p:txBody>
      </p:sp>
      <p:cxnSp>
        <p:nvCxnSpPr>
          <p:cNvPr id="20" name="Conector de Seta Reta 19">
            <a:extLst>
              <a:ext uri="{FF2B5EF4-FFF2-40B4-BE49-F238E27FC236}">
                <a16:creationId xmlns:a16="http://schemas.microsoft.com/office/drawing/2014/main" id="{A6ED17AC-C8F8-4798-95CB-F57514F4D27F}"/>
              </a:ext>
            </a:extLst>
          </p:cNvPr>
          <p:cNvCxnSpPr>
            <a:cxnSpLocks/>
            <a:stCxn id="13" idx="3"/>
          </p:cNvCxnSpPr>
          <p:nvPr/>
        </p:nvCxnSpPr>
        <p:spPr>
          <a:xfrm flipV="1">
            <a:off x="4067944" y="3312770"/>
            <a:ext cx="1229385" cy="33521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 descr="Resultado de imagem para Mexico animated flag">
            <a:extLst>
              <a:ext uri="{FF2B5EF4-FFF2-40B4-BE49-F238E27FC236}">
                <a16:creationId xmlns:a16="http://schemas.microsoft.com/office/drawing/2014/main" id="{ED439024-B7B0-479A-AACE-D8FCAE701B7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331" y="5301208"/>
            <a:ext cx="2187784" cy="144016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ntendo pessoa, parede, homem, em pé&#10;&#10;Descrição gerada com muito alta confiança">
            <a:extLst>
              <a:ext uri="{FF2B5EF4-FFF2-40B4-BE49-F238E27FC236}">
                <a16:creationId xmlns:a16="http://schemas.microsoft.com/office/drawing/2014/main" id="{3B011771-B162-4AFF-A0D0-0E9E334FF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586" y="1603665"/>
            <a:ext cx="2863273" cy="3227294"/>
          </a:xfrm>
          <a:prstGeom prst="rect">
            <a:avLst/>
          </a:prstGeom>
        </p:spPr>
      </p:pic>
      <p:sp>
        <p:nvSpPr>
          <p:cNvPr id="15" name="CaixaDeTexto 14">
            <a:extLst>
              <a:ext uri="{FF2B5EF4-FFF2-40B4-BE49-F238E27FC236}">
                <a16:creationId xmlns:a16="http://schemas.microsoft.com/office/drawing/2014/main" id="{2BC0FFCA-87E0-40B4-9C52-E13C7CB48DE3}"/>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spTree>
    <p:extLst>
      <p:ext uri="{BB962C8B-B14F-4D97-AF65-F5344CB8AC3E}">
        <p14:creationId xmlns:p14="http://schemas.microsoft.com/office/powerpoint/2010/main" val="201259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336F30B0-93C9-4ACE-BE32-086D4296DAE5}"/>
              </a:ext>
            </a:extLst>
          </p:cNvPr>
          <p:cNvSpPr txBox="1">
            <a:spLocks noChangeArrowheads="1"/>
          </p:cNvSpPr>
          <p:nvPr/>
        </p:nvSpPr>
        <p:spPr bwMode="auto">
          <a:xfrm>
            <a:off x="88454" y="2317636"/>
            <a:ext cx="3096344" cy="45243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O nome oficial do México é Estados Unidos Mexicanos, com 123 milhões de habitantes.</a:t>
            </a:r>
          </a:p>
          <a:p>
            <a:r>
              <a:rPr lang="pt-BR" sz="1600" b="1" i="1" dirty="0"/>
              <a:t>• Os habitantes desse país foram os primeiros a cultivar milho, tomate, cacau, pimenta e feijão</a:t>
            </a:r>
          </a:p>
          <a:p>
            <a:r>
              <a:rPr lang="pt-BR" sz="1600" b="1" i="1" dirty="0"/>
              <a:t>• O esporte mais popular no México é o futebol. O país recebeu a copa mundial em 1970 e 1986</a:t>
            </a:r>
          </a:p>
          <a:p>
            <a:r>
              <a:rPr lang="pt-BR" sz="1600" b="1" i="1" dirty="0"/>
              <a:t>• A península a oeste do continente americano é chamada de Baja </a:t>
            </a:r>
            <a:r>
              <a:rPr lang="pt-BR" sz="1600" b="1" i="1" dirty="0" err="1"/>
              <a:t>California</a:t>
            </a:r>
            <a:r>
              <a:rPr lang="pt-BR" sz="1600" b="1" i="1" dirty="0"/>
              <a:t>, onde crescem mais de 120 espécies de cactos</a:t>
            </a:r>
            <a:endParaRPr lang="pt-BR" sz="1600" b="1" dirty="0"/>
          </a:p>
        </p:txBody>
      </p:sp>
      <p:pic>
        <p:nvPicPr>
          <p:cNvPr id="6146" name="Picture 2" descr="Resultado de imagem para Cactos Mexicanos">
            <a:extLst>
              <a:ext uri="{FF2B5EF4-FFF2-40B4-BE49-F238E27FC236}">
                <a16:creationId xmlns:a16="http://schemas.microsoft.com/office/drawing/2014/main" id="{D81D5FB4-B259-4205-9592-189CC51C3A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64704"/>
            <a:ext cx="2076035" cy="15624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m relacionada">
            <a:extLst>
              <a:ext uri="{FF2B5EF4-FFF2-40B4-BE49-F238E27FC236}">
                <a16:creationId xmlns:a16="http://schemas.microsoft.com/office/drawing/2014/main" id="{5ADBDE75-FEFE-4527-BE09-B70A4BA22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014" y="3631386"/>
            <a:ext cx="4000832" cy="320756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m relacionada">
            <a:extLst>
              <a:ext uri="{FF2B5EF4-FFF2-40B4-BE49-F238E27FC236}">
                <a16:creationId xmlns:a16="http://schemas.microsoft.com/office/drawing/2014/main" id="{4C93D560-17A0-49BD-BE18-E9FCC003F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360" y="708817"/>
            <a:ext cx="5220072" cy="2930853"/>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Texto 2">
            <a:extLst>
              <a:ext uri="{FF2B5EF4-FFF2-40B4-BE49-F238E27FC236}">
                <a16:creationId xmlns:a16="http://schemas.microsoft.com/office/drawing/2014/main" id="{336707E0-CBF5-4E5C-A627-7021FAF21CEB}"/>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2853262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88454" y="702221"/>
            <a:ext cx="2903052" cy="453970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err="1">
                <a:solidFill>
                  <a:srgbClr val="FF0000"/>
                </a:solidFill>
                <a:latin typeface="Comic Sans MS" panose="030F0702030302020204" pitchFamily="66" charset="0"/>
              </a:rPr>
              <a:t>Vaquita</a:t>
            </a:r>
            <a:endParaRPr lang="pt-BR" sz="1400" b="1" dirty="0">
              <a:solidFill>
                <a:srgbClr val="FF0000"/>
              </a:solidFill>
              <a:latin typeface="Comic Sans MS" panose="030F0702030302020204" pitchFamily="66" charset="0"/>
            </a:endParaRP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A </a:t>
            </a:r>
            <a:r>
              <a:rPr lang="pt-BR" sz="1300" dirty="0" err="1">
                <a:latin typeface="Comic Sans MS" panose="030F0702030302020204" pitchFamily="66" charset="0"/>
              </a:rPr>
              <a:t>vaquita</a:t>
            </a:r>
            <a:r>
              <a:rPr lang="pt-BR" sz="1300" dirty="0">
                <a:latin typeface="Comic Sans MS" panose="030F0702030302020204" pitchFamily="66" charset="0"/>
              </a:rPr>
              <a:t> é um mamífero aquático, nativo do </a:t>
            </a:r>
            <a:r>
              <a:rPr lang="pt-BR" sz="1300" b="1" dirty="0">
                <a:latin typeface="Comic Sans MS" panose="030F0702030302020204" pitchFamily="66" charset="0"/>
              </a:rPr>
              <a:t>México</a:t>
            </a:r>
            <a:r>
              <a:rPr lang="pt-BR" sz="1300" dirty="0">
                <a:latin typeface="Comic Sans MS" panose="030F0702030302020204" pitchFamily="66" charset="0"/>
              </a:rPr>
              <a:t>;</a:t>
            </a:r>
            <a:endParaRPr lang="es-ES" sz="1300" dirty="0">
              <a:latin typeface="Comic Sans MS" panose="030F0702030302020204" pitchFamily="66" charset="0"/>
            </a:endParaRPr>
          </a:p>
          <a:p>
            <a:pPr marL="285750" indent="-285750" algn="just">
              <a:buFont typeface="Wingdings" panose="05000000000000000000" pitchFamily="2" charset="2"/>
              <a:buChar char="Ø"/>
            </a:pPr>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São lindos e tímidos e se parecem com golfinhos;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Medem cerca de 150cm, e pesam cerca de 50kg;</a:t>
            </a:r>
          </a:p>
          <a:p>
            <a:pPr marL="285750" indent="-285750" algn="just">
              <a:buFont typeface="Wingdings" panose="05000000000000000000" pitchFamily="2" charset="2"/>
              <a:buChar char="Ø"/>
            </a:pPr>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Possuem anéis escuros ao redor dos olhos e uma mancha característica nos lábios;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É o mais raro mamífero e o menor cetáceo do mundo. Está em grande perigo de extinção. Restam apenas 30 </a:t>
            </a:r>
            <a:r>
              <a:rPr lang="pt-BR" sz="1300" dirty="0" err="1">
                <a:latin typeface="Comic Sans MS" panose="030F0702030302020204" pitchFamily="66" charset="0"/>
              </a:rPr>
              <a:t>vaquitas</a:t>
            </a:r>
            <a:r>
              <a:rPr lang="pt-BR" sz="1300" dirty="0">
                <a:latin typeface="Comic Sans MS" panose="030F0702030302020204" pitchFamily="66" charset="0"/>
              </a:rPr>
              <a:t> no mundo.</a:t>
            </a:r>
          </a:p>
          <a:p>
            <a:pPr algn="just"/>
            <a:endParaRPr lang="pt-BR" sz="1300" dirty="0">
              <a:latin typeface="Comic Sans MS" panose="030F0702030302020204" pitchFamily="66" charset="0"/>
            </a:endParaRPr>
          </a:p>
        </p:txBody>
      </p:sp>
      <p:sp>
        <p:nvSpPr>
          <p:cNvPr id="13" name="CaixaDeTexto 12"/>
          <p:cNvSpPr txBox="1"/>
          <p:nvPr/>
        </p:nvSpPr>
        <p:spPr>
          <a:xfrm>
            <a:off x="251520" y="6464369"/>
            <a:ext cx="2725570" cy="276999"/>
          </a:xfrm>
          <a:prstGeom prst="rect">
            <a:avLst/>
          </a:prstGeom>
          <a:noFill/>
        </p:spPr>
        <p:txBody>
          <a:bodyPr wrap="square" rtlCol="0">
            <a:spAutoFit/>
          </a:bodyPr>
          <a:lstStyle/>
          <a:p>
            <a:pPr algn="ctr"/>
            <a:r>
              <a:rPr lang="pt-BR" sz="1200" dirty="0">
                <a:latin typeface="Comic Sans MS" panose="030F0702030302020204" pitchFamily="66" charset="0"/>
              </a:rPr>
              <a:t>Bandeira do México</a:t>
            </a:r>
          </a:p>
        </p:txBody>
      </p:sp>
      <p:sp>
        <p:nvSpPr>
          <p:cNvPr id="16" name="CaixaDeTexto 15"/>
          <p:cNvSpPr txBox="1"/>
          <p:nvPr/>
        </p:nvSpPr>
        <p:spPr>
          <a:xfrm>
            <a:off x="6259336" y="6534177"/>
            <a:ext cx="2683590" cy="276999"/>
          </a:xfrm>
          <a:prstGeom prst="rect">
            <a:avLst/>
          </a:prstGeom>
          <a:noFill/>
        </p:spPr>
        <p:txBody>
          <a:bodyPr wrap="square" rtlCol="0">
            <a:spAutoFit/>
          </a:bodyPr>
          <a:lstStyle/>
          <a:p>
            <a:pPr algn="ctr"/>
            <a:r>
              <a:rPr lang="pt-BR" sz="1200" dirty="0" err="1">
                <a:latin typeface="Comic Sans MS" panose="030F0702030302020204" pitchFamily="66" charset="0"/>
              </a:rPr>
              <a:t>Vaquita</a:t>
            </a:r>
            <a:r>
              <a:rPr lang="pt-BR" sz="1200" dirty="0">
                <a:latin typeface="Comic Sans MS" panose="030F0702030302020204" pitchFamily="66" charset="0"/>
              </a:rPr>
              <a:t>, presa à rede de pesca</a:t>
            </a:r>
          </a:p>
        </p:txBody>
      </p:sp>
      <p:pic>
        <p:nvPicPr>
          <p:cNvPr id="1026" name="Picture 2" descr="Resultado de imagem para vaquita mar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655" y="2428657"/>
            <a:ext cx="3284924" cy="2047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940" y="4581128"/>
            <a:ext cx="2517715" cy="2174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5885" y="4594700"/>
            <a:ext cx="2895600" cy="1914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10" descr="https://www.anunciad.com.br/posts/published/37873/13512/images/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877" y="751890"/>
            <a:ext cx="3985673" cy="1992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6" name="Picture 12" descr="Bandeira do Méxic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342" y="5369554"/>
            <a:ext cx="1915926" cy="1094815"/>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Texto 2">
            <a:extLst>
              <a:ext uri="{FF2B5EF4-FFF2-40B4-BE49-F238E27FC236}">
                <a16:creationId xmlns:a16="http://schemas.microsoft.com/office/drawing/2014/main" id="{9689CDD0-DB06-4398-BB89-BB73C6FEBEF6}"/>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2420694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59E7769-FC6F-461E-9F3A-B405C76B5AE3}"/>
              </a:ext>
            </a:extLst>
          </p:cNvPr>
          <p:cNvSpPr>
            <a:spLocks noGrp="1"/>
          </p:cNvSpPr>
          <p:nvPr>
            <p:ph type="body" sz="quarter" idx="11"/>
          </p:nvPr>
        </p:nvSpPr>
        <p:spPr/>
        <p:txBody>
          <a:bodyPr/>
          <a:lstStyle/>
          <a:p>
            <a:r>
              <a:rPr lang="pt-BR" dirty="0"/>
              <a:t>Missões – 17 de fevereiro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Somente por um milagre</a:t>
            </a:r>
          </a:p>
        </p:txBody>
      </p:sp>
      <p:sp>
        <p:nvSpPr>
          <p:cNvPr id="18" name="Retângulo 17">
            <a:extLst>
              <a:ext uri="{FF2B5EF4-FFF2-40B4-BE49-F238E27FC236}">
                <a16:creationId xmlns:a16="http://schemas.microsoft.com/office/drawing/2014/main" id="{BBA829E1-B02A-41C9-8CA9-BD63679F0595}"/>
              </a:ext>
            </a:extLst>
          </p:cNvPr>
          <p:cNvSpPr/>
          <p:nvPr/>
        </p:nvSpPr>
        <p:spPr>
          <a:xfrm>
            <a:off x="51675" y="4970651"/>
            <a:ext cx="3449694" cy="430887"/>
          </a:xfrm>
          <a:prstGeom prst="rect">
            <a:avLst/>
          </a:prstGeom>
        </p:spPr>
        <p:txBody>
          <a:bodyPr wrap="square">
            <a:spAutoFit/>
          </a:bodyPr>
          <a:lstStyle/>
          <a:p>
            <a:pPr algn="ctr"/>
            <a:r>
              <a:rPr lang="pt-BR" sz="2200" b="1" dirty="0"/>
              <a:t>Pedro </a:t>
            </a:r>
            <a:r>
              <a:rPr lang="pt-BR" sz="2200" b="1" dirty="0" err="1"/>
              <a:t>Geronimo</a:t>
            </a:r>
            <a:r>
              <a:rPr lang="pt-BR" sz="2200" b="1" dirty="0"/>
              <a:t> </a:t>
            </a:r>
            <a:r>
              <a:rPr lang="pt-BR" sz="2200" b="1" dirty="0" err="1"/>
              <a:t>Montero</a:t>
            </a:r>
            <a:endParaRPr lang="pt-BR" sz="2200" b="1" dirty="0">
              <a:latin typeface="Arial" panose="020B0604020202020204" pitchFamily="34" charset="0"/>
              <a:cs typeface="Arial" panose="020B0604020202020204" pitchFamily="34" charset="0"/>
            </a:endParaRPr>
          </a:p>
        </p:txBody>
      </p:sp>
      <p:pic>
        <p:nvPicPr>
          <p:cNvPr id="14" name="Imagem 13" descr="Uma imagem contendo pessoa, interior, parede, homem&#10;&#10;Descrição gerada com muito alta confiança">
            <a:extLst>
              <a:ext uri="{FF2B5EF4-FFF2-40B4-BE49-F238E27FC236}">
                <a16:creationId xmlns:a16="http://schemas.microsoft.com/office/drawing/2014/main" id="{1B7297D2-EA70-4212-B5D7-067E3C142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06" y="1622530"/>
            <a:ext cx="2567709" cy="3399416"/>
          </a:xfrm>
          <a:prstGeom prst="rect">
            <a:avLst/>
          </a:prstGeom>
        </p:spPr>
      </p:pic>
      <p:pic>
        <p:nvPicPr>
          <p:cNvPr id="15" name="Picture 2" descr="Resultado de imagem para América Central">
            <a:extLst>
              <a:ext uri="{FF2B5EF4-FFF2-40B4-BE49-F238E27FC236}">
                <a16:creationId xmlns:a16="http://schemas.microsoft.com/office/drawing/2014/main" id="{A72B79D5-0EC1-42CC-942E-4B9628F61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2">
            <a:extLst>
              <a:ext uri="{FF2B5EF4-FFF2-40B4-BE49-F238E27FC236}">
                <a16:creationId xmlns:a16="http://schemas.microsoft.com/office/drawing/2014/main" id="{7F3C807D-0B72-4255-8BF4-D72590B4FCDA}"/>
              </a:ext>
            </a:extLst>
          </p:cNvPr>
          <p:cNvSpPr txBox="1">
            <a:spLocks noChangeArrowheads="1"/>
          </p:cNvSpPr>
          <p:nvPr/>
        </p:nvSpPr>
        <p:spPr bwMode="auto">
          <a:xfrm>
            <a:off x="2771801" y="6434133"/>
            <a:ext cx="1296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México</a:t>
            </a:r>
            <a:endParaRPr lang="pt-BR" altLang="pt-BR" sz="2400" b="1" dirty="0"/>
          </a:p>
        </p:txBody>
      </p:sp>
      <p:cxnSp>
        <p:nvCxnSpPr>
          <p:cNvPr id="17" name="Conector de Seta Reta 16">
            <a:extLst>
              <a:ext uri="{FF2B5EF4-FFF2-40B4-BE49-F238E27FC236}">
                <a16:creationId xmlns:a16="http://schemas.microsoft.com/office/drawing/2014/main" id="{7907E1CC-CCA2-43B9-AA53-49666AB555C3}"/>
              </a:ext>
            </a:extLst>
          </p:cNvPr>
          <p:cNvCxnSpPr>
            <a:cxnSpLocks/>
            <a:stCxn id="16" idx="3"/>
          </p:cNvCxnSpPr>
          <p:nvPr/>
        </p:nvCxnSpPr>
        <p:spPr>
          <a:xfrm flipV="1">
            <a:off x="4067944" y="3312770"/>
            <a:ext cx="1229385" cy="33521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descr="Resultado de imagem para Mexico animated flag">
            <a:extLst>
              <a:ext uri="{FF2B5EF4-FFF2-40B4-BE49-F238E27FC236}">
                <a16:creationId xmlns:a16="http://schemas.microsoft.com/office/drawing/2014/main" id="{B4BE44BA-2323-4D6E-9413-95CDFA8C61D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9331" y="5301208"/>
            <a:ext cx="2187784" cy="1440160"/>
          </a:xfrm>
          <a:prstGeom prst="rect">
            <a:avLst/>
          </a:prstGeom>
          <a:noFill/>
          <a:extLst>
            <a:ext uri="{909E8E84-426E-40DD-AFC4-6F175D3DCCD1}">
              <a14:hiddenFill xmlns:a14="http://schemas.microsoft.com/office/drawing/2010/main">
                <a:solidFill>
                  <a:srgbClr val="FFFFFF"/>
                </a:solidFill>
              </a14:hiddenFill>
            </a:ext>
          </a:extLst>
        </p:spPr>
      </p:pic>
      <p:sp>
        <p:nvSpPr>
          <p:cNvPr id="23" name="CaixaDeTexto 22">
            <a:extLst>
              <a:ext uri="{FF2B5EF4-FFF2-40B4-BE49-F238E27FC236}">
                <a16:creationId xmlns:a16="http://schemas.microsoft.com/office/drawing/2014/main" id="{EB17F85A-015E-4B4B-8735-7D7B02274FD3}"/>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spTree>
    <p:extLst>
      <p:ext uri="{BB962C8B-B14F-4D97-AF65-F5344CB8AC3E}">
        <p14:creationId xmlns:p14="http://schemas.microsoft.com/office/powerpoint/2010/main" val="7613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68576BAE-29AF-4995-AE09-5974DC9F3422}"/>
              </a:ext>
            </a:extLst>
          </p:cNvPr>
          <p:cNvSpPr txBox="1">
            <a:spLocks noChangeArrowheads="1"/>
          </p:cNvSpPr>
          <p:nvPr/>
        </p:nvSpPr>
        <p:spPr bwMode="auto">
          <a:xfrm>
            <a:off x="88454" y="5013176"/>
            <a:ext cx="3096344" cy="18158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O México é o maior país de língua espanhola do mundo, é o maior produtor de prata do mundo e também produz a maioria dos automóveis de qualquer nação americana</a:t>
            </a:r>
            <a:endParaRPr lang="pt-BR" sz="1600" b="1" dirty="0"/>
          </a:p>
        </p:txBody>
      </p:sp>
      <p:pic>
        <p:nvPicPr>
          <p:cNvPr id="7170" name="Picture 2" descr="Resultado de imagem para Prata Mexicana">
            <a:extLst>
              <a:ext uri="{FF2B5EF4-FFF2-40B4-BE49-F238E27FC236}">
                <a16:creationId xmlns:a16="http://schemas.microsoft.com/office/drawing/2014/main" id="{4D52070E-2A02-4D9F-8EB8-488235C57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64" t="6483" r="13956" b="3338"/>
          <a:stretch/>
        </p:blipFill>
        <p:spPr bwMode="auto">
          <a:xfrm>
            <a:off x="97979" y="702221"/>
            <a:ext cx="3240361" cy="309634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39A0D032-EE10-4C4D-90D4-C75817AF95CD}"/>
              </a:ext>
            </a:extLst>
          </p:cNvPr>
          <p:cNvSpPr txBox="1"/>
          <p:nvPr/>
        </p:nvSpPr>
        <p:spPr>
          <a:xfrm>
            <a:off x="827584" y="4005064"/>
            <a:ext cx="3878460" cy="646331"/>
          </a:xfrm>
          <a:prstGeom prst="rect">
            <a:avLst/>
          </a:prstGeom>
          <a:noFill/>
        </p:spPr>
        <p:txBody>
          <a:bodyPr wrap="square" rtlCol="0">
            <a:spAutoFit/>
          </a:bodyPr>
          <a:lstStyle/>
          <a:p>
            <a:r>
              <a:rPr lang="pt-BR" dirty="0"/>
              <a:t>Prata Mexicana</a:t>
            </a:r>
          </a:p>
          <a:p>
            <a:pPr algn="r"/>
            <a:r>
              <a:rPr lang="pt-BR" dirty="0"/>
              <a:t>Prato e enfeite de prata</a:t>
            </a:r>
          </a:p>
        </p:txBody>
      </p:sp>
      <p:pic>
        <p:nvPicPr>
          <p:cNvPr id="7172" name="Picture 4" descr="Resultado de imagem para Prata Mexicana">
            <a:extLst>
              <a:ext uri="{FF2B5EF4-FFF2-40B4-BE49-F238E27FC236}">
                <a16:creationId xmlns:a16="http://schemas.microsoft.com/office/drawing/2014/main" id="{F093332D-5CBB-4F11-AC89-E121E532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28" y="705408"/>
            <a:ext cx="4711176" cy="308582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ultado de imagem para Prata Mexicana">
            <a:extLst>
              <a:ext uri="{FF2B5EF4-FFF2-40B4-BE49-F238E27FC236}">
                <a16:creationId xmlns:a16="http://schemas.microsoft.com/office/drawing/2014/main" id="{8A5A9A19-805A-4FDF-9DCF-54EA3189B6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044" y="3772179"/>
            <a:ext cx="4114428" cy="3085821"/>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Texto 4">
            <a:extLst>
              <a:ext uri="{FF2B5EF4-FFF2-40B4-BE49-F238E27FC236}">
                <a16:creationId xmlns:a16="http://schemas.microsoft.com/office/drawing/2014/main" id="{7D6072F4-98CD-4CBA-BC94-41EB500E7602}"/>
              </a:ext>
            </a:extLst>
          </p:cNvPr>
          <p:cNvSpPr>
            <a:spLocks noGrp="1"/>
          </p:cNvSpPr>
          <p:nvPr>
            <p:ph type="body" sz="quarter" idx="11"/>
          </p:nvPr>
        </p:nvSpPr>
        <p:spPr/>
        <p:txBody>
          <a:bodyPr/>
          <a:lstStyle/>
          <a:p>
            <a:r>
              <a:rPr lang="pt-BR" dirty="0"/>
              <a:t>Divisão INTERAMERICANA</a:t>
            </a:r>
          </a:p>
        </p:txBody>
      </p:sp>
    </p:spTree>
    <p:extLst>
      <p:ext uri="{BB962C8B-B14F-4D97-AF65-F5344CB8AC3E}">
        <p14:creationId xmlns:p14="http://schemas.microsoft.com/office/powerpoint/2010/main" val="3191145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88454" y="711746"/>
            <a:ext cx="2903052" cy="455509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500" b="1" dirty="0">
                <a:solidFill>
                  <a:srgbClr val="FF0000"/>
                </a:solidFill>
                <a:latin typeface="Comic Sans MS" panose="030F0702030302020204" pitchFamily="66" charset="0"/>
              </a:rPr>
              <a:t>Preguiça-anã-de-três-dedos</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300" dirty="0" err="1">
                <a:latin typeface="Comic Sans MS" panose="030F0702030302020204" pitchFamily="66" charset="0"/>
              </a:rPr>
              <a:t>Também</a:t>
            </a:r>
            <a:r>
              <a:rPr lang="es-ES" sz="1300" dirty="0">
                <a:latin typeface="Comic Sans MS" panose="030F0702030302020204" pitchFamily="66" charset="0"/>
              </a:rPr>
              <a:t> </a:t>
            </a:r>
            <a:r>
              <a:rPr lang="es-ES" sz="1300" dirty="0" err="1">
                <a:latin typeface="Comic Sans MS" panose="030F0702030302020204" pitchFamily="66" charset="0"/>
              </a:rPr>
              <a:t>conhecida</a:t>
            </a:r>
            <a:r>
              <a:rPr lang="es-ES" sz="1300" dirty="0">
                <a:latin typeface="Comic Sans MS" panose="030F0702030302020204" pitchFamily="66" charset="0"/>
              </a:rPr>
              <a:t> por </a:t>
            </a:r>
            <a:r>
              <a:rPr lang="es-ES" sz="1300" dirty="0" err="1">
                <a:latin typeface="Comic Sans MS" panose="030F0702030302020204" pitchFamily="66" charset="0"/>
              </a:rPr>
              <a:t>preguiça</a:t>
            </a:r>
            <a:r>
              <a:rPr lang="es-ES" sz="1300" dirty="0">
                <a:latin typeface="Comic Sans MS" panose="030F0702030302020204" pitchFamily="66" charset="0"/>
              </a:rPr>
              <a:t> </a:t>
            </a:r>
            <a:r>
              <a:rPr lang="es-ES" sz="1300" dirty="0" err="1">
                <a:latin typeface="Comic Sans MS" panose="030F0702030302020204" pitchFamily="66" charset="0"/>
              </a:rPr>
              <a:t>pigmeu</a:t>
            </a:r>
            <a:r>
              <a:rPr lang="es-ES" sz="1300" dirty="0">
                <a:latin typeface="Comic Sans MS" panose="030F0702030302020204" pitchFamily="66" charset="0"/>
              </a:rPr>
              <a:t>, é nativa do </a:t>
            </a:r>
            <a:r>
              <a:rPr lang="es-ES" sz="1300" b="1" dirty="0">
                <a:latin typeface="Comic Sans MS" panose="030F0702030302020204" pitchFamily="66" charset="0"/>
              </a:rPr>
              <a:t>Panamá</a:t>
            </a:r>
            <a:r>
              <a:rPr lang="es-ES" sz="1300" dirty="0">
                <a:latin typeface="Comic Sans MS" panose="030F0702030302020204" pitchFamily="66" charset="0"/>
              </a:rPr>
              <a:t>; </a:t>
            </a:r>
          </a:p>
          <a:p>
            <a:pPr marL="285750" indent="-285750" algn="just">
              <a:buFont typeface="Wingdings" panose="05000000000000000000" pitchFamily="2" charset="2"/>
              <a:buChar char="Ø"/>
            </a:pPr>
            <a:endParaRPr lang="es-ES" sz="1300" dirty="0">
              <a:latin typeface="Comic Sans MS" panose="030F0702030302020204" pitchFamily="66" charset="0"/>
            </a:endParaRPr>
          </a:p>
          <a:p>
            <a:pPr marL="285750" indent="-285750" algn="just">
              <a:buFont typeface="Wingdings" panose="05000000000000000000" pitchFamily="2" charset="2"/>
              <a:buChar char="Ø"/>
            </a:pPr>
            <a:r>
              <a:rPr lang="es-ES" sz="1300" dirty="0" err="1">
                <a:latin typeface="Comic Sans MS" panose="030F0702030302020204" pitchFamily="66" charset="0"/>
              </a:rPr>
              <a:t>Elas</a:t>
            </a:r>
            <a:r>
              <a:rPr lang="es-ES" sz="1300" dirty="0">
                <a:latin typeface="Comic Sans MS" panose="030F0702030302020204" pitchFamily="66" charset="0"/>
              </a:rPr>
              <a:t> </a:t>
            </a:r>
            <a:r>
              <a:rPr lang="es-ES" sz="1300" dirty="0" err="1">
                <a:latin typeface="Comic Sans MS" panose="030F0702030302020204" pitchFamily="66" charset="0"/>
              </a:rPr>
              <a:t>tem</a:t>
            </a:r>
            <a:r>
              <a:rPr lang="es-ES" sz="1300" dirty="0">
                <a:latin typeface="Comic Sans MS" panose="030F0702030302020204" pitchFamily="66" charset="0"/>
              </a:rPr>
              <a:t> </a:t>
            </a:r>
            <a:r>
              <a:rPr lang="es-ES" sz="1300" dirty="0" err="1">
                <a:latin typeface="Comic Sans MS" panose="030F0702030302020204" pitchFamily="66" charset="0"/>
              </a:rPr>
              <a:t>um</a:t>
            </a:r>
            <a:r>
              <a:rPr lang="es-ES" sz="1300" dirty="0">
                <a:latin typeface="Comic Sans MS" panose="030F0702030302020204" pitchFamily="66" charset="0"/>
              </a:rPr>
              <a:t> rosto </a:t>
            </a:r>
            <a:r>
              <a:rPr lang="es-ES" sz="1300" dirty="0" err="1">
                <a:latin typeface="Comic Sans MS" panose="030F0702030302020204" pitchFamily="66" charset="0"/>
              </a:rPr>
              <a:t>pequeno</a:t>
            </a:r>
            <a:r>
              <a:rPr lang="es-ES" sz="1300" dirty="0">
                <a:latin typeface="Comic Sans MS" panose="030F0702030302020204" pitchFamily="66" charset="0"/>
              </a:rPr>
              <a:t> e </a:t>
            </a:r>
            <a:r>
              <a:rPr lang="es-ES" sz="1300" dirty="0" err="1">
                <a:latin typeface="Comic Sans MS" panose="030F0702030302020204" pitchFamily="66" charset="0"/>
              </a:rPr>
              <a:t>parecem</a:t>
            </a:r>
            <a:r>
              <a:rPr lang="es-ES" sz="1300" dirty="0">
                <a:latin typeface="Comic Sans MS" panose="030F0702030302020204" pitchFamily="66" charset="0"/>
              </a:rPr>
              <a:t> que </a:t>
            </a:r>
            <a:r>
              <a:rPr lang="es-ES" sz="1300" dirty="0" err="1">
                <a:latin typeface="Comic Sans MS" panose="030F0702030302020204" pitchFamily="66" charset="0"/>
              </a:rPr>
              <a:t>estão</a:t>
            </a:r>
            <a:r>
              <a:rPr lang="es-ES" sz="1300" dirty="0">
                <a:latin typeface="Comic Sans MS" panose="030F0702030302020204" pitchFamily="66" charset="0"/>
              </a:rPr>
              <a:t> </a:t>
            </a:r>
            <a:r>
              <a:rPr lang="es-ES" sz="1300" dirty="0" err="1">
                <a:latin typeface="Comic Sans MS" panose="030F0702030302020204" pitchFamily="66" charset="0"/>
              </a:rPr>
              <a:t>sempre</a:t>
            </a:r>
            <a:r>
              <a:rPr lang="es-ES" sz="1300" dirty="0">
                <a:latin typeface="Comic Sans MS" panose="030F0702030302020204" pitchFamily="66" charset="0"/>
              </a:rPr>
              <a:t> </a:t>
            </a:r>
            <a:r>
              <a:rPr lang="es-ES" sz="1300" dirty="0" err="1">
                <a:latin typeface="Comic Sans MS" panose="030F0702030302020204" pitchFamily="66" charset="0"/>
              </a:rPr>
              <a:t>sorrindo</a:t>
            </a:r>
            <a:r>
              <a:rPr lang="es-ES" sz="1300" dirty="0">
                <a:latin typeface="Comic Sans MS" panose="030F0702030302020204" pitchFamily="66" charset="0"/>
              </a:rPr>
              <a:t>;</a:t>
            </a:r>
          </a:p>
          <a:p>
            <a:pPr algn="just"/>
            <a:endParaRPr lang="es-ES"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 É a menor das preguiças. Medindo de 40 a 70 centímetros e podem pesar de três a cinco quilos</a:t>
            </a:r>
            <a:r>
              <a:rPr lang="pt-BR" sz="1300" dirty="0">
                <a:latin typeface="Comic Sans MS" panose="030F0702030302020204" pitchFamily="66" charset="0"/>
                <a:cs typeface="Arial" panose="020B0604020202020204" pitchFamily="34" charset="0"/>
              </a:rPr>
              <a:t>;</a:t>
            </a:r>
          </a:p>
          <a:p>
            <a:pPr algn="just"/>
            <a:endParaRPr lang="pt-BR" sz="13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300" dirty="0">
                <a:latin typeface="Comic Sans MS" panose="030F0702030302020204" pitchFamily="66" charset="0"/>
              </a:rPr>
              <a:t>Passam a vida penduradas nas árvores;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Têm apenas um filhote por vez.</a:t>
            </a:r>
          </a:p>
          <a:p>
            <a:pPr algn="just"/>
            <a:endParaRPr lang="pt-BR" sz="1200" dirty="0">
              <a:latin typeface="Comic Sans MS" panose="030F0702030302020204" pitchFamily="66" charset="0"/>
            </a:endParaRPr>
          </a:p>
          <a:p>
            <a:pPr algn="just"/>
            <a:endParaRPr lang="pt-BR" sz="1400" dirty="0">
              <a:latin typeface="Comic Sans MS" panose="030F0702030302020204" pitchFamily="66" charset="0"/>
            </a:endParaRPr>
          </a:p>
        </p:txBody>
      </p:sp>
      <p:sp>
        <p:nvSpPr>
          <p:cNvPr id="13" name="CaixaDeTexto 12"/>
          <p:cNvSpPr txBox="1"/>
          <p:nvPr/>
        </p:nvSpPr>
        <p:spPr>
          <a:xfrm>
            <a:off x="683568" y="6392361"/>
            <a:ext cx="1675478" cy="276999"/>
          </a:xfrm>
          <a:prstGeom prst="rect">
            <a:avLst/>
          </a:prstGeom>
          <a:noFill/>
        </p:spPr>
        <p:txBody>
          <a:bodyPr wrap="square" rtlCol="0">
            <a:spAutoFit/>
          </a:bodyPr>
          <a:lstStyle/>
          <a:p>
            <a:pPr algn="ctr"/>
            <a:r>
              <a:rPr lang="pt-BR" sz="1200" dirty="0">
                <a:latin typeface="Comic Sans MS" panose="030F0702030302020204" pitchFamily="66" charset="0"/>
              </a:rPr>
              <a:t>Bandeira do Panamá</a:t>
            </a:r>
          </a:p>
        </p:txBody>
      </p:sp>
      <p:pic>
        <p:nvPicPr>
          <p:cNvPr id="9"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787599"/>
            <a:ext cx="4473486" cy="3001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Imagem 9" descr="Pygmy Sloth, Sloth, Bradypus Pygmaeus, Three Toed Sloth"/>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1" y="4084293"/>
            <a:ext cx="1944216" cy="2662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3960753"/>
            <a:ext cx="3048273" cy="2286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CaixaDeTexto 13"/>
          <p:cNvSpPr txBox="1"/>
          <p:nvPr/>
        </p:nvSpPr>
        <p:spPr>
          <a:xfrm>
            <a:off x="6469815" y="6279703"/>
            <a:ext cx="1675478" cy="461665"/>
          </a:xfrm>
          <a:prstGeom prst="rect">
            <a:avLst/>
          </a:prstGeom>
          <a:noFill/>
        </p:spPr>
        <p:txBody>
          <a:bodyPr wrap="square" rtlCol="0">
            <a:spAutoFit/>
          </a:bodyPr>
          <a:lstStyle/>
          <a:p>
            <a:pPr algn="ctr"/>
            <a:r>
              <a:rPr lang="pt-BR" sz="1200" dirty="0">
                <a:latin typeface="Comic Sans MS" panose="030F0702030302020204" pitchFamily="66" charset="0"/>
              </a:rPr>
              <a:t>Mamãe preguiça com seu filhotinho</a:t>
            </a:r>
          </a:p>
        </p:txBody>
      </p:sp>
      <p:pic>
        <p:nvPicPr>
          <p:cNvPr id="2050" name="Picture 2" descr="Resultado de imagem para bandeira do panamá"/>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289" y="5499705"/>
            <a:ext cx="1338255" cy="892656"/>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Texto 2">
            <a:extLst>
              <a:ext uri="{FF2B5EF4-FFF2-40B4-BE49-F238E27FC236}">
                <a16:creationId xmlns:a16="http://schemas.microsoft.com/office/drawing/2014/main" id="{1A4A61F3-2F17-496A-A50D-E307ED588259}"/>
              </a:ext>
            </a:extLst>
          </p:cNvPr>
          <p:cNvSpPr>
            <a:spLocks noGrp="1"/>
          </p:cNvSpPr>
          <p:nvPr>
            <p:ph type="body" sz="quarter" idx="11"/>
          </p:nvPr>
        </p:nvSpPr>
        <p:spPr/>
        <p:txBody>
          <a:bodyPr/>
          <a:lstStyle/>
          <a:p>
            <a:r>
              <a:rPr lang="pt-BR" dirty="0"/>
              <a:t>Divisão INTERAMERICANA</a:t>
            </a:r>
          </a:p>
        </p:txBody>
      </p:sp>
    </p:spTree>
    <p:extLst>
      <p:ext uri="{BB962C8B-B14F-4D97-AF65-F5344CB8AC3E}">
        <p14:creationId xmlns:p14="http://schemas.microsoft.com/office/powerpoint/2010/main" val="1902409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49136625-E306-45DE-BAAA-68865CC62545}"/>
              </a:ext>
            </a:extLst>
          </p:cNvPr>
          <p:cNvSpPr>
            <a:spLocks noGrp="1"/>
          </p:cNvSpPr>
          <p:nvPr>
            <p:ph type="body" sz="quarter" idx="11"/>
          </p:nvPr>
        </p:nvSpPr>
        <p:spPr/>
        <p:txBody>
          <a:bodyPr/>
          <a:lstStyle/>
          <a:p>
            <a:r>
              <a:rPr lang="pt-BR" dirty="0"/>
              <a:t>Missões – 24 de fevereiro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Brincando com armas</a:t>
            </a:r>
          </a:p>
        </p:txBody>
      </p:sp>
      <p:sp>
        <p:nvSpPr>
          <p:cNvPr id="14" name="Retângulo 13">
            <a:extLst>
              <a:ext uri="{FF2B5EF4-FFF2-40B4-BE49-F238E27FC236}">
                <a16:creationId xmlns:a16="http://schemas.microsoft.com/office/drawing/2014/main" id="{1B6E14EF-E9E5-4DBB-BF42-9585BBC98776}"/>
              </a:ext>
            </a:extLst>
          </p:cNvPr>
          <p:cNvSpPr/>
          <p:nvPr/>
        </p:nvSpPr>
        <p:spPr>
          <a:xfrm>
            <a:off x="51674" y="4797152"/>
            <a:ext cx="3449695" cy="461665"/>
          </a:xfrm>
          <a:prstGeom prst="rect">
            <a:avLst/>
          </a:prstGeom>
        </p:spPr>
        <p:txBody>
          <a:bodyPr wrap="square">
            <a:spAutoFit/>
          </a:bodyPr>
          <a:lstStyle/>
          <a:p>
            <a:pPr algn="ctr"/>
            <a:r>
              <a:rPr lang="pt-BR" sz="2400" b="1" dirty="0"/>
              <a:t>Robert Gonzalez Medina</a:t>
            </a:r>
            <a:endParaRPr lang="pt-BR" sz="3200" b="1" dirty="0">
              <a:latin typeface="Arial" panose="020B0604020202020204" pitchFamily="34" charset="0"/>
              <a:cs typeface="Arial" panose="020B0604020202020204" pitchFamily="34" charset="0"/>
            </a:endParaRPr>
          </a:p>
        </p:txBody>
      </p:sp>
      <p:pic>
        <p:nvPicPr>
          <p:cNvPr id="15" name="Imagem 14" descr="Uma imagem contendo pessoa, foto, posando, grupo&#10;&#10;Descrição gerada com muito alta confiança">
            <a:extLst>
              <a:ext uri="{FF2B5EF4-FFF2-40B4-BE49-F238E27FC236}">
                <a16:creationId xmlns:a16="http://schemas.microsoft.com/office/drawing/2014/main" id="{C51AE408-3249-404C-B9FA-AF5B92688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69" y="1618295"/>
            <a:ext cx="2863273" cy="3227294"/>
          </a:xfrm>
          <a:prstGeom prst="rect">
            <a:avLst/>
          </a:prstGeom>
        </p:spPr>
      </p:pic>
      <p:pic>
        <p:nvPicPr>
          <p:cNvPr id="17" name="Picture 2" descr="Resultado de imagem para América Central">
            <a:extLst>
              <a:ext uri="{FF2B5EF4-FFF2-40B4-BE49-F238E27FC236}">
                <a16:creationId xmlns:a16="http://schemas.microsoft.com/office/drawing/2014/main" id="{ED37EEF9-3FC5-4E01-83A8-18EC3ACC9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2">
            <a:extLst>
              <a:ext uri="{FF2B5EF4-FFF2-40B4-BE49-F238E27FC236}">
                <a16:creationId xmlns:a16="http://schemas.microsoft.com/office/drawing/2014/main" id="{FF8FC6F7-4BEE-48E2-BFFF-B43A84576E2D}"/>
              </a:ext>
            </a:extLst>
          </p:cNvPr>
          <p:cNvSpPr txBox="1">
            <a:spLocks noChangeArrowheads="1"/>
          </p:cNvSpPr>
          <p:nvPr/>
        </p:nvSpPr>
        <p:spPr bwMode="auto">
          <a:xfrm>
            <a:off x="2771801" y="6434133"/>
            <a:ext cx="1296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México</a:t>
            </a:r>
            <a:endParaRPr lang="pt-BR" altLang="pt-BR" sz="2400" b="1" dirty="0"/>
          </a:p>
        </p:txBody>
      </p:sp>
      <p:cxnSp>
        <p:nvCxnSpPr>
          <p:cNvPr id="19" name="Conector de Seta Reta 18">
            <a:extLst>
              <a:ext uri="{FF2B5EF4-FFF2-40B4-BE49-F238E27FC236}">
                <a16:creationId xmlns:a16="http://schemas.microsoft.com/office/drawing/2014/main" id="{F4CDF1A7-84C9-4FF1-8C56-6CB67323619C}"/>
              </a:ext>
            </a:extLst>
          </p:cNvPr>
          <p:cNvCxnSpPr>
            <a:cxnSpLocks/>
            <a:stCxn id="18" idx="3"/>
          </p:cNvCxnSpPr>
          <p:nvPr/>
        </p:nvCxnSpPr>
        <p:spPr>
          <a:xfrm flipV="1">
            <a:off x="4067944" y="3312770"/>
            <a:ext cx="1229385" cy="33521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2" descr="Resultado de imagem para Mexico animated flag">
            <a:extLst>
              <a:ext uri="{FF2B5EF4-FFF2-40B4-BE49-F238E27FC236}">
                <a16:creationId xmlns:a16="http://schemas.microsoft.com/office/drawing/2014/main" id="{DBD02D4E-7C20-4171-A887-D97E289C8B6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9331" y="5301208"/>
            <a:ext cx="2187784" cy="1440160"/>
          </a:xfrm>
          <a:prstGeom prst="rect">
            <a:avLst/>
          </a:prstGeom>
          <a:noFill/>
          <a:extLst>
            <a:ext uri="{909E8E84-426E-40DD-AFC4-6F175D3DCCD1}">
              <a14:hiddenFill xmlns:a14="http://schemas.microsoft.com/office/drawing/2010/main">
                <a:solidFill>
                  <a:srgbClr val="FFFFFF"/>
                </a:solidFill>
              </a14:hiddenFill>
            </a:ext>
          </a:extLst>
        </p:spPr>
      </p:pic>
      <p:sp>
        <p:nvSpPr>
          <p:cNvPr id="23" name="CaixaDeTexto 22">
            <a:extLst>
              <a:ext uri="{FF2B5EF4-FFF2-40B4-BE49-F238E27FC236}">
                <a16:creationId xmlns:a16="http://schemas.microsoft.com/office/drawing/2014/main" id="{E233BC68-9786-465B-8C24-A14166888BDC}"/>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spTree>
    <p:extLst>
      <p:ext uri="{BB962C8B-B14F-4D97-AF65-F5344CB8AC3E}">
        <p14:creationId xmlns:p14="http://schemas.microsoft.com/office/powerpoint/2010/main" val="202424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Resultado de imagem para iguana mexicana">
            <a:extLst>
              <a:ext uri="{FF2B5EF4-FFF2-40B4-BE49-F238E27FC236}">
                <a16:creationId xmlns:a16="http://schemas.microsoft.com/office/drawing/2014/main" id="{B3C70389-C5BC-43C7-BD25-FB8D88E651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4418061"/>
            <a:ext cx="3212041" cy="240903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sultado de imagem para chichen itza">
            <a:extLst>
              <a:ext uri="{FF2B5EF4-FFF2-40B4-BE49-F238E27FC236}">
                <a16:creationId xmlns:a16="http://schemas.microsoft.com/office/drawing/2014/main" id="{AD75C86B-7F8C-41BD-9F9D-D3F969D461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9078" y="715963"/>
            <a:ext cx="3096345" cy="205616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18">
            <a:extLst>
              <a:ext uri="{FF2B5EF4-FFF2-40B4-BE49-F238E27FC236}">
                <a16:creationId xmlns:a16="http://schemas.microsoft.com/office/drawing/2014/main" id="{207968A7-72B5-415A-AC56-C7EC7F85485F}"/>
              </a:ext>
            </a:extLst>
          </p:cNvPr>
          <p:cNvSpPr txBox="1">
            <a:spLocks noChangeArrowheads="1"/>
          </p:cNvSpPr>
          <p:nvPr/>
        </p:nvSpPr>
        <p:spPr bwMode="auto">
          <a:xfrm>
            <a:off x="78929" y="1564114"/>
            <a:ext cx="3096344" cy="526297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O pico mais alto do México é um vulcão de 5.636 metros de altura e se chama Pico </a:t>
            </a:r>
            <a:r>
              <a:rPr lang="pt-BR" sz="1600" b="1" i="1" dirty="0" err="1"/>
              <a:t>Orizaba</a:t>
            </a:r>
            <a:r>
              <a:rPr lang="pt-BR" sz="1600" b="1" i="1" dirty="0"/>
              <a:t>. É o terceiro maior da América do Norte. A </a:t>
            </a:r>
            <a:r>
              <a:rPr lang="pt-BR" sz="1600" b="1" i="1" dirty="0" err="1"/>
              <a:t>Chichen</a:t>
            </a:r>
            <a:r>
              <a:rPr lang="pt-BR" sz="1600" b="1" i="1" dirty="0"/>
              <a:t> </a:t>
            </a:r>
            <a:r>
              <a:rPr lang="pt-BR" sz="1600" b="1" i="1" dirty="0" err="1"/>
              <a:t>Itza</a:t>
            </a:r>
            <a:r>
              <a:rPr lang="pt-BR" sz="1600" b="1" i="1" dirty="0"/>
              <a:t> é uma pirâmide Maia e patrimônio da humanidade. Recebe mais de um milhão de visitantes todos os anos</a:t>
            </a:r>
          </a:p>
          <a:p>
            <a:r>
              <a:rPr lang="pt-BR" sz="1600" b="1" i="1" dirty="0"/>
              <a:t>• No México, há onças, pumas e enormes iguanas. Nas selvas do sul do México, é possível encontrar vários tipos de lagartos, macacos e pássaros coloridos, como papagaios. As baleias, arraias e peixes-boi são comuns nos oceanos e, às vezes, podem ser vistos nas costas de </a:t>
            </a:r>
            <a:r>
              <a:rPr lang="pt-BR" sz="1600" b="1" i="1" dirty="0" err="1"/>
              <a:t>Yucatán</a:t>
            </a:r>
            <a:r>
              <a:rPr lang="pt-BR" sz="1600" b="1" i="1" dirty="0"/>
              <a:t>.</a:t>
            </a:r>
            <a:endParaRPr lang="pt-BR" sz="1600" b="1" dirty="0"/>
          </a:p>
        </p:txBody>
      </p:sp>
      <p:pic>
        <p:nvPicPr>
          <p:cNvPr id="8194" name="Picture 2" descr="Resultado de imagem para Orizaba">
            <a:extLst>
              <a:ext uri="{FF2B5EF4-FFF2-40B4-BE49-F238E27FC236}">
                <a16:creationId xmlns:a16="http://schemas.microsoft.com/office/drawing/2014/main" id="{23E31571-6155-420C-BF0A-F8286E1BC4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2291720"/>
            <a:ext cx="3491879" cy="230546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8F7C9131-4005-4BF0-B0F0-A8407464CC47}"/>
              </a:ext>
            </a:extLst>
          </p:cNvPr>
          <p:cNvSpPr/>
          <p:nvPr/>
        </p:nvSpPr>
        <p:spPr>
          <a:xfrm>
            <a:off x="5657046" y="2290157"/>
            <a:ext cx="1376531" cy="369332"/>
          </a:xfrm>
          <a:prstGeom prst="rect">
            <a:avLst/>
          </a:prstGeom>
          <a:solidFill>
            <a:schemeClr val="accent6">
              <a:lumMod val="40000"/>
              <a:lumOff val="60000"/>
              <a:alpha val="42000"/>
            </a:schemeClr>
          </a:solidFill>
        </p:spPr>
        <p:txBody>
          <a:bodyPr wrap="none">
            <a:spAutoFit/>
          </a:bodyPr>
          <a:lstStyle/>
          <a:p>
            <a:r>
              <a:rPr lang="pt-BR" b="1" i="1" dirty="0"/>
              <a:t>Pico </a:t>
            </a:r>
            <a:r>
              <a:rPr lang="pt-BR" b="1" i="1" dirty="0" err="1"/>
              <a:t>Orizaba</a:t>
            </a:r>
            <a:endParaRPr lang="pt-BR" dirty="0"/>
          </a:p>
        </p:txBody>
      </p:sp>
      <p:sp>
        <p:nvSpPr>
          <p:cNvPr id="9" name="Retângulo 8">
            <a:extLst>
              <a:ext uri="{FF2B5EF4-FFF2-40B4-BE49-F238E27FC236}">
                <a16:creationId xmlns:a16="http://schemas.microsoft.com/office/drawing/2014/main" id="{085A3EEE-87BB-4D82-9272-9DDDF3BB7A02}"/>
              </a:ext>
            </a:extLst>
          </p:cNvPr>
          <p:cNvSpPr/>
          <p:nvPr/>
        </p:nvSpPr>
        <p:spPr>
          <a:xfrm>
            <a:off x="3203848" y="4418061"/>
            <a:ext cx="854721" cy="369332"/>
          </a:xfrm>
          <a:prstGeom prst="rect">
            <a:avLst/>
          </a:prstGeom>
          <a:solidFill>
            <a:schemeClr val="accent6">
              <a:lumMod val="40000"/>
              <a:lumOff val="60000"/>
              <a:alpha val="42000"/>
            </a:schemeClr>
          </a:solidFill>
        </p:spPr>
        <p:txBody>
          <a:bodyPr wrap="none">
            <a:spAutoFit/>
          </a:bodyPr>
          <a:lstStyle/>
          <a:p>
            <a:r>
              <a:rPr lang="pt-BR" b="1" i="1" dirty="0"/>
              <a:t>Iguana</a:t>
            </a:r>
            <a:endParaRPr lang="pt-BR" dirty="0"/>
          </a:p>
        </p:txBody>
      </p:sp>
      <p:sp>
        <p:nvSpPr>
          <p:cNvPr id="7" name="Espaço Reservado para Texto 6">
            <a:extLst>
              <a:ext uri="{FF2B5EF4-FFF2-40B4-BE49-F238E27FC236}">
                <a16:creationId xmlns:a16="http://schemas.microsoft.com/office/drawing/2014/main" id="{9B21951F-815B-4C9B-AC2C-8FA5A0F1A354}"/>
              </a:ext>
            </a:extLst>
          </p:cNvPr>
          <p:cNvSpPr>
            <a:spLocks noGrp="1"/>
          </p:cNvSpPr>
          <p:nvPr>
            <p:ph type="body" sz="quarter" idx="11"/>
          </p:nvPr>
        </p:nvSpPr>
        <p:spPr/>
        <p:txBody>
          <a:bodyPr/>
          <a:lstStyle/>
          <a:p>
            <a:r>
              <a:rPr lang="pt-BR" dirty="0"/>
              <a:t>Divisão INTERAMERICANA</a:t>
            </a:r>
          </a:p>
          <a:p>
            <a:endParaRPr lang="pt-BR" dirty="0"/>
          </a:p>
        </p:txBody>
      </p:sp>
      <p:sp>
        <p:nvSpPr>
          <p:cNvPr id="3" name="Retângulo 2">
            <a:extLst>
              <a:ext uri="{FF2B5EF4-FFF2-40B4-BE49-F238E27FC236}">
                <a16:creationId xmlns:a16="http://schemas.microsoft.com/office/drawing/2014/main" id="{0F070B8B-5FA9-45C2-B1A7-4A3CABF75425}"/>
              </a:ext>
            </a:extLst>
          </p:cNvPr>
          <p:cNvSpPr/>
          <p:nvPr/>
        </p:nvSpPr>
        <p:spPr>
          <a:xfrm>
            <a:off x="3148980" y="715963"/>
            <a:ext cx="1391471" cy="369332"/>
          </a:xfrm>
          <a:prstGeom prst="rect">
            <a:avLst/>
          </a:prstGeom>
          <a:solidFill>
            <a:schemeClr val="accent6">
              <a:lumMod val="40000"/>
              <a:lumOff val="60000"/>
              <a:alpha val="42000"/>
            </a:schemeClr>
          </a:solidFill>
        </p:spPr>
        <p:txBody>
          <a:bodyPr wrap="none">
            <a:spAutoFit/>
          </a:bodyPr>
          <a:lstStyle/>
          <a:p>
            <a:r>
              <a:rPr lang="pt-BR" b="1" i="1" dirty="0" err="1"/>
              <a:t>Chichen</a:t>
            </a:r>
            <a:r>
              <a:rPr lang="pt-BR" b="1" i="1" dirty="0"/>
              <a:t> </a:t>
            </a:r>
            <a:r>
              <a:rPr lang="pt-BR" b="1" i="1" dirty="0" err="1"/>
              <a:t>Itza</a:t>
            </a:r>
            <a:r>
              <a:rPr lang="pt-BR" b="1" i="1" dirty="0"/>
              <a:t> </a:t>
            </a:r>
          </a:p>
        </p:txBody>
      </p:sp>
    </p:spTree>
    <p:extLst>
      <p:ext uri="{BB962C8B-B14F-4D97-AF65-F5344CB8AC3E}">
        <p14:creationId xmlns:p14="http://schemas.microsoft.com/office/powerpoint/2010/main" val="1593312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Resultado de imagem para América Central">
            <a:extLst>
              <a:ext uri="{FF2B5EF4-FFF2-40B4-BE49-F238E27FC236}">
                <a16:creationId xmlns:a16="http://schemas.microsoft.com/office/drawing/2014/main" id="{13F99E9D-D8AD-4752-A26D-B9B61F3B6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268413"/>
            <a:ext cx="8920162"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CaixaDeTexto 24">
            <a:extLst>
              <a:ext uri="{FF2B5EF4-FFF2-40B4-BE49-F238E27FC236}">
                <a16:creationId xmlns:a16="http://schemas.microsoft.com/office/drawing/2014/main" id="{6A3A146E-EA33-4219-B1C5-32B183C72356}"/>
              </a:ext>
            </a:extLst>
          </p:cNvPr>
          <p:cNvSpPr txBox="1">
            <a:spLocks noChangeArrowheads="1"/>
          </p:cNvSpPr>
          <p:nvPr/>
        </p:nvSpPr>
        <p:spPr bwMode="auto">
          <a:xfrm>
            <a:off x="58738" y="4168775"/>
            <a:ext cx="2581275" cy="2678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rabicPeriod"/>
            </a:pPr>
            <a:r>
              <a:rPr lang="pt-BR" altLang="pt-BR" sz="1200" b="1"/>
              <a:t>Prédio para Centro Comunitário, no Hospital Adventista do Sudeste, em Villahermosa, no México</a:t>
            </a:r>
          </a:p>
          <a:p>
            <a:pPr eaLnBrk="1" hangingPunct="1">
              <a:buFontTx/>
              <a:buAutoNum type="arabicPeriod"/>
            </a:pPr>
            <a:endParaRPr lang="pt-BR" altLang="pt-BR" sz="1200" b="1"/>
          </a:p>
          <a:p>
            <a:pPr eaLnBrk="1" hangingPunct="1">
              <a:buFontTx/>
              <a:buAutoNum type="arabicPeriod"/>
            </a:pPr>
            <a:r>
              <a:rPr lang="pt-BR" altLang="pt-BR" sz="1200" b="1"/>
              <a:t>Centro de Influência e Centro evangelístico, na Universidade Adventista das Antilhas, em Mayaguez, Porto Rico</a:t>
            </a:r>
          </a:p>
          <a:p>
            <a:pPr eaLnBrk="1" hangingPunct="1">
              <a:buFontTx/>
              <a:buAutoNum type="arabicPeriod"/>
            </a:pPr>
            <a:endParaRPr lang="pt-BR" altLang="pt-BR" sz="1200" b="1"/>
          </a:p>
          <a:p>
            <a:pPr eaLnBrk="1" hangingPunct="1">
              <a:buFontTx/>
              <a:buAutoNum type="arabicPeriod"/>
            </a:pPr>
            <a:r>
              <a:rPr lang="pt-BR" altLang="pt-BR" sz="1200" b="1"/>
              <a:t>Igreja na Universidade do Sul do Caribe, em Maracas, Trinidad e Tobago</a:t>
            </a:r>
          </a:p>
        </p:txBody>
      </p:sp>
      <p:cxnSp>
        <p:nvCxnSpPr>
          <p:cNvPr id="34" name="Conector de seta reta 21">
            <a:extLst>
              <a:ext uri="{FF2B5EF4-FFF2-40B4-BE49-F238E27FC236}">
                <a16:creationId xmlns:a16="http://schemas.microsoft.com/office/drawing/2014/main" id="{2B02CD95-F083-4B97-888C-9AAD358AE5C4}"/>
              </a:ext>
            </a:extLst>
          </p:cNvPr>
          <p:cNvCxnSpPr>
            <a:cxnSpLocks/>
            <a:stCxn id="37" idx="6"/>
          </p:cNvCxnSpPr>
          <p:nvPr/>
        </p:nvCxnSpPr>
        <p:spPr>
          <a:xfrm flipV="1">
            <a:off x="2640013" y="3975100"/>
            <a:ext cx="3863975" cy="11699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Elipse 34">
            <a:extLst>
              <a:ext uri="{FF2B5EF4-FFF2-40B4-BE49-F238E27FC236}">
                <a16:creationId xmlns:a16="http://schemas.microsoft.com/office/drawing/2014/main" id="{7F95D1F8-773B-4C21-A331-A96E85560639}"/>
              </a:ext>
            </a:extLst>
          </p:cNvPr>
          <p:cNvSpPr>
            <a:spLocks noChangeAspect="1"/>
          </p:cNvSpPr>
          <p:nvPr/>
        </p:nvSpPr>
        <p:spPr>
          <a:xfrm>
            <a:off x="2268538" y="6011863"/>
            <a:ext cx="539750" cy="323850"/>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3.</a:t>
            </a:r>
          </a:p>
        </p:txBody>
      </p:sp>
      <p:cxnSp>
        <p:nvCxnSpPr>
          <p:cNvPr id="36" name="Conector de seta reta 21">
            <a:extLst>
              <a:ext uri="{FF2B5EF4-FFF2-40B4-BE49-F238E27FC236}">
                <a16:creationId xmlns:a16="http://schemas.microsoft.com/office/drawing/2014/main" id="{E7C097A6-C780-42D3-80FE-A218DC3754EB}"/>
              </a:ext>
            </a:extLst>
          </p:cNvPr>
          <p:cNvCxnSpPr>
            <a:cxnSpLocks/>
            <a:stCxn id="35" idx="6"/>
          </p:cNvCxnSpPr>
          <p:nvPr/>
        </p:nvCxnSpPr>
        <p:spPr>
          <a:xfrm flipV="1">
            <a:off x="2808288" y="5308600"/>
            <a:ext cx="4686300" cy="865188"/>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Elipse 36">
            <a:extLst>
              <a:ext uri="{FF2B5EF4-FFF2-40B4-BE49-F238E27FC236}">
                <a16:creationId xmlns:a16="http://schemas.microsoft.com/office/drawing/2014/main" id="{84AAD446-5318-4240-B9DF-4119697357B5}"/>
              </a:ext>
            </a:extLst>
          </p:cNvPr>
          <p:cNvSpPr>
            <a:spLocks noChangeAspect="1"/>
          </p:cNvSpPr>
          <p:nvPr/>
        </p:nvSpPr>
        <p:spPr>
          <a:xfrm>
            <a:off x="2100263" y="4983163"/>
            <a:ext cx="539750" cy="325437"/>
          </a:xfrm>
          <a:prstGeom prst="ellipse">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2.</a:t>
            </a:r>
          </a:p>
        </p:txBody>
      </p:sp>
      <p:sp>
        <p:nvSpPr>
          <p:cNvPr id="38" name="Elipse 37">
            <a:extLst>
              <a:ext uri="{FF2B5EF4-FFF2-40B4-BE49-F238E27FC236}">
                <a16:creationId xmlns:a16="http://schemas.microsoft.com/office/drawing/2014/main" id="{7D5E1302-0291-48A0-8F49-CE84F158A7D1}"/>
              </a:ext>
            </a:extLst>
          </p:cNvPr>
          <p:cNvSpPr>
            <a:spLocks noChangeAspect="1"/>
          </p:cNvSpPr>
          <p:nvPr/>
        </p:nvSpPr>
        <p:spPr>
          <a:xfrm>
            <a:off x="2100263" y="4095750"/>
            <a:ext cx="539750" cy="32385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1.</a:t>
            </a:r>
          </a:p>
        </p:txBody>
      </p:sp>
      <p:cxnSp>
        <p:nvCxnSpPr>
          <p:cNvPr id="39" name="Conector de seta reta 21">
            <a:extLst>
              <a:ext uri="{FF2B5EF4-FFF2-40B4-BE49-F238E27FC236}">
                <a16:creationId xmlns:a16="http://schemas.microsoft.com/office/drawing/2014/main" id="{E721AA19-28A9-4F99-9B1E-5CAB8A6D5EC3}"/>
              </a:ext>
            </a:extLst>
          </p:cNvPr>
          <p:cNvCxnSpPr>
            <a:cxnSpLocks/>
            <a:stCxn id="38" idx="6"/>
          </p:cNvCxnSpPr>
          <p:nvPr/>
        </p:nvCxnSpPr>
        <p:spPr>
          <a:xfrm flipV="1">
            <a:off x="2640013" y="3411538"/>
            <a:ext cx="539750" cy="846137"/>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1994" name="Espaço Reservado para Texto 1">
            <a:extLst>
              <a:ext uri="{FF2B5EF4-FFF2-40B4-BE49-F238E27FC236}">
                <a16:creationId xmlns:a16="http://schemas.microsoft.com/office/drawing/2014/main" id="{0D787BDA-0BB0-4CB8-91B4-015DE5AB27AD}"/>
              </a:ext>
            </a:extLst>
          </p:cNvPr>
          <p:cNvSpPr>
            <a:spLocks noGrp="1" noChangeArrowheads="1"/>
          </p:cNvSpPr>
          <p:nvPr>
            <p:ph type="body" sz="quarter" idx="10"/>
          </p:nvPr>
        </p:nvSpPr>
        <p:spPr bwMode="auto">
          <a:xfrm>
            <a:off x="34925" y="690563"/>
            <a:ext cx="9109075" cy="523875"/>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pt-BR" altLang="pt-BR"/>
              <a:t>DIVISÃO INTERAMERICANA</a:t>
            </a:r>
          </a:p>
        </p:txBody>
      </p:sp>
      <p:sp>
        <p:nvSpPr>
          <p:cNvPr id="4" name="Retângulo 3">
            <a:extLst>
              <a:ext uri="{FF2B5EF4-FFF2-40B4-BE49-F238E27FC236}">
                <a16:creationId xmlns:a16="http://schemas.microsoft.com/office/drawing/2014/main" id="{E62DFF5F-2A9E-4643-99EE-34B08EC43BC9}"/>
              </a:ext>
            </a:extLst>
          </p:cNvPr>
          <p:cNvSpPr/>
          <p:nvPr/>
        </p:nvSpPr>
        <p:spPr>
          <a:xfrm>
            <a:off x="34925" y="-123396"/>
            <a:ext cx="9109075" cy="923330"/>
          </a:xfrm>
          <a:prstGeom prst="rect">
            <a:avLst/>
          </a:prstGeom>
          <a:noFill/>
        </p:spPr>
        <p:txBody>
          <a:bodyPr>
            <a:spAutoFit/>
          </a:bodyPr>
          <a:lstStyle/>
          <a:p>
            <a:pPr algn="ctr">
              <a:defRPr/>
            </a:pPr>
            <a:r>
              <a:rPr lang="pt-BR" sz="5400" b="1" dirty="0">
                <a:ln w="12700">
                  <a:solidFill>
                    <a:schemeClr val="accent3">
                      <a:lumMod val="50000"/>
                    </a:schemeClr>
                  </a:solidFill>
                  <a:prstDash val="solid"/>
                </a:ln>
                <a:solidFill>
                  <a:srgbClr val="FFFF00"/>
                </a:solidFill>
                <a:effectLst>
                  <a:innerShdw blurRad="177800">
                    <a:schemeClr val="accent3">
                      <a:lumMod val="50000"/>
                    </a:schemeClr>
                  </a:innerShdw>
                </a:effectLst>
              </a:rPr>
              <a:t>DESTINO DAS OFERTAS</a:t>
            </a:r>
          </a:p>
        </p:txBody>
      </p:sp>
    </p:spTree>
    <p:extLst>
      <p:ext uri="{BB962C8B-B14F-4D97-AF65-F5344CB8AC3E}">
        <p14:creationId xmlns:p14="http://schemas.microsoft.com/office/powerpoint/2010/main" val="487699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Effect transition="in" filter="fade">
                                      <p:cBhvr>
                                        <p:cTn id="14" dur="10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78929" y="711746"/>
            <a:ext cx="2903052" cy="52937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a:solidFill>
                  <a:srgbClr val="FF0000"/>
                </a:solidFill>
                <a:latin typeface="Comic Sans MS" panose="030F0702030302020204" pitchFamily="66" charset="0"/>
              </a:rPr>
              <a:t>Sapos ponta-de-flecha</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Os sapos </a:t>
            </a:r>
            <a:r>
              <a:rPr lang="es-ES" sz="1400" dirty="0" err="1">
                <a:latin typeface="Comic Sans MS" panose="030F0702030302020204" pitchFamily="66" charset="0"/>
              </a:rPr>
              <a:t>ponta</a:t>
            </a:r>
            <a:r>
              <a:rPr lang="es-ES" sz="1400" dirty="0">
                <a:latin typeface="Comic Sans MS" panose="030F0702030302020204" pitchFamily="66" charset="0"/>
              </a:rPr>
              <a:t>-de-flecha </a:t>
            </a:r>
            <a:r>
              <a:rPr lang="es-ES" sz="1400" dirty="0" err="1">
                <a:latin typeface="Comic Sans MS" panose="030F0702030302020204" pitchFamily="66" charset="0"/>
              </a:rPr>
              <a:t>são</a:t>
            </a:r>
            <a:r>
              <a:rPr lang="es-ES" sz="1400" dirty="0">
                <a:latin typeface="Comic Sans MS" panose="030F0702030302020204" pitchFamily="66" charset="0"/>
              </a:rPr>
              <a:t> encontrados </a:t>
            </a:r>
            <a:r>
              <a:rPr lang="es-ES" sz="1400" dirty="0" err="1">
                <a:latin typeface="Comic Sans MS" panose="030F0702030302020204" pitchFamily="66" charset="0"/>
              </a:rPr>
              <a:t>nas</a:t>
            </a:r>
            <a:r>
              <a:rPr lang="es-ES" sz="1400" dirty="0">
                <a:latin typeface="Comic Sans MS" panose="030F0702030302020204" pitchFamily="66" charset="0"/>
              </a:rPr>
              <a:t> florestas da </a:t>
            </a:r>
            <a:r>
              <a:rPr lang="es-ES" sz="1400" b="1" i="1" dirty="0" err="1">
                <a:latin typeface="Comic Sans MS" panose="030F0702030302020204" pitchFamily="66" charset="0"/>
              </a:rPr>
              <a:t>Colômbia</a:t>
            </a:r>
            <a:r>
              <a:rPr lang="es-ES" sz="1400" b="1" i="1" dirty="0">
                <a:latin typeface="Comic Sans MS" panose="030F0702030302020204" pitchFamily="66" charset="0"/>
              </a:rPr>
              <a:t>; </a:t>
            </a:r>
          </a:p>
          <a:p>
            <a:pPr algn="just"/>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 São sapos coloridos, bonitos, chamativos, mas cuidado com eles, são muito venenosos</a:t>
            </a:r>
            <a:r>
              <a:rPr lang="pt-BR" sz="1400" dirty="0">
                <a:latin typeface="Comic Sans MS" panose="030F0702030302020204" pitchFamily="66" charset="0"/>
                <a:cs typeface="Arial" panose="020B0604020202020204" pitchFamily="34" charset="0"/>
              </a:rPr>
              <a:t>;</a:t>
            </a:r>
          </a:p>
          <a:p>
            <a:pPr algn="just"/>
            <a:endParaRPr lang="pt-BR" sz="14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400" dirty="0">
                <a:latin typeface="Comic Sans MS" panose="030F0702030302020204" pitchFamily="66" charset="0"/>
              </a:rPr>
              <a:t>Os índios da Colômbia usavam a pele desses anfíbios para envenenar a ponta de dardos e flechas, para caçar animais;</a:t>
            </a:r>
          </a:p>
          <a:p>
            <a:pPr algn="just"/>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São muito pequeninas, gostam de lugares úmidos e se alimentam de insetos;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As cores funcionam como um aviso para seus predadores: não cheguem perto de mim, sou perigoso.</a:t>
            </a:r>
          </a:p>
        </p:txBody>
      </p:sp>
      <p:sp>
        <p:nvSpPr>
          <p:cNvPr id="13" name="CaixaDeTexto 12"/>
          <p:cNvSpPr txBox="1"/>
          <p:nvPr/>
        </p:nvSpPr>
        <p:spPr>
          <a:xfrm>
            <a:off x="1506444" y="6195151"/>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 Colômbia</a:t>
            </a:r>
          </a:p>
        </p:txBody>
      </p:sp>
      <p:pic>
        <p:nvPicPr>
          <p:cNvPr id="1026"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825" y="856399"/>
            <a:ext cx="3251312" cy="21056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1710" y="1277590"/>
            <a:ext cx="1982768" cy="19827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m para ranas  colomb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8825" y="3140968"/>
            <a:ext cx="3481613" cy="24786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descr="Yellow-banded.poison.dart.frog.ar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090" y="4007046"/>
            <a:ext cx="2182009" cy="270569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3764" y="5837235"/>
            <a:ext cx="1518236" cy="1012355"/>
          </a:xfrm>
          <a:prstGeom prst="rect">
            <a:avLst/>
          </a:prstGeom>
        </p:spPr>
      </p:pic>
      <p:sp>
        <p:nvSpPr>
          <p:cNvPr id="6" name="Espaço Reservado para Texto 5">
            <a:extLst>
              <a:ext uri="{FF2B5EF4-FFF2-40B4-BE49-F238E27FC236}">
                <a16:creationId xmlns:a16="http://schemas.microsoft.com/office/drawing/2014/main" id="{147B8DA1-4848-4CAA-AF9F-5F69547F7B04}"/>
              </a:ext>
            </a:extLst>
          </p:cNvPr>
          <p:cNvSpPr>
            <a:spLocks noGrp="1"/>
          </p:cNvSpPr>
          <p:nvPr>
            <p:ph type="body" sz="quarter" idx="11"/>
          </p:nvPr>
        </p:nvSpPr>
        <p:spPr/>
        <p:txBody>
          <a:bodyPr/>
          <a:lstStyle/>
          <a:p>
            <a:r>
              <a:rPr lang="pt-BR" dirty="0"/>
              <a:t>Divisão INTERAMERICANA</a:t>
            </a:r>
          </a:p>
        </p:txBody>
      </p:sp>
    </p:spTree>
    <p:extLst>
      <p:ext uri="{BB962C8B-B14F-4D97-AF65-F5344CB8AC3E}">
        <p14:creationId xmlns:p14="http://schemas.microsoft.com/office/powerpoint/2010/main" val="2948734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2868213A-407E-41B0-9678-86ABE4DECC24}"/>
              </a:ext>
            </a:extLst>
          </p:cNvPr>
          <p:cNvSpPr>
            <a:spLocks noGrp="1"/>
          </p:cNvSpPr>
          <p:nvPr>
            <p:ph type="body" sz="quarter" idx="11"/>
          </p:nvPr>
        </p:nvSpPr>
        <p:spPr/>
        <p:txBody>
          <a:bodyPr/>
          <a:lstStyle/>
          <a:p>
            <a:r>
              <a:rPr lang="pt-BR" dirty="0"/>
              <a:t>Missões – 03 de março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A cura de Uriel</a:t>
            </a:r>
          </a:p>
        </p:txBody>
      </p:sp>
      <p:sp>
        <p:nvSpPr>
          <p:cNvPr id="17" name="Retângulo 16">
            <a:extLst>
              <a:ext uri="{FF2B5EF4-FFF2-40B4-BE49-F238E27FC236}">
                <a16:creationId xmlns:a16="http://schemas.microsoft.com/office/drawing/2014/main" id="{D774CBE5-6330-45DA-A43D-DF3E8A49A4D2}"/>
              </a:ext>
            </a:extLst>
          </p:cNvPr>
          <p:cNvSpPr/>
          <p:nvPr/>
        </p:nvSpPr>
        <p:spPr>
          <a:xfrm>
            <a:off x="107504" y="4557551"/>
            <a:ext cx="3312368" cy="430887"/>
          </a:xfrm>
          <a:prstGeom prst="rect">
            <a:avLst/>
          </a:prstGeom>
        </p:spPr>
        <p:txBody>
          <a:bodyPr wrap="square">
            <a:spAutoFit/>
          </a:bodyPr>
          <a:lstStyle/>
          <a:p>
            <a:pPr algn="ctr"/>
            <a:r>
              <a:rPr lang="pt-BR" sz="2200" b="1" dirty="0"/>
              <a:t>Uriel </a:t>
            </a:r>
            <a:r>
              <a:rPr lang="pt-BR" sz="2200" b="1" dirty="0" err="1"/>
              <a:t>Arodi</a:t>
            </a:r>
            <a:r>
              <a:rPr lang="pt-BR" sz="2200" b="1" dirty="0"/>
              <a:t> Albino Ramos</a:t>
            </a:r>
            <a:endParaRPr lang="pt-BR" sz="2200" b="1" dirty="0">
              <a:latin typeface="Arial" panose="020B0604020202020204" pitchFamily="34" charset="0"/>
              <a:cs typeface="Arial" panose="020B0604020202020204" pitchFamily="34" charset="0"/>
            </a:endParaRPr>
          </a:p>
        </p:txBody>
      </p:sp>
      <p:pic>
        <p:nvPicPr>
          <p:cNvPr id="4" name="Imagem 3" descr="Uma imagem contendo parede, pessoa, interior, mantendo&#10;&#10;Descrição gerada com muito alta confiança">
            <a:extLst>
              <a:ext uri="{FF2B5EF4-FFF2-40B4-BE49-F238E27FC236}">
                <a16:creationId xmlns:a16="http://schemas.microsoft.com/office/drawing/2014/main" id="{9FBF9B60-912C-4BB5-8046-F74A431F6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19" y="1692285"/>
            <a:ext cx="2943225" cy="2886075"/>
          </a:xfrm>
          <a:prstGeom prst="rect">
            <a:avLst/>
          </a:prstGeom>
        </p:spPr>
      </p:pic>
      <p:pic>
        <p:nvPicPr>
          <p:cNvPr id="14" name="Picture 2" descr="Resultado de imagem para América Central">
            <a:extLst>
              <a:ext uri="{FF2B5EF4-FFF2-40B4-BE49-F238E27FC236}">
                <a16:creationId xmlns:a16="http://schemas.microsoft.com/office/drawing/2014/main" id="{7000E981-CDDD-47A2-9BF4-7EFA533B6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2">
            <a:extLst>
              <a:ext uri="{FF2B5EF4-FFF2-40B4-BE49-F238E27FC236}">
                <a16:creationId xmlns:a16="http://schemas.microsoft.com/office/drawing/2014/main" id="{8044E253-47BF-4AE3-9DC3-864F91306F28}"/>
              </a:ext>
            </a:extLst>
          </p:cNvPr>
          <p:cNvSpPr txBox="1">
            <a:spLocks noChangeArrowheads="1"/>
          </p:cNvSpPr>
          <p:nvPr/>
        </p:nvSpPr>
        <p:spPr bwMode="auto">
          <a:xfrm>
            <a:off x="2771801" y="6434133"/>
            <a:ext cx="1296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México</a:t>
            </a:r>
            <a:endParaRPr lang="pt-BR" altLang="pt-BR" sz="2400" b="1" dirty="0"/>
          </a:p>
        </p:txBody>
      </p:sp>
      <p:cxnSp>
        <p:nvCxnSpPr>
          <p:cNvPr id="16" name="Conector de Seta Reta 15">
            <a:extLst>
              <a:ext uri="{FF2B5EF4-FFF2-40B4-BE49-F238E27FC236}">
                <a16:creationId xmlns:a16="http://schemas.microsoft.com/office/drawing/2014/main" id="{43F95629-642D-46BB-8BE6-172B0813591E}"/>
              </a:ext>
            </a:extLst>
          </p:cNvPr>
          <p:cNvCxnSpPr>
            <a:cxnSpLocks/>
            <a:stCxn id="15" idx="3"/>
          </p:cNvCxnSpPr>
          <p:nvPr/>
        </p:nvCxnSpPr>
        <p:spPr>
          <a:xfrm flipV="1">
            <a:off x="4067944" y="3312770"/>
            <a:ext cx="1229385" cy="33521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2" descr="Resultado de imagem para Mexico animated flag">
            <a:extLst>
              <a:ext uri="{FF2B5EF4-FFF2-40B4-BE49-F238E27FC236}">
                <a16:creationId xmlns:a16="http://schemas.microsoft.com/office/drawing/2014/main" id="{88154056-0805-49AB-B07E-5E718EA3DA2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9331" y="5301208"/>
            <a:ext cx="2187784" cy="1440160"/>
          </a:xfrm>
          <a:prstGeom prst="rect">
            <a:avLst/>
          </a:prstGeom>
          <a:noFill/>
          <a:extLst>
            <a:ext uri="{909E8E84-426E-40DD-AFC4-6F175D3DCCD1}">
              <a14:hiddenFill xmlns:a14="http://schemas.microsoft.com/office/drawing/2010/main">
                <a:solidFill>
                  <a:srgbClr val="FFFFFF"/>
                </a:solidFill>
              </a14:hiddenFill>
            </a:ext>
          </a:extLst>
        </p:spPr>
      </p:pic>
      <p:sp>
        <p:nvSpPr>
          <p:cNvPr id="19" name="CaixaDeTexto 18">
            <a:extLst>
              <a:ext uri="{FF2B5EF4-FFF2-40B4-BE49-F238E27FC236}">
                <a16:creationId xmlns:a16="http://schemas.microsoft.com/office/drawing/2014/main" id="{A7D4B0D3-B916-4610-8D0E-55199BBC8FE1}"/>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spTree>
    <p:extLst>
      <p:ext uri="{BB962C8B-B14F-4D97-AF65-F5344CB8AC3E}">
        <p14:creationId xmlns:p14="http://schemas.microsoft.com/office/powerpoint/2010/main" val="425253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41B8E394-7FDF-4572-92EE-4D930FC9EF1F}"/>
              </a:ext>
            </a:extLst>
          </p:cNvPr>
          <p:cNvSpPr txBox="1">
            <a:spLocks noChangeArrowheads="1"/>
          </p:cNvSpPr>
          <p:nvPr/>
        </p:nvSpPr>
        <p:spPr bwMode="auto">
          <a:xfrm>
            <a:off x="97979" y="4253855"/>
            <a:ext cx="3096344" cy="255454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O Chihuahua, a menor raça de cães do mundo, foi assim nomeado em homenagem a um estado mexicano.</a:t>
            </a:r>
          </a:p>
          <a:p>
            <a:r>
              <a:rPr lang="pt-BR" sz="1600" b="1" i="1" dirty="0"/>
              <a:t>• Os artistas do país podem pagar os impostos usando obras de arte. O México tem o maior número de museus do mundo.</a:t>
            </a:r>
            <a:endParaRPr lang="pt-BR" sz="1600" b="1" dirty="0"/>
          </a:p>
        </p:txBody>
      </p:sp>
      <p:pic>
        <p:nvPicPr>
          <p:cNvPr id="9220" name="Picture 4" descr="Resultado de imagem para chihuahua">
            <a:extLst>
              <a:ext uri="{FF2B5EF4-FFF2-40B4-BE49-F238E27FC236}">
                <a16:creationId xmlns:a16="http://schemas.microsoft.com/office/drawing/2014/main" id="{1F3FEE4C-7C9C-40ED-A638-E7D85CAAF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9" y="737857"/>
            <a:ext cx="4473724" cy="338757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sultado de imagem para Museu cidade do mexico">
            <a:extLst>
              <a:ext uri="{FF2B5EF4-FFF2-40B4-BE49-F238E27FC236}">
                <a16:creationId xmlns:a16="http://schemas.microsoft.com/office/drawing/2014/main" id="{1135A29F-3405-4A40-9F60-276AB0B5E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020" y="4135404"/>
            <a:ext cx="5219186" cy="269402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F7BA9782-2704-4A4B-A34D-CEEDD61B34B7}"/>
              </a:ext>
            </a:extLst>
          </p:cNvPr>
          <p:cNvSpPr/>
          <p:nvPr/>
        </p:nvSpPr>
        <p:spPr>
          <a:xfrm>
            <a:off x="97979" y="3121918"/>
            <a:ext cx="1213794" cy="369332"/>
          </a:xfrm>
          <a:prstGeom prst="rect">
            <a:avLst/>
          </a:prstGeom>
          <a:solidFill>
            <a:srgbClr val="FFFF00">
              <a:alpha val="24000"/>
            </a:srgbClr>
          </a:solidFill>
        </p:spPr>
        <p:txBody>
          <a:bodyPr wrap="none">
            <a:spAutoFit/>
          </a:bodyPr>
          <a:lstStyle/>
          <a:p>
            <a:r>
              <a:rPr lang="pt-BR" b="1" i="1" dirty="0"/>
              <a:t>Chihuahua</a:t>
            </a:r>
            <a:endParaRPr lang="pt-BR" dirty="0"/>
          </a:p>
        </p:txBody>
      </p:sp>
      <p:sp>
        <p:nvSpPr>
          <p:cNvPr id="8" name="Retângulo 7">
            <a:extLst>
              <a:ext uri="{FF2B5EF4-FFF2-40B4-BE49-F238E27FC236}">
                <a16:creationId xmlns:a16="http://schemas.microsoft.com/office/drawing/2014/main" id="{EC0110E2-E8B2-4E6A-98A9-40DAABC116C1}"/>
              </a:ext>
            </a:extLst>
          </p:cNvPr>
          <p:cNvSpPr/>
          <p:nvPr/>
        </p:nvSpPr>
        <p:spPr>
          <a:xfrm>
            <a:off x="3890020" y="4115909"/>
            <a:ext cx="1995033" cy="646331"/>
          </a:xfrm>
          <a:prstGeom prst="rect">
            <a:avLst/>
          </a:prstGeom>
          <a:solidFill>
            <a:srgbClr val="FFFF00">
              <a:alpha val="24000"/>
            </a:srgbClr>
          </a:solidFill>
        </p:spPr>
        <p:txBody>
          <a:bodyPr wrap="none">
            <a:spAutoFit/>
          </a:bodyPr>
          <a:lstStyle/>
          <a:p>
            <a:r>
              <a:rPr lang="pt-BR" b="1" i="1" dirty="0"/>
              <a:t>Museu </a:t>
            </a:r>
            <a:r>
              <a:rPr lang="pt-BR" b="1" i="1" dirty="0" err="1"/>
              <a:t>Soumaya</a:t>
            </a:r>
            <a:endParaRPr lang="pt-BR" b="1" i="1" dirty="0"/>
          </a:p>
          <a:p>
            <a:r>
              <a:rPr lang="pt-BR" b="1" i="1" dirty="0"/>
              <a:t>(cidade do México)</a:t>
            </a:r>
            <a:endParaRPr lang="pt-BR" dirty="0"/>
          </a:p>
        </p:txBody>
      </p:sp>
      <p:pic>
        <p:nvPicPr>
          <p:cNvPr id="9224" name="Picture 8" descr="Resultado de imagem para Museu cidade do mexico">
            <a:extLst>
              <a:ext uri="{FF2B5EF4-FFF2-40B4-BE49-F238E27FC236}">
                <a16:creationId xmlns:a16="http://schemas.microsoft.com/office/drawing/2014/main" id="{0A626C11-0DF2-4644-AC94-2B4B359ADC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1604" y="836712"/>
            <a:ext cx="4291553" cy="2448272"/>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38345FB0-A8BC-4363-89F4-DD83128A3E88}"/>
              </a:ext>
            </a:extLst>
          </p:cNvPr>
          <p:cNvSpPr/>
          <p:nvPr/>
        </p:nvSpPr>
        <p:spPr>
          <a:xfrm>
            <a:off x="8196537" y="836712"/>
            <a:ext cx="835485" cy="369332"/>
          </a:xfrm>
          <a:prstGeom prst="rect">
            <a:avLst/>
          </a:prstGeom>
          <a:solidFill>
            <a:srgbClr val="FFFF00">
              <a:alpha val="59000"/>
            </a:srgbClr>
          </a:solidFill>
        </p:spPr>
        <p:txBody>
          <a:bodyPr wrap="none">
            <a:spAutoFit/>
          </a:bodyPr>
          <a:lstStyle/>
          <a:p>
            <a:r>
              <a:rPr lang="pt-BR" b="1" i="1" dirty="0"/>
              <a:t>Museu</a:t>
            </a:r>
            <a:endParaRPr lang="pt-BR" dirty="0"/>
          </a:p>
        </p:txBody>
      </p:sp>
      <p:sp>
        <p:nvSpPr>
          <p:cNvPr id="5" name="Espaço Reservado para Texto 4">
            <a:extLst>
              <a:ext uri="{FF2B5EF4-FFF2-40B4-BE49-F238E27FC236}">
                <a16:creationId xmlns:a16="http://schemas.microsoft.com/office/drawing/2014/main" id="{AC4191F9-F8FE-47DD-8A32-7B0ECE73C1E7}"/>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3933680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3382" y="717024"/>
            <a:ext cx="2903052" cy="35855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err="1">
                <a:solidFill>
                  <a:srgbClr val="FF0000"/>
                </a:solidFill>
                <a:latin typeface="Comic Sans MS" panose="030F0702030302020204" pitchFamily="66" charset="0"/>
              </a:rPr>
              <a:t>Turpial</a:t>
            </a:r>
            <a:r>
              <a:rPr lang="pt-BR" sz="1600" b="1" dirty="0">
                <a:solidFill>
                  <a:srgbClr val="FF0000"/>
                </a:solidFill>
                <a:latin typeface="Comic Sans MS" panose="030F0702030302020204" pitchFamily="66" charset="0"/>
              </a:rPr>
              <a:t> 	</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300" dirty="0">
                <a:latin typeface="Comic Sans MS" panose="030F0702030302020204" pitchFamily="66" charset="0"/>
              </a:rPr>
              <a:t>O Turpial, </a:t>
            </a:r>
            <a:r>
              <a:rPr lang="es-ES" sz="1300" dirty="0" err="1">
                <a:latin typeface="Comic Sans MS" panose="030F0702030302020204" pitchFamily="66" charset="0"/>
              </a:rPr>
              <a:t>também</a:t>
            </a:r>
            <a:r>
              <a:rPr lang="es-ES" sz="1300" dirty="0">
                <a:latin typeface="Comic Sans MS" panose="030F0702030302020204" pitchFamily="66" charset="0"/>
              </a:rPr>
              <a:t> </a:t>
            </a:r>
            <a:r>
              <a:rPr lang="es-ES" sz="1300" dirty="0" err="1">
                <a:latin typeface="Comic Sans MS" panose="030F0702030302020204" pitchFamily="66" charset="0"/>
              </a:rPr>
              <a:t>conhecido</a:t>
            </a:r>
            <a:r>
              <a:rPr lang="es-ES" sz="1300" dirty="0">
                <a:latin typeface="Comic Sans MS" panose="030F0702030302020204" pitchFamily="66" charset="0"/>
              </a:rPr>
              <a:t> por </a:t>
            </a:r>
            <a:r>
              <a:rPr lang="es-ES" sz="1300" dirty="0" err="1">
                <a:latin typeface="Comic Sans MS" panose="030F0702030302020204" pitchFamily="66" charset="0"/>
              </a:rPr>
              <a:t>currupião</a:t>
            </a:r>
            <a:r>
              <a:rPr lang="es-ES" sz="1300" dirty="0">
                <a:latin typeface="Comic Sans MS" panose="030F0702030302020204" pitchFamily="66" charset="0"/>
              </a:rPr>
              <a:t>, é o </a:t>
            </a:r>
            <a:r>
              <a:rPr lang="es-ES" sz="1300" dirty="0" err="1">
                <a:latin typeface="Comic Sans MS" panose="030F0702030302020204" pitchFamily="66" charset="0"/>
              </a:rPr>
              <a:t>passáro</a:t>
            </a:r>
            <a:r>
              <a:rPr lang="es-ES" sz="1300" dirty="0">
                <a:latin typeface="Comic Sans MS" panose="030F0702030302020204" pitchFamily="66" charset="0"/>
              </a:rPr>
              <a:t> nacional da </a:t>
            </a:r>
            <a:r>
              <a:rPr lang="es-ES" sz="1300" b="1" dirty="0">
                <a:latin typeface="Comic Sans MS" panose="030F0702030302020204" pitchFamily="66" charset="0"/>
              </a:rPr>
              <a:t>Venezuela</a:t>
            </a:r>
            <a:r>
              <a:rPr lang="es-ES" sz="1300" b="1" i="1" dirty="0">
                <a:latin typeface="Comic Sans MS" panose="030F0702030302020204" pitchFamily="66" charset="0"/>
              </a:rPr>
              <a:t>; </a:t>
            </a:r>
          </a:p>
          <a:p>
            <a:pPr algn="just"/>
            <a:endParaRPr lang="es-ES"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É uma ave preta e amarela com uma raia branca longa através da asa (que é preta);</a:t>
            </a:r>
          </a:p>
          <a:p>
            <a:pPr marL="285750" indent="-285750" algn="just">
              <a:buFont typeface="Wingdings" panose="05000000000000000000" pitchFamily="2" charset="2"/>
              <a:buChar char="Ø"/>
            </a:pPr>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 Habita a floresta onde se alimenta de insetos, frutas e ovos;</a:t>
            </a:r>
            <a:endParaRPr lang="pt-BR" sz="1300" dirty="0">
              <a:latin typeface="Comic Sans MS" panose="030F0702030302020204" pitchFamily="66" charset="0"/>
              <a:cs typeface="Arial" panose="020B0604020202020204" pitchFamily="34" charset="0"/>
            </a:endParaRPr>
          </a:p>
          <a:p>
            <a:pPr algn="just"/>
            <a:endParaRPr lang="pt-BR" sz="13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300" dirty="0">
                <a:latin typeface="Comic Sans MS" panose="030F0702030302020204" pitchFamily="66" charset="0"/>
              </a:rPr>
              <a:t>Constrói seu ninho em cactos.</a:t>
            </a:r>
          </a:p>
          <a:p>
            <a:pPr algn="just"/>
            <a:endParaRPr lang="pt-BR" sz="1400" dirty="0">
              <a:latin typeface="Comic Sans MS" panose="030F0702030302020204" pitchFamily="66" charset="0"/>
            </a:endParaRPr>
          </a:p>
        </p:txBody>
      </p:sp>
      <p:sp>
        <p:nvSpPr>
          <p:cNvPr id="13" name="CaixaDeTexto 12"/>
          <p:cNvSpPr txBox="1"/>
          <p:nvPr/>
        </p:nvSpPr>
        <p:spPr>
          <a:xfrm>
            <a:off x="688362" y="5955883"/>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 Venezuela</a:t>
            </a:r>
          </a:p>
        </p:txBody>
      </p:sp>
      <p:pic>
        <p:nvPicPr>
          <p:cNvPr id="3074" name="Picture 2" descr="Imagem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b="4742"/>
          <a:stretch/>
        </p:blipFill>
        <p:spPr bwMode="auto">
          <a:xfrm>
            <a:off x="3142109" y="908721"/>
            <a:ext cx="1573907" cy="3725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908721"/>
            <a:ext cx="2928620" cy="2584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0" name="Picture 8" descr="Resultado de imagem para troupi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4985" y="3725079"/>
            <a:ext cx="3446093" cy="2584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2" name="Picture 10" descr="Resultado de imagem para troupi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4839546"/>
            <a:ext cx="2744722" cy="1829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4" name="Picture 12" descr="Bandeira da Venezuel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362" y="4725144"/>
            <a:ext cx="1723398" cy="1140195"/>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Texto 2">
            <a:extLst>
              <a:ext uri="{FF2B5EF4-FFF2-40B4-BE49-F238E27FC236}">
                <a16:creationId xmlns:a16="http://schemas.microsoft.com/office/drawing/2014/main" id="{6A984626-47CB-4C5B-AC17-AB45564133D4}"/>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1511544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sultado de imagem para América Central">
            <a:extLst>
              <a:ext uri="{FF2B5EF4-FFF2-40B4-BE49-F238E27FC236}">
                <a16:creationId xmlns:a16="http://schemas.microsoft.com/office/drawing/2014/main" id="{6FCFC4F1-9001-4090-9020-62B5FCE30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55EFB530-88BD-4499-997D-41BE635F0E72}"/>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sp>
        <p:nvSpPr>
          <p:cNvPr id="3" name="Espaço Reservado para Texto 2">
            <a:extLst>
              <a:ext uri="{FF2B5EF4-FFF2-40B4-BE49-F238E27FC236}">
                <a16:creationId xmlns:a16="http://schemas.microsoft.com/office/drawing/2014/main" id="{815BBB52-38C3-49DD-A735-470C4EBE520C}"/>
              </a:ext>
            </a:extLst>
          </p:cNvPr>
          <p:cNvSpPr>
            <a:spLocks noGrp="1"/>
          </p:cNvSpPr>
          <p:nvPr>
            <p:ph type="body" sz="quarter" idx="11"/>
          </p:nvPr>
        </p:nvSpPr>
        <p:spPr/>
        <p:txBody>
          <a:bodyPr/>
          <a:lstStyle/>
          <a:p>
            <a:r>
              <a:rPr lang="pt-BR" dirty="0"/>
              <a:t>Missões – 10 de março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Você conhece Deus?</a:t>
            </a:r>
          </a:p>
        </p:txBody>
      </p:sp>
      <p:sp>
        <p:nvSpPr>
          <p:cNvPr id="13" name="CaixaDeTexto 2">
            <a:extLst>
              <a:ext uri="{FF2B5EF4-FFF2-40B4-BE49-F238E27FC236}">
                <a16:creationId xmlns:a16="http://schemas.microsoft.com/office/drawing/2014/main" id="{A34DBC69-EF54-4E9E-A0D7-29FDDAA0A647}"/>
              </a:ext>
            </a:extLst>
          </p:cNvPr>
          <p:cNvSpPr txBox="1">
            <a:spLocks noChangeArrowheads="1"/>
          </p:cNvSpPr>
          <p:nvPr/>
        </p:nvSpPr>
        <p:spPr bwMode="auto">
          <a:xfrm>
            <a:off x="2771801" y="6434133"/>
            <a:ext cx="1152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Belize</a:t>
            </a:r>
            <a:endParaRPr lang="pt-BR" altLang="pt-BR" sz="2400" b="1" dirty="0"/>
          </a:p>
        </p:txBody>
      </p:sp>
      <p:sp>
        <p:nvSpPr>
          <p:cNvPr id="16" name="Retângulo 15">
            <a:extLst>
              <a:ext uri="{FF2B5EF4-FFF2-40B4-BE49-F238E27FC236}">
                <a16:creationId xmlns:a16="http://schemas.microsoft.com/office/drawing/2014/main" id="{0DD5F670-0AE7-4D34-BC36-0E4A9DC53EDC}"/>
              </a:ext>
            </a:extLst>
          </p:cNvPr>
          <p:cNvSpPr/>
          <p:nvPr/>
        </p:nvSpPr>
        <p:spPr>
          <a:xfrm>
            <a:off x="107504" y="4683530"/>
            <a:ext cx="3312368" cy="461665"/>
          </a:xfrm>
          <a:prstGeom prst="rect">
            <a:avLst/>
          </a:prstGeom>
        </p:spPr>
        <p:txBody>
          <a:bodyPr wrap="square">
            <a:spAutoFit/>
          </a:bodyPr>
          <a:lstStyle/>
          <a:p>
            <a:pPr algn="ctr"/>
            <a:r>
              <a:rPr lang="pt-BR" sz="2400" b="1" dirty="0">
                <a:latin typeface="Arial" panose="020B0604020202020204" pitchFamily="34" charset="0"/>
                <a:cs typeface="Arial" panose="020B0604020202020204" pitchFamily="34" charset="0"/>
              </a:rPr>
              <a:t>Angel </a:t>
            </a:r>
            <a:r>
              <a:rPr lang="pt-BR" sz="2400" b="1" dirty="0" err="1">
                <a:latin typeface="Arial" panose="020B0604020202020204" pitchFamily="34" charset="0"/>
                <a:cs typeface="Arial" panose="020B0604020202020204" pitchFamily="34" charset="0"/>
              </a:rPr>
              <a:t>Sabal</a:t>
            </a:r>
            <a:endParaRPr lang="pt-BR" sz="2400" b="1" dirty="0">
              <a:latin typeface="Arial" panose="020B0604020202020204" pitchFamily="34" charset="0"/>
              <a:cs typeface="Arial" panose="020B0604020202020204" pitchFamily="34" charset="0"/>
            </a:endParaRPr>
          </a:p>
        </p:txBody>
      </p:sp>
      <p:cxnSp>
        <p:nvCxnSpPr>
          <p:cNvPr id="19" name="Conector de Seta Reta 18">
            <a:extLst>
              <a:ext uri="{FF2B5EF4-FFF2-40B4-BE49-F238E27FC236}">
                <a16:creationId xmlns:a16="http://schemas.microsoft.com/office/drawing/2014/main" id="{7AEFAC11-6051-4478-AEAD-0DF1DF3C8143}"/>
              </a:ext>
            </a:extLst>
          </p:cNvPr>
          <p:cNvCxnSpPr>
            <a:cxnSpLocks/>
            <a:stCxn id="13" idx="3"/>
          </p:cNvCxnSpPr>
          <p:nvPr/>
        </p:nvCxnSpPr>
        <p:spPr>
          <a:xfrm flipV="1">
            <a:off x="3923928" y="3789040"/>
            <a:ext cx="1296146" cy="28759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122" name="Picture 2" descr="Resultado de imagem para Belize animated flag">
            <a:extLst>
              <a:ext uri="{FF2B5EF4-FFF2-40B4-BE49-F238E27FC236}">
                <a16:creationId xmlns:a16="http://schemas.microsoft.com/office/drawing/2014/main" id="{2A884FC8-D850-4FCD-AA42-3DCBC859CB7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593" y="5338329"/>
            <a:ext cx="2016224" cy="144626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ntendo ao ar livre, pessoa, homem, céu&#10;&#10;Descrição gerada com muito alta confiança">
            <a:extLst>
              <a:ext uri="{FF2B5EF4-FFF2-40B4-BE49-F238E27FC236}">
                <a16:creationId xmlns:a16="http://schemas.microsoft.com/office/drawing/2014/main" id="{D892EBAE-067C-4B4B-82DF-3270E6623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269" y="1765981"/>
            <a:ext cx="2924175" cy="2886075"/>
          </a:xfrm>
          <a:prstGeom prst="rect">
            <a:avLst/>
          </a:prstGeom>
        </p:spPr>
      </p:pic>
    </p:spTree>
    <p:extLst>
      <p:ext uri="{BB962C8B-B14F-4D97-AF65-F5344CB8AC3E}">
        <p14:creationId xmlns:p14="http://schemas.microsoft.com/office/powerpoint/2010/main" val="378007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Imagem relacionada">
            <a:extLst>
              <a:ext uri="{FF2B5EF4-FFF2-40B4-BE49-F238E27FC236}">
                <a16:creationId xmlns:a16="http://schemas.microsoft.com/office/drawing/2014/main" id="{D8214D57-9E8F-4398-9AFA-B401527A7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261" y="704410"/>
            <a:ext cx="4274335" cy="27704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18">
            <a:extLst>
              <a:ext uri="{FF2B5EF4-FFF2-40B4-BE49-F238E27FC236}">
                <a16:creationId xmlns:a16="http://schemas.microsoft.com/office/drawing/2014/main" id="{FCF84472-9230-4E52-BDB4-44A99837DDD0}"/>
              </a:ext>
            </a:extLst>
          </p:cNvPr>
          <p:cNvSpPr txBox="1">
            <a:spLocks noChangeArrowheads="1"/>
          </p:cNvSpPr>
          <p:nvPr/>
        </p:nvSpPr>
        <p:spPr bwMode="auto">
          <a:xfrm>
            <a:off x="97979" y="2553191"/>
            <a:ext cx="3240360" cy="42780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Em Belize, o inglês é o idioma oficial, e o crioulo belizenho é o idioma não oficial, embora o espanhol seja a segunda língua mais falada no país</a:t>
            </a:r>
          </a:p>
          <a:p>
            <a:r>
              <a:rPr lang="pt-BR" sz="1600" b="1" i="1" dirty="0"/>
              <a:t>• De acordo com o último censo nacional, 40,1% dos belizenhos são católicos romanos e 31,8% são protestantes. A Igreja Adventista tem cerca de 43.500 membros, 92 igrejas e 40 grupos em Belize. Com uma população total de 388 mil habitantes, 11% dos belizenhos são adventistas</a:t>
            </a:r>
            <a:endParaRPr lang="pt-BR" sz="1600" b="1" dirty="0"/>
          </a:p>
        </p:txBody>
      </p:sp>
      <p:pic>
        <p:nvPicPr>
          <p:cNvPr id="10242" name="Picture 2" descr="Resultado de imagem para Belize">
            <a:extLst>
              <a:ext uri="{FF2B5EF4-FFF2-40B4-BE49-F238E27FC236}">
                <a16:creationId xmlns:a16="http://schemas.microsoft.com/office/drawing/2014/main" id="{83F0108E-AAEC-411F-844E-0F9127B55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474809"/>
            <a:ext cx="5076056" cy="338051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77635CE-9D82-4E39-99C9-C4B1B03C70F5}"/>
              </a:ext>
            </a:extLst>
          </p:cNvPr>
          <p:cNvSpPr/>
          <p:nvPr/>
        </p:nvSpPr>
        <p:spPr>
          <a:xfrm>
            <a:off x="3635896" y="3478659"/>
            <a:ext cx="2520279" cy="369332"/>
          </a:xfrm>
          <a:prstGeom prst="rect">
            <a:avLst/>
          </a:prstGeom>
          <a:solidFill>
            <a:srgbClr val="FFFF00">
              <a:alpha val="54000"/>
            </a:srgbClr>
          </a:solidFill>
        </p:spPr>
        <p:txBody>
          <a:bodyPr wrap="square">
            <a:spAutoFit/>
          </a:bodyPr>
          <a:lstStyle/>
          <a:p>
            <a:pPr algn="ctr"/>
            <a:r>
              <a:rPr lang="pt-BR" b="1" i="1" dirty="0"/>
              <a:t>Área Turística em Belize</a:t>
            </a:r>
            <a:endParaRPr lang="pt-BR" dirty="0"/>
          </a:p>
        </p:txBody>
      </p:sp>
      <p:pic>
        <p:nvPicPr>
          <p:cNvPr id="10244" name="Picture 4" descr="Resultado de imagem para Adventist Church &amp; Belize">
            <a:extLst>
              <a:ext uri="{FF2B5EF4-FFF2-40B4-BE49-F238E27FC236}">
                <a16:creationId xmlns:a16="http://schemas.microsoft.com/office/drawing/2014/main" id="{38DFE5ED-8820-477A-8736-58D200042B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708304"/>
            <a:ext cx="2389477" cy="1856572"/>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58A5C2A4-EF63-4BA0-B2ED-BCB5CD9DE497}"/>
              </a:ext>
            </a:extLst>
          </p:cNvPr>
          <p:cNvSpPr/>
          <p:nvPr/>
        </p:nvSpPr>
        <p:spPr>
          <a:xfrm>
            <a:off x="2781325" y="727354"/>
            <a:ext cx="1523333" cy="1815882"/>
          </a:xfrm>
          <a:prstGeom prst="rect">
            <a:avLst/>
          </a:prstGeom>
          <a:noFill/>
        </p:spPr>
        <p:txBody>
          <a:bodyPr wrap="square">
            <a:spAutoFit/>
          </a:bodyPr>
          <a:lstStyle/>
          <a:p>
            <a:pPr algn="ctr"/>
            <a:r>
              <a:rPr lang="pt-BR" sz="1400" b="1" i="1" dirty="0"/>
              <a:t>Desbravadores recebem Ted Wilson (presidente da igreja adventista mundial) no aeroporto de Belize</a:t>
            </a:r>
            <a:endParaRPr lang="pt-BR" sz="1400" dirty="0"/>
          </a:p>
        </p:txBody>
      </p:sp>
      <p:sp>
        <p:nvSpPr>
          <p:cNvPr id="5" name="Espaço Reservado para Texto 4">
            <a:extLst>
              <a:ext uri="{FF2B5EF4-FFF2-40B4-BE49-F238E27FC236}">
                <a16:creationId xmlns:a16="http://schemas.microsoft.com/office/drawing/2014/main" id="{A8966A4A-CEC8-42E8-A814-3BCD462924FC}"/>
              </a:ext>
            </a:extLst>
          </p:cNvPr>
          <p:cNvSpPr>
            <a:spLocks noGrp="1"/>
          </p:cNvSpPr>
          <p:nvPr>
            <p:ph type="body" sz="quarter" idx="11"/>
          </p:nvPr>
        </p:nvSpPr>
        <p:spPr/>
        <p:txBody>
          <a:bodyPr/>
          <a:lstStyle/>
          <a:p>
            <a:r>
              <a:rPr lang="pt-BR" dirty="0"/>
              <a:t>Divisão INTERAMERICANA</a:t>
            </a:r>
          </a:p>
        </p:txBody>
      </p:sp>
    </p:spTree>
    <p:extLst>
      <p:ext uri="{BB962C8B-B14F-4D97-AF65-F5344CB8AC3E}">
        <p14:creationId xmlns:p14="http://schemas.microsoft.com/office/powerpoint/2010/main" val="1111581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7979" y="717079"/>
            <a:ext cx="2903052" cy="44935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a:solidFill>
                  <a:srgbClr val="FF0000"/>
                </a:solidFill>
                <a:latin typeface="Comic Sans MS" panose="030F0702030302020204" pitchFamily="66" charset="0"/>
              </a:rPr>
              <a:t>Tapir</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200" dirty="0" err="1">
                <a:latin typeface="Comic Sans MS" panose="030F0702030302020204" pitchFamily="66" charset="0"/>
              </a:rPr>
              <a:t>Também</a:t>
            </a:r>
            <a:r>
              <a:rPr lang="es-ES" sz="1200" dirty="0">
                <a:latin typeface="Comic Sans MS" panose="030F0702030302020204" pitchFamily="66" charset="0"/>
              </a:rPr>
              <a:t> </a:t>
            </a:r>
            <a:r>
              <a:rPr lang="es-ES" sz="1200" dirty="0" err="1">
                <a:latin typeface="Comic Sans MS" panose="030F0702030302020204" pitchFamily="66" charset="0"/>
              </a:rPr>
              <a:t>conhecido</a:t>
            </a:r>
            <a:r>
              <a:rPr lang="es-ES" sz="1200" dirty="0">
                <a:latin typeface="Comic Sans MS" panose="030F0702030302020204" pitchFamily="66" charset="0"/>
              </a:rPr>
              <a:t> por </a:t>
            </a:r>
            <a:r>
              <a:rPr lang="pt-BR" sz="1200" dirty="0">
                <a:latin typeface="Comic Sans MS" panose="030F0702030302020204" pitchFamily="66" charset="0"/>
              </a:rPr>
              <a:t> </a:t>
            </a:r>
            <a:r>
              <a:rPr lang="pt-BR" sz="1200" b="1" dirty="0">
                <a:latin typeface="Comic Sans MS" panose="030F0702030302020204" pitchFamily="66" charset="0"/>
              </a:rPr>
              <a:t>anta centro-americana, </a:t>
            </a:r>
            <a:r>
              <a:rPr lang="pt-BR" sz="1200" dirty="0">
                <a:latin typeface="Comic Sans MS" panose="030F0702030302020204" pitchFamily="66" charset="0"/>
              </a:rPr>
              <a:t>é o animal nacional de </a:t>
            </a:r>
            <a:r>
              <a:rPr lang="pt-BR" sz="1200" b="1" dirty="0">
                <a:latin typeface="Comic Sans MS" panose="030F0702030302020204" pitchFamily="66" charset="0"/>
              </a:rPr>
              <a:t>Belize</a:t>
            </a:r>
            <a:r>
              <a:rPr lang="es-ES" sz="1200" b="1" i="1" dirty="0">
                <a:latin typeface="Comic Sans MS" panose="030F0702030302020204" pitchFamily="66" charset="0"/>
              </a:rPr>
              <a:t>; </a:t>
            </a:r>
          </a:p>
          <a:p>
            <a:pPr marL="285750" indent="-285750" algn="just">
              <a:buFont typeface="Wingdings" panose="05000000000000000000" pitchFamily="2" charset="2"/>
              <a:buChar char="Ø"/>
            </a:pPr>
            <a:endParaRPr lang="es-ES" sz="1200" b="1" i="1" dirty="0">
              <a:latin typeface="Comic Sans MS" panose="030F0702030302020204" pitchFamily="66" charset="0"/>
            </a:endParaRPr>
          </a:p>
          <a:p>
            <a:pPr marL="285750" indent="-285750" algn="just">
              <a:buFont typeface="Wingdings" panose="05000000000000000000" pitchFamily="2" charset="2"/>
              <a:buChar char="Ø"/>
            </a:pPr>
            <a:r>
              <a:rPr lang="es-ES" sz="1200" dirty="0">
                <a:latin typeface="Comic Sans MS" panose="030F0702030302020204" pitchFamily="66" charset="0"/>
              </a:rPr>
              <a:t>Se alimenta de </a:t>
            </a:r>
            <a:r>
              <a:rPr lang="es-ES" sz="1200" dirty="0" err="1">
                <a:latin typeface="Comic Sans MS" panose="030F0702030302020204" pitchFamily="66" charset="0"/>
              </a:rPr>
              <a:t>folhas</a:t>
            </a:r>
            <a:r>
              <a:rPr lang="es-ES" sz="1200" dirty="0">
                <a:latin typeface="Comic Sans MS" panose="030F0702030302020204" pitchFamily="66" charset="0"/>
              </a:rPr>
              <a:t> e frutos e </a:t>
            </a:r>
            <a:r>
              <a:rPr lang="es-ES" sz="1200" dirty="0" err="1">
                <a:latin typeface="Comic Sans MS" panose="030F0702030302020204" pitchFamily="66" charset="0"/>
              </a:rPr>
              <a:t>gosta</a:t>
            </a:r>
            <a:r>
              <a:rPr lang="es-ES" sz="1200" dirty="0">
                <a:latin typeface="Comic Sans MS" panose="030F0702030302020204" pitchFamily="66" charset="0"/>
              </a:rPr>
              <a:t> </a:t>
            </a:r>
            <a:r>
              <a:rPr lang="es-ES" sz="1200" dirty="0" err="1">
                <a:latin typeface="Comic Sans MS" panose="030F0702030302020204" pitchFamily="66" charset="0"/>
              </a:rPr>
              <a:t>muito</a:t>
            </a:r>
            <a:r>
              <a:rPr lang="es-ES" sz="1200" dirty="0">
                <a:latin typeface="Comic Sans MS" panose="030F0702030302020204" pitchFamily="66" charset="0"/>
              </a:rPr>
              <a:t> de </a:t>
            </a:r>
            <a:r>
              <a:rPr lang="es-ES" sz="1200" dirty="0" err="1">
                <a:latin typeface="Comic Sans MS" panose="030F0702030302020204" pitchFamily="66" charset="0"/>
              </a:rPr>
              <a:t>ficar</a:t>
            </a:r>
            <a:r>
              <a:rPr lang="es-ES" sz="1200" dirty="0">
                <a:latin typeface="Comic Sans MS" panose="030F0702030302020204" pitchFamily="66" charset="0"/>
              </a:rPr>
              <a:t> dentro da </a:t>
            </a:r>
            <a:r>
              <a:rPr lang="es-ES" sz="1200" dirty="0" err="1">
                <a:latin typeface="Comic Sans MS" panose="030F0702030302020204" pitchFamily="66" charset="0"/>
              </a:rPr>
              <a:t>água</a:t>
            </a:r>
            <a:r>
              <a:rPr lang="es-ES" sz="1200" dirty="0">
                <a:latin typeface="Comic Sans MS" panose="030F0702030302020204" pitchFamily="66" charset="0"/>
              </a:rPr>
              <a:t>;</a:t>
            </a:r>
          </a:p>
          <a:p>
            <a:pPr algn="just"/>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O período de gestação dura cerca de 400 dias, nascendo um único filhote por vez;</a:t>
            </a:r>
          </a:p>
          <a:p>
            <a:pPr marL="285750" indent="-285750" algn="just">
              <a:buFont typeface="Wingdings" panose="05000000000000000000" pitchFamily="2" charset="2"/>
              <a:buChar char="Ø"/>
            </a:pPr>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Os bebês, como em todas as outras espécies de antas nascem manchados e com listras brancas. Depois essa pelagem escurece;</a:t>
            </a:r>
          </a:p>
          <a:p>
            <a:pPr marL="285750" indent="-285750" algn="just">
              <a:buFont typeface="Wingdings" panose="05000000000000000000" pitchFamily="2" charset="2"/>
              <a:buChar char="Ø"/>
            </a:pPr>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Pesam até 400 kg e podem viver mais de 30 anos.</a:t>
            </a:r>
          </a:p>
          <a:p>
            <a:pPr marL="285750" indent="-285750" algn="just">
              <a:buFont typeface="Wingdings" panose="05000000000000000000" pitchFamily="2" charset="2"/>
              <a:buChar char="Ø"/>
            </a:pPr>
            <a:endParaRPr lang="pt-BR" sz="1400" dirty="0">
              <a:latin typeface="Comic Sans MS" panose="030F0702030302020204" pitchFamily="66" charset="0"/>
            </a:endParaRPr>
          </a:p>
        </p:txBody>
      </p:sp>
      <p:sp>
        <p:nvSpPr>
          <p:cNvPr id="13" name="CaixaDeTexto 12"/>
          <p:cNvSpPr txBox="1"/>
          <p:nvPr/>
        </p:nvSpPr>
        <p:spPr>
          <a:xfrm>
            <a:off x="1475656" y="5700904"/>
            <a:ext cx="1675478" cy="646331"/>
          </a:xfrm>
          <a:prstGeom prst="rect">
            <a:avLst/>
          </a:prstGeom>
          <a:noFill/>
        </p:spPr>
        <p:txBody>
          <a:bodyPr wrap="square" rtlCol="0">
            <a:spAutoFit/>
          </a:bodyPr>
          <a:lstStyle/>
          <a:p>
            <a:pPr algn="ctr"/>
            <a:r>
              <a:rPr lang="pt-BR" sz="1200" dirty="0">
                <a:latin typeface="Comic Sans MS" panose="030F0702030302020204" pitchFamily="66" charset="0"/>
              </a:rPr>
              <a:t>Bandeira de </a:t>
            </a:r>
          </a:p>
          <a:p>
            <a:pPr algn="ctr"/>
            <a:r>
              <a:rPr lang="pt-BR" sz="1200" dirty="0">
                <a:latin typeface="Comic Sans MS" panose="030F0702030302020204" pitchFamily="66" charset="0"/>
              </a:rPr>
              <a:t>Belize</a:t>
            </a:r>
          </a:p>
          <a:p>
            <a:pPr algn="ctr"/>
            <a:endParaRPr lang="pt-BR" sz="1200" dirty="0">
              <a:latin typeface="Comic Sans MS" panose="030F0702030302020204" pitchFamily="66" charset="0"/>
            </a:endParaRPr>
          </a:p>
        </p:txBody>
      </p:sp>
      <p:pic>
        <p:nvPicPr>
          <p:cNvPr id="2050" name="Picture 2" descr="https://upload.wikimedia.org/wikipedia/commons/thumb/6/67/Bairds-Tapir-Belize-Zoo-2010.jpg/800px-Bairds-Tapir-Belize-Zoo-2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8215" y="1081942"/>
            <a:ext cx="2718437" cy="3211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https://upload.wikimedia.org/wikipedia/commons/5/57/Bairds_Tapi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7030" y="2892981"/>
            <a:ext cx="2718437" cy="1604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File:Tapirus bairdii -Franklin Park Zoo, Massachusetts, USA-8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828995"/>
            <a:ext cx="2830294" cy="1949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6" name="Picture 8" descr="Imagem relacionada"/>
          <p:cNvPicPr>
            <a:picLocks noChangeAspect="1" noChangeArrowheads="1"/>
          </p:cNvPicPr>
          <p:nvPr/>
        </p:nvPicPr>
        <p:blipFill rotWithShape="1">
          <a:blip r:embed="rId6">
            <a:extLst>
              <a:ext uri="{28A0092B-C50C-407E-A947-70E740481C1C}">
                <a14:useLocalDpi xmlns:a14="http://schemas.microsoft.com/office/drawing/2010/main" val="0"/>
              </a:ext>
            </a:extLst>
          </a:blip>
          <a:srcRect t="14510" b="10204"/>
          <a:stretch/>
        </p:blipFill>
        <p:spPr bwMode="auto">
          <a:xfrm>
            <a:off x="4776614" y="4607737"/>
            <a:ext cx="3857810" cy="1934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Image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5445224"/>
            <a:ext cx="1525712" cy="1015292"/>
          </a:xfrm>
          <a:prstGeom prst="rect">
            <a:avLst/>
          </a:prstGeom>
        </p:spPr>
      </p:pic>
      <p:sp>
        <p:nvSpPr>
          <p:cNvPr id="18" name="CaixaDeTexto 17"/>
          <p:cNvSpPr txBox="1"/>
          <p:nvPr/>
        </p:nvSpPr>
        <p:spPr>
          <a:xfrm>
            <a:off x="5216808" y="6549698"/>
            <a:ext cx="3096344" cy="461665"/>
          </a:xfrm>
          <a:prstGeom prst="rect">
            <a:avLst/>
          </a:prstGeom>
          <a:noFill/>
        </p:spPr>
        <p:txBody>
          <a:bodyPr wrap="square" rtlCol="0">
            <a:spAutoFit/>
          </a:bodyPr>
          <a:lstStyle/>
          <a:p>
            <a:pPr algn="ctr"/>
            <a:r>
              <a:rPr lang="pt-BR" sz="1200" dirty="0">
                <a:latin typeface="Comic Sans MS" panose="030F0702030302020204" pitchFamily="66" charset="0"/>
              </a:rPr>
              <a:t>Mamãe tapir e seu filhotinho listrado</a:t>
            </a:r>
          </a:p>
          <a:p>
            <a:pPr algn="ctr"/>
            <a:endParaRPr lang="pt-BR" sz="1200" dirty="0">
              <a:latin typeface="Comic Sans MS" panose="030F0702030302020204" pitchFamily="66" charset="0"/>
            </a:endParaRPr>
          </a:p>
        </p:txBody>
      </p:sp>
      <p:sp>
        <p:nvSpPr>
          <p:cNvPr id="3" name="Espaço Reservado para Texto 2">
            <a:extLst>
              <a:ext uri="{FF2B5EF4-FFF2-40B4-BE49-F238E27FC236}">
                <a16:creationId xmlns:a16="http://schemas.microsoft.com/office/drawing/2014/main" id="{6C60A4CC-317B-4610-A0BF-C472278D4863}"/>
              </a:ext>
            </a:extLst>
          </p:cNvPr>
          <p:cNvSpPr>
            <a:spLocks noGrp="1"/>
          </p:cNvSpPr>
          <p:nvPr>
            <p:ph type="body" sz="quarter" idx="11"/>
          </p:nvPr>
        </p:nvSpPr>
        <p:spPr/>
        <p:txBody>
          <a:bodyPr/>
          <a:lstStyle/>
          <a:p>
            <a:r>
              <a:rPr lang="pt-BR" dirty="0"/>
              <a:t>Divisão INTERAMERICANA</a:t>
            </a:r>
          </a:p>
        </p:txBody>
      </p:sp>
    </p:spTree>
    <p:extLst>
      <p:ext uri="{BB962C8B-B14F-4D97-AF65-F5344CB8AC3E}">
        <p14:creationId xmlns:p14="http://schemas.microsoft.com/office/powerpoint/2010/main" val="3919060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E60CE884-2534-483E-8BF8-03DCE8524012}"/>
              </a:ext>
            </a:extLst>
          </p:cNvPr>
          <p:cNvSpPr>
            <a:spLocks noGrp="1"/>
          </p:cNvSpPr>
          <p:nvPr>
            <p:ph type="body" sz="quarter" idx="11"/>
          </p:nvPr>
        </p:nvSpPr>
        <p:spPr/>
        <p:txBody>
          <a:bodyPr/>
          <a:lstStyle/>
          <a:p>
            <a:r>
              <a:rPr lang="pt-BR" dirty="0"/>
              <a:t>Missões – 17 DE MARÇO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O missionário tímido</a:t>
            </a:r>
          </a:p>
        </p:txBody>
      </p:sp>
      <p:sp>
        <p:nvSpPr>
          <p:cNvPr id="16" name="Retângulo 15">
            <a:extLst>
              <a:ext uri="{FF2B5EF4-FFF2-40B4-BE49-F238E27FC236}">
                <a16:creationId xmlns:a16="http://schemas.microsoft.com/office/drawing/2014/main" id="{BD0BE109-5725-4DD2-9F04-58E236BB47D4}"/>
              </a:ext>
            </a:extLst>
          </p:cNvPr>
          <p:cNvSpPr/>
          <p:nvPr/>
        </p:nvSpPr>
        <p:spPr>
          <a:xfrm>
            <a:off x="140479" y="4876664"/>
            <a:ext cx="3279393" cy="461665"/>
          </a:xfrm>
          <a:prstGeom prst="rect">
            <a:avLst/>
          </a:prstGeom>
        </p:spPr>
        <p:txBody>
          <a:bodyPr wrap="square">
            <a:spAutoFit/>
          </a:bodyPr>
          <a:lstStyle/>
          <a:p>
            <a:pPr algn="ctr"/>
            <a:r>
              <a:rPr lang="pt-BR" sz="2400" b="1" dirty="0" err="1">
                <a:latin typeface="Arial" panose="020B0604020202020204" pitchFamily="34" charset="0"/>
                <a:cs typeface="Arial" panose="020B0604020202020204" pitchFamily="34" charset="0"/>
              </a:rPr>
              <a:t>Sadie</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McKenzie</a:t>
            </a:r>
            <a:endParaRPr lang="pt-BR" sz="2400" b="1" dirty="0">
              <a:latin typeface="Arial" panose="020B0604020202020204" pitchFamily="34" charset="0"/>
              <a:cs typeface="Arial" panose="020B0604020202020204" pitchFamily="34" charset="0"/>
            </a:endParaRPr>
          </a:p>
        </p:txBody>
      </p:sp>
      <p:pic>
        <p:nvPicPr>
          <p:cNvPr id="4" name="Imagem 3" descr="Uma imagem contendo pessoa, árvore, ao ar livre, homem&#10;&#10;Descrição gerada com muito alta confiança">
            <a:extLst>
              <a:ext uri="{FF2B5EF4-FFF2-40B4-BE49-F238E27FC236}">
                <a16:creationId xmlns:a16="http://schemas.microsoft.com/office/drawing/2014/main" id="{333D5024-DC67-437F-9E7D-EC3CC7B4D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84" y="1622530"/>
            <a:ext cx="2484582" cy="3302598"/>
          </a:xfrm>
          <a:prstGeom prst="rect">
            <a:avLst/>
          </a:prstGeom>
        </p:spPr>
      </p:pic>
      <p:pic>
        <p:nvPicPr>
          <p:cNvPr id="14" name="Picture 2" descr="Resultado de imagem para América Central">
            <a:extLst>
              <a:ext uri="{FF2B5EF4-FFF2-40B4-BE49-F238E27FC236}">
                <a16:creationId xmlns:a16="http://schemas.microsoft.com/office/drawing/2014/main" id="{DF4C0418-5FD8-4B39-A09C-9722BD23E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2417B26C-643E-43C7-AAF4-783420279670}"/>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sp>
        <p:nvSpPr>
          <p:cNvPr id="17" name="CaixaDeTexto 2">
            <a:extLst>
              <a:ext uri="{FF2B5EF4-FFF2-40B4-BE49-F238E27FC236}">
                <a16:creationId xmlns:a16="http://schemas.microsoft.com/office/drawing/2014/main" id="{C4B6E411-888D-48E1-AC99-C4F0E98DD968}"/>
              </a:ext>
            </a:extLst>
          </p:cNvPr>
          <p:cNvSpPr txBox="1">
            <a:spLocks noChangeArrowheads="1"/>
          </p:cNvSpPr>
          <p:nvPr/>
        </p:nvSpPr>
        <p:spPr bwMode="auto">
          <a:xfrm>
            <a:off x="2771801" y="6434133"/>
            <a:ext cx="1152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Belize</a:t>
            </a:r>
            <a:endParaRPr lang="pt-BR" altLang="pt-BR" sz="2400" b="1" dirty="0"/>
          </a:p>
        </p:txBody>
      </p:sp>
      <p:cxnSp>
        <p:nvCxnSpPr>
          <p:cNvPr id="18" name="Conector de Seta Reta 17">
            <a:extLst>
              <a:ext uri="{FF2B5EF4-FFF2-40B4-BE49-F238E27FC236}">
                <a16:creationId xmlns:a16="http://schemas.microsoft.com/office/drawing/2014/main" id="{5FFABF53-0D1D-4E6C-9F50-3BEBF0D65E5F}"/>
              </a:ext>
            </a:extLst>
          </p:cNvPr>
          <p:cNvCxnSpPr>
            <a:cxnSpLocks/>
            <a:stCxn id="17" idx="3"/>
          </p:cNvCxnSpPr>
          <p:nvPr/>
        </p:nvCxnSpPr>
        <p:spPr>
          <a:xfrm flipV="1">
            <a:off x="3923928" y="3789040"/>
            <a:ext cx="1296146" cy="28759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 descr="Resultado de imagem para Belize animated flag">
            <a:extLst>
              <a:ext uri="{FF2B5EF4-FFF2-40B4-BE49-F238E27FC236}">
                <a16:creationId xmlns:a16="http://schemas.microsoft.com/office/drawing/2014/main" id="{F9EE4577-81F2-4B0D-BABE-5C55302BB7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9593" y="5338329"/>
            <a:ext cx="2016224" cy="1446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4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sultado de imagem para belize">
            <a:extLst>
              <a:ext uri="{FF2B5EF4-FFF2-40B4-BE49-F238E27FC236}">
                <a16:creationId xmlns:a16="http://schemas.microsoft.com/office/drawing/2014/main" id="{12B60394-F866-4671-8423-BC0ADEF159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63"/>
          <a:stretch/>
        </p:blipFill>
        <p:spPr bwMode="auto">
          <a:xfrm>
            <a:off x="4547617" y="707975"/>
            <a:ext cx="4572000" cy="332147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386115EB-B522-4FA7-B08F-B0AD21D01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21" y="3692649"/>
            <a:ext cx="9043034" cy="3140968"/>
          </a:xfrm>
          <a:prstGeom prst="rect">
            <a:avLst/>
          </a:prstGeom>
        </p:spPr>
      </p:pic>
      <p:pic>
        <p:nvPicPr>
          <p:cNvPr id="9" name="Imagem 8" descr="Uma imagem contendo grama, árvore, natureza, céu&#10;&#10;Descrição gerada com muito alta confiança">
            <a:extLst>
              <a:ext uri="{FF2B5EF4-FFF2-40B4-BE49-F238E27FC236}">
                <a16:creationId xmlns:a16="http://schemas.microsoft.com/office/drawing/2014/main" id="{27AB23C5-18DD-4815-8BEC-48987FF08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0" y="714514"/>
            <a:ext cx="3743325" cy="2809875"/>
          </a:xfrm>
          <a:prstGeom prst="rect">
            <a:avLst/>
          </a:prstGeom>
        </p:spPr>
      </p:pic>
      <p:sp>
        <p:nvSpPr>
          <p:cNvPr id="3" name="CaixaDeTexto 2">
            <a:extLst>
              <a:ext uri="{FF2B5EF4-FFF2-40B4-BE49-F238E27FC236}">
                <a16:creationId xmlns:a16="http://schemas.microsoft.com/office/drawing/2014/main" id="{3EF63D35-0578-4C98-9508-24807412B806}"/>
              </a:ext>
            </a:extLst>
          </p:cNvPr>
          <p:cNvSpPr txBox="1"/>
          <p:nvPr/>
        </p:nvSpPr>
        <p:spPr>
          <a:xfrm>
            <a:off x="99070" y="714375"/>
            <a:ext cx="2672731" cy="369332"/>
          </a:xfrm>
          <a:prstGeom prst="rect">
            <a:avLst/>
          </a:prstGeom>
          <a:noFill/>
        </p:spPr>
        <p:txBody>
          <a:bodyPr wrap="square" rtlCol="0">
            <a:spAutoFit/>
          </a:bodyPr>
          <a:lstStyle/>
          <a:p>
            <a:pPr algn="ctr"/>
            <a:r>
              <a:rPr lang="pt-BR" b="1" dirty="0"/>
              <a:t>Ruinas Maias em Belize</a:t>
            </a:r>
          </a:p>
        </p:txBody>
      </p:sp>
      <p:sp>
        <p:nvSpPr>
          <p:cNvPr id="7" name="CaixaDeTexto 6">
            <a:extLst>
              <a:ext uri="{FF2B5EF4-FFF2-40B4-BE49-F238E27FC236}">
                <a16:creationId xmlns:a16="http://schemas.microsoft.com/office/drawing/2014/main" id="{51EA92C6-5227-42A2-ACB7-965CB0CAE98C}"/>
              </a:ext>
            </a:extLst>
          </p:cNvPr>
          <p:cNvSpPr txBox="1"/>
          <p:nvPr/>
        </p:nvSpPr>
        <p:spPr>
          <a:xfrm>
            <a:off x="4547617" y="707691"/>
            <a:ext cx="4572000" cy="369332"/>
          </a:xfrm>
          <a:prstGeom prst="rect">
            <a:avLst/>
          </a:prstGeom>
          <a:solidFill>
            <a:srgbClr val="FFFF00">
              <a:alpha val="30000"/>
            </a:srgbClr>
          </a:solidFill>
        </p:spPr>
        <p:txBody>
          <a:bodyPr wrap="square" rtlCol="0">
            <a:spAutoFit/>
          </a:bodyPr>
          <a:lstStyle>
            <a:defPPr>
              <a:defRPr lang="pt-BR"/>
            </a:defPPr>
          </a:lstStyle>
          <a:p>
            <a:r>
              <a:rPr lang="pt-BR" dirty="0"/>
              <a:t>Tubarão Baleia no mar de Belize</a:t>
            </a:r>
          </a:p>
        </p:txBody>
      </p:sp>
      <p:sp>
        <p:nvSpPr>
          <p:cNvPr id="8" name="CaixaDeTexto 7">
            <a:extLst>
              <a:ext uri="{FF2B5EF4-FFF2-40B4-BE49-F238E27FC236}">
                <a16:creationId xmlns:a16="http://schemas.microsoft.com/office/drawing/2014/main" id="{CA0806B6-EC7F-41C5-8A4A-12B34613FD11}"/>
              </a:ext>
            </a:extLst>
          </p:cNvPr>
          <p:cNvSpPr txBox="1"/>
          <p:nvPr/>
        </p:nvSpPr>
        <p:spPr>
          <a:xfrm>
            <a:off x="448494" y="6428952"/>
            <a:ext cx="1944992" cy="369332"/>
          </a:xfrm>
          <a:prstGeom prst="rect">
            <a:avLst/>
          </a:prstGeom>
          <a:solidFill>
            <a:srgbClr val="FFFF00">
              <a:alpha val="30000"/>
            </a:srgbClr>
          </a:solidFill>
        </p:spPr>
        <p:txBody>
          <a:bodyPr wrap="square" rtlCol="0">
            <a:spAutoFit/>
          </a:bodyPr>
          <a:lstStyle/>
          <a:p>
            <a:r>
              <a:rPr lang="pt-BR" dirty="0"/>
              <a:t>Caverna em Belize</a:t>
            </a:r>
          </a:p>
        </p:txBody>
      </p:sp>
      <p:sp>
        <p:nvSpPr>
          <p:cNvPr id="4" name="Espaço Reservado para Texto 3">
            <a:extLst>
              <a:ext uri="{FF2B5EF4-FFF2-40B4-BE49-F238E27FC236}">
                <a16:creationId xmlns:a16="http://schemas.microsoft.com/office/drawing/2014/main" id="{4602AA3F-519E-4E75-8253-44D79230E46B}"/>
              </a:ext>
            </a:extLst>
          </p:cNvPr>
          <p:cNvSpPr>
            <a:spLocks noGrp="1"/>
          </p:cNvSpPr>
          <p:nvPr>
            <p:ph type="body" sz="quarter" idx="11"/>
          </p:nvPr>
        </p:nvSpPr>
        <p:spPr/>
        <p:txBody>
          <a:bodyPr/>
          <a:lstStyle/>
          <a:p>
            <a:r>
              <a:rPr lang="pt-BR" dirty="0"/>
              <a:t>Divisão INTERAMERICANA</a:t>
            </a:r>
          </a:p>
        </p:txBody>
      </p:sp>
    </p:spTree>
    <p:extLst>
      <p:ext uri="{BB962C8B-B14F-4D97-AF65-F5344CB8AC3E}">
        <p14:creationId xmlns:p14="http://schemas.microsoft.com/office/powerpoint/2010/main" val="1353755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7979" y="717079"/>
            <a:ext cx="2903052" cy="410881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500" b="1" dirty="0">
                <a:solidFill>
                  <a:srgbClr val="FF0000"/>
                </a:solidFill>
                <a:latin typeface="Comic Sans MS" panose="030F0702030302020204" pitchFamily="66" charset="0"/>
              </a:rPr>
              <a:t>Colibri abelha cubano</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200" dirty="0">
                <a:latin typeface="Comic Sans MS" panose="030F0702030302020204" pitchFamily="66" charset="0"/>
              </a:rPr>
              <a:t>O </a:t>
            </a:r>
            <a:r>
              <a:rPr lang="es-ES" sz="1200" dirty="0" err="1">
                <a:latin typeface="Comic Sans MS" panose="030F0702030302020204" pitchFamily="66" charset="0"/>
              </a:rPr>
              <a:t>Colibri</a:t>
            </a:r>
            <a:r>
              <a:rPr lang="es-ES" sz="1200" dirty="0">
                <a:latin typeface="Comic Sans MS" panose="030F0702030302020204" pitchFamily="66" charset="0"/>
              </a:rPr>
              <a:t> </a:t>
            </a:r>
            <a:r>
              <a:rPr lang="es-ES" sz="1200" dirty="0" err="1">
                <a:latin typeface="Comic Sans MS" panose="030F0702030302020204" pitchFamily="66" charset="0"/>
              </a:rPr>
              <a:t>abelha</a:t>
            </a:r>
            <a:r>
              <a:rPr lang="es-ES" sz="1200" dirty="0">
                <a:latin typeface="Comic Sans MS" panose="030F0702030302020204" pitchFamily="66" charset="0"/>
              </a:rPr>
              <a:t> cubano, </a:t>
            </a:r>
            <a:r>
              <a:rPr lang="es-ES" sz="1200" dirty="0" err="1">
                <a:latin typeface="Comic Sans MS" panose="030F0702030302020204" pitchFamily="66" charset="0"/>
              </a:rPr>
              <a:t>também</a:t>
            </a:r>
            <a:r>
              <a:rPr lang="es-ES" sz="1200" dirty="0">
                <a:latin typeface="Comic Sans MS" panose="030F0702030302020204" pitchFamily="66" charset="0"/>
              </a:rPr>
              <a:t> </a:t>
            </a:r>
            <a:r>
              <a:rPr lang="es-ES" sz="1200" dirty="0" err="1">
                <a:latin typeface="Comic Sans MS" panose="030F0702030302020204" pitchFamily="66" charset="0"/>
              </a:rPr>
              <a:t>conhecido</a:t>
            </a:r>
            <a:r>
              <a:rPr lang="es-ES" sz="1200" dirty="0">
                <a:latin typeface="Comic Sans MS" panose="030F0702030302020204" pitchFamily="66" charset="0"/>
              </a:rPr>
              <a:t> por </a:t>
            </a:r>
            <a:r>
              <a:rPr lang="es-ES" sz="1200" dirty="0" err="1">
                <a:latin typeface="Comic Sans MS" panose="030F0702030302020204" pitchFamily="66" charset="0"/>
              </a:rPr>
              <a:t>beija</a:t>
            </a:r>
            <a:r>
              <a:rPr lang="es-ES" sz="1200" dirty="0">
                <a:latin typeface="Comic Sans MS" panose="030F0702030302020204" pitchFamily="66" charset="0"/>
              </a:rPr>
              <a:t>-flor </a:t>
            </a:r>
            <a:r>
              <a:rPr lang="es-ES" sz="1200" dirty="0" err="1">
                <a:latin typeface="Comic Sans MS" panose="030F0702030302020204" pitchFamily="66" charset="0"/>
              </a:rPr>
              <a:t>zumbidor</a:t>
            </a:r>
            <a:r>
              <a:rPr lang="es-ES" sz="1200" dirty="0">
                <a:latin typeface="Comic Sans MS" panose="030F0702030302020204" pitchFamily="66" charset="0"/>
              </a:rPr>
              <a:t>, é </a:t>
            </a:r>
            <a:r>
              <a:rPr lang="es-ES" sz="1200" dirty="0" err="1">
                <a:latin typeface="Comic Sans MS" panose="030F0702030302020204" pitchFamily="66" charset="0"/>
              </a:rPr>
              <a:t>uma</a:t>
            </a:r>
            <a:r>
              <a:rPr lang="es-ES" sz="1200" dirty="0">
                <a:latin typeface="Comic Sans MS" panose="030F0702030302020204" pitchFamily="66" charset="0"/>
              </a:rPr>
              <a:t> ave nativa de </a:t>
            </a:r>
            <a:r>
              <a:rPr lang="es-ES" sz="1200" b="1" dirty="0">
                <a:latin typeface="Comic Sans MS" panose="030F0702030302020204" pitchFamily="66" charset="0"/>
              </a:rPr>
              <a:t>Cuba</a:t>
            </a:r>
            <a:r>
              <a:rPr lang="es-ES" sz="1200" dirty="0">
                <a:latin typeface="Comic Sans MS" panose="030F0702030302020204" pitchFamily="66" charset="0"/>
              </a:rPr>
              <a:t>; </a:t>
            </a:r>
          </a:p>
          <a:p>
            <a:pPr algn="just"/>
            <a:endParaRPr lang="es-ES"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 É a menor ave do mundo medindo cerca de 5 centímetros e pesa aproximadamente 1,6 gramas</a:t>
            </a:r>
            <a:r>
              <a:rPr lang="pt-BR" sz="1200" dirty="0">
                <a:latin typeface="Comic Sans MS" panose="030F0702030302020204" pitchFamily="66" charset="0"/>
                <a:cs typeface="Arial" panose="020B0604020202020204" pitchFamily="34" charset="0"/>
              </a:rPr>
              <a:t>;</a:t>
            </a:r>
          </a:p>
          <a:p>
            <a:pPr algn="just"/>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rPr>
              <a:t>Os beija-flores são as únicas aves que voam para trás;</a:t>
            </a:r>
          </a:p>
          <a:p>
            <a:pPr algn="just"/>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a fêmea constrói um ninho em forma de taça, onde põe seus ovos, que são do tamanho de ervilhas. Ela põe apenas dois ovos por vez.</a:t>
            </a:r>
          </a:p>
          <a:p>
            <a:pPr algn="just"/>
            <a:endParaRPr lang="pt-BR" sz="1400" dirty="0">
              <a:latin typeface="Comic Sans MS" panose="030F0702030302020204" pitchFamily="66" charset="0"/>
            </a:endParaRPr>
          </a:p>
        </p:txBody>
      </p:sp>
      <p:sp>
        <p:nvSpPr>
          <p:cNvPr id="13" name="CaixaDeTexto 12"/>
          <p:cNvSpPr txBox="1"/>
          <p:nvPr/>
        </p:nvSpPr>
        <p:spPr>
          <a:xfrm>
            <a:off x="774270" y="6121740"/>
            <a:ext cx="1675478" cy="276999"/>
          </a:xfrm>
          <a:prstGeom prst="rect">
            <a:avLst/>
          </a:prstGeom>
          <a:noFill/>
        </p:spPr>
        <p:txBody>
          <a:bodyPr wrap="square" rtlCol="0">
            <a:spAutoFit/>
          </a:bodyPr>
          <a:lstStyle/>
          <a:p>
            <a:pPr algn="ctr"/>
            <a:r>
              <a:rPr lang="pt-BR" sz="1200" dirty="0">
                <a:latin typeface="Comic Sans MS" panose="030F0702030302020204" pitchFamily="66" charset="0"/>
              </a:rPr>
              <a:t>Bandeira de Cuba</a:t>
            </a:r>
          </a:p>
        </p:txBody>
      </p:sp>
      <p:sp>
        <p:nvSpPr>
          <p:cNvPr id="16" name="CaixaDeTexto 15"/>
          <p:cNvSpPr txBox="1"/>
          <p:nvPr/>
        </p:nvSpPr>
        <p:spPr>
          <a:xfrm>
            <a:off x="7148104" y="4867803"/>
            <a:ext cx="1675478" cy="276999"/>
          </a:xfrm>
          <a:prstGeom prst="rect">
            <a:avLst/>
          </a:prstGeom>
          <a:noFill/>
        </p:spPr>
        <p:txBody>
          <a:bodyPr wrap="square" rtlCol="0">
            <a:spAutoFit/>
          </a:bodyPr>
          <a:lstStyle/>
          <a:p>
            <a:pPr algn="ctr"/>
            <a:r>
              <a:rPr lang="pt-BR" sz="1200" dirty="0">
                <a:latin typeface="Comic Sans MS" panose="030F0702030302020204" pitchFamily="66" charset="0"/>
              </a:rPr>
              <a:t>Ovos no ninho.</a:t>
            </a:r>
          </a:p>
        </p:txBody>
      </p:sp>
      <p:pic>
        <p:nvPicPr>
          <p:cNvPr id="18" name="Imagem 17" descr="Imagem relacionad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104" y="2575356"/>
            <a:ext cx="1734574" cy="2199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6340" y="749510"/>
            <a:ext cx="3048273" cy="1732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2288" y="794808"/>
            <a:ext cx="2122344" cy="1414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Resultado de imagem para Mellisuga helena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3702" y="2521897"/>
            <a:ext cx="2469806" cy="1952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6" name="Picture 8" descr="Imagem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5562" y="4662731"/>
            <a:ext cx="3048273" cy="2036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 name="Imagem 19" descr="Imagem relacionada"/>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9008" y="5289277"/>
            <a:ext cx="1875605" cy="1308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Resultado de imagem para bandeira de cub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576" y="5157192"/>
            <a:ext cx="1824137" cy="971768"/>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Texto 3">
            <a:extLst>
              <a:ext uri="{FF2B5EF4-FFF2-40B4-BE49-F238E27FC236}">
                <a16:creationId xmlns:a16="http://schemas.microsoft.com/office/drawing/2014/main" id="{6D9BA03D-4978-4975-8147-5018090224D6}"/>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416678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sultado de imagem para porto Rico animated flag waving">
            <a:extLst>
              <a:ext uri="{FF2B5EF4-FFF2-40B4-BE49-F238E27FC236}">
                <a16:creationId xmlns:a16="http://schemas.microsoft.com/office/drawing/2014/main" id="{F4DC675D-E253-4432-996A-23CD77DDCAA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7814" y="1364595"/>
            <a:ext cx="2376264" cy="180154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Resultado de imagem para Trinidad Tobago animated flag">
            <a:extLst>
              <a:ext uri="{FF2B5EF4-FFF2-40B4-BE49-F238E27FC236}">
                <a16:creationId xmlns:a16="http://schemas.microsoft.com/office/drawing/2014/main" id="{0F711688-446F-4AF0-9A6E-A4C4E1AE46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20821" y="1449775"/>
            <a:ext cx="2214562"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m para Mexico animated flag">
            <a:extLst>
              <a:ext uri="{FF2B5EF4-FFF2-40B4-BE49-F238E27FC236}">
                <a16:creationId xmlns:a16="http://schemas.microsoft.com/office/drawing/2014/main" id="{EEE655AF-E430-49E0-A1D3-AC72D51F9ED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94312" y="3943650"/>
            <a:ext cx="2866257" cy="1886781"/>
          </a:xfrm>
          <a:prstGeom prst="rect">
            <a:avLst/>
          </a:prstGeom>
          <a:noFill/>
          <a:extLst>
            <a:ext uri="{909E8E84-426E-40DD-AFC4-6F175D3DCCD1}">
              <a14:hiddenFill xmlns:a14="http://schemas.microsoft.com/office/drawing/2010/main">
                <a:solidFill>
                  <a:srgbClr val="FFFFFF"/>
                </a:solidFill>
              </a14:hiddenFill>
            </a:ext>
          </a:extLst>
        </p:spPr>
      </p:pic>
      <p:sp>
        <p:nvSpPr>
          <p:cNvPr id="44037" name="CaixaDeTexto 3"/>
          <p:cNvSpPr txBox="1">
            <a:spLocks noChangeArrowheads="1"/>
          </p:cNvSpPr>
          <p:nvPr/>
        </p:nvSpPr>
        <p:spPr bwMode="auto">
          <a:xfrm>
            <a:off x="59371" y="732377"/>
            <a:ext cx="4283968"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pt-BR" altLang="pt-BR" sz="3600" dirty="0">
                <a:solidFill>
                  <a:srgbClr val="FF0000"/>
                </a:solidFill>
                <a:latin typeface="Arial" charset="0"/>
              </a:rPr>
              <a:t>Porto Rico</a:t>
            </a:r>
          </a:p>
        </p:txBody>
      </p:sp>
      <p:sp>
        <p:nvSpPr>
          <p:cNvPr id="5" name="CaixaDeTexto 3"/>
          <p:cNvSpPr txBox="1">
            <a:spLocks noChangeArrowheads="1"/>
          </p:cNvSpPr>
          <p:nvPr/>
        </p:nvSpPr>
        <p:spPr bwMode="auto">
          <a:xfrm>
            <a:off x="4837821" y="717863"/>
            <a:ext cx="4283968"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3600" dirty="0">
                <a:solidFill>
                  <a:srgbClr val="FF0000"/>
                </a:solidFill>
                <a:latin typeface="Arial" charset="0"/>
              </a:rPr>
              <a:t>Trinidad e Tobago</a:t>
            </a:r>
            <a:endParaRPr lang="pt-BR" altLang="pt-BR" sz="3600" b="1" dirty="0"/>
          </a:p>
        </p:txBody>
      </p:sp>
      <p:sp>
        <p:nvSpPr>
          <p:cNvPr id="12" name="CaixaDeTexto 3"/>
          <p:cNvSpPr txBox="1">
            <a:spLocks noChangeArrowheads="1"/>
          </p:cNvSpPr>
          <p:nvPr/>
        </p:nvSpPr>
        <p:spPr bwMode="auto">
          <a:xfrm>
            <a:off x="4464496" y="3286935"/>
            <a:ext cx="4283968"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pt-BR" altLang="pt-BR" sz="3600" dirty="0">
                <a:solidFill>
                  <a:srgbClr val="FF0000"/>
                </a:solidFill>
                <a:latin typeface="Arial" charset="0"/>
              </a:rPr>
              <a:t>México</a:t>
            </a:r>
          </a:p>
        </p:txBody>
      </p:sp>
      <p:sp>
        <p:nvSpPr>
          <p:cNvPr id="2" name="CaixaDeTexto 1"/>
          <p:cNvSpPr txBox="1"/>
          <p:nvPr/>
        </p:nvSpPr>
        <p:spPr>
          <a:xfrm rot="20902785">
            <a:off x="-72656" y="5021786"/>
            <a:ext cx="3859453" cy="1754326"/>
          </a:xfrm>
          <a:prstGeom prst="rect">
            <a:avLst/>
          </a:prstGeom>
          <a:noFill/>
        </p:spPr>
        <p:txBody>
          <a:bodyPr wrap="square" rtlCol="0">
            <a:spAutoFit/>
          </a:bodyPr>
          <a:lstStyle/>
          <a:p>
            <a:pPr algn="ctr"/>
            <a:r>
              <a:rPr lang="pt-BR" sz="3600" b="1" dirty="0"/>
              <a:t>As ofertas este trimestre vão para estes países</a:t>
            </a:r>
          </a:p>
        </p:txBody>
      </p:sp>
      <p:sp>
        <p:nvSpPr>
          <p:cNvPr id="4" name="Espaço Reservado para Texto 3">
            <a:extLst>
              <a:ext uri="{FF2B5EF4-FFF2-40B4-BE49-F238E27FC236}">
                <a16:creationId xmlns:a16="http://schemas.microsoft.com/office/drawing/2014/main" id="{FD54FAE2-DCDA-42E6-A0BC-9CCC9C556E07}"/>
              </a:ext>
            </a:extLst>
          </p:cNvPr>
          <p:cNvSpPr>
            <a:spLocks noGrp="1"/>
          </p:cNvSpPr>
          <p:nvPr>
            <p:ph type="body" sz="quarter" idx="11"/>
          </p:nvPr>
        </p:nvSpPr>
        <p:spPr>
          <a:xfrm>
            <a:off x="59371" y="32085"/>
            <a:ext cx="9084629" cy="666750"/>
          </a:xfrm>
        </p:spPr>
        <p:txBody>
          <a:bodyPr/>
          <a:lstStyle/>
          <a:p>
            <a:r>
              <a:rPr lang="pt-BR" dirty="0"/>
              <a:t>DIVISÃO INTERAMERICANA</a:t>
            </a:r>
          </a:p>
        </p:txBody>
      </p:sp>
    </p:spTree>
    <p:extLst>
      <p:ext uri="{BB962C8B-B14F-4D97-AF65-F5344CB8AC3E}">
        <p14:creationId xmlns:p14="http://schemas.microsoft.com/office/powerpoint/2010/main" val="239477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fade">
                                      <p:cBhvr>
                                        <p:cTn id="7" dur="2000"/>
                                        <p:tgtEl>
                                          <p:spTgt spid="44037"/>
                                        </p:tgtEl>
                                      </p:cBhvr>
                                    </p:animEffect>
                                    <p:anim calcmode="lin" valueType="num">
                                      <p:cBhvr>
                                        <p:cTn id="8" dur="2000" fill="hold"/>
                                        <p:tgtEl>
                                          <p:spTgt spid="44037"/>
                                        </p:tgtEl>
                                        <p:attrNameLst>
                                          <p:attrName>style.rotation</p:attrName>
                                        </p:attrNameLst>
                                      </p:cBhvr>
                                      <p:tavLst>
                                        <p:tav tm="0">
                                          <p:val>
                                            <p:fltVal val="720"/>
                                          </p:val>
                                        </p:tav>
                                        <p:tav tm="100000">
                                          <p:val>
                                            <p:fltVal val="0"/>
                                          </p:val>
                                        </p:tav>
                                      </p:tavLst>
                                    </p:anim>
                                    <p:anim calcmode="lin" valueType="num">
                                      <p:cBhvr>
                                        <p:cTn id="9" dur="2000" fill="hold"/>
                                        <p:tgtEl>
                                          <p:spTgt spid="44037"/>
                                        </p:tgtEl>
                                        <p:attrNameLst>
                                          <p:attrName>ppt_h</p:attrName>
                                        </p:attrNameLst>
                                      </p:cBhvr>
                                      <p:tavLst>
                                        <p:tav tm="0">
                                          <p:val>
                                            <p:fltVal val="0"/>
                                          </p:val>
                                        </p:tav>
                                        <p:tav tm="100000">
                                          <p:val>
                                            <p:strVal val="#ppt_h"/>
                                          </p:val>
                                        </p:tav>
                                      </p:tavLst>
                                    </p:anim>
                                    <p:anim calcmode="lin" valueType="num">
                                      <p:cBhvr>
                                        <p:cTn id="10" dur="2000" fill="hold"/>
                                        <p:tgtEl>
                                          <p:spTgt spid="44037"/>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anim calcmode="lin" valueType="num">
                                      <p:cBhvr>
                                        <p:cTn id="20" dur="2000" fill="hold"/>
                                        <p:tgtEl>
                                          <p:spTgt spid="12"/>
                                        </p:tgtEl>
                                        <p:attrNameLst>
                                          <p:attrName>style.rotation</p:attrName>
                                        </p:attrNameLst>
                                      </p:cBhvr>
                                      <p:tavLst>
                                        <p:tav tm="0">
                                          <p:val>
                                            <p:fltVal val="720"/>
                                          </p:val>
                                        </p:tav>
                                        <p:tav tm="100000">
                                          <p:val>
                                            <p:fltVal val="0"/>
                                          </p:val>
                                        </p:tav>
                                      </p:tavLst>
                                    </p:anim>
                                    <p:anim calcmode="lin" valueType="num">
                                      <p:cBhvr>
                                        <p:cTn id="21" dur="2000" fill="hold"/>
                                        <p:tgtEl>
                                          <p:spTgt spid="12"/>
                                        </p:tgtEl>
                                        <p:attrNameLst>
                                          <p:attrName>ppt_h</p:attrName>
                                        </p:attrNameLst>
                                      </p:cBhvr>
                                      <p:tavLst>
                                        <p:tav tm="0">
                                          <p:val>
                                            <p:fltVal val="0"/>
                                          </p:val>
                                        </p:tav>
                                        <p:tav tm="100000">
                                          <p:val>
                                            <p:strVal val="#ppt_h"/>
                                          </p:val>
                                        </p:tav>
                                      </p:tavLst>
                                    </p:anim>
                                    <p:anim calcmode="lin" valueType="num">
                                      <p:cBhvr>
                                        <p:cTn id="22"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P spid="5"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B2FEA42A-E7D2-4DE1-B048-9ACF2F2BA134}"/>
              </a:ext>
            </a:extLst>
          </p:cNvPr>
          <p:cNvSpPr>
            <a:spLocks noGrp="1"/>
          </p:cNvSpPr>
          <p:nvPr>
            <p:ph type="body" sz="quarter" idx="11"/>
          </p:nvPr>
        </p:nvSpPr>
        <p:spPr/>
        <p:txBody>
          <a:bodyPr/>
          <a:lstStyle/>
          <a:p>
            <a:r>
              <a:rPr lang="pt-BR" dirty="0"/>
              <a:t>Missões – 24 de março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Quem são os adventistas</a:t>
            </a:r>
          </a:p>
        </p:txBody>
      </p:sp>
      <p:sp>
        <p:nvSpPr>
          <p:cNvPr id="13" name="Retângulo 12">
            <a:extLst>
              <a:ext uri="{FF2B5EF4-FFF2-40B4-BE49-F238E27FC236}">
                <a16:creationId xmlns:a16="http://schemas.microsoft.com/office/drawing/2014/main" id="{30EFE51B-D747-4556-91F5-A648331AADDA}"/>
              </a:ext>
            </a:extLst>
          </p:cNvPr>
          <p:cNvSpPr/>
          <p:nvPr/>
        </p:nvSpPr>
        <p:spPr>
          <a:xfrm>
            <a:off x="107504" y="4851549"/>
            <a:ext cx="3279394" cy="461665"/>
          </a:xfrm>
          <a:prstGeom prst="rect">
            <a:avLst/>
          </a:prstGeom>
        </p:spPr>
        <p:txBody>
          <a:bodyPr wrap="square">
            <a:spAutoFit/>
          </a:bodyPr>
          <a:lstStyle/>
          <a:p>
            <a:pPr algn="ctr"/>
            <a:r>
              <a:rPr lang="pt-BR" sz="2400" b="1" dirty="0" err="1">
                <a:cs typeface="Arial" panose="020B0604020202020204" pitchFamily="34" charset="0"/>
              </a:rPr>
              <a:t>Tenira</a:t>
            </a:r>
            <a:r>
              <a:rPr lang="pt-BR" sz="2400" b="1" dirty="0">
                <a:cs typeface="Arial" panose="020B0604020202020204" pitchFamily="34" charset="0"/>
              </a:rPr>
              <a:t> </a:t>
            </a:r>
            <a:r>
              <a:rPr lang="pt-BR" sz="2400" b="1" dirty="0"/>
              <a:t>Smith</a:t>
            </a:r>
            <a:endParaRPr lang="pt-BR" sz="2400" b="1" dirty="0">
              <a:cs typeface="Arial" panose="020B0604020202020204" pitchFamily="34" charset="0"/>
            </a:endParaRPr>
          </a:p>
        </p:txBody>
      </p:sp>
      <p:pic>
        <p:nvPicPr>
          <p:cNvPr id="14" name="Imagem 13" descr="Uma imagem contendo pessoa, parede, interior, sorrindo&#10;&#10;Descrição gerada com muito alta confiança">
            <a:extLst>
              <a:ext uri="{FF2B5EF4-FFF2-40B4-BE49-F238E27FC236}">
                <a16:creationId xmlns:a16="http://schemas.microsoft.com/office/drawing/2014/main" id="{080E0AE8-3974-4FEF-B5CA-3D2A574A3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52" y="1602276"/>
            <a:ext cx="2826327" cy="3227294"/>
          </a:xfrm>
          <a:prstGeom prst="rect">
            <a:avLst/>
          </a:prstGeom>
        </p:spPr>
      </p:pic>
      <p:pic>
        <p:nvPicPr>
          <p:cNvPr id="17" name="Picture 2" descr="Resultado de imagem para América Central">
            <a:extLst>
              <a:ext uri="{FF2B5EF4-FFF2-40B4-BE49-F238E27FC236}">
                <a16:creationId xmlns:a16="http://schemas.microsoft.com/office/drawing/2014/main" id="{B70E1544-AFEA-4B66-8019-0FC26CDD4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19" name="CaixaDeTexto 18">
            <a:extLst>
              <a:ext uri="{FF2B5EF4-FFF2-40B4-BE49-F238E27FC236}">
                <a16:creationId xmlns:a16="http://schemas.microsoft.com/office/drawing/2014/main" id="{472FA539-C8A1-4DE6-8B7C-1A6717E87F96}"/>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sp>
        <p:nvSpPr>
          <p:cNvPr id="20" name="CaixaDeTexto 2">
            <a:extLst>
              <a:ext uri="{FF2B5EF4-FFF2-40B4-BE49-F238E27FC236}">
                <a16:creationId xmlns:a16="http://schemas.microsoft.com/office/drawing/2014/main" id="{D39A1812-7F60-4052-BD75-B06E64BA43BF}"/>
              </a:ext>
            </a:extLst>
          </p:cNvPr>
          <p:cNvSpPr txBox="1">
            <a:spLocks noChangeArrowheads="1"/>
          </p:cNvSpPr>
          <p:nvPr/>
        </p:nvSpPr>
        <p:spPr bwMode="auto">
          <a:xfrm>
            <a:off x="2771801" y="6434133"/>
            <a:ext cx="1152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Belize</a:t>
            </a:r>
            <a:endParaRPr lang="pt-BR" altLang="pt-BR" sz="2400" b="1" dirty="0"/>
          </a:p>
        </p:txBody>
      </p:sp>
      <p:cxnSp>
        <p:nvCxnSpPr>
          <p:cNvPr id="21" name="Conector de Seta Reta 20">
            <a:extLst>
              <a:ext uri="{FF2B5EF4-FFF2-40B4-BE49-F238E27FC236}">
                <a16:creationId xmlns:a16="http://schemas.microsoft.com/office/drawing/2014/main" id="{674A63CF-93E6-489F-ADAD-9DDBB7AC9A85}"/>
              </a:ext>
            </a:extLst>
          </p:cNvPr>
          <p:cNvCxnSpPr>
            <a:cxnSpLocks/>
            <a:stCxn id="20" idx="3"/>
          </p:cNvCxnSpPr>
          <p:nvPr/>
        </p:nvCxnSpPr>
        <p:spPr>
          <a:xfrm flipV="1">
            <a:off x="3923928" y="3789040"/>
            <a:ext cx="1296146" cy="28759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 descr="Resultado de imagem para Belize animated flag">
            <a:extLst>
              <a:ext uri="{FF2B5EF4-FFF2-40B4-BE49-F238E27FC236}">
                <a16:creationId xmlns:a16="http://schemas.microsoft.com/office/drawing/2014/main" id="{1C9A3303-7C7E-4519-935E-EC8DF87E702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9593" y="5338329"/>
            <a:ext cx="2016224" cy="1446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4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EFB27458-AF7F-436C-A1F1-9DB5592BF3E1}"/>
              </a:ext>
            </a:extLst>
          </p:cNvPr>
          <p:cNvSpPr txBox="1">
            <a:spLocks noChangeArrowheads="1"/>
          </p:cNvSpPr>
          <p:nvPr/>
        </p:nvSpPr>
        <p:spPr bwMode="auto">
          <a:xfrm>
            <a:off x="88454" y="4028658"/>
            <a:ext cx="3096344" cy="280076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Os macacos bugio-preto de Belize tem um dos dez sons mais altos do mundo animal. Mais de 400 espécies de peixes vivem nas águas do recife de corais de Belize (cerca de 300 km de corais)</a:t>
            </a:r>
          </a:p>
          <a:p>
            <a:r>
              <a:rPr lang="pt-BR" sz="1600" b="1" i="1" dirty="0"/>
              <a:t>• Cajueiros são árvores encontradas nas florestas de Belize</a:t>
            </a:r>
            <a:endParaRPr lang="pt-BR" sz="1600" b="1" dirty="0"/>
          </a:p>
        </p:txBody>
      </p:sp>
      <p:pic>
        <p:nvPicPr>
          <p:cNvPr id="12290" name="Picture 2" descr="Resultado de imagem para belize macaco bugio preto">
            <a:extLst>
              <a:ext uri="{FF2B5EF4-FFF2-40B4-BE49-F238E27FC236}">
                <a16:creationId xmlns:a16="http://schemas.microsoft.com/office/drawing/2014/main" id="{75744F4B-86D8-4713-8B21-DAC100F35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06438"/>
            <a:ext cx="2282831" cy="33222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sultado de imagem para peixes em belize">
            <a:extLst>
              <a:ext uri="{FF2B5EF4-FFF2-40B4-BE49-F238E27FC236}">
                <a16:creationId xmlns:a16="http://schemas.microsoft.com/office/drawing/2014/main" id="{F0FE0270-21D8-4DDD-95B7-964A9CABC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746" y="3668364"/>
            <a:ext cx="5239821" cy="317058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9CBEEB90-64A9-4F58-8C75-95086CEAEA7F}"/>
              </a:ext>
            </a:extLst>
          </p:cNvPr>
          <p:cNvSpPr txBox="1"/>
          <p:nvPr/>
        </p:nvSpPr>
        <p:spPr>
          <a:xfrm>
            <a:off x="3491880" y="1681758"/>
            <a:ext cx="1865316" cy="2031325"/>
          </a:xfrm>
          <a:prstGeom prst="rect">
            <a:avLst/>
          </a:prstGeom>
        </p:spPr>
        <p:txBody>
          <a:bodyPr wrap="square">
            <a:spAutoFit/>
          </a:bodyPr>
          <a:lstStyle>
            <a:defPPr>
              <a:defRPr lang="pt-BR"/>
            </a:defPPr>
            <a:lvl1pPr>
              <a:defRPr b="1" i="1"/>
            </a:lvl1pPr>
          </a:lstStyle>
          <a:p>
            <a:pPr algn="r"/>
            <a:r>
              <a:rPr lang="pt-BR" dirty="0"/>
              <a:t>Em Belize fica a segunda maior barreira de corais do mundo</a:t>
            </a:r>
          </a:p>
          <a:p>
            <a:pPr algn="r"/>
            <a:r>
              <a:rPr lang="pt-BR" dirty="0"/>
              <a:t>com MUITAS espécies de peixes</a:t>
            </a:r>
          </a:p>
        </p:txBody>
      </p:sp>
      <p:pic>
        <p:nvPicPr>
          <p:cNvPr id="12294" name="Picture 6" descr="Imagem relacionada">
            <a:extLst>
              <a:ext uri="{FF2B5EF4-FFF2-40B4-BE49-F238E27FC236}">
                <a16:creationId xmlns:a16="http://schemas.microsoft.com/office/drawing/2014/main" id="{713E903D-FA68-4E38-9F2A-AEF92FAAAB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7196" y="715962"/>
            <a:ext cx="3760833" cy="2964185"/>
          </a:xfrm>
          <a:prstGeom prst="rect">
            <a:avLst/>
          </a:prstGeom>
          <a:noFill/>
          <a:extLst>
            <a:ext uri="{909E8E84-426E-40DD-AFC4-6F175D3DCCD1}">
              <a14:hiddenFill xmlns:a14="http://schemas.microsoft.com/office/drawing/2010/main">
                <a:solidFill>
                  <a:srgbClr val="FFFFFF"/>
                </a:solidFill>
              </a14:hiddenFill>
            </a:ext>
          </a:extLst>
        </p:spPr>
      </p:pic>
      <p:sp>
        <p:nvSpPr>
          <p:cNvPr id="7" name="Espaço Reservado para Texto 6">
            <a:extLst>
              <a:ext uri="{FF2B5EF4-FFF2-40B4-BE49-F238E27FC236}">
                <a16:creationId xmlns:a16="http://schemas.microsoft.com/office/drawing/2014/main" id="{447B0328-89A5-4DA6-BDAF-5C62B9320EE6}"/>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3059456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88454" y="717426"/>
            <a:ext cx="2903052" cy="5078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500" b="1" dirty="0">
                <a:solidFill>
                  <a:srgbClr val="FF0000"/>
                </a:solidFill>
                <a:latin typeface="Comic Sans MS" panose="030F0702030302020204" pitchFamily="66" charset="0"/>
              </a:rPr>
              <a:t>Tubarão-baleia</a:t>
            </a:r>
          </a:p>
          <a:p>
            <a:pPr algn="ctr"/>
            <a:endParaRPr lang="pt-BR" sz="15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O </a:t>
            </a:r>
            <a:r>
              <a:rPr lang="es-ES" sz="1400" dirty="0" err="1">
                <a:latin typeface="Comic Sans MS" panose="030F0702030302020204" pitchFamily="66" charset="0"/>
              </a:rPr>
              <a:t>Tubarão-baleia</a:t>
            </a:r>
            <a:r>
              <a:rPr lang="es-ES" sz="1400" dirty="0">
                <a:latin typeface="Comic Sans MS" panose="030F0702030302020204" pitchFamily="66" charset="0"/>
              </a:rPr>
              <a:t> vive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dirty="0" err="1">
                <a:latin typeface="Comic Sans MS" panose="030F0702030302020204" pitchFamily="66" charset="0"/>
              </a:rPr>
              <a:t>oceanos</a:t>
            </a:r>
            <a:r>
              <a:rPr lang="es-ES" sz="1400" dirty="0">
                <a:latin typeface="Comic Sans MS" panose="030F0702030302020204" pitchFamily="66" charset="0"/>
              </a:rPr>
              <a:t> </a:t>
            </a:r>
            <a:r>
              <a:rPr lang="es-ES" sz="1400" dirty="0" err="1">
                <a:latin typeface="Comic Sans MS" panose="030F0702030302020204" pitchFamily="66" charset="0"/>
              </a:rPr>
              <a:t>quentes</a:t>
            </a:r>
            <a:r>
              <a:rPr lang="es-ES" sz="1400" dirty="0">
                <a:latin typeface="Comic Sans MS" panose="030F0702030302020204" pitchFamily="66" charset="0"/>
              </a:rPr>
              <a:t>, e é encontrado inclusive no mar de Honduras;</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Ele é o </a:t>
            </a:r>
            <a:r>
              <a:rPr lang="es-ES" sz="1400" dirty="0" err="1">
                <a:latin typeface="Comic Sans MS" panose="030F0702030302020204" pitchFamily="66" charset="0"/>
              </a:rPr>
              <a:t>maior</a:t>
            </a:r>
            <a:r>
              <a:rPr lang="es-ES" sz="1400" dirty="0">
                <a:latin typeface="Comic Sans MS" panose="030F0702030302020204" pitchFamily="66" charset="0"/>
              </a:rPr>
              <a:t> </a:t>
            </a:r>
            <a:r>
              <a:rPr lang="es-ES" sz="1400" dirty="0" err="1">
                <a:latin typeface="Comic Sans MS" panose="030F0702030302020204" pitchFamily="66" charset="0"/>
              </a:rPr>
              <a:t>peixe</a:t>
            </a:r>
            <a:r>
              <a:rPr lang="es-ES" sz="1400" dirty="0">
                <a:latin typeface="Comic Sans MS" panose="030F0702030302020204" pitchFamily="66" charset="0"/>
              </a:rPr>
              <a:t> do mundo; </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es-ES" sz="1400" dirty="0" err="1">
                <a:latin typeface="Comic Sans MS" panose="030F0702030302020204" pitchFamily="66" charset="0"/>
              </a:rPr>
              <a:t>Tem</a:t>
            </a:r>
            <a:r>
              <a:rPr lang="es-ES" sz="1400" dirty="0">
                <a:latin typeface="Comic Sans MS" panose="030F0702030302020204" pitchFamily="66" charset="0"/>
              </a:rPr>
              <a:t> </a:t>
            </a:r>
            <a:r>
              <a:rPr lang="es-ES" sz="1400" dirty="0" err="1">
                <a:latin typeface="Comic Sans MS" panose="030F0702030302020204" pitchFamily="66" charset="0"/>
              </a:rPr>
              <a:t>cabeça</a:t>
            </a:r>
            <a:r>
              <a:rPr lang="es-ES" sz="1400" dirty="0">
                <a:latin typeface="Comic Sans MS" panose="030F0702030302020204" pitchFamily="66" charset="0"/>
              </a:rPr>
              <a:t> achatada, e </a:t>
            </a:r>
            <a:r>
              <a:rPr lang="es-ES" sz="1400" dirty="0" err="1">
                <a:latin typeface="Comic Sans MS" panose="030F0702030302020204" pitchFamily="66" charset="0"/>
              </a:rPr>
              <a:t>seu</a:t>
            </a:r>
            <a:r>
              <a:rPr lang="es-ES" sz="1400" dirty="0">
                <a:latin typeface="Comic Sans MS" panose="030F0702030302020204" pitchFamily="66" charset="0"/>
              </a:rPr>
              <a:t> </a:t>
            </a:r>
            <a:r>
              <a:rPr lang="es-ES" sz="1400" dirty="0" err="1">
                <a:latin typeface="Comic Sans MS" panose="030F0702030302020204" pitchFamily="66" charset="0"/>
              </a:rPr>
              <a:t>corpo</a:t>
            </a:r>
            <a:r>
              <a:rPr lang="es-ES" sz="1400" dirty="0">
                <a:latin typeface="Comic Sans MS" panose="030F0702030302020204" pitchFamily="66" charset="0"/>
              </a:rPr>
              <a:t> é robusto, </a:t>
            </a:r>
            <a:r>
              <a:rPr lang="es-ES" sz="1400" dirty="0" err="1">
                <a:latin typeface="Comic Sans MS" panose="030F0702030302020204" pitchFamily="66" charset="0"/>
              </a:rPr>
              <a:t>cheio</a:t>
            </a:r>
            <a:r>
              <a:rPr lang="es-ES" sz="1400" dirty="0">
                <a:latin typeface="Comic Sans MS" panose="030F0702030302020204" pitchFamily="66" charset="0"/>
              </a:rPr>
              <a:t> de </a:t>
            </a:r>
            <a:r>
              <a:rPr lang="es-ES" sz="1400" dirty="0" err="1">
                <a:latin typeface="Comic Sans MS" panose="030F0702030302020204" pitchFamily="66" charset="0"/>
              </a:rPr>
              <a:t>listras</a:t>
            </a:r>
            <a:r>
              <a:rPr lang="es-ES" sz="1400" dirty="0">
                <a:latin typeface="Comic Sans MS" panose="030F0702030302020204" pitchFamily="66" charset="0"/>
              </a:rPr>
              <a:t> e </a:t>
            </a:r>
            <a:r>
              <a:rPr lang="es-ES" sz="1400" dirty="0" err="1">
                <a:latin typeface="Comic Sans MS" panose="030F0702030302020204" pitchFamily="66" charset="0"/>
              </a:rPr>
              <a:t>bolinhas</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Podem atingir até 20 metros de comprimento e pesar mais de 12 toneladas;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Os tubarões-baleia são animais muito dóceis, por isso, nadar com eles não gera muitos riscos.</a:t>
            </a:r>
          </a:p>
        </p:txBody>
      </p:sp>
      <p:sp>
        <p:nvSpPr>
          <p:cNvPr id="13" name="CaixaDeTexto 12"/>
          <p:cNvSpPr txBox="1"/>
          <p:nvPr/>
        </p:nvSpPr>
        <p:spPr>
          <a:xfrm>
            <a:off x="1259867" y="6072078"/>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de Honduras</a:t>
            </a:r>
          </a:p>
        </p:txBody>
      </p:sp>
      <p:pic>
        <p:nvPicPr>
          <p:cNvPr id="2052"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038" y="3727022"/>
            <a:ext cx="5456558" cy="3049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Resultado de imagem para tubarao bale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780106"/>
            <a:ext cx="4972976" cy="2833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Imagem 13" descr="Resultado de imagem para bandeira de hondura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5947180"/>
            <a:ext cx="1389756" cy="722180"/>
          </a:xfrm>
          <a:prstGeom prst="rect">
            <a:avLst/>
          </a:prstGeom>
          <a:noFill/>
          <a:ln>
            <a:noFill/>
          </a:ln>
        </p:spPr>
      </p:pic>
      <p:sp>
        <p:nvSpPr>
          <p:cNvPr id="3" name="Espaço Reservado para Texto 2">
            <a:extLst>
              <a:ext uri="{FF2B5EF4-FFF2-40B4-BE49-F238E27FC236}">
                <a16:creationId xmlns:a16="http://schemas.microsoft.com/office/drawing/2014/main" id="{A2A7EBFA-AD0F-41CD-8D2F-DAFFFBFEB978}"/>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2039324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9182B557-DDF5-49BD-889C-2B9277F55C2F}"/>
              </a:ext>
            </a:extLst>
          </p:cNvPr>
          <p:cNvSpPr>
            <a:spLocks noGrp="1"/>
          </p:cNvSpPr>
          <p:nvPr>
            <p:ph type="body" sz="quarter" idx="11"/>
          </p:nvPr>
        </p:nvSpPr>
        <p:spPr/>
        <p:txBody>
          <a:bodyPr/>
          <a:lstStyle/>
          <a:p>
            <a:r>
              <a:rPr lang="pt-BR" dirty="0"/>
              <a:t>Missões – 31 de março</a:t>
            </a:r>
          </a:p>
        </p:txBody>
      </p:sp>
      <p:sp>
        <p:nvSpPr>
          <p:cNvPr id="11" name="Título 1"/>
          <p:cNvSpPr txBox="1">
            <a:spLocks/>
          </p:cNvSpPr>
          <p:nvPr/>
        </p:nvSpPr>
        <p:spPr>
          <a:xfrm>
            <a:off x="1002499" y="84298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28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Programa do décimo terceiro sábado</a:t>
            </a:r>
          </a:p>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Porque eu prego</a:t>
            </a:r>
          </a:p>
        </p:txBody>
      </p:sp>
      <p:sp>
        <p:nvSpPr>
          <p:cNvPr id="13" name="Retângulo 12">
            <a:extLst>
              <a:ext uri="{FF2B5EF4-FFF2-40B4-BE49-F238E27FC236}">
                <a16:creationId xmlns:a16="http://schemas.microsoft.com/office/drawing/2014/main" id="{129A433D-EB84-4059-85F7-61D56A84DE43}"/>
              </a:ext>
            </a:extLst>
          </p:cNvPr>
          <p:cNvSpPr/>
          <p:nvPr/>
        </p:nvSpPr>
        <p:spPr>
          <a:xfrm>
            <a:off x="205332" y="4472279"/>
            <a:ext cx="3240359" cy="830997"/>
          </a:xfrm>
          <a:prstGeom prst="rect">
            <a:avLst/>
          </a:prstGeom>
        </p:spPr>
        <p:txBody>
          <a:bodyPr wrap="square">
            <a:spAutoFit/>
          </a:bodyPr>
          <a:lstStyle/>
          <a:p>
            <a:pPr algn="ctr"/>
            <a:r>
              <a:rPr lang="pt-BR" sz="2400" b="1" dirty="0" err="1">
                <a:latin typeface="Arial" panose="020B0604020202020204" pitchFamily="34" charset="0"/>
                <a:cs typeface="Arial" panose="020B0604020202020204" pitchFamily="34" charset="0"/>
              </a:rPr>
              <a:t>Jerson</a:t>
            </a:r>
            <a:r>
              <a:rPr lang="pt-BR" sz="2400" b="1" dirty="0">
                <a:latin typeface="Arial" panose="020B0604020202020204" pitchFamily="34" charset="0"/>
                <a:cs typeface="Arial" panose="020B0604020202020204" pitchFamily="34" charset="0"/>
              </a:rPr>
              <a:t> e </a:t>
            </a:r>
            <a:r>
              <a:rPr lang="pt-BR" sz="2400" b="1" dirty="0" err="1">
                <a:latin typeface="Arial" panose="020B0604020202020204" pitchFamily="34" charset="0"/>
                <a:cs typeface="Arial" panose="020B0604020202020204" pitchFamily="34" charset="0"/>
              </a:rPr>
              <a:t>Dalisa</a:t>
            </a:r>
            <a:endParaRPr lang="pt-BR" sz="2400" b="1" dirty="0">
              <a:latin typeface="Arial" panose="020B0604020202020204" pitchFamily="34" charset="0"/>
              <a:cs typeface="Arial" panose="020B0604020202020204" pitchFamily="34" charset="0"/>
            </a:endParaRPr>
          </a:p>
          <a:p>
            <a:pPr algn="ctr"/>
            <a:r>
              <a:rPr lang="pt-BR" sz="2400" b="1" i="1" dirty="0" err="1">
                <a:latin typeface="Arial" panose="020B0604020202020204" pitchFamily="34" charset="0"/>
                <a:cs typeface="Arial" panose="020B0604020202020204" pitchFamily="34" charset="0"/>
              </a:rPr>
              <a:t>Makhwani</a:t>
            </a:r>
            <a:endParaRPr lang="pt-BR" sz="2400" b="1" dirty="0">
              <a:latin typeface="Arial" panose="020B0604020202020204" pitchFamily="34" charset="0"/>
              <a:cs typeface="Arial" panose="020B0604020202020204" pitchFamily="34" charset="0"/>
            </a:endParaRPr>
          </a:p>
        </p:txBody>
      </p:sp>
      <p:pic>
        <p:nvPicPr>
          <p:cNvPr id="5" name="Imagem 4" descr="Uma imagem contendo pessoa, interior, parede, homem&#10;&#10;Descrição gerada com muito alta confiança">
            <a:extLst>
              <a:ext uri="{FF2B5EF4-FFF2-40B4-BE49-F238E27FC236}">
                <a16:creationId xmlns:a16="http://schemas.microsoft.com/office/drawing/2014/main" id="{A5CC9463-C309-42B0-9BA1-95E65A69B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37" y="2180900"/>
            <a:ext cx="1634836" cy="2291379"/>
          </a:xfrm>
          <a:prstGeom prst="rect">
            <a:avLst/>
          </a:prstGeom>
        </p:spPr>
      </p:pic>
      <p:pic>
        <p:nvPicPr>
          <p:cNvPr id="7" name="Imagem 6" descr="Uma imagem contendo pessoa, interior, mesa, parede&#10;&#10;Descrição gerada com muito alta confiança">
            <a:extLst>
              <a:ext uri="{FF2B5EF4-FFF2-40B4-BE49-F238E27FC236}">
                <a16:creationId xmlns:a16="http://schemas.microsoft.com/office/drawing/2014/main" id="{A2F424E9-723F-4534-B7AE-CD908CFFE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249" y="1844824"/>
            <a:ext cx="1551709" cy="2173045"/>
          </a:xfrm>
          <a:prstGeom prst="rect">
            <a:avLst/>
          </a:prstGeom>
        </p:spPr>
      </p:pic>
      <p:pic>
        <p:nvPicPr>
          <p:cNvPr id="14" name="Picture 2" descr="Resultado de imagem para América Central">
            <a:extLst>
              <a:ext uri="{FF2B5EF4-FFF2-40B4-BE49-F238E27FC236}">
                <a16:creationId xmlns:a16="http://schemas.microsoft.com/office/drawing/2014/main" id="{E8DC609A-BEFE-4E08-8876-B6C160099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1369" y="2206814"/>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B72CFFC3-DD6D-46C3-97A1-35C3140A99E3}"/>
              </a:ext>
            </a:extLst>
          </p:cNvPr>
          <p:cNvSpPr txBox="1"/>
          <p:nvPr/>
        </p:nvSpPr>
        <p:spPr>
          <a:xfrm>
            <a:off x="4201481" y="1857179"/>
            <a:ext cx="4932040" cy="461665"/>
          </a:xfrm>
          <a:prstGeom prst="rect">
            <a:avLst/>
          </a:prstGeom>
          <a:noFill/>
        </p:spPr>
        <p:txBody>
          <a:bodyPr wrap="square" rtlCol="0">
            <a:spAutoFit/>
          </a:bodyPr>
          <a:lstStyle/>
          <a:p>
            <a:pPr algn="ctr"/>
            <a:r>
              <a:rPr lang="pt-BR" sz="2400" b="1" dirty="0"/>
              <a:t>Divisão Interamericana</a:t>
            </a:r>
          </a:p>
        </p:txBody>
      </p:sp>
      <p:sp>
        <p:nvSpPr>
          <p:cNvPr id="19" name="CaixaDeTexto 2">
            <a:extLst>
              <a:ext uri="{FF2B5EF4-FFF2-40B4-BE49-F238E27FC236}">
                <a16:creationId xmlns:a16="http://schemas.microsoft.com/office/drawing/2014/main" id="{6C260213-044F-4341-8E31-AA373BC39647}"/>
              </a:ext>
            </a:extLst>
          </p:cNvPr>
          <p:cNvSpPr txBox="1">
            <a:spLocks noChangeArrowheads="1"/>
          </p:cNvSpPr>
          <p:nvPr/>
        </p:nvSpPr>
        <p:spPr bwMode="auto">
          <a:xfrm>
            <a:off x="2771801" y="6434133"/>
            <a:ext cx="1152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Belize</a:t>
            </a:r>
            <a:endParaRPr lang="pt-BR" altLang="pt-BR" sz="2400" b="1" dirty="0"/>
          </a:p>
        </p:txBody>
      </p:sp>
      <p:cxnSp>
        <p:nvCxnSpPr>
          <p:cNvPr id="20" name="Conector de Seta Reta 19">
            <a:extLst>
              <a:ext uri="{FF2B5EF4-FFF2-40B4-BE49-F238E27FC236}">
                <a16:creationId xmlns:a16="http://schemas.microsoft.com/office/drawing/2014/main" id="{B3293029-CA50-47CD-936B-253E0AC2D2B2}"/>
              </a:ext>
            </a:extLst>
          </p:cNvPr>
          <p:cNvCxnSpPr>
            <a:cxnSpLocks/>
            <a:stCxn id="19" idx="3"/>
          </p:cNvCxnSpPr>
          <p:nvPr/>
        </p:nvCxnSpPr>
        <p:spPr>
          <a:xfrm flipV="1">
            <a:off x="3923928" y="4006153"/>
            <a:ext cx="1296146" cy="26588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 descr="Resultado de imagem para Belize animated flag">
            <a:extLst>
              <a:ext uri="{FF2B5EF4-FFF2-40B4-BE49-F238E27FC236}">
                <a16:creationId xmlns:a16="http://schemas.microsoft.com/office/drawing/2014/main" id="{DE4C99C0-7DFE-4D49-B05D-5159401AC0D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99593" y="5338329"/>
            <a:ext cx="2016224" cy="1446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49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Resultado de imagem para América Central">
            <a:extLst>
              <a:ext uri="{FF2B5EF4-FFF2-40B4-BE49-F238E27FC236}">
                <a16:creationId xmlns:a16="http://schemas.microsoft.com/office/drawing/2014/main" id="{13F99E9D-D8AD-4752-A26D-B9B61F3B6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268413"/>
            <a:ext cx="8920162"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CaixaDeTexto 24">
            <a:extLst>
              <a:ext uri="{FF2B5EF4-FFF2-40B4-BE49-F238E27FC236}">
                <a16:creationId xmlns:a16="http://schemas.microsoft.com/office/drawing/2014/main" id="{6A3A146E-EA33-4219-B1C5-32B183C72356}"/>
              </a:ext>
            </a:extLst>
          </p:cNvPr>
          <p:cNvSpPr txBox="1">
            <a:spLocks noChangeArrowheads="1"/>
          </p:cNvSpPr>
          <p:nvPr/>
        </p:nvSpPr>
        <p:spPr bwMode="auto">
          <a:xfrm>
            <a:off x="58738" y="4168775"/>
            <a:ext cx="2581275" cy="2678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rabicPeriod"/>
            </a:pPr>
            <a:r>
              <a:rPr lang="pt-BR" altLang="pt-BR" sz="1200" b="1"/>
              <a:t>Prédio para Centro Comunitário, no Hospital Adventista do Sudeste, em Villahermosa, no México</a:t>
            </a:r>
          </a:p>
          <a:p>
            <a:pPr eaLnBrk="1" hangingPunct="1">
              <a:buFontTx/>
              <a:buAutoNum type="arabicPeriod"/>
            </a:pPr>
            <a:endParaRPr lang="pt-BR" altLang="pt-BR" sz="1200" b="1"/>
          </a:p>
          <a:p>
            <a:pPr eaLnBrk="1" hangingPunct="1">
              <a:buFontTx/>
              <a:buAutoNum type="arabicPeriod"/>
            </a:pPr>
            <a:r>
              <a:rPr lang="pt-BR" altLang="pt-BR" sz="1200" b="1"/>
              <a:t>Centro de Influência e Centro evangelístico, na Universidade Adventista das Antilhas, em Mayaguez, Porto Rico</a:t>
            </a:r>
          </a:p>
          <a:p>
            <a:pPr eaLnBrk="1" hangingPunct="1">
              <a:buFontTx/>
              <a:buAutoNum type="arabicPeriod"/>
            </a:pPr>
            <a:endParaRPr lang="pt-BR" altLang="pt-BR" sz="1200" b="1"/>
          </a:p>
          <a:p>
            <a:pPr eaLnBrk="1" hangingPunct="1">
              <a:buFontTx/>
              <a:buAutoNum type="arabicPeriod"/>
            </a:pPr>
            <a:r>
              <a:rPr lang="pt-BR" altLang="pt-BR" sz="1200" b="1"/>
              <a:t>Igreja na Universidade do Sul do Caribe, em Maracas, Trinidad e Tobago</a:t>
            </a:r>
          </a:p>
        </p:txBody>
      </p:sp>
      <p:cxnSp>
        <p:nvCxnSpPr>
          <p:cNvPr id="34" name="Conector de seta reta 21">
            <a:extLst>
              <a:ext uri="{FF2B5EF4-FFF2-40B4-BE49-F238E27FC236}">
                <a16:creationId xmlns:a16="http://schemas.microsoft.com/office/drawing/2014/main" id="{2B02CD95-F083-4B97-888C-9AAD358AE5C4}"/>
              </a:ext>
            </a:extLst>
          </p:cNvPr>
          <p:cNvCxnSpPr>
            <a:cxnSpLocks/>
            <a:stCxn id="37" idx="6"/>
          </p:cNvCxnSpPr>
          <p:nvPr/>
        </p:nvCxnSpPr>
        <p:spPr>
          <a:xfrm flipV="1">
            <a:off x="2640013" y="3975100"/>
            <a:ext cx="3863975" cy="11699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Elipse 34">
            <a:extLst>
              <a:ext uri="{FF2B5EF4-FFF2-40B4-BE49-F238E27FC236}">
                <a16:creationId xmlns:a16="http://schemas.microsoft.com/office/drawing/2014/main" id="{7F95D1F8-773B-4C21-A331-A96E85560639}"/>
              </a:ext>
            </a:extLst>
          </p:cNvPr>
          <p:cNvSpPr>
            <a:spLocks noChangeAspect="1"/>
          </p:cNvSpPr>
          <p:nvPr/>
        </p:nvSpPr>
        <p:spPr>
          <a:xfrm>
            <a:off x="2268538" y="6011863"/>
            <a:ext cx="539750" cy="323850"/>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3.</a:t>
            </a:r>
          </a:p>
        </p:txBody>
      </p:sp>
      <p:cxnSp>
        <p:nvCxnSpPr>
          <p:cNvPr id="36" name="Conector de seta reta 21">
            <a:extLst>
              <a:ext uri="{FF2B5EF4-FFF2-40B4-BE49-F238E27FC236}">
                <a16:creationId xmlns:a16="http://schemas.microsoft.com/office/drawing/2014/main" id="{E7C097A6-C780-42D3-80FE-A218DC3754EB}"/>
              </a:ext>
            </a:extLst>
          </p:cNvPr>
          <p:cNvCxnSpPr>
            <a:cxnSpLocks/>
            <a:stCxn id="35" idx="6"/>
          </p:cNvCxnSpPr>
          <p:nvPr/>
        </p:nvCxnSpPr>
        <p:spPr>
          <a:xfrm flipV="1">
            <a:off x="2808288" y="5308600"/>
            <a:ext cx="4686300" cy="865188"/>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Elipse 36">
            <a:extLst>
              <a:ext uri="{FF2B5EF4-FFF2-40B4-BE49-F238E27FC236}">
                <a16:creationId xmlns:a16="http://schemas.microsoft.com/office/drawing/2014/main" id="{84AAD446-5318-4240-B9DF-4119697357B5}"/>
              </a:ext>
            </a:extLst>
          </p:cNvPr>
          <p:cNvSpPr>
            <a:spLocks noChangeAspect="1"/>
          </p:cNvSpPr>
          <p:nvPr/>
        </p:nvSpPr>
        <p:spPr>
          <a:xfrm>
            <a:off x="2100263" y="4983163"/>
            <a:ext cx="539750" cy="325437"/>
          </a:xfrm>
          <a:prstGeom prst="ellipse">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2.</a:t>
            </a:r>
          </a:p>
        </p:txBody>
      </p:sp>
      <p:sp>
        <p:nvSpPr>
          <p:cNvPr id="38" name="Elipse 37">
            <a:extLst>
              <a:ext uri="{FF2B5EF4-FFF2-40B4-BE49-F238E27FC236}">
                <a16:creationId xmlns:a16="http://schemas.microsoft.com/office/drawing/2014/main" id="{7D5E1302-0291-48A0-8F49-CE84F158A7D1}"/>
              </a:ext>
            </a:extLst>
          </p:cNvPr>
          <p:cNvSpPr>
            <a:spLocks noChangeAspect="1"/>
          </p:cNvSpPr>
          <p:nvPr/>
        </p:nvSpPr>
        <p:spPr>
          <a:xfrm>
            <a:off x="2100263" y="4095750"/>
            <a:ext cx="539750" cy="32385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1.</a:t>
            </a:r>
          </a:p>
        </p:txBody>
      </p:sp>
      <p:cxnSp>
        <p:nvCxnSpPr>
          <p:cNvPr id="39" name="Conector de seta reta 21">
            <a:extLst>
              <a:ext uri="{FF2B5EF4-FFF2-40B4-BE49-F238E27FC236}">
                <a16:creationId xmlns:a16="http://schemas.microsoft.com/office/drawing/2014/main" id="{E721AA19-28A9-4F99-9B1E-5CAB8A6D5EC3}"/>
              </a:ext>
            </a:extLst>
          </p:cNvPr>
          <p:cNvCxnSpPr>
            <a:cxnSpLocks/>
            <a:stCxn id="38" idx="6"/>
          </p:cNvCxnSpPr>
          <p:nvPr/>
        </p:nvCxnSpPr>
        <p:spPr>
          <a:xfrm flipV="1">
            <a:off x="2640013" y="3411538"/>
            <a:ext cx="539750" cy="846137"/>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1994" name="Espaço Reservado para Texto 1">
            <a:extLst>
              <a:ext uri="{FF2B5EF4-FFF2-40B4-BE49-F238E27FC236}">
                <a16:creationId xmlns:a16="http://schemas.microsoft.com/office/drawing/2014/main" id="{0D787BDA-0BB0-4CB8-91B4-015DE5AB27AD}"/>
              </a:ext>
            </a:extLst>
          </p:cNvPr>
          <p:cNvSpPr>
            <a:spLocks noGrp="1" noChangeArrowheads="1"/>
          </p:cNvSpPr>
          <p:nvPr>
            <p:ph type="body" sz="quarter" idx="10"/>
          </p:nvPr>
        </p:nvSpPr>
        <p:spPr bwMode="auto">
          <a:xfrm>
            <a:off x="34925" y="690563"/>
            <a:ext cx="9109075" cy="523875"/>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pt-BR" altLang="pt-BR"/>
              <a:t>DIVISÃO INTERAMERICANA</a:t>
            </a:r>
          </a:p>
        </p:txBody>
      </p:sp>
      <p:sp>
        <p:nvSpPr>
          <p:cNvPr id="4" name="Retângulo 3">
            <a:extLst>
              <a:ext uri="{FF2B5EF4-FFF2-40B4-BE49-F238E27FC236}">
                <a16:creationId xmlns:a16="http://schemas.microsoft.com/office/drawing/2014/main" id="{E62DFF5F-2A9E-4643-99EE-34B08EC43BC9}"/>
              </a:ext>
            </a:extLst>
          </p:cNvPr>
          <p:cNvSpPr/>
          <p:nvPr/>
        </p:nvSpPr>
        <p:spPr>
          <a:xfrm>
            <a:off x="34925" y="-123396"/>
            <a:ext cx="9109075" cy="923330"/>
          </a:xfrm>
          <a:prstGeom prst="rect">
            <a:avLst/>
          </a:prstGeom>
          <a:noFill/>
        </p:spPr>
        <p:txBody>
          <a:bodyPr>
            <a:spAutoFit/>
          </a:bodyPr>
          <a:lstStyle/>
          <a:p>
            <a:pPr algn="ctr">
              <a:defRPr/>
            </a:pPr>
            <a:r>
              <a:rPr lang="pt-BR" sz="5400" b="1" dirty="0">
                <a:ln w="12700">
                  <a:solidFill>
                    <a:schemeClr val="accent3">
                      <a:lumMod val="50000"/>
                    </a:schemeClr>
                  </a:solidFill>
                  <a:prstDash val="solid"/>
                </a:ln>
                <a:solidFill>
                  <a:srgbClr val="FFFF00"/>
                </a:solidFill>
                <a:effectLst>
                  <a:innerShdw blurRad="177800">
                    <a:schemeClr val="accent3">
                      <a:lumMod val="50000"/>
                    </a:schemeClr>
                  </a:innerShdw>
                </a:effectLst>
              </a:rPr>
              <a:t>DESTINO DAS OFERTAS</a:t>
            </a:r>
          </a:p>
        </p:txBody>
      </p:sp>
    </p:spTree>
    <p:extLst>
      <p:ext uri="{BB962C8B-B14F-4D97-AF65-F5344CB8AC3E}">
        <p14:creationId xmlns:p14="http://schemas.microsoft.com/office/powerpoint/2010/main" val="3039989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Effect transition="in" filter="fade">
                                      <p:cBhvr>
                                        <p:cTn id="14" dur="10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107504" y="717079"/>
            <a:ext cx="2903052" cy="397031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err="1">
                <a:solidFill>
                  <a:srgbClr val="FF0000"/>
                </a:solidFill>
                <a:latin typeface="Comic Sans MS" panose="030F0702030302020204" pitchFamily="66" charset="0"/>
              </a:rPr>
              <a:t>Quetzal</a:t>
            </a:r>
            <a:r>
              <a:rPr lang="pt-BR" sz="1600" b="1" dirty="0">
                <a:solidFill>
                  <a:srgbClr val="FF0000"/>
                </a:solidFill>
                <a:latin typeface="Comic Sans MS" panose="030F0702030302020204" pitchFamily="66" charset="0"/>
              </a:rPr>
              <a:t> resplandecente</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300" dirty="0">
                <a:latin typeface="Comic Sans MS" panose="030F0702030302020204" pitchFamily="66" charset="0"/>
              </a:rPr>
              <a:t>O Quetzal é a ave nacional da </a:t>
            </a:r>
            <a:r>
              <a:rPr lang="es-ES" sz="1300" b="1" dirty="0">
                <a:latin typeface="Comic Sans MS" panose="030F0702030302020204" pitchFamily="66" charset="0"/>
              </a:rPr>
              <a:t>Guatemala</a:t>
            </a:r>
            <a:r>
              <a:rPr lang="es-ES" sz="1300" dirty="0">
                <a:latin typeface="Comic Sans MS" panose="030F0702030302020204" pitchFamily="66" charset="0"/>
              </a:rPr>
              <a:t>; </a:t>
            </a:r>
          </a:p>
          <a:p>
            <a:pPr algn="just"/>
            <a:endParaRPr lang="es-ES"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É uma ave muito colorida. Tem o corpo verde e o peito vermelho</a:t>
            </a:r>
            <a:r>
              <a:rPr lang="pt-BR" sz="1300" dirty="0">
                <a:latin typeface="Comic Sans MS" panose="030F0702030302020204" pitchFamily="66" charset="0"/>
                <a:cs typeface="Arial" panose="020B0604020202020204" pitchFamily="34" charset="0"/>
              </a:rPr>
              <a:t>;</a:t>
            </a:r>
          </a:p>
          <a:p>
            <a:pPr algn="just"/>
            <a:endParaRPr lang="pt-BR" sz="13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300" dirty="0">
                <a:latin typeface="Comic Sans MS" panose="030F0702030302020204" pitchFamily="66" charset="0"/>
              </a:rPr>
              <a:t>O macho tem uma crista como-capacete. O bico, que é parcialmente coberto por penas verdes, é amarelo nos machos adultos e preto nas fêmeas;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Eles tem modo de vida solitário, procurando frutos ou insetos nas árvores da floresta.</a:t>
            </a:r>
            <a:endParaRPr lang="pt-BR" sz="1400" dirty="0">
              <a:latin typeface="Comic Sans MS" panose="030F0702030302020204" pitchFamily="66" charset="0"/>
            </a:endParaRPr>
          </a:p>
        </p:txBody>
      </p:sp>
      <p:sp>
        <p:nvSpPr>
          <p:cNvPr id="13" name="CaixaDeTexto 12"/>
          <p:cNvSpPr txBox="1"/>
          <p:nvPr/>
        </p:nvSpPr>
        <p:spPr>
          <a:xfrm>
            <a:off x="755576" y="6017105"/>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 Guatemala</a:t>
            </a:r>
          </a:p>
        </p:txBody>
      </p:sp>
      <p:pic>
        <p:nvPicPr>
          <p:cNvPr id="3074"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0926" y="754330"/>
            <a:ext cx="1800200" cy="2684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0" name="Picture 8" descr="Resultado de imagem para Guatemala's national bi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2507" y="925726"/>
            <a:ext cx="2158611" cy="2411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2" name="Picture 2" descr="Resultado de imagem para bandeira da guatema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965" y="5013176"/>
            <a:ext cx="1536700" cy="1023443"/>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m 13" descr="Uma imagem contendo árvore, animal, pássaro, janela&#10;&#10;Descrição gerada com muito alta confiança">
            <a:extLst>
              <a:ext uri="{FF2B5EF4-FFF2-40B4-BE49-F238E27FC236}">
                <a16:creationId xmlns:a16="http://schemas.microsoft.com/office/drawing/2014/main" id="{571EC2EE-AE0E-4D01-9433-39650EE508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0544" y="909330"/>
            <a:ext cx="1743456" cy="2493264"/>
          </a:xfrm>
          <a:prstGeom prst="rect">
            <a:avLst/>
          </a:prstGeom>
        </p:spPr>
      </p:pic>
      <p:pic>
        <p:nvPicPr>
          <p:cNvPr id="15" name="Imagem 14" descr="Uma imagem contendo árvore, pássaro, animal, ao ar livre&#10;&#10;Descrição gerada com muito alta confiança">
            <a:extLst>
              <a:ext uri="{FF2B5EF4-FFF2-40B4-BE49-F238E27FC236}">
                <a16:creationId xmlns:a16="http://schemas.microsoft.com/office/drawing/2014/main" id="{7AD604AD-18F8-489B-B3E6-DC61E4346F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7588" y="3520606"/>
            <a:ext cx="4585992" cy="3289263"/>
          </a:xfrm>
          <a:prstGeom prst="rect">
            <a:avLst/>
          </a:prstGeom>
        </p:spPr>
      </p:pic>
      <p:sp>
        <p:nvSpPr>
          <p:cNvPr id="3" name="Espaço Reservado para Texto 2">
            <a:extLst>
              <a:ext uri="{FF2B5EF4-FFF2-40B4-BE49-F238E27FC236}">
                <a16:creationId xmlns:a16="http://schemas.microsoft.com/office/drawing/2014/main" id="{3EE2027F-7541-42FE-94D3-D237D86D7B8B}"/>
              </a:ext>
            </a:extLst>
          </p:cNvPr>
          <p:cNvSpPr>
            <a:spLocks noGrp="1"/>
          </p:cNvSpPr>
          <p:nvPr>
            <p:ph type="body" sz="quarter" idx="11"/>
          </p:nvPr>
        </p:nvSpPr>
        <p:spPr/>
        <p:txBody>
          <a:bodyPr/>
          <a:lstStyle/>
          <a:p>
            <a:r>
              <a:rPr lang="pt-BR" dirty="0"/>
              <a:t>Divisão INTERAMERICANA</a:t>
            </a:r>
          </a:p>
        </p:txBody>
      </p:sp>
    </p:spTree>
    <p:extLst>
      <p:ext uri="{BB962C8B-B14F-4D97-AF65-F5344CB8AC3E}">
        <p14:creationId xmlns:p14="http://schemas.microsoft.com/office/powerpoint/2010/main" val="982394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053B05A-D29E-410B-B7A1-F26AD7734980}"/>
              </a:ext>
            </a:extLst>
          </p:cNvPr>
          <p:cNvSpPr>
            <a:spLocks noGrp="1"/>
          </p:cNvSpPr>
          <p:nvPr>
            <p:ph type="body" sz="quarter" idx="11"/>
          </p:nvPr>
        </p:nvSpPr>
        <p:spPr/>
        <p:txBody>
          <a:bodyPr/>
          <a:lstStyle/>
          <a:p>
            <a:r>
              <a:rPr lang="pt-BR" dirty="0"/>
              <a:t>Projetos para o Próximo Trimestre</a:t>
            </a:r>
          </a:p>
          <a:p>
            <a:endParaRPr lang="pt-BR" dirty="0"/>
          </a:p>
        </p:txBody>
      </p:sp>
      <p:sp>
        <p:nvSpPr>
          <p:cNvPr id="3" name="Rectangle 3"/>
          <p:cNvSpPr>
            <a:spLocks noChangeArrowheads="1"/>
          </p:cNvSpPr>
          <p:nvPr/>
        </p:nvSpPr>
        <p:spPr bwMode="auto">
          <a:xfrm flipH="1">
            <a:off x="152400" y="980728"/>
            <a:ext cx="8991600" cy="2585323"/>
          </a:xfrm>
          <a:prstGeom prst="rect">
            <a:avLst/>
          </a:prstGeom>
          <a:noFill/>
          <a:ln>
            <a:noFill/>
          </a:ln>
          <a:effectLst/>
        </p:spPr>
        <p:txBody>
          <a:bodyPr vert="horz" wrap="square" lIns="0" tIns="0" rIns="0" bIns="0" numCol="1" anchor="ctr" anchorCtr="0" compatLnSpc="1">
            <a:prstTxWarp prst="textNoShape">
              <a:avLst/>
            </a:prstTxWarp>
            <a:spAutoFit/>
          </a:bodyPr>
          <a:lstStyle/>
          <a:p>
            <a:pPr algn="ctr" fontAlgn="base">
              <a:spcBef>
                <a:spcPct val="0"/>
              </a:spcBef>
              <a:spcAft>
                <a:spcPct val="0"/>
              </a:spcAft>
            </a:pPr>
            <a:r>
              <a:rPr lang="pt-PT" altLang="pt-BR" sz="2400" dirty="0">
                <a:solidFill>
                  <a:srgbClr val="212121"/>
                </a:solidFill>
                <a:latin typeface="inherit"/>
              </a:rPr>
              <a:t>No próximo trimestre as ofertas irão para a </a:t>
            </a:r>
          </a:p>
          <a:p>
            <a:pPr algn="ctr" fontAlgn="base">
              <a:spcBef>
                <a:spcPct val="0"/>
              </a:spcBef>
              <a:spcAft>
                <a:spcPct val="0"/>
              </a:spcAft>
            </a:pPr>
            <a:r>
              <a:rPr lang="pt-PT" altLang="pt-BR" sz="2400" b="1" dirty="0">
                <a:solidFill>
                  <a:srgbClr val="FF0000"/>
                </a:solidFill>
                <a:latin typeface="inherit"/>
                <a:cs typeface="Arial" pitchFamily="34" charset="0"/>
              </a:rPr>
              <a:t>Divisão NORTE AMERICANA</a:t>
            </a:r>
          </a:p>
          <a:p>
            <a:pPr algn="ctr" fontAlgn="base">
              <a:spcBef>
                <a:spcPct val="0"/>
              </a:spcBef>
              <a:spcAft>
                <a:spcPct val="0"/>
              </a:spcAft>
            </a:pPr>
            <a:r>
              <a:rPr lang="pt-BR" sz="2400" dirty="0">
                <a:solidFill>
                  <a:srgbClr val="212121"/>
                </a:solidFill>
                <a:latin typeface="inherit"/>
              </a:rPr>
              <a:t>Projetos especiais incluem:</a:t>
            </a:r>
          </a:p>
          <a:p>
            <a:pPr marL="457200" indent="-457200">
              <a:buFont typeface="Wingdings" panose="05000000000000000000" pitchFamily="2" charset="2"/>
              <a:buChar char="Ø"/>
            </a:pPr>
            <a:r>
              <a:rPr lang="en-US" sz="2400" dirty="0"/>
              <a:t>Novo Centro de </a:t>
            </a:r>
            <a:r>
              <a:rPr lang="en-US" sz="2400" dirty="0" err="1"/>
              <a:t>Vivência</a:t>
            </a:r>
            <a:r>
              <a:rPr lang="en-US" sz="2400" dirty="0"/>
              <a:t> </a:t>
            </a:r>
            <a:r>
              <a:rPr lang="en-US" sz="2400" dirty="0" err="1"/>
              <a:t>em</a:t>
            </a:r>
            <a:r>
              <a:rPr lang="en-US" sz="2400" dirty="0"/>
              <a:t> Holbrook SDA Indian School, </a:t>
            </a:r>
          </a:p>
          <a:p>
            <a:r>
              <a:rPr lang="en-US" sz="2400" dirty="0"/>
              <a:t>Arizona, U.S.A</a:t>
            </a:r>
          </a:p>
          <a:p>
            <a:pPr marL="457200" indent="-457200">
              <a:buFont typeface="Wingdings" panose="05000000000000000000" pitchFamily="2" charset="2"/>
              <a:buChar char="Ø"/>
            </a:pPr>
            <a:r>
              <a:rPr lang="pt-BR" sz="2400" dirty="0" err="1"/>
              <a:t>Mamawi</a:t>
            </a:r>
            <a:r>
              <a:rPr lang="pt-BR" sz="2400" dirty="0"/>
              <a:t> </a:t>
            </a:r>
            <a:r>
              <a:rPr lang="pt-BR" sz="2400" dirty="0" err="1"/>
              <a:t>Atosketan</a:t>
            </a:r>
            <a:r>
              <a:rPr lang="pt-BR" sz="2400" dirty="0"/>
              <a:t> </a:t>
            </a:r>
            <a:r>
              <a:rPr lang="pt-BR" sz="2400" dirty="0" err="1"/>
              <a:t>Native</a:t>
            </a:r>
            <a:r>
              <a:rPr lang="pt-BR" sz="2400" dirty="0"/>
              <a:t> </a:t>
            </a:r>
            <a:r>
              <a:rPr lang="pt-BR" sz="2400" dirty="0" err="1"/>
              <a:t>School</a:t>
            </a:r>
            <a:r>
              <a:rPr lang="pt-BR" sz="2400" dirty="0"/>
              <a:t>, Alberta, Canadá</a:t>
            </a:r>
          </a:p>
          <a:p>
            <a:pPr marL="457200" lvl="0" indent="-457200" fontAlgn="base">
              <a:spcBef>
                <a:spcPct val="0"/>
              </a:spcBef>
              <a:spcAft>
                <a:spcPct val="0"/>
              </a:spcAft>
              <a:buFont typeface="Wingdings" panose="05000000000000000000" pitchFamily="2" charset="2"/>
              <a:buChar char="Ø"/>
            </a:pPr>
            <a:r>
              <a:rPr lang="en-US" sz="2400" dirty="0"/>
              <a:t>Ebeye Mission School, </a:t>
            </a:r>
            <a:r>
              <a:rPr lang="en-US" sz="2400" dirty="0" err="1"/>
              <a:t>Ilhas</a:t>
            </a:r>
            <a:r>
              <a:rPr lang="en-US" sz="2400" dirty="0"/>
              <a:t> Marshal, U.S.A.</a:t>
            </a:r>
            <a:endParaRPr lang="pt-PT" altLang="pt-BR" sz="2400" dirty="0"/>
          </a:p>
        </p:txBody>
      </p:sp>
      <p:sp>
        <p:nvSpPr>
          <p:cNvPr id="8" name="Rectangle 3"/>
          <p:cNvSpPr>
            <a:spLocks noChangeArrowheads="1"/>
          </p:cNvSpPr>
          <p:nvPr/>
        </p:nvSpPr>
        <p:spPr bwMode="auto">
          <a:xfrm>
            <a:off x="152400" y="2425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pic>
        <p:nvPicPr>
          <p:cNvPr id="9" name="Imagem 8" descr="Uma imagem contendo ao ar livre, céu, edifício&#10;&#10;Descrição gerada com muito alta confiança">
            <a:extLst>
              <a:ext uri="{FF2B5EF4-FFF2-40B4-BE49-F238E27FC236}">
                <a16:creationId xmlns:a16="http://schemas.microsoft.com/office/drawing/2014/main" id="{3CDAACEC-62B3-4FEC-BAA3-900932300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7633" y="3717032"/>
            <a:ext cx="5038725" cy="2828925"/>
          </a:xfrm>
          <a:prstGeom prst="rect">
            <a:avLst/>
          </a:prstGeom>
        </p:spPr>
      </p:pic>
    </p:spTree>
    <p:extLst>
      <p:ext uri="{BB962C8B-B14F-4D97-AF65-F5344CB8AC3E}">
        <p14:creationId xmlns:p14="http://schemas.microsoft.com/office/powerpoint/2010/main" val="3887523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776333"/>
            <a:ext cx="7733884" cy="6081667"/>
          </a:xfrm>
          <a:prstGeom prst="rect">
            <a:avLst/>
          </a:prstGeom>
        </p:spPr>
      </p:pic>
      <p:sp>
        <p:nvSpPr>
          <p:cNvPr id="6" name="Espaço Reservado para Texto 5">
            <a:extLst>
              <a:ext uri="{FF2B5EF4-FFF2-40B4-BE49-F238E27FC236}">
                <a16:creationId xmlns:a16="http://schemas.microsoft.com/office/drawing/2014/main" id="{4667ADF4-113A-4287-9EC9-812102A014AF}"/>
              </a:ext>
            </a:extLst>
          </p:cNvPr>
          <p:cNvSpPr>
            <a:spLocks noGrp="1"/>
          </p:cNvSpPr>
          <p:nvPr>
            <p:ph type="body" sz="quarter" idx="4294967295"/>
          </p:nvPr>
        </p:nvSpPr>
        <p:spPr>
          <a:xfrm>
            <a:off x="1691680" y="188913"/>
            <a:ext cx="7272808" cy="431800"/>
          </a:xfrm>
          <a:prstGeom prst="rect">
            <a:avLst/>
          </a:prstGeom>
        </p:spPr>
        <p:txBody>
          <a:bodyPr/>
          <a:lstStyle/>
          <a:p>
            <a:pPr marL="0" indent="0" algn="r">
              <a:buNone/>
            </a:pPr>
            <a:r>
              <a:rPr lang="pt-BR" b="1" dirty="0">
                <a:solidFill>
                  <a:schemeClr val="bg1"/>
                </a:solidFill>
              </a:rPr>
              <a:t>Divisões</a:t>
            </a:r>
            <a:r>
              <a:rPr lang="pt-BR" dirty="0"/>
              <a:t> </a:t>
            </a:r>
            <a:r>
              <a:rPr lang="pt-BR" dirty="0">
                <a:solidFill>
                  <a:schemeClr val="bg1"/>
                </a:solidFill>
              </a:rPr>
              <a:t>da</a:t>
            </a:r>
            <a:r>
              <a:rPr lang="pt-BR" dirty="0"/>
              <a:t> Igreja Adventista no Mundo</a:t>
            </a:r>
          </a:p>
        </p:txBody>
      </p:sp>
    </p:spTree>
    <p:extLst>
      <p:ext uri="{BB962C8B-B14F-4D97-AF65-F5344CB8AC3E}">
        <p14:creationId xmlns:p14="http://schemas.microsoft.com/office/powerpoint/2010/main" val="2874233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aixaDeTexto 2"/>
          <p:cNvSpPr txBox="1">
            <a:spLocks noChangeArrowheads="1"/>
          </p:cNvSpPr>
          <p:nvPr/>
        </p:nvSpPr>
        <p:spPr bwMode="auto">
          <a:xfrm>
            <a:off x="107504" y="981075"/>
            <a:ext cx="9036496"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Aft>
                <a:spcPts val="1200"/>
              </a:spcAft>
            </a:pPr>
            <a:r>
              <a:rPr lang="pt-BR" altLang="pt-BR" sz="2400" b="1" dirty="0">
                <a:latin typeface="Calibri" pitchFamily="34" charset="0"/>
              </a:rPr>
              <a:t>As imagens que tenho utilizado aqui são sempre imagens tiradas da internet</a:t>
            </a:r>
          </a:p>
          <a:p>
            <a:pPr algn="just" eaLnBrk="1" hangingPunct="1">
              <a:spcAft>
                <a:spcPts val="1200"/>
              </a:spcAft>
            </a:pPr>
            <a:r>
              <a:rPr lang="pt-BR" altLang="pt-BR" sz="2400" b="1" dirty="0">
                <a:latin typeface="Calibri" pitchFamily="34" charset="0"/>
              </a:rPr>
              <a:t>Procuro não utilizar imagens que tenham alguma restrição quanto à direitos autorais</a:t>
            </a:r>
          </a:p>
          <a:p>
            <a:pPr algn="just" eaLnBrk="1" hangingPunct="1">
              <a:spcAft>
                <a:spcPts val="1200"/>
              </a:spcAft>
            </a:pPr>
            <a:r>
              <a:rPr lang="pt-BR" altLang="pt-BR" sz="2400" b="1" dirty="0">
                <a:latin typeface="Calibri" pitchFamily="34" charset="0"/>
              </a:rPr>
              <a:t>Se por acaso estiver utilizando de maneira indevida alguma imagem, por favor me avise que retirarei imediatamente a imagem deste material.</a:t>
            </a:r>
          </a:p>
          <a:p>
            <a:pPr algn="just" eaLnBrk="1" hangingPunct="1">
              <a:spcAft>
                <a:spcPts val="1200"/>
              </a:spcAft>
            </a:pPr>
            <a:endParaRPr lang="pt-BR" altLang="pt-BR" sz="2400" b="1" dirty="0">
              <a:latin typeface="Calibri" pitchFamily="34" charset="0"/>
            </a:endParaRPr>
          </a:p>
          <a:p>
            <a:pPr algn="just" eaLnBrk="1" hangingPunct="1">
              <a:spcAft>
                <a:spcPts val="1200"/>
              </a:spcAft>
            </a:pPr>
            <a:endParaRPr lang="pt-BR" altLang="pt-BR" sz="2400" b="1" dirty="0">
              <a:latin typeface="Calibri" pitchFamily="34" charset="0"/>
            </a:endParaRPr>
          </a:p>
          <a:p>
            <a:pPr algn="just" eaLnBrk="1" hangingPunct="1">
              <a:spcAft>
                <a:spcPts val="1200"/>
              </a:spcAft>
            </a:pPr>
            <a:endParaRPr lang="pt-BR" altLang="pt-BR" sz="2400" b="1" dirty="0">
              <a:latin typeface="Calibri" pitchFamily="34" charset="0"/>
            </a:endParaRPr>
          </a:p>
        </p:txBody>
      </p:sp>
      <p:sp>
        <p:nvSpPr>
          <p:cNvPr id="71684" name="Retângulo 3"/>
          <p:cNvSpPr>
            <a:spLocks noChangeArrowheads="1"/>
          </p:cNvSpPr>
          <p:nvPr/>
        </p:nvSpPr>
        <p:spPr bwMode="auto">
          <a:xfrm>
            <a:off x="107505" y="4077072"/>
            <a:ext cx="903649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pt-BR" sz="2400" b="1" dirty="0">
                <a:latin typeface="Calibri" pitchFamily="34" charset="0"/>
              </a:rPr>
              <a:t>Neste trimestre contamos com a colaboração de </a:t>
            </a:r>
            <a:r>
              <a:rPr lang="pt-BR" altLang="pt-BR" sz="2400" b="1" dirty="0">
                <a:solidFill>
                  <a:srgbClr val="FF0000"/>
                </a:solidFill>
                <a:latin typeface="Calibri" pitchFamily="34" charset="0"/>
              </a:rPr>
              <a:t>Eliane Batista </a:t>
            </a:r>
            <a:r>
              <a:rPr lang="pt-BR" altLang="pt-BR" sz="2400" b="1" dirty="0">
                <a:latin typeface="Calibri" pitchFamily="34" charset="0"/>
              </a:rPr>
              <a:t>para a pesquisa dos animais  </a:t>
            </a:r>
          </a:p>
          <a:p>
            <a:pPr eaLnBrk="1" hangingPunct="1"/>
            <a:r>
              <a:rPr lang="pt-BR" altLang="pt-BR" sz="2400" b="1" dirty="0">
                <a:latin typeface="Calibri" pitchFamily="34" charset="0"/>
              </a:rPr>
              <a:t> </a:t>
            </a:r>
          </a:p>
          <a:p>
            <a:pPr eaLnBrk="1" hangingPunct="1"/>
            <a:r>
              <a:rPr lang="pt-BR" altLang="pt-BR" sz="2400" b="1" dirty="0">
                <a:latin typeface="Calibri" pitchFamily="34" charset="0"/>
              </a:rPr>
              <a:t>Qualquer observação sobre este material entre em contato comigo pelo e-mail:</a:t>
            </a:r>
          </a:p>
          <a:p>
            <a:pPr eaLnBrk="1" hangingPunct="1"/>
            <a:endParaRPr lang="pt-BR" altLang="pt-BR" sz="2400" b="1" dirty="0">
              <a:solidFill>
                <a:srgbClr val="FF0000"/>
              </a:solidFill>
              <a:latin typeface="Calibri" pitchFamily="34" charset="0"/>
            </a:endParaRPr>
          </a:p>
          <a:p>
            <a:pPr eaLnBrk="1" hangingPunct="1"/>
            <a:r>
              <a:rPr lang="pt-BR" altLang="pt-BR" sz="2400" b="1" dirty="0">
                <a:solidFill>
                  <a:srgbClr val="FF0000"/>
                </a:solidFill>
                <a:latin typeface="Calibri" pitchFamily="34" charset="0"/>
              </a:rPr>
              <a:t>Ruy Ernesto N Schwantes ( </a:t>
            </a:r>
            <a:r>
              <a:rPr lang="pt-BR" altLang="pt-BR" sz="2400" b="1" dirty="0">
                <a:solidFill>
                  <a:srgbClr val="FF0000"/>
                </a:solidFill>
                <a:latin typeface="Calibri" pitchFamily="34" charset="0"/>
                <a:hlinkClick r:id="rId2"/>
              </a:rPr>
              <a:t>ruy_ernesto@hotmail.com</a:t>
            </a:r>
            <a:r>
              <a:rPr lang="pt-BR" altLang="pt-BR" sz="2400" b="1" dirty="0">
                <a:solidFill>
                  <a:srgbClr val="FF0000"/>
                </a:solidFill>
                <a:latin typeface="Calibri" pitchFamily="34" charset="0"/>
              </a:rPr>
              <a:t> )</a:t>
            </a:r>
          </a:p>
        </p:txBody>
      </p:sp>
    </p:spTree>
    <p:extLst>
      <p:ext uri="{BB962C8B-B14F-4D97-AF65-F5344CB8AC3E}">
        <p14:creationId xmlns:p14="http://schemas.microsoft.com/office/powerpoint/2010/main" val="254133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197276DC-4B29-4795-A0E4-DD845B800C05}"/>
              </a:ext>
            </a:extLst>
          </p:cNvPr>
          <p:cNvSpPr>
            <a:spLocks noGrp="1"/>
          </p:cNvSpPr>
          <p:nvPr>
            <p:ph type="body" sz="quarter" idx="11"/>
          </p:nvPr>
        </p:nvSpPr>
        <p:spPr/>
        <p:txBody>
          <a:bodyPr/>
          <a:lstStyle/>
          <a:p>
            <a:r>
              <a:rPr lang="pt-BR" dirty="0"/>
              <a:t>OBRIGADO!</a:t>
            </a:r>
          </a:p>
        </p:txBody>
      </p:sp>
      <p:sp>
        <p:nvSpPr>
          <p:cNvPr id="3" name="CaixaDeTexto 2"/>
          <p:cNvSpPr txBox="1"/>
          <p:nvPr/>
        </p:nvSpPr>
        <p:spPr>
          <a:xfrm>
            <a:off x="107504" y="697592"/>
            <a:ext cx="9036496" cy="1815882"/>
          </a:xfrm>
          <a:prstGeom prst="rect">
            <a:avLst/>
          </a:prstGeom>
          <a:solidFill>
            <a:schemeClr val="accent3">
              <a:lumMod val="60000"/>
              <a:lumOff val="40000"/>
              <a:alpha val="69000"/>
            </a:schemeClr>
          </a:solidFill>
        </p:spPr>
        <p:txBody>
          <a:bodyPr wrap="square" rtlCol="0">
            <a:spAutoFit/>
          </a:bodyPr>
          <a:lstStyle/>
          <a:p>
            <a:pPr algn="ctr"/>
            <a:r>
              <a:rPr lang="pt-PT" altLang="pt-BR" sz="2000" b="1" dirty="0">
                <a:solidFill>
                  <a:srgbClr val="212121"/>
                </a:solidFill>
                <a:latin typeface="inherit"/>
              </a:rPr>
              <a:t>Três anos atrás, parte da Oferta do Décimo Terceiro Sábado ajudou a reparar o “Bom Samaritano Inn”, um abrigo para desabrigados, e expandi-lo para incluir uma clínica de saúde gratuita, em Kingston, Jamaica.</a:t>
            </a:r>
            <a:r>
              <a:rPr lang="pt-PT" altLang="pt-BR" sz="2400" dirty="0">
                <a:solidFill>
                  <a:srgbClr val="212121"/>
                </a:solidFill>
                <a:latin typeface="inherit"/>
              </a:rPr>
              <a:t> </a:t>
            </a:r>
            <a:endParaRPr lang="pt-PT" altLang="pt-BR" sz="2400" b="1" dirty="0">
              <a:solidFill>
                <a:srgbClr val="FF0000"/>
              </a:solidFill>
              <a:latin typeface="inherit"/>
            </a:endParaRPr>
          </a:p>
          <a:p>
            <a:pPr algn="ctr"/>
            <a:r>
              <a:rPr lang="pt-PT" altLang="pt-BR" sz="2400" b="1" dirty="0">
                <a:solidFill>
                  <a:srgbClr val="FF0000"/>
                </a:solidFill>
                <a:latin typeface="inherit"/>
              </a:rPr>
              <a:t>Obrigado por seu apoio e generosidade à </a:t>
            </a:r>
          </a:p>
          <a:p>
            <a:pPr algn="ctr"/>
            <a:r>
              <a:rPr lang="pt-PT" altLang="pt-BR" sz="2400" b="1" dirty="0">
                <a:solidFill>
                  <a:srgbClr val="FF0000"/>
                </a:solidFill>
                <a:latin typeface="inherit"/>
              </a:rPr>
              <a:t>Divisão Interamericana! </a:t>
            </a:r>
          </a:p>
        </p:txBody>
      </p:sp>
      <p:pic>
        <p:nvPicPr>
          <p:cNvPr id="7" name="Imagem 6" descr="Uma imagem contendo edifício, cerca, ao ar livre, chão&#10;&#10;Descrição gerada com alta confiança">
            <a:extLst>
              <a:ext uri="{FF2B5EF4-FFF2-40B4-BE49-F238E27FC236}">
                <a16:creationId xmlns:a16="http://schemas.microsoft.com/office/drawing/2014/main" id="{2A9CC425-6DD5-4453-8B1F-5C16F6529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619487"/>
            <a:ext cx="5181600" cy="4238513"/>
          </a:xfrm>
          <a:prstGeom prst="rect">
            <a:avLst/>
          </a:prstGeom>
        </p:spPr>
      </p:pic>
    </p:spTree>
    <p:extLst>
      <p:ext uri="{BB962C8B-B14F-4D97-AF65-F5344CB8AC3E}">
        <p14:creationId xmlns:p14="http://schemas.microsoft.com/office/powerpoint/2010/main" val="140183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nchor="ctr" anchorCtr="1"/>
          <a:lstStyle/>
          <a:p>
            <a:pPr marL="0" indent="0" algn="ctr" eaLnBrk="1" hangingPunct="1">
              <a:buNone/>
            </a:pPr>
            <a:r>
              <a:rPr lang="pt-BR" altLang="pt-BR" dirty="0"/>
              <a:t>Escolha um informativo clicando sobre ele</a:t>
            </a:r>
            <a:endParaRPr lang="pt-BR" dirty="0"/>
          </a:p>
        </p:txBody>
      </p:sp>
      <p:sp>
        <p:nvSpPr>
          <p:cNvPr id="3" name="Espaço Reservado para Texto 2">
            <a:extLst>
              <a:ext uri="{FF2B5EF4-FFF2-40B4-BE49-F238E27FC236}">
                <a16:creationId xmlns:a16="http://schemas.microsoft.com/office/drawing/2014/main" id="{CB4FC454-EE68-4A59-9256-52CD6F4A0A8B}"/>
              </a:ext>
            </a:extLst>
          </p:cNvPr>
          <p:cNvSpPr>
            <a:spLocks noGrp="1"/>
          </p:cNvSpPr>
          <p:nvPr>
            <p:ph type="body" sz="quarter" idx="11"/>
          </p:nvPr>
        </p:nvSpPr>
        <p:spPr/>
        <p:txBody>
          <a:bodyPr/>
          <a:lstStyle/>
          <a:p>
            <a:r>
              <a:rPr lang="pt-BR" dirty="0"/>
              <a:t>ÍNDICE</a:t>
            </a:r>
          </a:p>
        </p:txBody>
      </p:sp>
      <p:sp>
        <p:nvSpPr>
          <p:cNvPr id="5" name="CaixaDeTexto 4"/>
          <p:cNvSpPr txBox="1"/>
          <p:nvPr/>
        </p:nvSpPr>
        <p:spPr>
          <a:xfrm>
            <a:off x="1052802" y="1556792"/>
            <a:ext cx="7911686" cy="4893647"/>
          </a:xfrm>
          <a:prstGeom prst="rect">
            <a:avLst/>
          </a:prstGeom>
          <a:noFill/>
        </p:spPr>
        <p:txBody>
          <a:bodyPr wrap="square" rtlCol="0">
            <a:spAutoFit/>
          </a:bodyPr>
          <a:lstStyle/>
          <a:p>
            <a:r>
              <a:rPr lang="pt-BR" sz="2400" dirty="0">
                <a:solidFill>
                  <a:srgbClr val="FF0000"/>
                </a:solidFill>
              </a:rPr>
              <a:t>1. </a:t>
            </a:r>
            <a:r>
              <a:rPr lang="pt-BR" sz="2400" dirty="0">
                <a:hlinkClick r:id="rId2" action="ppaction://hlinksldjump"/>
              </a:rPr>
              <a:t>06/janeiro –  Oração por um cãozinho</a:t>
            </a:r>
            <a:r>
              <a:rPr lang="pt-BR" sz="2400" dirty="0"/>
              <a:t> </a:t>
            </a:r>
          </a:p>
          <a:p>
            <a:r>
              <a:rPr lang="pt-BR" sz="2400" dirty="0">
                <a:solidFill>
                  <a:srgbClr val="FF0000"/>
                </a:solidFill>
              </a:rPr>
              <a:t>2. </a:t>
            </a:r>
            <a:r>
              <a:rPr lang="pt-BR" sz="2400" dirty="0">
                <a:hlinkClick r:id="rId3" action="ppaction://hlinksldjump"/>
              </a:rPr>
              <a:t>13/janeiro –  Novo milagre da Multiplicação</a:t>
            </a:r>
            <a:endParaRPr lang="pt-BR" sz="2400" dirty="0"/>
          </a:p>
          <a:p>
            <a:r>
              <a:rPr lang="pt-BR" sz="2400" dirty="0">
                <a:solidFill>
                  <a:srgbClr val="FF0000"/>
                </a:solidFill>
              </a:rPr>
              <a:t>3. </a:t>
            </a:r>
            <a:r>
              <a:rPr lang="pt-BR" sz="2400" dirty="0">
                <a:hlinkClick r:id="rId4" action="ppaction://hlinksldjump"/>
              </a:rPr>
              <a:t>20/janeiro –  Um bom exemplo</a:t>
            </a:r>
            <a:endParaRPr lang="pt-BR" sz="2400" dirty="0"/>
          </a:p>
          <a:p>
            <a:r>
              <a:rPr lang="pt-BR" sz="2400" dirty="0">
                <a:solidFill>
                  <a:srgbClr val="FF0000"/>
                </a:solidFill>
              </a:rPr>
              <a:t>4. </a:t>
            </a:r>
            <a:r>
              <a:rPr lang="pt-BR" sz="2400" dirty="0">
                <a:hlinkClick r:id="rId5" action="ppaction://hlinksldjump"/>
              </a:rPr>
              <a:t>27/</a:t>
            </a:r>
            <a:r>
              <a:rPr lang="pt-BR" sz="2400" dirty="0">
                <a:hlinkClick r:id="rId6" action="ppaction://hlinksldjump"/>
              </a:rPr>
              <a:t>janeiro</a:t>
            </a:r>
            <a:r>
              <a:rPr lang="pt-BR" sz="2400" dirty="0">
                <a:hlinkClick r:id="rId5" action="ppaction://hlinksldjump"/>
              </a:rPr>
              <a:t> –  Um gângster para Deus</a:t>
            </a:r>
            <a:endParaRPr lang="pt-BR" sz="2400" dirty="0"/>
          </a:p>
          <a:p>
            <a:r>
              <a:rPr lang="pt-BR" sz="2400" dirty="0">
                <a:solidFill>
                  <a:srgbClr val="FF0000"/>
                </a:solidFill>
              </a:rPr>
              <a:t>5. </a:t>
            </a:r>
            <a:r>
              <a:rPr lang="pt-BR" sz="2400" dirty="0">
                <a:hlinkClick r:id="rId7" action="ppaction://hlinksldjump"/>
              </a:rPr>
              <a:t>03/fevereiro –  Desenho animado ou Jesus</a:t>
            </a:r>
            <a:endParaRPr lang="pt-BR" sz="2400" dirty="0"/>
          </a:p>
          <a:p>
            <a:r>
              <a:rPr lang="pt-BR" sz="2400" dirty="0">
                <a:solidFill>
                  <a:srgbClr val="FF0000"/>
                </a:solidFill>
              </a:rPr>
              <a:t>6. </a:t>
            </a:r>
            <a:r>
              <a:rPr lang="pt-BR" sz="2400" dirty="0">
                <a:hlinkClick r:id="rId8" action="ppaction://hlinksldjump"/>
              </a:rPr>
              <a:t>10</a:t>
            </a:r>
            <a:r>
              <a:rPr lang="pt-BR" sz="2400" dirty="0">
                <a:hlinkClick r:id="rId9" action="ppaction://hlinksldjump"/>
              </a:rPr>
              <a:t>/</a:t>
            </a:r>
            <a:r>
              <a:rPr lang="pt-BR" sz="2400" dirty="0">
                <a:hlinkClick r:id="rId7" action="ppaction://hlinksldjump"/>
              </a:rPr>
              <a:t>fevereiro</a:t>
            </a:r>
            <a:r>
              <a:rPr lang="pt-BR" sz="2400" dirty="0">
                <a:hlinkClick r:id="rId9" action="ppaction://hlinksldjump"/>
              </a:rPr>
              <a:t> –  Deus entra em um bar</a:t>
            </a:r>
          </a:p>
          <a:p>
            <a:r>
              <a:rPr lang="pt-BR" sz="2400" dirty="0">
                <a:solidFill>
                  <a:srgbClr val="FF0000"/>
                </a:solidFill>
              </a:rPr>
              <a:t>7. </a:t>
            </a:r>
            <a:r>
              <a:rPr lang="pt-BR" sz="2400" dirty="0">
                <a:hlinkClick r:id="rId7" action="ppaction://hlinksldjump"/>
              </a:rPr>
              <a:t>17/fevereiro</a:t>
            </a:r>
            <a:r>
              <a:rPr lang="pt-BR" sz="2400" dirty="0">
                <a:hlinkClick r:id="rId8" action="ppaction://hlinksldjump"/>
              </a:rPr>
              <a:t> –  Somente por um milagre</a:t>
            </a:r>
            <a:endParaRPr lang="pt-BR" sz="2400" dirty="0"/>
          </a:p>
          <a:p>
            <a:r>
              <a:rPr lang="pt-BR" sz="2400" dirty="0">
                <a:solidFill>
                  <a:srgbClr val="FF0000"/>
                </a:solidFill>
              </a:rPr>
              <a:t>8. </a:t>
            </a:r>
            <a:r>
              <a:rPr lang="pt-BR" sz="2400" dirty="0">
                <a:hlinkClick r:id="rId7" action="ppaction://hlinksldjump"/>
              </a:rPr>
              <a:t>24/fevereiro</a:t>
            </a:r>
            <a:r>
              <a:rPr lang="pt-BR" sz="2400" dirty="0">
                <a:hlinkClick r:id="rId10" action="ppaction://hlinksldjump"/>
              </a:rPr>
              <a:t> –  Brincando com armas</a:t>
            </a:r>
            <a:endParaRPr lang="pt-BR" sz="2400" dirty="0"/>
          </a:p>
          <a:p>
            <a:r>
              <a:rPr lang="pt-BR" sz="2400" dirty="0">
                <a:solidFill>
                  <a:srgbClr val="FF0000"/>
                </a:solidFill>
              </a:rPr>
              <a:t>09. </a:t>
            </a:r>
            <a:r>
              <a:rPr lang="pt-BR" sz="2400" dirty="0">
                <a:hlinkClick r:id="rId11" action="ppaction://hlinksldjump"/>
              </a:rPr>
              <a:t>03/março –  A cura de Uriel</a:t>
            </a:r>
            <a:endParaRPr lang="pt-BR" sz="2400" dirty="0"/>
          </a:p>
          <a:p>
            <a:r>
              <a:rPr lang="pt-BR" sz="2400" dirty="0">
                <a:solidFill>
                  <a:srgbClr val="FF0000"/>
                </a:solidFill>
              </a:rPr>
              <a:t>10. </a:t>
            </a:r>
            <a:r>
              <a:rPr lang="pt-BR" sz="2400" dirty="0">
                <a:hlinkClick r:id="rId11" action="ppaction://hlinksldjump"/>
              </a:rPr>
              <a:t>10/março</a:t>
            </a:r>
            <a:r>
              <a:rPr lang="pt-BR" sz="2400" dirty="0">
                <a:hlinkClick r:id="rId12" action="ppaction://hlinksldjump"/>
              </a:rPr>
              <a:t> –  Você conhece Deus?</a:t>
            </a:r>
            <a:endParaRPr lang="pt-BR" sz="2400" dirty="0"/>
          </a:p>
          <a:p>
            <a:r>
              <a:rPr lang="pt-BR" sz="2400" dirty="0">
                <a:solidFill>
                  <a:srgbClr val="FF0000"/>
                </a:solidFill>
              </a:rPr>
              <a:t>11. </a:t>
            </a:r>
            <a:r>
              <a:rPr lang="pt-BR" sz="2400" dirty="0">
                <a:hlinkClick r:id="rId13" action="ppaction://hlinksldjump"/>
              </a:rPr>
              <a:t>17</a:t>
            </a:r>
            <a:r>
              <a:rPr lang="pt-BR" sz="2400" dirty="0">
                <a:hlinkClick r:id="rId14" action="ppaction://hlinksldjump"/>
              </a:rPr>
              <a:t>/</a:t>
            </a:r>
            <a:r>
              <a:rPr lang="pt-BR" sz="2400" dirty="0">
                <a:hlinkClick r:id="rId11" action="ppaction://hlinksldjump"/>
              </a:rPr>
              <a:t>março</a:t>
            </a:r>
            <a:r>
              <a:rPr lang="pt-BR" sz="2400" dirty="0">
                <a:hlinkClick r:id="rId14" action="ppaction://hlinksldjump"/>
              </a:rPr>
              <a:t> –  O Missionário tímido</a:t>
            </a:r>
            <a:endParaRPr lang="pt-BR" sz="2400" dirty="0"/>
          </a:p>
          <a:p>
            <a:r>
              <a:rPr lang="pt-BR" sz="2400" dirty="0">
                <a:solidFill>
                  <a:srgbClr val="FF0000"/>
                </a:solidFill>
              </a:rPr>
              <a:t>12. </a:t>
            </a:r>
            <a:r>
              <a:rPr lang="pt-BR" sz="2400" dirty="0">
                <a:hlinkClick r:id="rId13" action="ppaction://hlinksldjump"/>
              </a:rPr>
              <a:t>24/</a:t>
            </a:r>
            <a:r>
              <a:rPr lang="pt-BR" sz="2400" dirty="0">
                <a:hlinkClick r:id="rId11" action="ppaction://hlinksldjump"/>
              </a:rPr>
              <a:t>março</a:t>
            </a:r>
            <a:r>
              <a:rPr lang="pt-BR" sz="2400" dirty="0">
                <a:hlinkClick r:id="rId13" action="ppaction://hlinksldjump"/>
              </a:rPr>
              <a:t> –  Quem são os adventistas</a:t>
            </a:r>
            <a:endParaRPr lang="pt-BR" sz="2400" dirty="0"/>
          </a:p>
          <a:p>
            <a:r>
              <a:rPr lang="pt-BR" sz="2400" dirty="0">
                <a:solidFill>
                  <a:srgbClr val="FF0000"/>
                </a:solidFill>
              </a:rPr>
              <a:t>13. </a:t>
            </a:r>
            <a:r>
              <a:rPr lang="pt-BR" sz="2400" dirty="0">
                <a:hlinkClick r:id="rId15" action="ppaction://hlinksldjump"/>
              </a:rPr>
              <a:t>31/</a:t>
            </a:r>
            <a:r>
              <a:rPr lang="pt-BR" sz="2400" dirty="0">
                <a:hlinkClick r:id="rId11" action="ppaction://hlinksldjump"/>
              </a:rPr>
              <a:t>março</a:t>
            </a:r>
            <a:r>
              <a:rPr lang="pt-BR" sz="2400" dirty="0">
                <a:hlinkClick r:id="rId15" action="ppaction://hlinksldjump"/>
              </a:rPr>
              <a:t> –  Porque eu prego (</a:t>
            </a:r>
            <a:r>
              <a:rPr lang="pt-BR" dirty="0">
                <a:hlinkClick r:id="rId15" action="ppaction://hlinksldjump"/>
              </a:rPr>
              <a:t>13º sábado</a:t>
            </a:r>
            <a:r>
              <a:rPr lang="pt-BR" sz="2400" dirty="0">
                <a:hlinkClick r:id="rId15" action="ppaction://hlinksldjump"/>
              </a:rPr>
              <a:t>)</a:t>
            </a:r>
            <a:endParaRPr lang="pt-BR" sz="2400" dirty="0"/>
          </a:p>
        </p:txBody>
      </p:sp>
    </p:spTree>
    <p:extLst>
      <p:ext uri="{BB962C8B-B14F-4D97-AF65-F5344CB8AC3E}">
        <p14:creationId xmlns:p14="http://schemas.microsoft.com/office/powerpoint/2010/main" val="336848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sultado de imagem para América Central">
            <a:extLst>
              <a:ext uri="{FF2B5EF4-FFF2-40B4-BE49-F238E27FC236}">
                <a16:creationId xmlns:a16="http://schemas.microsoft.com/office/drawing/2014/main" id="{85240440-4243-4E7C-851F-643290D1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369" y="1951911"/>
            <a:ext cx="5590957" cy="3526442"/>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Missões – 06 de janeiro</a:t>
            </a:r>
          </a:p>
          <a:p>
            <a:endParaRPr lang="pt-BR" dirty="0"/>
          </a:p>
        </p:txBody>
      </p:sp>
      <p:sp>
        <p:nvSpPr>
          <p:cNvPr id="11" name="Título 1"/>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Oração por um cãozinho</a:t>
            </a:r>
          </a:p>
        </p:txBody>
      </p:sp>
      <p:sp>
        <p:nvSpPr>
          <p:cNvPr id="14" name="CaixaDeTexto 2">
            <a:extLst>
              <a:ext uri="{FF2B5EF4-FFF2-40B4-BE49-F238E27FC236}">
                <a16:creationId xmlns:a16="http://schemas.microsoft.com/office/drawing/2014/main" id="{2190C86D-4B96-4081-955A-B819167D83F5}"/>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Porto Rico</a:t>
            </a:r>
            <a:endParaRPr lang="pt-BR" altLang="pt-BR" sz="2400" b="1" dirty="0"/>
          </a:p>
        </p:txBody>
      </p:sp>
      <p:sp>
        <p:nvSpPr>
          <p:cNvPr id="3" name="Retângulo 2"/>
          <p:cNvSpPr/>
          <p:nvPr/>
        </p:nvSpPr>
        <p:spPr>
          <a:xfrm>
            <a:off x="243131" y="4537809"/>
            <a:ext cx="3080098" cy="830997"/>
          </a:xfrm>
          <a:prstGeom prst="rect">
            <a:avLst/>
          </a:prstGeom>
        </p:spPr>
        <p:txBody>
          <a:bodyPr wrap="square">
            <a:spAutoFit/>
          </a:bodyPr>
          <a:lstStyle/>
          <a:p>
            <a:pPr algn="ctr"/>
            <a:r>
              <a:rPr lang="pt-BR" sz="2400" b="1" dirty="0">
                <a:latin typeface="Arial" panose="020B0604020202020204" pitchFamily="34" charset="0"/>
                <a:cs typeface="Arial" panose="020B0604020202020204" pitchFamily="34" charset="0"/>
              </a:rPr>
              <a:t>Maria de </a:t>
            </a:r>
            <a:r>
              <a:rPr lang="pt-BR" sz="2400" b="1" dirty="0" err="1">
                <a:latin typeface="Arial" panose="020B0604020202020204" pitchFamily="34" charset="0"/>
                <a:cs typeface="Arial" panose="020B0604020202020204" pitchFamily="34" charset="0"/>
              </a:rPr>
              <a:t>la</a:t>
            </a:r>
            <a:r>
              <a:rPr lang="pt-BR" sz="2400" b="1" dirty="0">
                <a:latin typeface="Arial" panose="020B0604020202020204" pitchFamily="34" charset="0"/>
                <a:cs typeface="Arial" panose="020B0604020202020204" pitchFamily="34" charset="0"/>
              </a:rPr>
              <a:t> Paz Rodrigues</a:t>
            </a:r>
          </a:p>
        </p:txBody>
      </p:sp>
      <p:pic>
        <p:nvPicPr>
          <p:cNvPr id="1032" name="Picture 8" descr="Resultado de imagem para porto Rico animated flag waving">
            <a:extLst>
              <a:ext uri="{FF2B5EF4-FFF2-40B4-BE49-F238E27FC236}">
                <a16:creationId xmlns:a16="http://schemas.microsoft.com/office/drawing/2014/main" id="{5BA4AD84-50C4-45B2-9CB2-D14B6E2CEEF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1399" y="5343223"/>
            <a:ext cx="1939159" cy="147015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ctor de Seta Reta 14">
            <a:extLst>
              <a:ext uri="{FF2B5EF4-FFF2-40B4-BE49-F238E27FC236}">
                <a16:creationId xmlns:a16="http://schemas.microsoft.com/office/drawing/2014/main" id="{95D77E26-ED9C-4486-AC20-B5F2367CB16F}"/>
              </a:ext>
            </a:extLst>
          </p:cNvPr>
          <p:cNvCxnSpPr>
            <a:cxnSpLocks/>
            <a:stCxn id="14" idx="3"/>
          </p:cNvCxnSpPr>
          <p:nvPr/>
        </p:nvCxnSpPr>
        <p:spPr>
          <a:xfrm flipV="1">
            <a:off x="4356371" y="3576697"/>
            <a:ext cx="3455989" cy="30882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96184114-250D-4EA0-8D18-5000EBD226C4}"/>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6" name="Imagem 5" descr="Uma imagem contendo pessoa, ao ar livre, céu, mulher&#10;&#10;Descrição gerada com muito alta confiança">
            <a:extLst>
              <a:ext uri="{FF2B5EF4-FFF2-40B4-BE49-F238E27FC236}">
                <a16:creationId xmlns:a16="http://schemas.microsoft.com/office/drawing/2014/main" id="{45CB617F-21CE-4D6F-AA3F-E0C0387965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98" y="1642772"/>
            <a:ext cx="2198255" cy="2915322"/>
          </a:xfrm>
          <a:prstGeom prst="rect">
            <a:avLst/>
          </a:prstGeom>
        </p:spPr>
      </p:pic>
    </p:spTree>
    <p:extLst>
      <p:ext uri="{BB962C8B-B14F-4D97-AF65-F5344CB8AC3E}">
        <p14:creationId xmlns:p14="http://schemas.microsoft.com/office/powerpoint/2010/main" val="77988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18"/>
          <p:cNvSpPr txBox="1">
            <a:spLocks noChangeArrowheads="1"/>
          </p:cNvSpPr>
          <p:nvPr/>
        </p:nvSpPr>
        <p:spPr bwMode="auto">
          <a:xfrm>
            <a:off x="97979" y="1306860"/>
            <a:ext cx="3096344" cy="5509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Cristóvão Colombo desembarcou em Porto Rico em 1493</a:t>
            </a:r>
          </a:p>
          <a:p>
            <a:r>
              <a:rPr lang="pt-BR" sz="1600" b="1" i="1" dirty="0"/>
              <a:t>• A culinária em Porto Rico é uma mistura da culinária espanhola, americana e britânica, com influência africana, por isso é bem apimentada</a:t>
            </a:r>
          </a:p>
          <a:p>
            <a:r>
              <a:rPr lang="pt-BR" sz="1600" b="1" i="1" dirty="0"/>
              <a:t>• Embora Porto Rico seja um território dos Estados Unidos, ele compete individualmente nas Olimpíadas e já ganhou nove medalhas</a:t>
            </a:r>
          </a:p>
          <a:p>
            <a:r>
              <a:rPr lang="pt-BR" sz="1600" b="1" i="1" dirty="0"/>
              <a:t>• A constituição Porto-Riquenha garante liberdade religiosa à população, 70% da qual se identifica com o catolicismo e 25% como protestantes </a:t>
            </a:r>
            <a:endParaRPr lang="pt-BR" sz="1600" b="1" dirty="0"/>
          </a:p>
        </p:txBody>
      </p:sp>
      <p:pic>
        <p:nvPicPr>
          <p:cNvPr id="1026" name="Picture 2" descr="Resultado de imagem para Cristovão Colombo 1942">
            <a:extLst>
              <a:ext uri="{FF2B5EF4-FFF2-40B4-BE49-F238E27FC236}">
                <a16:creationId xmlns:a16="http://schemas.microsoft.com/office/drawing/2014/main" id="{0D7D03AC-7AEA-456F-ABC8-A56DF72AE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248" y="700742"/>
            <a:ext cx="3508030" cy="1973267"/>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1B39641A-866B-4C42-8014-D8BFE154340A}"/>
              </a:ext>
            </a:extLst>
          </p:cNvPr>
          <p:cNvSpPr txBox="1"/>
          <p:nvPr/>
        </p:nvSpPr>
        <p:spPr>
          <a:xfrm>
            <a:off x="3203848" y="1346660"/>
            <a:ext cx="1718400" cy="1323439"/>
          </a:xfrm>
          <a:prstGeom prst="rect">
            <a:avLst/>
          </a:prstGeom>
          <a:noFill/>
        </p:spPr>
        <p:txBody>
          <a:bodyPr wrap="square" rtlCol="0">
            <a:spAutoFit/>
          </a:bodyPr>
          <a:lstStyle/>
          <a:p>
            <a:pPr algn="ctr"/>
            <a:r>
              <a:rPr lang="pt-BR" sz="1600" dirty="0"/>
              <a:t>Cristóvão Colombo e sua três caravelas:</a:t>
            </a:r>
          </a:p>
          <a:p>
            <a:pPr algn="ctr"/>
            <a:r>
              <a:rPr lang="pt-BR" sz="1600" dirty="0"/>
              <a:t>Santa Maria, Pinta e Nina</a:t>
            </a:r>
          </a:p>
        </p:txBody>
      </p:sp>
      <p:sp>
        <p:nvSpPr>
          <p:cNvPr id="8" name="CaixaDeTexto 7">
            <a:extLst>
              <a:ext uri="{FF2B5EF4-FFF2-40B4-BE49-F238E27FC236}">
                <a16:creationId xmlns:a16="http://schemas.microsoft.com/office/drawing/2014/main" id="{120EC286-562B-4671-855A-DB05E1B9A09F}"/>
              </a:ext>
            </a:extLst>
          </p:cNvPr>
          <p:cNvSpPr txBox="1"/>
          <p:nvPr/>
        </p:nvSpPr>
        <p:spPr>
          <a:xfrm>
            <a:off x="5549988" y="2663807"/>
            <a:ext cx="2838436" cy="338554"/>
          </a:xfrm>
          <a:prstGeom prst="rect">
            <a:avLst/>
          </a:prstGeom>
          <a:noFill/>
        </p:spPr>
        <p:txBody>
          <a:bodyPr wrap="square" rtlCol="0">
            <a:spAutoFit/>
          </a:bodyPr>
          <a:lstStyle/>
          <a:p>
            <a:pPr algn="ctr"/>
            <a:r>
              <a:rPr lang="pt-BR" sz="1600" dirty="0"/>
              <a:t>Chegaram às américas em 1492</a:t>
            </a:r>
          </a:p>
        </p:txBody>
      </p:sp>
      <p:pic>
        <p:nvPicPr>
          <p:cNvPr id="1028" name="Picture 4" descr="A aparência do Mofongo é a de uma torta salgada, uma grande quiche ou um cuscuz paulista, mas o sabor é diferente de todos esses. O curioso é que a massa não fica com nenhum gostinho de banana! / Foto: ">
            <a:extLst>
              <a:ext uri="{FF2B5EF4-FFF2-40B4-BE49-F238E27FC236}">
                <a16:creationId xmlns:a16="http://schemas.microsoft.com/office/drawing/2014/main" id="{FE1B5064-C99A-4581-9C0C-CD4B242FBD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487"/>
          <a:stretch/>
        </p:blipFill>
        <p:spPr bwMode="auto">
          <a:xfrm>
            <a:off x="5906168" y="2975699"/>
            <a:ext cx="3201359" cy="2685549"/>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D969A063-E00C-4C74-9CA5-DE95E86979FF}"/>
              </a:ext>
            </a:extLst>
          </p:cNvPr>
          <p:cNvSpPr txBox="1"/>
          <p:nvPr/>
        </p:nvSpPr>
        <p:spPr>
          <a:xfrm>
            <a:off x="3137960" y="4787230"/>
            <a:ext cx="2676104" cy="584775"/>
          </a:xfrm>
          <a:prstGeom prst="rect">
            <a:avLst/>
          </a:prstGeom>
          <a:noFill/>
        </p:spPr>
        <p:txBody>
          <a:bodyPr wrap="square" rtlCol="0">
            <a:spAutoFit/>
          </a:bodyPr>
          <a:lstStyle/>
          <a:p>
            <a:pPr algn="ctr"/>
            <a:r>
              <a:rPr lang="pt-BR" sz="1600" dirty="0"/>
              <a:t>Monica </a:t>
            </a:r>
            <a:r>
              <a:rPr lang="pt-BR" sz="1600" dirty="0" err="1"/>
              <a:t>Pug</a:t>
            </a:r>
            <a:r>
              <a:rPr lang="pt-BR" sz="1600" dirty="0"/>
              <a:t>, medalha de ouro </a:t>
            </a:r>
            <a:r>
              <a:rPr lang="pt-BR" sz="1600" dirty="0" err="1"/>
              <a:t>Tenis</a:t>
            </a:r>
            <a:r>
              <a:rPr lang="pt-BR" sz="1600" dirty="0"/>
              <a:t> na Olimpíada Rio 2016</a:t>
            </a:r>
          </a:p>
        </p:txBody>
      </p:sp>
      <p:pic>
        <p:nvPicPr>
          <p:cNvPr id="1030" name="Picture 6" descr="https://ogimg.infoglobo.com.br/in/19913744-80c-460/FT1086A/420/x201608121253125207_RTS.jpg.pagespeed.ic.3sKxyZX07n.jpg">
            <a:extLst>
              <a:ext uri="{FF2B5EF4-FFF2-40B4-BE49-F238E27FC236}">
                <a16:creationId xmlns:a16="http://schemas.microsoft.com/office/drawing/2014/main" id="{219B7EB7-E23C-42AD-92AA-0220599CFE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2898" y="5337750"/>
            <a:ext cx="2506228" cy="1505888"/>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9426C990-143A-4AE4-A88F-F082190DFB95}"/>
              </a:ext>
            </a:extLst>
          </p:cNvPr>
          <p:cNvSpPr txBox="1"/>
          <p:nvPr/>
        </p:nvSpPr>
        <p:spPr>
          <a:xfrm>
            <a:off x="5906169" y="5650136"/>
            <a:ext cx="3121522" cy="830997"/>
          </a:xfrm>
          <a:prstGeom prst="rect">
            <a:avLst/>
          </a:prstGeom>
          <a:noFill/>
        </p:spPr>
        <p:txBody>
          <a:bodyPr wrap="square" rtlCol="0">
            <a:spAutoFit/>
          </a:bodyPr>
          <a:lstStyle/>
          <a:p>
            <a:pPr algn="ctr"/>
            <a:r>
              <a:rPr lang="pt-BR" sz="1600" dirty="0" err="1"/>
              <a:t>Mofongo</a:t>
            </a:r>
            <a:r>
              <a:rPr lang="pt-BR" sz="1600" dirty="0"/>
              <a:t>, prato típico Porto </a:t>
            </a:r>
            <a:r>
              <a:rPr lang="pt-BR" sz="1600" dirty="0" err="1"/>
              <a:t>Riquenho</a:t>
            </a:r>
            <a:r>
              <a:rPr lang="pt-BR" sz="1600" dirty="0"/>
              <a:t>, feito com bananas da Terra</a:t>
            </a:r>
          </a:p>
        </p:txBody>
      </p:sp>
      <p:pic>
        <p:nvPicPr>
          <p:cNvPr id="5" name="Imagem 4" descr="Uma imagem contendo água, ao ar livre, céu, barco&#10;&#10;Descrição gerada com muito alta confiança">
            <a:extLst>
              <a:ext uri="{FF2B5EF4-FFF2-40B4-BE49-F238E27FC236}">
                <a16:creationId xmlns:a16="http://schemas.microsoft.com/office/drawing/2014/main" id="{0DE2BD18-5552-4F79-8B3E-3D21F9D62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848" y="2700511"/>
            <a:ext cx="2390775" cy="1905000"/>
          </a:xfrm>
          <a:prstGeom prst="rect">
            <a:avLst/>
          </a:prstGeom>
        </p:spPr>
      </p:pic>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p:txBody>
          <a:bodyPr/>
          <a:lstStyle/>
          <a:p>
            <a:r>
              <a:rPr lang="pt-BR" dirty="0"/>
              <a:t>Divisão INTERAMERICANA</a:t>
            </a:r>
          </a:p>
        </p:txBody>
      </p:sp>
    </p:spTree>
    <p:extLst>
      <p:ext uri="{BB962C8B-B14F-4D97-AF65-F5344CB8AC3E}">
        <p14:creationId xmlns:p14="http://schemas.microsoft.com/office/powerpoint/2010/main" val="3880115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100010" y="719113"/>
            <a:ext cx="2903052" cy="400109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i="1" dirty="0"/>
          </a:p>
          <a:p>
            <a:pPr algn="ctr"/>
            <a:r>
              <a:rPr lang="pt-BR" sz="1600" b="1" i="1" dirty="0">
                <a:solidFill>
                  <a:srgbClr val="FF0000"/>
                </a:solidFill>
                <a:latin typeface="Comic Sans MS" panose="030F0702030302020204" pitchFamily="66" charset="0"/>
              </a:rPr>
              <a:t>Mastim de Porto Rico</a:t>
            </a:r>
          </a:p>
          <a:p>
            <a:pPr algn="ctr"/>
            <a:endParaRPr lang="pt-BR" sz="1600" b="1" dirty="0">
              <a:solidFill>
                <a:srgbClr val="FF0000"/>
              </a:solidFill>
            </a:endParaRPr>
          </a:p>
          <a:p>
            <a:pPr marL="285750" indent="-285750" algn="just">
              <a:buFont typeface="Wingdings" panose="05000000000000000000" pitchFamily="2" charset="2"/>
              <a:buChar char="Ø"/>
            </a:pPr>
            <a:r>
              <a:rPr lang="es-ES" sz="1200" dirty="0">
                <a:latin typeface="Comic Sans MS" panose="030F0702030302020204" pitchFamily="66" charset="0"/>
              </a:rPr>
              <a:t>O </a:t>
            </a:r>
            <a:r>
              <a:rPr lang="es-ES" sz="1200" dirty="0" err="1">
                <a:latin typeface="Comic Sans MS" panose="030F0702030302020204" pitchFamily="66" charset="0"/>
              </a:rPr>
              <a:t>Mastim</a:t>
            </a:r>
            <a:r>
              <a:rPr lang="es-ES" sz="1200" dirty="0">
                <a:latin typeface="Comic Sans MS" panose="030F0702030302020204" pitchFamily="66" charset="0"/>
              </a:rPr>
              <a:t> de Porto Rico, </a:t>
            </a:r>
            <a:r>
              <a:rPr lang="es-ES" sz="1200" dirty="0" err="1">
                <a:latin typeface="Comic Sans MS" panose="030F0702030302020204" pitchFamily="66" charset="0"/>
              </a:rPr>
              <a:t>ou</a:t>
            </a:r>
            <a:r>
              <a:rPr lang="es-ES" sz="1200" dirty="0">
                <a:latin typeface="Comic Sans MS" panose="030F0702030302020204" pitchFamily="66" charset="0"/>
              </a:rPr>
              <a:t> Grande </a:t>
            </a:r>
            <a:r>
              <a:rPr lang="es-ES" sz="1200" dirty="0" err="1">
                <a:latin typeface="Comic Sans MS" panose="030F0702030302020204" pitchFamily="66" charset="0"/>
              </a:rPr>
              <a:t>Mastim</a:t>
            </a:r>
            <a:r>
              <a:rPr lang="es-ES" sz="1200" dirty="0">
                <a:latin typeface="Comic Sans MS" panose="030F0702030302020204" pitchFamily="66" charset="0"/>
              </a:rPr>
              <a:t> de </a:t>
            </a:r>
            <a:r>
              <a:rPr lang="es-ES" sz="1200" dirty="0" err="1">
                <a:latin typeface="Comic Sans MS" panose="030F0702030302020204" pitchFamily="66" charset="0"/>
              </a:rPr>
              <a:t>Borinque</a:t>
            </a:r>
            <a:r>
              <a:rPr lang="es-ES" sz="1200" dirty="0">
                <a:latin typeface="Comic Sans MS" panose="030F0702030302020204" pitchFamily="66" charset="0"/>
              </a:rPr>
              <a:t>, é a única </a:t>
            </a:r>
            <a:r>
              <a:rPr lang="es-ES" sz="1200" dirty="0" err="1">
                <a:latin typeface="Comic Sans MS" panose="030F0702030302020204" pitchFamily="66" charset="0"/>
              </a:rPr>
              <a:t>raça</a:t>
            </a:r>
            <a:r>
              <a:rPr lang="es-ES" sz="1200" dirty="0">
                <a:latin typeface="Comic Sans MS" panose="030F0702030302020204" pitchFamily="66" charset="0"/>
              </a:rPr>
              <a:t> de </a:t>
            </a:r>
            <a:r>
              <a:rPr lang="es-ES" sz="1200" dirty="0" err="1">
                <a:latin typeface="Comic Sans MS" panose="030F0702030302020204" pitchFamily="66" charset="0"/>
              </a:rPr>
              <a:t>cão</a:t>
            </a:r>
            <a:r>
              <a:rPr lang="es-ES" sz="1200" dirty="0">
                <a:latin typeface="Comic Sans MS" panose="030F0702030302020204" pitchFamily="66" charset="0"/>
              </a:rPr>
              <a:t> nativa de </a:t>
            </a:r>
            <a:r>
              <a:rPr lang="es-ES" sz="1200" b="1" dirty="0">
                <a:latin typeface="Comic Sans MS" panose="030F0702030302020204" pitchFamily="66" charset="0"/>
              </a:rPr>
              <a:t>Porto Rico</a:t>
            </a:r>
            <a:r>
              <a:rPr lang="es-ES" sz="1200" dirty="0">
                <a:latin typeface="Comic Sans MS" panose="030F0702030302020204" pitchFamily="66" charset="0"/>
              </a:rPr>
              <a:t>;</a:t>
            </a:r>
          </a:p>
          <a:p>
            <a:pPr marL="285750" indent="-285750" algn="just">
              <a:buFont typeface="Wingdings" panose="05000000000000000000" pitchFamily="2" charset="2"/>
              <a:buChar char="Ø"/>
            </a:pPr>
            <a:endParaRPr lang="es-ES"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Esta raça é muito leal ao dono e tem muito instinto protetor</a:t>
            </a:r>
            <a:r>
              <a:rPr lang="pt-BR" sz="12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rPr>
              <a:t>São animais de tamanho grande e muito corpulentos, eram utilizados para capturar escravos fugitivos</a:t>
            </a:r>
            <a:r>
              <a:rPr lang="pt-BR" sz="12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rPr>
              <a:t>É um cão raro de se encontrar, mesmo em seu país de origem;</a:t>
            </a:r>
          </a:p>
          <a:p>
            <a:pPr marL="285750" indent="-285750" algn="just">
              <a:buFont typeface="Wingdings" panose="05000000000000000000" pitchFamily="2" charset="2"/>
              <a:buChar char="Ø"/>
            </a:pPr>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cs typeface="Arial" panose="020B0604020202020204" pitchFamily="34" charset="0"/>
              </a:rPr>
              <a:t>Vivem de 9 a 12 anos.</a:t>
            </a:r>
          </a:p>
          <a:p>
            <a:pPr algn="just"/>
            <a:endParaRPr lang="pt-BR" sz="1200" dirty="0">
              <a:latin typeface="Comic Sans MS" panose="030F0702030302020204" pitchFamily="66" charset="0"/>
              <a:cs typeface="Arial" panose="020B0604020202020204" pitchFamily="34" charset="0"/>
            </a:endParaRPr>
          </a:p>
        </p:txBody>
      </p:sp>
      <p:sp>
        <p:nvSpPr>
          <p:cNvPr id="13" name="CaixaDeTexto 12"/>
          <p:cNvSpPr txBox="1"/>
          <p:nvPr/>
        </p:nvSpPr>
        <p:spPr>
          <a:xfrm>
            <a:off x="683568" y="5949280"/>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de </a:t>
            </a:r>
          </a:p>
          <a:p>
            <a:pPr algn="ctr"/>
            <a:r>
              <a:rPr lang="pt-BR" sz="1200" dirty="0">
                <a:latin typeface="Comic Sans MS" panose="030F0702030302020204" pitchFamily="66" charset="0"/>
              </a:rPr>
              <a:t>Porto Rico</a:t>
            </a:r>
          </a:p>
        </p:txBody>
      </p:sp>
      <p:pic>
        <p:nvPicPr>
          <p:cNvPr id="1026" name="Picture 2" descr="Resultado de imagem para Mastín de Borinqu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361" y="764704"/>
            <a:ext cx="2275706" cy="3058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366" y="1484784"/>
            <a:ext cx="3358532" cy="233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6" descr="Resultado de imagem para Mastín de Borinqu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077072"/>
            <a:ext cx="3543866" cy="2664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Resultado de imagem para bandeira de porto ri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5013176"/>
            <a:ext cx="1280611" cy="852668"/>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Texto 3">
            <a:extLst>
              <a:ext uri="{FF2B5EF4-FFF2-40B4-BE49-F238E27FC236}">
                <a16:creationId xmlns:a16="http://schemas.microsoft.com/office/drawing/2014/main" id="{D67EC081-D4AC-4B8D-BD9A-4C3AB76C77CE}"/>
              </a:ext>
            </a:extLst>
          </p:cNvPr>
          <p:cNvSpPr>
            <a:spLocks noGrp="1"/>
          </p:cNvSpPr>
          <p:nvPr>
            <p:ph type="body" sz="quarter" idx="11"/>
          </p:nvPr>
        </p:nvSpPr>
        <p:spPr/>
        <p:txBody>
          <a:bodyPr/>
          <a:lstStyle/>
          <a:p>
            <a:r>
              <a:rPr lang="pt-BR" dirty="0"/>
              <a:t>Divisão INTERAMERICANA</a:t>
            </a:r>
          </a:p>
          <a:p>
            <a:endParaRPr lang="pt-BR" dirty="0"/>
          </a:p>
        </p:txBody>
      </p:sp>
    </p:spTree>
    <p:extLst>
      <p:ext uri="{BB962C8B-B14F-4D97-AF65-F5344CB8AC3E}">
        <p14:creationId xmlns:p14="http://schemas.microsoft.com/office/powerpoint/2010/main" val="3351890962"/>
      </p:ext>
    </p:extLst>
  </p:cSld>
  <p:clrMapOvr>
    <a:masterClrMapping/>
  </p:clrMapOvr>
</p:sld>
</file>

<file path=ppt/theme/theme1.xml><?xml version="1.0" encoding="utf-8"?>
<a:theme xmlns:a="http://schemas.openxmlformats.org/drawingml/2006/main" name="Verde SERVIÇ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anchor="ctr"/>
      <a:lstStyle>
        <a:defPPr algn="ctr" fontAlgn="auto">
          <a:spcBef>
            <a:spcPts val="0"/>
          </a:spcBef>
          <a:spcAft>
            <a:spcPts val="0"/>
          </a:spcAf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10373</TotalTime>
  <Words>2363</Words>
  <Application>Microsoft Office PowerPoint</Application>
  <PresentationFormat>Apresentação na tela (4:3)</PresentationFormat>
  <Paragraphs>438</Paragraphs>
  <Slides>48</Slides>
  <Notes>26</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48</vt:i4>
      </vt:variant>
    </vt:vector>
  </HeadingPairs>
  <TitlesOfParts>
    <vt:vector size="55" baseType="lpstr">
      <vt:lpstr>Arial</vt:lpstr>
      <vt:lpstr>Calibri</vt:lpstr>
      <vt:lpstr>Comic Sans MS</vt:lpstr>
      <vt:lpstr>Goudy-Bold</vt:lpstr>
      <vt:lpstr>inherit</vt:lpstr>
      <vt:lpstr>Wingdings</vt:lpstr>
      <vt:lpstr>Verde SERVIÇO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Uso Pessoal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Ruy Schwantes</dc:creator>
  <cp:lastModifiedBy>Ruy Ernesto Nobrega Schwantes</cp:lastModifiedBy>
  <cp:revision>684</cp:revision>
  <dcterms:created xsi:type="dcterms:W3CDTF">2014-12-27T17:37:04Z</dcterms:created>
  <dcterms:modified xsi:type="dcterms:W3CDTF">2017-12-28T12:12:46Z</dcterms:modified>
</cp:coreProperties>
</file>