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8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485" autoAdjust="0"/>
  </p:normalViewPr>
  <p:slideViewPr>
    <p:cSldViewPr snapToGrid="0">
      <p:cViewPr>
        <p:scale>
          <a:sx n="70" d="100"/>
          <a:sy n="70" d="100"/>
        </p:scale>
        <p:origin x="-5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1346-D7BB-4252-882E-0EEF6D0FC980}" type="datetimeFigureOut">
              <a:rPr lang="pt-BR" smtClean="0"/>
              <a:pPr/>
              <a:t>20/03/2015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77515-CB06-47EE-A5EC-A28382B705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63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uma imagem de carro.</a:t>
            </a:r>
          </a:p>
          <a:p>
            <a:r>
              <a:rPr lang="pt-BR" dirty="0" smtClean="0"/>
              <a:t>Para o palestrante: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compramos um carro de luxo, certamente iremos colocar o melhor combustível e cuidar para que toda a aparelhagem do carro esteja em boas condições.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10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Para o apresentador: Os adultos que foram abusados quando crianças correm risco até 60% mais elevado de desenvolver diabetes.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72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9" name="Forma livre 8"/>
          <p:cNvSpPr/>
          <p:nvPr/>
        </p:nvSpPr>
        <p:spPr>
          <a:xfrm>
            <a:off x="2454440" y="4271210"/>
            <a:ext cx="7194884" cy="2057400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4F9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240" y="4462550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957179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950495"/>
            <a:ext cx="6241816" cy="47043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Conector angulado 12"/>
          <p:cNvCxnSpPr/>
          <p:nvPr/>
        </p:nvCxnSpPr>
        <p:spPr>
          <a:xfrm>
            <a:off x="1804737" y="974558"/>
            <a:ext cx="6003758" cy="2418347"/>
          </a:xfrm>
          <a:prstGeom prst="bentConnector3">
            <a:avLst>
              <a:gd name="adj1" fmla="val 14899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1279071" y="379280"/>
            <a:ext cx="9633858" cy="1153885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3C9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6535" y="1817914"/>
            <a:ext cx="7467597" cy="4057954"/>
          </a:xfr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9858"/>
            <a:ext cx="9601196" cy="1129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grpSp>
        <p:nvGrpSpPr>
          <p:cNvPr id="4" name="Grupo 9"/>
          <p:cNvGrpSpPr/>
          <p:nvPr/>
        </p:nvGrpSpPr>
        <p:grpSpPr>
          <a:xfrm>
            <a:off x="-1" y="1648376"/>
            <a:ext cx="3356811" cy="5397002"/>
            <a:chOff x="-1" y="1648375"/>
            <a:chExt cx="3356811" cy="6593305"/>
          </a:xfrm>
        </p:grpSpPr>
        <p:sp>
          <p:nvSpPr>
            <p:cNvPr id="6" name="Forma livre 5"/>
            <p:cNvSpPr/>
            <p:nvPr userDrawn="1"/>
          </p:nvSpPr>
          <p:spPr>
            <a:xfrm>
              <a:off x="-1" y="1744628"/>
              <a:ext cx="3356811" cy="6497052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6811" h="6497052">
                  <a:moveTo>
                    <a:pt x="0" y="938463"/>
                  </a:moveTo>
                  <a:lnTo>
                    <a:pt x="216569" y="24063"/>
                  </a:lnTo>
                  <a:lnTo>
                    <a:pt x="3356811" y="0"/>
                  </a:lnTo>
                  <a:cubicBezTo>
                    <a:pt x="3336758" y="1383632"/>
                    <a:pt x="3328738" y="2767263"/>
                    <a:pt x="3332748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B0E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Forma livre 6"/>
            <p:cNvSpPr/>
            <p:nvPr userDrawn="1"/>
          </p:nvSpPr>
          <p:spPr>
            <a:xfrm>
              <a:off x="0" y="1648375"/>
              <a:ext cx="264696" cy="6593305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  <a:gd name="connsiteX0" fmla="*/ 0 w 3332748"/>
                <a:gd name="connsiteY0" fmla="*/ 914400 h 6472989"/>
                <a:gd name="connsiteX1" fmla="*/ 216569 w 3332748"/>
                <a:gd name="connsiteY1" fmla="*/ 0 h 6472989"/>
                <a:gd name="connsiteX2" fmla="*/ 1588169 w 3332748"/>
                <a:gd name="connsiteY2" fmla="*/ 1 h 6472989"/>
                <a:gd name="connsiteX3" fmla="*/ 3332748 w 3332748"/>
                <a:gd name="connsiteY3" fmla="*/ 4114800 h 6472989"/>
                <a:gd name="connsiteX4" fmla="*/ 1 w 3332748"/>
                <a:gd name="connsiteY4" fmla="*/ 6472989 h 6472989"/>
                <a:gd name="connsiteX5" fmla="*/ 1 w 3332748"/>
                <a:gd name="connsiteY5" fmla="*/ 5558589 h 6472989"/>
                <a:gd name="connsiteX6" fmla="*/ 0 w 3332748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806116 w 1588169"/>
                <a:gd name="connsiteY3" fmla="*/ 4126831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770021 w 1588169"/>
                <a:gd name="connsiteY3" fmla="*/ 4114800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770021"/>
                <a:gd name="connsiteY0" fmla="*/ 914400 h 6472989"/>
                <a:gd name="connsiteX1" fmla="*/ 216569 w 770021"/>
                <a:gd name="connsiteY1" fmla="*/ 0 h 6472989"/>
                <a:gd name="connsiteX2" fmla="*/ 709864 w 770021"/>
                <a:gd name="connsiteY2" fmla="*/ 12032 h 6472989"/>
                <a:gd name="connsiteX3" fmla="*/ 770021 w 770021"/>
                <a:gd name="connsiteY3" fmla="*/ 4114800 h 6472989"/>
                <a:gd name="connsiteX4" fmla="*/ 1 w 770021"/>
                <a:gd name="connsiteY4" fmla="*/ 6472989 h 6472989"/>
                <a:gd name="connsiteX5" fmla="*/ 1 w 770021"/>
                <a:gd name="connsiteY5" fmla="*/ 5558589 h 6472989"/>
                <a:gd name="connsiteX6" fmla="*/ 0 w 770021"/>
                <a:gd name="connsiteY6" fmla="*/ 914400 h 6472989"/>
                <a:gd name="connsiteX0" fmla="*/ 0 w 733926"/>
                <a:gd name="connsiteY0" fmla="*/ 914400 h 6472989"/>
                <a:gd name="connsiteX1" fmla="*/ 216569 w 733926"/>
                <a:gd name="connsiteY1" fmla="*/ 0 h 6472989"/>
                <a:gd name="connsiteX2" fmla="*/ 709864 w 733926"/>
                <a:gd name="connsiteY2" fmla="*/ 12032 h 6472989"/>
                <a:gd name="connsiteX3" fmla="*/ 733926 w 733926"/>
                <a:gd name="connsiteY3" fmla="*/ 4114800 h 6472989"/>
                <a:gd name="connsiteX4" fmla="*/ 1 w 733926"/>
                <a:gd name="connsiteY4" fmla="*/ 6472989 h 6472989"/>
                <a:gd name="connsiteX5" fmla="*/ 1 w 733926"/>
                <a:gd name="connsiteY5" fmla="*/ 5558589 h 6472989"/>
                <a:gd name="connsiteX6" fmla="*/ 0 w 733926"/>
                <a:gd name="connsiteY6" fmla="*/ 914400 h 6472989"/>
                <a:gd name="connsiteX0" fmla="*/ 0 w 733926"/>
                <a:gd name="connsiteY0" fmla="*/ 902368 h 6460957"/>
                <a:gd name="connsiteX1" fmla="*/ 204538 w 733926"/>
                <a:gd name="connsiteY1" fmla="*/ 72189 h 6460957"/>
                <a:gd name="connsiteX2" fmla="*/ 709864 w 733926"/>
                <a:gd name="connsiteY2" fmla="*/ 0 h 6460957"/>
                <a:gd name="connsiteX3" fmla="*/ 733926 w 733926"/>
                <a:gd name="connsiteY3" fmla="*/ 4102768 h 6460957"/>
                <a:gd name="connsiteX4" fmla="*/ 1 w 733926"/>
                <a:gd name="connsiteY4" fmla="*/ 6460957 h 6460957"/>
                <a:gd name="connsiteX5" fmla="*/ 1 w 733926"/>
                <a:gd name="connsiteY5" fmla="*/ 5546557 h 6460957"/>
                <a:gd name="connsiteX6" fmla="*/ 0 w 733926"/>
                <a:gd name="connsiteY6" fmla="*/ 902368 h 6460957"/>
                <a:gd name="connsiteX0" fmla="*/ 0 w 733926"/>
                <a:gd name="connsiteY0" fmla="*/ 926431 h 6485020"/>
                <a:gd name="connsiteX1" fmla="*/ 192506 w 733926"/>
                <a:gd name="connsiteY1" fmla="*/ 0 h 6485020"/>
                <a:gd name="connsiteX2" fmla="*/ 709864 w 733926"/>
                <a:gd name="connsiteY2" fmla="*/ 24063 h 6485020"/>
                <a:gd name="connsiteX3" fmla="*/ 733926 w 733926"/>
                <a:gd name="connsiteY3" fmla="*/ 4126831 h 6485020"/>
                <a:gd name="connsiteX4" fmla="*/ 1 w 733926"/>
                <a:gd name="connsiteY4" fmla="*/ 6485020 h 6485020"/>
                <a:gd name="connsiteX5" fmla="*/ 1 w 733926"/>
                <a:gd name="connsiteY5" fmla="*/ 5570620 h 6485020"/>
                <a:gd name="connsiteX6" fmla="*/ 0 w 733926"/>
                <a:gd name="connsiteY6" fmla="*/ 926431 h 6485020"/>
                <a:gd name="connsiteX0" fmla="*/ 0 w 733926"/>
                <a:gd name="connsiteY0" fmla="*/ 938463 h 6497052"/>
                <a:gd name="connsiteX1" fmla="*/ 192506 w 733926"/>
                <a:gd name="connsiteY1" fmla="*/ 12032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  <a:gd name="connsiteX0" fmla="*/ 0 w 733926"/>
                <a:gd name="connsiteY0" fmla="*/ 938463 h 6497052"/>
                <a:gd name="connsiteX1" fmla="*/ 626189 w 733926"/>
                <a:gd name="connsiteY1" fmla="*/ 108284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926" h="6497052">
                  <a:moveTo>
                    <a:pt x="0" y="938463"/>
                  </a:moveTo>
                  <a:lnTo>
                    <a:pt x="626189" y="108284"/>
                  </a:lnTo>
                  <a:lnTo>
                    <a:pt x="709864" y="0"/>
                  </a:lnTo>
                  <a:cubicBezTo>
                    <a:pt x="689811" y="1383632"/>
                    <a:pt x="729916" y="2767263"/>
                    <a:pt x="733926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82C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99D2EB"/>
                </a:solidFill>
              </a:endParaRPr>
            </a:p>
          </p:txBody>
        </p:sp>
      </p:grpSp>
      <p:sp>
        <p:nvSpPr>
          <p:cNvPr id="8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1720395"/>
            <a:ext cx="3079750" cy="3377386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10"/>
          <p:cNvSpPr/>
          <p:nvPr/>
        </p:nvSpPr>
        <p:spPr>
          <a:xfrm>
            <a:off x="-1" y="360948"/>
            <a:ext cx="3356811" cy="6497052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11" h="6497052">
                <a:moveTo>
                  <a:pt x="0" y="938463"/>
                </a:moveTo>
                <a:lnTo>
                  <a:pt x="216569" y="24063"/>
                </a:lnTo>
                <a:lnTo>
                  <a:pt x="3356811" y="0"/>
                </a:lnTo>
                <a:cubicBezTo>
                  <a:pt x="3336758" y="1383632"/>
                  <a:pt x="3328738" y="2767263"/>
                  <a:pt x="3332748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B0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0263" y="424506"/>
            <a:ext cx="7972957" cy="4057954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spcBef>
                <a:spcPts val="0"/>
              </a:spcBef>
              <a:spcAft>
                <a:spcPts val="1800"/>
              </a:spcAft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0" y="264695"/>
            <a:ext cx="264696" cy="6593305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  <a:gd name="connsiteX0" fmla="*/ 0 w 3332748"/>
              <a:gd name="connsiteY0" fmla="*/ 914400 h 6472989"/>
              <a:gd name="connsiteX1" fmla="*/ 216569 w 3332748"/>
              <a:gd name="connsiteY1" fmla="*/ 0 h 6472989"/>
              <a:gd name="connsiteX2" fmla="*/ 1588169 w 3332748"/>
              <a:gd name="connsiteY2" fmla="*/ 1 h 6472989"/>
              <a:gd name="connsiteX3" fmla="*/ 3332748 w 3332748"/>
              <a:gd name="connsiteY3" fmla="*/ 4114800 h 6472989"/>
              <a:gd name="connsiteX4" fmla="*/ 1 w 3332748"/>
              <a:gd name="connsiteY4" fmla="*/ 6472989 h 6472989"/>
              <a:gd name="connsiteX5" fmla="*/ 1 w 3332748"/>
              <a:gd name="connsiteY5" fmla="*/ 5558589 h 6472989"/>
              <a:gd name="connsiteX6" fmla="*/ 0 w 3332748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806116 w 1588169"/>
              <a:gd name="connsiteY3" fmla="*/ 4126831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770021 w 1588169"/>
              <a:gd name="connsiteY3" fmla="*/ 4114800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770021"/>
              <a:gd name="connsiteY0" fmla="*/ 914400 h 6472989"/>
              <a:gd name="connsiteX1" fmla="*/ 216569 w 770021"/>
              <a:gd name="connsiteY1" fmla="*/ 0 h 6472989"/>
              <a:gd name="connsiteX2" fmla="*/ 709864 w 770021"/>
              <a:gd name="connsiteY2" fmla="*/ 12032 h 6472989"/>
              <a:gd name="connsiteX3" fmla="*/ 770021 w 770021"/>
              <a:gd name="connsiteY3" fmla="*/ 4114800 h 6472989"/>
              <a:gd name="connsiteX4" fmla="*/ 1 w 770021"/>
              <a:gd name="connsiteY4" fmla="*/ 6472989 h 6472989"/>
              <a:gd name="connsiteX5" fmla="*/ 1 w 770021"/>
              <a:gd name="connsiteY5" fmla="*/ 5558589 h 6472989"/>
              <a:gd name="connsiteX6" fmla="*/ 0 w 770021"/>
              <a:gd name="connsiteY6" fmla="*/ 914400 h 6472989"/>
              <a:gd name="connsiteX0" fmla="*/ 0 w 733926"/>
              <a:gd name="connsiteY0" fmla="*/ 914400 h 6472989"/>
              <a:gd name="connsiteX1" fmla="*/ 216569 w 733926"/>
              <a:gd name="connsiteY1" fmla="*/ 0 h 6472989"/>
              <a:gd name="connsiteX2" fmla="*/ 709864 w 733926"/>
              <a:gd name="connsiteY2" fmla="*/ 12032 h 6472989"/>
              <a:gd name="connsiteX3" fmla="*/ 733926 w 733926"/>
              <a:gd name="connsiteY3" fmla="*/ 4114800 h 6472989"/>
              <a:gd name="connsiteX4" fmla="*/ 1 w 733926"/>
              <a:gd name="connsiteY4" fmla="*/ 6472989 h 6472989"/>
              <a:gd name="connsiteX5" fmla="*/ 1 w 733926"/>
              <a:gd name="connsiteY5" fmla="*/ 5558589 h 6472989"/>
              <a:gd name="connsiteX6" fmla="*/ 0 w 733926"/>
              <a:gd name="connsiteY6" fmla="*/ 914400 h 6472989"/>
              <a:gd name="connsiteX0" fmla="*/ 0 w 733926"/>
              <a:gd name="connsiteY0" fmla="*/ 902368 h 6460957"/>
              <a:gd name="connsiteX1" fmla="*/ 204538 w 733926"/>
              <a:gd name="connsiteY1" fmla="*/ 72189 h 6460957"/>
              <a:gd name="connsiteX2" fmla="*/ 709864 w 733926"/>
              <a:gd name="connsiteY2" fmla="*/ 0 h 6460957"/>
              <a:gd name="connsiteX3" fmla="*/ 733926 w 733926"/>
              <a:gd name="connsiteY3" fmla="*/ 4102768 h 6460957"/>
              <a:gd name="connsiteX4" fmla="*/ 1 w 733926"/>
              <a:gd name="connsiteY4" fmla="*/ 6460957 h 6460957"/>
              <a:gd name="connsiteX5" fmla="*/ 1 w 733926"/>
              <a:gd name="connsiteY5" fmla="*/ 5546557 h 6460957"/>
              <a:gd name="connsiteX6" fmla="*/ 0 w 733926"/>
              <a:gd name="connsiteY6" fmla="*/ 902368 h 6460957"/>
              <a:gd name="connsiteX0" fmla="*/ 0 w 733926"/>
              <a:gd name="connsiteY0" fmla="*/ 926431 h 6485020"/>
              <a:gd name="connsiteX1" fmla="*/ 192506 w 733926"/>
              <a:gd name="connsiteY1" fmla="*/ 0 h 6485020"/>
              <a:gd name="connsiteX2" fmla="*/ 709864 w 733926"/>
              <a:gd name="connsiteY2" fmla="*/ 24063 h 6485020"/>
              <a:gd name="connsiteX3" fmla="*/ 733926 w 733926"/>
              <a:gd name="connsiteY3" fmla="*/ 4126831 h 6485020"/>
              <a:gd name="connsiteX4" fmla="*/ 1 w 733926"/>
              <a:gd name="connsiteY4" fmla="*/ 6485020 h 6485020"/>
              <a:gd name="connsiteX5" fmla="*/ 1 w 733926"/>
              <a:gd name="connsiteY5" fmla="*/ 5570620 h 6485020"/>
              <a:gd name="connsiteX6" fmla="*/ 0 w 733926"/>
              <a:gd name="connsiteY6" fmla="*/ 926431 h 6485020"/>
              <a:gd name="connsiteX0" fmla="*/ 0 w 733926"/>
              <a:gd name="connsiteY0" fmla="*/ 938463 h 6497052"/>
              <a:gd name="connsiteX1" fmla="*/ 192506 w 733926"/>
              <a:gd name="connsiteY1" fmla="*/ 12032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  <a:gd name="connsiteX0" fmla="*/ 0 w 733926"/>
              <a:gd name="connsiteY0" fmla="*/ 938463 h 6497052"/>
              <a:gd name="connsiteX1" fmla="*/ 626189 w 733926"/>
              <a:gd name="connsiteY1" fmla="*/ 108284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926" h="6497052">
                <a:moveTo>
                  <a:pt x="0" y="938463"/>
                </a:moveTo>
                <a:lnTo>
                  <a:pt x="626189" y="108284"/>
                </a:lnTo>
                <a:lnTo>
                  <a:pt x="709864" y="0"/>
                </a:lnTo>
                <a:cubicBezTo>
                  <a:pt x="689811" y="1383632"/>
                  <a:pt x="729916" y="2767263"/>
                  <a:pt x="733926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82C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D2EB"/>
              </a:solidFill>
            </a:endParaRP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336714"/>
            <a:ext cx="3079750" cy="4090905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36163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817914"/>
            <a:ext cx="9601196" cy="4057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pt-BR" dirty="0" smtClean="0"/>
              <a:t>Conexões Vitais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04764" y="6469038"/>
            <a:ext cx="16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HA: </a:t>
            </a:r>
            <a:r>
              <a:rPr lang="pt-BR" b="1" dirty="0"/>
              <a:t>220</a:t>
            </a:r>
            <a:r>
              <a:rPr lang="pt-B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9727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39236" y="1817914"/>
            <a:ext cx="8652679" cy="4057954"/>
          </a:xfrm>
        </p:spPr>
        <p:txBody>
          <a:bodyPr>
            <a:noAutofit/>
          </a:bodyPr>
          <a:lstStyle/>
          <a:p>
            <a:r>
              <a:rPr lang="pt-BR" dirty="0">
                <a:latin typeface="Arial Black" pitchFamily="34" charset="0"/>
              </a:rPr>
              <a:t>O Senhor continua a curar quem tem o coração partido, libertar os cativos e livrar os </a:t>
            </a:r>
            <a:r>
              <a:rPr lang="pt-BR" dirty="0" smtClean="0">
                <a:latin typeface="Arial Black" pitchFamily="34" charset="0"/>
              </a:rPr>
              <a:t>oprimidos.</a:t>
            </a:r>
          </a:p>
          <a:p>
            <a:r>
              <a:rPr lang="pt-BR" dirty="0" smtClean="0">
                <a:latin typeface="Arial Black" pitchFamily="34" charset="0"/>
              </a:rPr>
              <a:t>“O </a:t>
            </a:r>
            <a:r>
              <a:rPr lang="pt-BR" dirty="0">
                <a:latin typeface="Arial Black" pitchFamily="34" charset="0"/>
              </a:rPr>
              <a:t>Espírito do Senhor é sobre mim, </a:t>
            </a:r>
            <a:r>
              <a:rPr lang="pt-BR" dirty="0" smtClean="0">
                <a:latin typeface="Arial Black" pitchFamily="34" charset="0"/>
              </a:rPr>
              <a:t>pois </a:t>
            </a:r>
            <a:r>
              <a:rPr lang="pt-BR" dirty="0">
                <a:latin typeface="Arial Black" pitchFamily="34" charset="0"/>
              </a:rPr>
              <a:t>que me ungiu para evangelizar os pobres. Enviou-me a curar os quebrantados de </a:t>
            </a:r>
            <a:r>
              <a:rPr lang="pt-BR" dirty="0" smtClean="0">
                <a:latin typeface="Arial Black" pitchFamily="34" charset="0"/>
              </a:rPr>
              <a:t>coração.” </a:t>
            </a:r>
            <a:r>
              <a:rPr lang="pt-BR" dirty="0" err="1" smtClean="0">
                <a:latin typeface="Arial Black" pitchFamily="34" charset="0"/>
              </a:rPr>
              <a:t>Lc</a:t>
            </a:r>
            <a:r>
              <a:rPr lang="pt-BR" dirty="0" smtClean="0">
                <a:latin typeface="Arial Black" pitchFamily="34" charset="0"/>
              </a:rPr>
              <a:t> 4:18.</a:t>
            </a:r>
          </a:p>
          <a:p>
            <a:r>
              <a:rPr lang="pt-BR" dirty="0">
                <a:latin typeface="Arial Black" pitchFamily="34" charset="0"/>
              </a:rPr>
              <a:t>“Haverá mãe que possa esquecer seu bebê que ainda mama e não ter compaixão do filho que gerou? Embora ela possa esquecê-lo, Eu não Me esquecerei de você!” </a:t>
            </a:r>
            <a:r>
              <a:rPr lang="pt-BR" dirty="0" err="1" smtClean="0">
                <a:latin typeface="Arial Black" pitchFamily="34" charset="0"/>
              </a:rPr>
              <a:t>Is</a:t>
            </a:r>
            <a:r>
              <a:rPr lang="pt-BR" dirty="0" smtClean="0">
                <a:latin typeface="Arial Black" pitchFamily="34" charset="0"/>
              </a:rPr>
              <a:t> 49:15.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Mágoas passadas, como resolver?</a:t>
            </a:r>
            <a:endParaRPr lang="pt-BR" dirty="0"/>
          </a:p>
        </p:txBody>
      </p:sp>
      <p:pic>
        <p:nvPicPr>
          <p:cNvPr id="5" name="Espaço Reservado para Imagem 4" descr="perdao_mat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63" r="19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16476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39236" y="1817914"/>
            <a:ext cx="8570793" cy="4057954"/>
          </a:xfrm>
        </p:spPr>
        <p:txBody>
          <a:bodyPr>
            <a:noAutofit/>
          </a:bodyPr>
          <a:lstStyle/>
          <a:p>
            <a:r>
              <a:rPr lang="pt-BR" sz="3200" dirty="0">
                <a:latin typeface="Arial Black" pitchFamily="34" charset="0"/>
              </a:rPr>
              <a:t>“Pois o seu Criador é o seu marido, o Senhor dos Exércitos é o Seu nome, o Santo de Israel é seu Redentor; Ele é chamado o Deus de toda a Terra” </a:t>
            </a:r>
            <a:r>
              <a:rPr lang="pt-BR" sz="3200" dirty="0" err="1" smtClean="0">
                <a:latin typeface="Arial Black" pitchFamily="34" charset="0"/>
              </a:rPr>
              <a:t>Is</a:t>
            </a:r>
            <a:r>
              <a:rPr lang="pt-BR" sz="3200" dirty="0" smtClean="0">
                <a:latin typeface="Arial Black" pitchFamily="34" charset="0"/>
              </a:rPr>
              <a:t> 54:5.</a:t>
            </a:r>
          </a:p>
          <a:p>
            <a:r>
              <a:rPr lang="pt-BR" sz="3200" dirty="0">
                <a:latin typeface="Arial Black" pitchFamily="34" charset="0"/>
              </a:rPr>
              <a:t>“Pai para os órfãos e defensor das viúvas é Deus em Sua santa habitação” </a:t>
            </a:r>
            <a:r>
              <a:rPr lang="pt-BR" sz="3200" dirty="0" err="1" smtClean="0">
                <a:latin typeface="Arial Black" pitchFamily="34" charset="0"/>
              </a:rPr>
              <a:t>Sl</a:t>
            </a:r>
            <a:r>
              <a:rPr lang="pt-BR" sz="3200" dirty="0" smtClean="0">
                <a:latin typeface="Arial Black" pitchFamily="34" charset="0"/>
              </a:rPr>
              <a:t> 68:5.</a:t>
            </a:r>
            <a:endParaRPr lang="pt-BR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Mágoas passadas, como resolver?</a:t>
            </a:r>
            <a:endParaRPr lang="pt-BR" dirty="0"/>
          </a:p>
        </p:txBody>
      </p:sp>
      <p:pic>
        <p:nvPicPr>
          <p:cNvPr id="5" name="Espaço Reservado para Imagem 4" descr="200912_master_jesus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258" b="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97238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57349" y="424505"/>
            <a:ext cx="8734567" cy="5252963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 Black" pitchFamily="34" charset="0"/>
              </a:rPr>
              <a:t>O amor que flui do coração </a:t>
            </a:r>
            <a:r>
              <a:rPr lang="pt-BR" sz="3200" dirty="0" smtClean="0">
                <a:latin typeface="Arial Black" pitchFamily="34" charset="0"/>
              </a:rPr>
              <a:t>do </a:t>
            </a:r>
            <a:r>
              <a:rPr lang="pt-BR" sz="3200" dirty="0">
                <a:latin typeface="Arial Black" pitchFamily="34" charset="0"/>
              </a:rPr>
              <a:t>Deus infinito transborda de cura. </a:t>
            </a:r>
            <a:r>
              <a:rPr lang="pt-BR" sz="3200" dirty="0" err="1" smtClean="0">
                <a:latin typeface="Arial Black" pitchFamily="34" charset="0"/>
              </a:rPr>
              <a:t>NEle</a:t>
            </a:r>
            <a:r>
              <a:rPr lang="pt-BR" sz="3200" dirty="0">
                <a:latin typeface="Arial Black" pitchFamily="34" charset="0"/>
              </a:rPr>
              <a:t>, a vida é renovada. Por meio de Jesus, podemos ter esperança mais uma </a:t>
            </a:r>
            <a:r>
              <a:rPr lang="pt-BR" sz="3200" dirty="0" smtClean="0">
                <a:latin typeface="Arial Black" pitchFamily="34" charset="0"/>
              </a:rPr>
              <a:t>vez.</a:t>
            </a:r>
          </a:p>
          <a:p>
            <a:r>
              <a:rPr lang="pt-BR" sz="3200" dirty="0">
                <a:latin typeface="Arial Black" pitchFamily="34" charset="0"/>
              </a:rPr>
              <a:t>“O meu Deus, segundo as suas riquezas, suprirá todas as vossas necessidades em glória, por Cristo Jesus.” Filipenses 4:19</a:t>
            </a:r>
            <a:endParaRPr lang="pt-BR" sz="3200" dirty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pt-BR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" name="Espaço Reservado para Imagem 7" descr="19295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4481" r="244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486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39237" y="683818"/>
            <a:ext cx="8625384" cy="5744282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Arial Black" pitchFamily="34" charset="0"/>
              </a:rPr>
              <a:t>Qual é o impacto dos traumas emocionais na saúde física?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ial Black" pitchFamily="34" charset="0"/>
              </a:rPr>
              <a:t>As emoções mal resolvidas podem causar que efeitos no psicológico de uma pessoa?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ial Black" pitchFamily="34" charset="0"/>
              </a:rPr>
              <a:t>De </a:t>
            </a:r>
            <a:r>
              <a:rPr lang="pt-BR" sz="2800" dirty="0" smtClean="0">
                <a:solidFill>
                  <a:schemeClr val="tx1"/>
                </a:solidFill>
                <a:latin typeface="Arial Black" pitchFamily="34" charset="0"/>
              </a:rPr>
              <a:t>acordo com os textos bíblicos, quem é o Único que pode suprir as carências deixadas por traumas?</a:t>
            </a:r>
          </a:p>
          <a:p>
            <a:endParaRPr lang="pt-BR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pt-BR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" name="Espaço Reservado para Imagem 7" descr="images-of-jesus-christ-097-2c_400x400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359" r="12359"/>
          <a:stretch>
            <a:fillRect/>
          </a:stretch>
        </p:blipFill>
        <p:spPr>
          <a:xfrm>
            <a:off x="155261" y="336714"/>
            <a:ext cx="3079750" cy="4090905"/>
          </a:xfrm>
        </p:spPr>
      </p:pic>
      <p:sp>
        <p:nvSpPr>
          <p:cNvPr id="4" name="CaixaDeTexto 3"/>
          <p:cNvSpPr txBox="1"/>
          <p:nvPr/>
        </p:nvSpPr>
        <p:spPr>
          <a:xfrm>
            <a:off x="5704764" y="6469038"/>
            <a:ext cx="260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Meu Tudo - JA 2012</a:t>
            </a:r>
            <a:r>
              <a:rPr lang="pt-B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631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02758" y="1927098"/>
            <a:ext cx="8889241" cy="405795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 Black" pitchFamily="34" charset="0"/>
              </a:rPr>
              <a:t>O que acontece dentro do lar pode ter uma influência poderosa em nossa saúde e bem estar.</a:t>
            </a:r>
          </a:p>
          <a:p>
            <a:r>
              <a:rPr lang="pt-BR" sz="3200" dirty="0" smtClean="0">
                <a:latin typeface="Arial Black" pitchFamily="34" charset="0"/>
              </a:rPr>
              <a:t>Os traumas de infância (abuso verbal, físico ou sexual) afetam todas as áreas da nossa vida.</a:t>
            </a:r>
            <a:endParaRPr lang="pt-BR" sz="3200" dirty="0">
              <a:latin typeface="Arial Black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Tudo Interligado</a:t>
            </a:r>
            <a:endParaRPr lang="pt-BR" dirty="0"/>
          </a:p>
        </p:txBody>
      </p:sp>
      <p:pic>
        <p:nvPicPr>
          <p:cNvPr id="6" name="Espaço Reservado para Imagem 5" descr="trauma_indo_287142t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204" b="62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0866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70997" y="956778"/>
            <a:ext cx="8707272" cy="4057954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 Black" pitchFamily="34" charset="0"/>
              </a:rPr>
              <a:t>“O </a:t>
            </a:r>
            <a:r>
              <a:rPr lang="pt-BR" sz="3600" dirty="0">
                <a:latin typeface="Arial Black" pitchFamily="34" charset="0"/>
              </a:rPr>
              <a:t>lar, que deveria ser um pequeno Céu na Terra, um refúgio seguro e um abrigo cheio de carinho e amor, pode se tornar um lugar de dano, perigo e medo dentro de quatro paredes</a:t>
            </a:r>
            <a:r>
              <a:rPr lang="pt-BR" sz="3600" dirty="0" smtClean="0">
                <a:latin typeface="Arial Black" pitchFamily="34" charset="0"/>
              </a:rPr>
              <a:t>.”</a:t>
            </a:r>
            <a:r>
              <a:rPr lang="pt-BR" sz="3600" dirty="0">
                <a:latin typeface="Arial Black" pitchFamily="34" charset="0"/>
              </a:rPr>
              <a:t/>
            </a:r>
            <a:br>
              <a:rPr lang="pt-BR" sz="3600" dirty="0">
                <a:latin typeface="Arial Black" pitchFamily="34" charset="0"/>
              </a:rPr>
            </a:br>
            <a:endParaRPr lang="pt-BR" sz="3600" dirty="0">
              <a:latin typeface="Arial Black" pitchFamily="34" charset="0"/>
            </a:endParaRPr>
          </a:p>
          <a:p>
            <a:endParaRPr lang="pt-BR" sz="3600" dirty="0" smtClean="0">
              <a:latin typeface="Arial Black" pitchFamily="34" charset="0"/>
            </a:endParaRPr>
          </a:p>
        </p:txBody>
      </p:sp>
      <p:pic>
        <p:nvPicPr>
          <p:cNvPr id="6" name="Espaço Reservado para Imagem 5" descr="Happy-family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 l="8707" r="87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0814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16406" y="424506"/>
            <a:ext cx="8875593" cy="405795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Estudos apontam que experiências </a:t>
            </a:r>
            <a:r>
              <a:rPr lang="pt-BR" sz="3600" dirty="0">
                <a:latin typeface="Arial Black" pitchFamily="34" charset="0"/>
              </a:rPr>
              <a:t>traumáticas na infância </a:t>
            </a:r>
            <a:r>
              <a:rPr lang="pt-BR" sz="3600" dirty="0" smtClean="0">
                <a:latin typeface="Arial Black" pitchFamily="34" charset="0"/>
              </a:rPr>
              <a:t>aumentam o risco de ter câncer</a:t>
            </a:r>
            <a:r>
              <a:rPr lang="pt-BR" sz="3600" dirty="0">
                <a:latin typeface="Arial Black" pitchFamily="34" charset="0"/>
              </a:rPr>
              <a:t>, </a:t>
            </a:r>
            <a:r>
              <a:rPr lang="pt-BR" sz="3600" dirty="0" smtClean="0">
                <a:latin typeface="Arial Black" pitchFamily="34" charset="0"/>
              </a:rPr>
              <a:t>doenças </a:t>
            </a:r>
            <a:r>
              <a:rPr lang="pt-BR" sz="3600" dirty="0">
                <a:latin typeface="Arial Black" pitchFamily="34" charset="0"/>
              </a:rPr>
              <a:t>cardiovasculares, </a:t>
            </a:r>
            <a:r>
              <a:rPr lang="pt-BR" sz="3600" dirty="0" smtClean="0">
                <a:latin typeface="Arial Black" pitchFamily="34" charset="0"/>
              </a:rPr>
              <a:t>obesidade</a:t>
            </a:r>
            <a:r>
              <a:rPr lang="pt-BR" sz="3600" dirty="0">
                <a:latin typeface="Arial Black" pitchFamily="34" charset="0"/>
              </a:rPr>
              <a:t>, </a:t>
            </a:r>
            <a:r>
              <a:rPr lang="pt-BR" sz="3600" dirty="0" smtClean="0">
                <a:latin typeface="Arial Black" pitchFamily="34" charset="0"/>
              </a:rPr>
              <a:t>diabetes </a:t>
            </a:r>
            <a:r>
              <a:rPr lang="pt-BR" sz="3600" dirty="0">
                <a:latin typeface="Arial Black" pitchFamily="34" charset="0"/>
              </a:rPr>
              <a:t>e </a:t>
            </a:r>
            <a:r>
              <a:rPr lang="pt-BR" sz="3600" dirty="0" smtClean="0">
                <a:latin typeface="Arial Black" pitchFamily="34" charset="0"/>
              </a:rPr>
              <a:t>alteração no </a:t>
            </a:r>
            <a:r>
              <a:rPr lang="pt-BR" sz="3600" dirty="0">
                <a:latin typeface="Arial Black" pitchFamily="34" charset="0"/>
              </a:rPr>
              <a:t>sistema imunológico. </a:t>
            </a:r>
            <a:endParaRPr lang="pt-BR" sz="3600" dirty="0" smtClean="0">
              <a:latin typeface="Arial Black" pitchFamily="34" charset="0"/>
            </a:endParaRPr>
          </a:p>
        </p:txBody>
      </p:sp>
      <p:pic>
        <p:nvPicPr>
          <p:cNvPr id="7" name="Espaço Reservado para Imagem 6" descr="CriticalIllness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5024" r="250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2486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425588" y="1817914"/>
            <a:ext cx="8766411" cy="4057954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Arial Black" pitchFamily="34" charset="0"/>
              </a:rPr>
              <a:t>Crianças </a:t>
            </a:r>
            <a:r>
              <a:rPr lang="pt-BR" sz="3200" dirty="0">
                <a:latin typeface="Arial Black" pitchFamily="34" charset="0"/>
              </a:rPr>
              <a:t>e </a:t>
            </a:r>
            <a:r>
              <a:rPr lang="pt-BR" sz="3200" dirty="0" smtClean="0">
                <a:latin typeface="Arial Black" pitchFamily="34" charset="0"/>
              </a:rPr>
              <a:t>adultos </a:t>
            </a:r>
            <a:r>
              <a:rPr lang="pt-BR" sz="3200" dirty="0">
                <a:latin typeface="Arial Black" pitchFamily="34" charset="0"/>
              </a:rPr>
              <a:t>que são vítimas de violência familiar costumam sentir medo, vergonha e culpa. </a:t>
            </a:r>
            <a:endParaRPr lang="pt-BR" sz="3200" dirty="0" smtClean="0">
              <a:latin typeface="Arial Black" pitchFamily="34" charset="0"/>
            </a:endParaRPr>
          </a:p>
          <a:p>
            <a:r>
              <a:rPr lang="pt-BR" sz="3200" dirty="0" smtClean="0">
                <a:latin typeface="Arial Black" pitchFamily="34" charset="0"/>
              </a:rPr>
              <a:t>Estas emoções, quando não resolvidas, contribuem </a:t>
            </a:r>
            <a:r>
              <a:rPr lang="pt-BR" sz="3200" dirty="0">
                <a:latin typeface="Arial Black" pitchFamily="34" charset="0"/>
              </a:rPr>
              <a:t>para problemas mentais e emocionais </a:t>
            </a:r>
            <a:r>
              <a:rPr lang="pt-BR" sz="3200" dirty="0" smtClean="0">
                <a:latin typeface="Arial Black" pitchFamily="34" charset="0"/>
              </a:rPr>
              <a:t>como depressão</a:t>
            </a:r>
            <a:r>
              <a:rPr lang="pt-BR" sz="3200" dirty="0">
                <a:latin typeface="Arial Black" pitchFamily="34" charset="0"/>
              </a:rPr>
              <a:t>, transtorno bipolar e transtorno de estresse </a:t>
            </a:r>
            <a:r>
              <a:rPr lang="pt-BR" sz="3200" dirty="0" smtClean="0">
                <a:latin typeface="Arial Black" pitchFamily="34" charset="0"/>
              </a:rPr>
              <a:t>pós-traumático.</a:t>
            </a:r>
          </a:p>
          <a:p>
            <a:pPr marL="0" indent="0">
              <a:buNone/>
            </a:pPr>
            <a:endParaRPr lang="pt-BR" sz="3200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pt-BR" sz="3200" dirty="0">
              <a:latin typeface="Arial Black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Impacto Mental</a:t>
            </a:r>
            <a:endParaRPr lang="pt-BR" dirty="0"/>
          </a:p>
        </p:txBody>
      </p:sp>
      <p:pic>
        <p:nvPicPr>
          <p:cNvPr id="7" name="Espaço Reservado para Imagem 6" descr="transtorno-bipolar-como-ajudar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96" r="4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77703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98293" y="1817914"/>
            <a:ext cx="8666328" cy="4057954"/>
          </a:xfrm>
        </p:spPr>
        <p:txBody>
          <a:bodyPr>
            <a:normAutofit/>
          </a:bodyPr>
          <a:lstStyle/>
          <a:p>
            <a:pPr lvl="0"/>
            <a:r>
              <a:rPr lang="pt-BR" sz="3200" dirty="0" smtClean="0">
                <a:latin typeface="Arial Black" pitchFamily="34" charset="0"/>
              </a:rPr>
              <a:t>Cultive emoções saudáveis.</a:t>
            </a:r>
          </a:p>
          <a:p>
            <a:pPr lvl="0"/>
            <a:r>
              <a:rPr lang="pt-BR" sz="3200" dirty="0" smtClean="0">
                <a:latin typeface="Arial Black" pitchFamily="34" charset="0"/>
              </a:rPr>
              <a:t>Aprenda a ser flexível.</a:t>
            </a:r>
          </a:p>
          <a:p>
            <a:pPr lvl="0"/>
            <a:r>
              <a:rPr lang="pt-BR" sz="3200" dirty="0" smtClean="0">
                <a:latin typeface="Arial Black" pitchFamily="34" charset="0"/>
              </a:rPr>
              <a:t>Desenvolva uma preocupação saudável pelo bem-estar dos outros.</a:t>
            </a:r>
          </a:p>
          <a:p>
            <a:pPr lvl="0"/>
            <a:r>
              <a:rPr lang="pt-BR" sz="3200" dirty="0" smtClean="0">
                <a:latin typeface="Arial Black" pitchFamily="34" charset="0"/>
              </a:rPr>
              <a:t>Tenha apoio social.</a:t>
            </a:r>
          </a:p>
          <a:p>
            <a:pPr lvl="0"/>
            <a:r>
              <a:rPr lang="pt-BR" sz="3200" dirty="0" smtClean="0">
                <a:latin typeface="Arial Black" pitchFamily="34" charset="0"/>
              </a:rPr>
              <a:t>Pratique a fé.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Ainda há esperança</a:t>
            </a:r>
            <a:endParaRPr lang="pt-BR" dirty="0"/>
          </a:p>
        </p:txBody>
      </p:sp>
      <p:pic>
        <p:nvPicPr>
          <p:cNvPr id="6" name="Espaço Reservado para Imagem 5" descr="esperanca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935" b="7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533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11941" y="1817914"/>
            <a:ext cx="8625384" cy="4057954"/>
          </a:xfrm>
        </p:spPr>
        <p:txBody>
          <a:bodyPr>
            <a:normAutofit/>
          </a:bodyPr>
          <a:lstStyle/>
          <a:p>
            <a:pPr lvl="0"/>
            <a:r>
              <a:rPr lang="pt-BR" sz="3200" dirty="0">
                <a:latin typeface="Arial Black" pitchFamily="34" charset="0"/>
              </a:rPr>
              <a:t>O perdão e a gratidão podem ser </a:t>
            </a:r>
            <a:r>
              <a:rPr lang="pt-BR" sz="3200" dirty="0" smtClean="0">
                <a:latin typeface="Arial Black" pitchFamily="34" charset="0"/>
              </a:rPr>
              <a:t>fatores que nos </a:t>
            </a:r>
            <a:r>
              <a:rPr lang="pt-BR" sz="3200" dirty="0">
                <a:latin typeface="Arial Black" pitchFamily="34" charset="0"/>
              </a:rPr>
              <a:t>capacitam a lidar com as doenças resultantes de relacionamentos abusivos</a:t>
            </a:r>
            <a:r>
              <a:rPr lang="pt-BR" sz="3200" dirty="0" smtClean="0">
                <a:latin typeface="Arial Black" pitchFamily="34" charset="0"/>
              </a:rPr>
              <a:t>.</a:t>
            </a:r>
          </a:p>
          <a:p>
            <a:pPr lvl="0"/>
            <a:r>
              <a:rPr lang="pt-BR" sz="3200" dirty="0" smtClean="0">
                <a:latin typeface="Arial Black" pitchFamily="34" charset="0"/>
              </a:rPr>
              <a:t>Perdoar </a:t>
            </a:r>
            <a:r>
              <a:rPr lang="pt-BR" sz="3200" dirty="0">
                <a:latin typeface="Arial Black" pitchFamily="34" charset="0"/>
              </a:rPr>
              <a:t>é libertar o outro de nossa condenação sem que ele mereça, porque Cristo </a:t>
            </a:r>
            <a:r>
              <a:rPr lang="pt-BR" sz="3200" dirty="0" smtClean="0">
                <a:latin typeface="Arial Black" pitchFamily="34" charset="0"/>
              </a:rPr>
              <a:t>assim o fez conosco.</a:t>
            </a:r>
          </a:p>
          <a:p>
            <a:pPr lvl="0"/>
            <a:endParaRPr lang="pt-BR" sz="3200" dirty="0" smtClean="0">
              <a:latin typeface="Arial Black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Bálsamo para a vida</a:t>
            </a:r>
            <a:endParaRPr lang="pt-BR" dirty="0"/>
          </a:p>
        </p:txBody>
      </p:sp>
      <p:pic>
        <p:nvPicPr>
          <p:cNvPr id="6" name="Espaço Reservado para Imagem 5" descr="forgivness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909" r="129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85725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39236" y="1626842"/>
            <a:ext cx="8652679" cy="4057954"/>
          </a:xfrm>
        </p:spPr>
        <p:txBody>
          <a:bodyPr>
            <a:noAutofit/>
          </a:bodyPr>
          <a:lstStyle/>
          <a:p>
            <a:r>
              <a:rPr lang="pt-BR" sz="3000" dirty="0">
                <a:latin typeface="Arial Black" pitchFamily="34" charset="0"/>
              </a:rPr>
              <a:t>No entanto, a despeito de toda a injustiça da vida, Deus continua próximo. Ele nunca nos deixará, nem nos abandonará . </a:t>
            </a:r>
            <a:br>
              <a:rPr lang="pt-BR" sz="3000" dirty="0">
                <a:latin typeface="Arial Black" pitchFamily="34" charset="0"/>
              </a:rPr>
            </a:br>
            <a:endParaRPr lang="pt-BR" sz="1800" dirty="0" smtClean="0">
              <a:latin typeface="Arial Black" pitchFamily="34" charset="0"/>
            </a:endParaRPr>
          </a:p>
          <a:p>
            <a:r>
              <a:rPr lang="pt-BR" sz="3000" dirty="0" smtClean="0">
                <a:solidFill>
                  <a:schemeClr val="tx1"/>
                </a:solidFill>
                <a:latin typeface="Arial Black" pitchFamily="34" charset="0"/>
              </a:rPr>
              <a:t>“Sejam </a:t>
            </a:r>
            <a:r>
              <a:rPr lang="pt-BR" sz="3000" dirty="0">
                <a:solidFill>
                  <a:schemeClr val="tx1"/>
                </a:solidFill>
                <a:latin typeface="Arial Black" pitchFamily="34" charset="0"/>
              </a:rPr>
              <a:t>vossos costumes sem avareza, contentando-vos com o que tendes; porque ele disse: Não te deixarei, nem te desampararei</a:t>
            </a:r>
            <a:r>
              <a:rPr lang="pt-BR" sz="3000" dirty="0" smtClean="0">
                <a:solidFill>
                  <a:schemeClr val="tx1"/>
                </a:solidFill>
                <a:latin typeface="Arial Black" pitchFamily="34" charset="0"/>
              </a:rPr>
              <a:t>.” </a:t>
            </a:r>
            <a:r>
              <a:rPr lang="pt-BR" sz="3000" dirty="0" err="1" smtClean="0">
                <a:solidFill>
                  <a:schemeClr val="tx1"/>
                </a:solidFill>
                <a:latin typeface="Arial Black" pitchFamily="34" charset="0"/>
              </a:rPr>
              <a:t>Hb</a:t>
            </a:r>
            <a:r>
              <a:rPr lang="pt-BR" sz="3000" dirty="0" smtClean="0">
                <a:solidFill>
                  <a:schemeClr val="tx1"/>
                </a:solidFill>
                <a:latin typeface="Arial Black" pitchFamily="34" charset="0"/>
              </a:rPr>
              <a:t> 13:5</a:t>
            </a:r>
            <a:r>
              <a:rPr lang="pt-BR" sz="3000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pt-BR" sz="3000" dirty="0">
                <a:solidFill>
                  <a:schemeClr val="tx1"/>
                </a:solidFill>
                <a:latin typeface="Arial Black" pitchFamily="34" charset="0"/>
              </a:rPr>
            </a:br>
            <a:endParaRPr lang="pt-BR" sz="3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Você não está sozinho!</a:t>
            </a:r>
            <a:endParaRPr lang="pt-BR" dirty="0"/>
          </a:p>
        </p:txBody>
      </p:sp>
      <p:pic>
        <p:nvPicPr>
          <p:cNvPr id="5" name="Espaço Reservado para Imagem 4" descr="Perdã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81531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84645" y="1817914"/>
            <a:ext cx="8707271" cy="4057954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 Black" pitchFamily="34" charset="0"/>
              </a:rPr>
              <a:t>Quando aprendemos a confiar no Senhor, Ele </a:t>
            </a:r>
            <a:r>
              <a:rPr lang="pt-BR" sz="3200" dirty="0" smtClean="0">
                <a:latin typeface="Arial Black" pitchFamily="34" charset="0"/>
              </a:rPr>
              <a:t>substitui a carência deixada por este relacionamento e </a:t>
            </a:r>
            <a:r>
              <a:rPr lang="pt-BR" sz="3200" dirty="0">
                <a:latin typeface="Arial Black" pitchFamily="34" charset="0"/>
              </a:rPr>
              <a:t>preenche nosso coração com o amor que deveríamos ter recebido </a:t>
            </a:r>
            <a:r>
              <a:rPr lang="pt-BR" sz="3200" dirty="0" smtClean="0">
                <a:latin typeface="Arial Black" pitchFamily="34" charset="0"/>
              </a:rPr>
              <a:t>do familiar ou amigo.</a:t>
            </a:r>
            <a:endParaRPr lang="pt-BR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Mágoas passadas, como resolver?</a:t>
            </a:r>
            <a:endParaRPr lang="pt-BR" dirty="0"/>
          </a:p>
        </p:txBody>
      </p:sp>
      <p:pic>
        <p:nvPicPr>
          <p:cNvPr id="7" name="Espaço Reservado para Imagem 6" descr="sad1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96" r="4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3805271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CP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VCP</Template>
  <TotalTime>775</TotalTime>
  <Words>617</Words>
  <Application>Microsoft Office PowerPoint</Application>
  <PresentationFormat>Personalizar</PresentationFormat>
  <Paragraphs>42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VCP</vt:lpstr>
      <vt:lpstr>Conexões Vitais</vt:lpstr>
      <vt:lpstr>Tudo Interligado</vt:lpstr>
      <vt:lpstr>Apresentação do PowerPoint</vt:lpstr>
      <vt:lpstr>Apresentação do PowerPoint</vt:lpstr>
      <vt:lpstr>Impacto Mental</vt:lpstr>
      <vt:lpstr>Ainda há esperança</vt:lpstr>
      <vt:lpstr>Bálsamo para a vida</vt:lpstr>
      <vt:lpstr>Você não está sozinho!</vt:lpstr>
      <vt:lpstr>Mágoas passadas, como resolver?</vt:lpstr>
      <vt:lpstr>Mágoas passadas, como resolver?</vt:lpstr>
      <vt:lpstr>Mágoas passadas, como resolver?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Inimigo Global</dc:title>
  <dc:creator>Joni</dc:creator>
  <cp:lastModifiedBy>Usuariox32</cp:lastModifiedBy>
  <cp:revision>27</cp:revision>
  <dcterms:created xsi:type="dcterms:W3CDTF">2014-11-03T23:39:59Z</dcterms:created>
  <dcterms:modified xsi:type="dcterms:W3CDTF">2015-03-20T09:35:45Z</dcterms:modified>
</cp:coreProperties>
</file>