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29"/>
  </p:notesMasterIdLst>
  <p:sldIdLst>
    <p:sldId id="27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65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40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25/02/2015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também pode ser HELP!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332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3867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52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37518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414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051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Colocar uma imagem de carro.</a:t>
            </a:r>
          </a:p>
          <a:p>
            <a:r>
              <a:rPr lang="pt-BR" dirty="0" smtClean="0"/>
              <a:t>Para o palestrante: </a:t>
            </a:r>
            <a:r>
              <a:rPr lang="pt-BR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compramos um carro de luxo, certamente iremos colocar o melhor combustível e cuidar para que toda a aparelhagem do carro esteja em boas condições.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971051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O título também pode ser HELP!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74332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528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2792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 smtClean="0"/>
              <a:t>Clique para editar o texto mestre</a:t>
            </a:r>
          </a:p>
          <a:p>
            <a:pPr lvl="1"/>
            <a:r>
              <a:rPr lang="pt-BR" dirty="0" smtClean="0"/>
              <a:t>Segundo nível</a:t>
            </a:r>
          </a:p>
          <a:p>
            <a:pPr lvl="2"/>
            <a:r>
              <a:rPr lang="pt-BR" dirty="0" smtClean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 smtClean="0"/>
              <a:t>Clique no ícone para adicionar uma imagem</a:t>
            </a: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 smtClean="0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2/25/2015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 cstate="screen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capa-VCP.jpg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smtClean="0"/>
              <a:t>Se alimentar de forma saudável e praticar exercícios faz com que o corpo controle o nível de açúcar ingerido.</a:t>
            </a:r>
          </a:p>
          <a:p>
            <a:r>
              <a:rPr lang="pt-BR" smtClean="0"/>
              <a:t>No caso da diabetes tipo 1, o paciente fará uso constante de insulina, porém, a quantidade pode ser menor devido ao estilo de vida.</a:t>
            </a:r>
          </a:p>
          <a:p>
            <a:r>
              <a:rPr lang="pt-BR" smtClean="0"/>
              <a:t>Na diabetes tipo 2, o tratamento é bem mais flexível, podendo quase em sua totalidade não usar medicamento se fizer exercícios regularmente e se alimentar corretamente, ingerindo muitas frutas, verduras e castanhas.</a:t>
            </a:r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Cuide do seu pâncreas!</a:t>
            </a:r>
            <a:endParaRPr lang="pt-BR" dirty="0"/>
          </a:p>
        </p:txBody>
      </p:sp>
      <p:pic>
        <p:nvPicPr>
          <p:cNvPr id="7" name="Espaço Reservado para Imagem 6" descr="7639162_s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8001717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“A dieta vegetariana é uma opção saudável, mesmo para quem tem diabetes. As pesquisas indicam que esse tipo de alimentação pode ajudar a evitar e controlar o Diabetes”.</a:t>
            </a:r>
          </a:p>
          <a:p>
            <a:endParaRPr lang="pt-BR" smtClean="0"/>
          </a:p>
          <a:p>
            <a:r>
              <a:rPr lang="pt-BR" smtClean="0"/>
              <a:t>“Se as pessoas estiverem caindo constantemente de um abismo, você pode colocar ambulâncias embaixo do abismo ou construir uma cerca em cima. Temos colocado ambulâncias demais embaixo”. Denis Burkitt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Vamos construir cercas.</a:t>
            </a:r>
            <a:endParaRPr lang="pt-BR" dirty="0"/>
          </a:p>
        </p:txBody>
      </p:sp>
      <p:pic>
        <p:nvPicPr>
          <p:cNvPr id="7" name="Espaço Reservado para Imagem 6" descr="food-for-diabetes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5025118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Nosso corpo não é uma casa de diversões, mas sim o Templo do Espírito Santo, e isto faz toda a diferença.</a:t>
            </a:r>
          </a:p>
          <a:p>
            <a:r>
              <a:rPr lang="pt-BR" smtClean="0"/>
              <a:t>Provérbios 22:6</a:t>
            </a:r>
          </a:p>
          <a:p>
            <a:r>
              <a:rPr lang="pt-BR" smtClean="0"/>
              <a:t>Deuteronômio 6:6 e 7  </a:t>
            </a:r>
          </a:p>
          <a:p>
            <a:r>
              <a:rPr lang="pt-BR" smtClean="0"/>
              <a:t>1 Coríntios 10:31</a:t>
            </a:r>
            <a:endParaRPr lang="pt-BR" dirty="0"/>
          </a:p>
        </p:txBody>
      </p:sp>
      <p:pic>
        <p:nvPicPr>
          <p:cNvPr id="9" name="Espaço Reservado para Imagem 8" descr="healthyfamily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55902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Ezequiel 36:26: “Darei a vocês um coração novo e porei um espírito novo em vocês; tirarei de vocês o coração de pedra e lhes darei um coração de carne”.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t-BR" smtClean="0"/>
              <a:t>Precisa mudar os hábitos e não consegue?</a:t>
            </a:r>
            <a:endParaRPr lang="pt-BR" dirty="0"/>
          </a:p>
        </p:txBody>
      </p:sp>
      <p:pic>
        <p:nvPicPr>
          <p:cNvPr id="7" name="Espaço Reservado para Imagem 6" descr="family-praying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38505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Por que o melhor Plano de Saúde é a mudança no Estilo de Vida?</a:t>
            </a:r>
          </a:p>
          <a:p>
            <a:r>
              <a:rPr lang="pt-BR" smtClean="0"/>
              <a:t>Quais são as principais mudanças no estilo de vida que devo fazer para evitar a Obesidade e Diabetes?</a:t>
            </a:r>
          </a:p>
          <a:p>
            <a:r>
              <a:rPr lang="pt-BR" smtClean="0"/>
              <a:t>Qual é o seu IMC? Você está dentro do peso, acima do peso, ou já está em estado de Obesidade?</a:t>
            </a:r>
          </a:p>
          <a:p>
            <a:r>
              <a:rPr lang="pt-BR" smtClean="0"/>
              <a:t>O que você acha da frase: “A prevenção não é simplesmente melhor do que a cura; é a cura em si”. </a:t>
            </a:r>
            <a:endParaRPr lang="pt-BR" dirty="0"/>
          </a:p>
        </p:txBody>
      </p:sp>
      <p:pic>
        <p:nvPicPr>
          <p:cNvPr id="10" name="Espaço Reservado para Imagem 9" descr="aetna-health-family.jpg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387908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 smtClean="0"/>
              <a:t>Corpo em Movimento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49321373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Quase tudo que vale </a:t>
            </a:r>
            <a:r>
              <a:rPr lang="pt-BR" dirty="0" smtClean="0"/>
              <a:t>à pena </a:t>
            </a:r>
            <a:r>
              <a:rPr lang="pt-BR" dirty="0"/>
              <a:t>requer </a:t>
            </a:r>
            <a:r>
              <a:rPr lang="pt-BR" dirty="0" smtClean="0"/>
              <a:t>esforço, </a:t>
            </a:r>
            <a:r>
              <a:rPr lang="pt-BR" dirty="0"/>
              <a:t>e isso se aplica de maneira especial à nossa saúde</a:t>
            </a:r>
            <a:r>
              <a:rPr lang="pt-BR" dirty="0" smtClean="0"/>
              <a:t>.</a:t>
            </a:r>
          </a:p>
          <a:p>
            <a:r>
              <a:rPr lang="pt-BR" dirty="0"/>
              <a:t>Seguir os princípios de saúde que o Criador escreveu em cada nervo e tecido do </a:t>
            </a:r>
            <a:r>
              <a:rPr lang="pt-BR" dirty="0" smtClean="0"/>
              <a:t>corpo contribui </a:t>
            </a:r>
            <a:r>
              <a:rPr lang="pt-BR" dirty="0"/>
              <a:t>para o nosso bem-estar geral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8" name="Espaço Reservado para Imagem 7" descr="winner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694" r="169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5588297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“Se conseguíssemos dar a cada indivíduo a quantidade correta de nutrição e exercício, nem pouco demais, nem em excesso, encontraríamos o caminho mais seguro para a saúde”. Hipócrates</a:t>
            </a:r>
          </a:p>
          <a:p>
            <a:endParaRPr lang="pt-BR" smtClean="0"/>
          </a:p>
          <a:p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Mexa seu corpo!</a:t>
            </a:r>
            <a:endParaRPr lang="pt-BR" dirty="0"/>
          </a:p>
        </p:txBody>
      </p:sp>
      <p:pic>
        <p:nvPicPr>
          <p:cNvPr id="6" name="Espaço Reservado para Imagem 5" descr="running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9597" r="195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8631046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/>
              <a:t>Muitas pessoas passam até oito horas por dia </a:t>
            </a:r>
            <a:r>
              <a:rPr lang="pt-BR" dirty="0" smtClean="0"/>
              <a:t>alternando entre </a:t>
            </a:r>
            <a:r>
              <a:rPr lang="pt-BR" i="1" dirty="0" smtClean="0"/>
              <a:t>smartphones</a:t>
            </a:r>
            <a:r>
              <a:rPr lang="pt-BR" dirty="0"/>
              <a:t>, </a:t>
            </a:r>
            <a:r>
              <a:rPr lang="pt-BR" dirty="0" err="1"/>
              <a:t>iPads</a:t>
            </a:r>
            <a:r>
              <a:rPr lang="pt-BR" dirty="0"/>
              <a:t>, </a:t>
            </a:r>
            <a:r>
              <a:rPr lang="pt-BR" dirty="0" err="1"/>
              <a:t>Kindle</a:t>
            </a:r>
            <a:r>
              <a:rPr lang="pt-BR" dirty="0"/>
              <a:t> e computadores. Se acrescentarmos a televisão, constataremos que passamos mais tempo em frente </a:t>
            </a:r>
            <a:r>
              <a:rPr lang="pt-BR" dirty="0" smtClean="0"/>
              <a:t>às </a:t>
            </a:r>
            <a:r>
              <a:rPr lang="pt-BR" dirty="0"/>
              <a:t>telas do que dormindo</a:t>
            </a:r>
            <a:r>
              <a:rPr lang="pt-BR" dirty="0" smtClean="0"/>
              <a:t>!</a:t>
            </a:r>
          </a:p>
          <a:p>
            <a:r>
              <a:rPr lang="pt-BR" dirty="0"/>
              <a:t>Ter boa saúde não é apenas deixar de estar doente, mas sentir-se feliz e pleno do ponto de vista físico, mental, social e espiritual. O exercício e as atividades ajudam a transformar isso em realidade.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7" name="Espaço Reservado para Imagem 6" descr="celular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638168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“</a:t>
            </a:r>
            <a:r>
              <a:rPr lang="pt-BR" dirty="0"/>
              <a:t>Ar puro, luz solar, abstinência, repouso, exercício, regime conveniente, uso de água e confiança no poder divino – eis os verdadeiros remédios.” </a:t>
            </a:r>
            <a:r>
              <a:rPr lang="pt-BR" i="1" dirty="0"/>
              <a:t>Conselhos Sobre Saúde, p. </a:t>
            </a:r>
            <a:r>
              <a:rPr lang="pt-BR" i="1" dirty="0" smtClean="0"/>
              <a:t>90</a:t>
            </a:r>
          </a:p>
          <a:p>
            <a:pPr lvl="0"/>
            <a:r>
              <a:rPr lang="pt-BR" dirty="0"/>
              <a:t>Nunca é tarde demais para começar a se exercitar.</a:t>
            </a:r>
          </a:p>
          <a:p>
            <a:endParaRPr lang="pt-BR" dirty="0" smtClean="0"/>
          </a:p>
          <a:p>
            <a:pPr marL="0" indent="0">
              <a:buNone/>
            </a:pPr>
            <a:endParaRPr lang="pt-BR" dirty="0" smtClean="0"/>
          </a:p>
          <a:p>
            <a:pPr marL="0" indent="0">
              <a:buNone/>
            </a:pPr>
            <a:endParaRPr lang="pt-BR" dirty="0"/>
          </a:p>
        </p:txBody>
      </p:sp>
      <p:pic>
        <p:nvPicPr>
          <p:cNvPr id="7" name="Espaço Reservado para Imagem 6" descr="1-family-walking-outdoors-lgn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1769" r="2176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680197643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 smtClean="0"/>
              <a:t>O Peso da Obesidade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972712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lvl="0"/>
            <a:r>
              <a:rPr lang="pt-BR" dirty="0"/>
              <a:t>Facilita a perda de peso, a recuperação de ferimentos e doenças, a inteligência emocional e a resolução de conflitos;</a:t>
            </a:r>
          </a:p>
          <a:p>
            <a:pPr lvl="0"/>
            <a:r>
              <a:rPr lang="pt-BR" dirty="0" smtClean="0"/>
              <a:t>Reduz </a:t>
            </a:r>
            <a:r>
              <a:rPr lang="pt-BR" dirty="0"/>
              <a:t>o risco e a progressão de doenças cardíacas, do diabetes, de câncer do mal de Alzheimer e de morte prematura;</a:t>
            </a:r>
          </a:p>
          <a:p>
            <a:pPr lvl="0"/>
            <a:r>
              <a:rPr lang="pt-BR" dirty="0" smtClean="0"/>
              <a:t>Fortalece </a:t>
            </a:r>
            <a:r>
              <a:rPr lang="pt-BR" dirty="0"/>
              <a:t>ossos e juntas;</a:t>
            </a:r>
          </a:p>
          <a:p>
            <a:pPr lvl="0"/>
            <a:r>
              <a:rPr lang="pt-BR" dirty="0"/>
              <a:t>Constrói músculos saudáveis;</a:t>
            </a:r>
          </a:p>
          <a:p>
            <a:pPr lvl="0"/>
            <a:r>
              <a:rPr lang="pt-BR" dirty="0"/>
              <a:t>Diminui a pressão arterial, a frequência cardíaca e o risco de obesidade;</a:t>
            </a:r>
          </a:p>
          <a:p>
            <a:pPr lvl="0"/>
            <a:r>
              <a:rPr lang="pt-BR" dirty="0" smtClean="0"/>
              <a:t>Melhora </a:t>
            </a:r>
            <a:r>
              <a:rPr lang="pt-BR" dirty="0"/>
              <a:t>o aprendizado, a memória e o funcionamento da mente de modo geral;</a:t>
            </a:r>
          </a:p>
          <a:p>
            <a:pPr lvl="0"/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Vantagens de se exercitar:</a:t>
            </a:r>
            <a:endParaRPr lang="pt-BR" dirty="0"/>
          </a:p>
        </p:txBody>
      </p:sp>
      <p:pic>
        <p:nvPicPr>
          <p:cNvPr id="7" name="Espaço Reservado para Imagem 6" descr="Maintain Good Health Fitness Tips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9646" r="1964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0021561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 smtClean="0"/>
              <a:t>Melhora </a:t>
            </a:r>
            <a:r>
              <a:rPr lang="pt-BR" dirty="0"/>
              <a:t>a capacidade de meditar, orar e estudar a Bíblia;</a:t>
            </a:r>
          </a:p>
          <a:p>
            <a:pPr lvl="0"/>
            <a:r>
              <a:rPr lang="pt-BR" dirty="0"/>
              <a:t>Aperfeiçoa a saúde psicológica;</a:t>
            </a:r>
          </a:p>
          <a:p>
            <a:pPr lvl="0"/>
            <a:r>
              <a:rPr lang="pt-BR" dirty="0"/>
              <a:t>Alivia o estresse;</a:t>
            </a:r>
          </a:p>
          <a:p>
            <a:pPr lvl="0"/>
            <a:r>
              <a:rPr lang="pt-BR" dirty="0"/>
              <a:t>Fortalece a intimidade e a vida sexual;</a:t>
            </a:r>
          </a:p>
          <a:p>
            <a:pPr lvl="0"/>
            <a:r>
              <a:rPr lang="pt-BR" dirty="0"/>
              <a:t>Promove a sensação de </a:t>
            </a:r>
            <a:r>
              <a:rPr lang="pt-BR" dirty="0" smtClean="0"/>
              <a:t>felicidade, entre outras!</a:t>
            </a:r>
            <a:endParaRPr lang="pt-BR" dirty="0"/>
          </a:p>
          <a:p>
            <a:pPr lvl="0"/>
            <a:endParaRPr lang="pt-BR" dirty="0" smtClean="0"/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Vantagens de se exercitar:</a:t>
            </a:r>
            <a:endParaRPr lang="pt-BR" dirty="0"/>
          </a:p>
        </p:txBody>
      </p:sp>
      <p:pic>
        <p:nvPicPr>
          <p:cNvPr id="7" name="Espaço Reservado para Imagem 6" descr="14580625_xxl2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6026" b="13938"/>
          <a:stretch>
            <a:fillRect/>
          </a:stretch>
        </p:blipFill>
        <p:spPr>
          <a:xfrm>
            <a:off x="264445" y="1655183"/>
            <a:ext cx="3079750" cy="3402954"/>
          </a:xfrm>
        </p:spPr>
      </p:pic>
    </p:spTree>
    <p:extLst>
      <p:ext uri="{BB962C8B-B14F-4D97-AF65-F5344CB8AC3E}">
        <p14:creationId xmlns:p14="http://schemas.microsoft.com/office/powerpoint/2010/main" val="541980312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Segundo o American </a:t>
            </a:r>
            <a:r>
              <a:rPr lang="pt-BR" dirty="0" err="1"/>
              <a:t>College</a:t>
            </a:r>
            <a:r>
              <a:rPr lang="pt-BR" dirty="0"/>
              <a:t> </a:t>
            </a:r>
            <a:r>
              <a:rPr lang="pt-BR" dirty="0" err="1"/>
              <a:t>of</a:t>
            </a:r>
            <a:r>
              <a:rPr lang="pt-BR" dirty="0"/>
              <a:t> Sports Medicine, cada um de nós precisa de, no mínimo, 150 minutos de exercício físico moderado por semana. </a:t>
            </a:r>
          </a:p>
          <a:p>
            <a:r>
              <a:rPr lang="pt-BR" dirty="0" smtClean="0"/>
              <a:t>Basta </a:t>
            </a:r>
            <a:r>
              <a:rPr lang="pt-BR" dirty="0"/>
              <a:t>uma caminhada revigorante de no mínimo 30 minutos por </a:t>
            </a:r>
            <a:r>
              <a:rPr lang="pt-BR" dirty="0" smtClean="0"/>
              <a:t>dia</a:t>
            </a:r>
            <a:r>
              <a:rPr lang="pt-BR" dirty="0"/>
              <a:t> </a:t>
            </a:r>
            <a:r>
              <a:rPr lang="pt-BR" dirty="0" smtClean="0"/>
              <a:t>ou três sessões de 10 minutos.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Exercício – a fórmula mágica.</a:t>
            </a:r>
            <a:endParaRPr lang="pt-BR" dirty="0"/>
          </a:p>
        </p:txBody>
      </p:sp>
      <p:pic>
        <p:nvPicPr>
          <p:cNvPr id="6" name="Espaço Reservado para Imagem 5" descr="brisk-walking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1651968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b="1" dirty="0"/>
              <a:t>Frequência:</a:t>
            </a:r>
            <a:r>
              <a:rPr lang="pt-BR" dirty="0"/>
              <a:t> Exercite-se com regularidade. </a:t>
            </a:r>
          </a:p>
          <a:p>
            <a:pPr lvl="0"/>
            <a:r>
              <a:rPr lang="pt-BR" b="1" dirty="0"/>
              <a:t>Intensidade: </a:t>
            </a:r>
            <a:r>
              <a:rPr lang="pt-BR" dirty="0"/>
              <a:t>Exercite-se com esforço.</a:t>
            </a:r>
          </a:p>
          <a:p>
            <a:pPr lvl="0"/>
            <a:r>
              <a:rPr lang="pt-BR" b="1" dirty="0"/>
              <a:t>Tempo:</a:t>
            </a:r>
            <a:r>
              <a:rPr lang="pt-BR" dirty="0"/>
              <a:t> Exercite-se por, no mínimo, 30 minutos diários.</a:t>
            </a:r>
          </a:p>
          <a:p>
            <a:pPr lvl="0"/>
            <a:r>
              <a:rPr lang="pt-BR" b="1" dirty="0"/>
              <a:t>Tipo:</a:t>
            </a:r>
            <a:r>
              <a:rPr lang="pt-BR" dirty="0"/>
              <a:t> Incorpore tanto exercícios aeróbicos quanto de fortalecimento </a:t>
            </a:r>
            <a:r>
              <a:rPr lang="pt-BR" dirty="0" smtClean="0"/>
              <a:t>muscular.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Plano eficiente</a:t>
            </a:r>
            <a:endParaRPr lang="pt-BR" dirty="0"/>
          </a:p>
        </p:txBody>
      </p:sp>
      <p:pic>
        <p:nvPicPr>
          <p:cNvPr id="6" name="Espaço Reservado para Imagem 5" descr="4 Ways Walking Can Help You Run Faster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5797" r="157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60820480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Movimente-se. </a:t>
            </a:r>
          </a:p>
          <a:p>
            <a:pPr lvl="0"/>
            <a:r>
              <a:rPr lang="pt-BR" dirty="0"/>
              <a:t>Aprenda mais sobre </a:t>
            </a:r>
            <a:r>
              <a:rPr lang="pt-BR" dirty="0" smtClean="0"/>
              <a:t>exercícios.</a:t>
            </a:r>
            <a:endParaRPr lang="pt-BR" dirty="0"/>
          </a:p>
          <a:p>
            <a:pPr lvl="0"/>
            <a:r>
              <a:rPr lang="pt-BR" dirty="0"/>
              <a:t>Avalie seu desempenho. </a:t>
            </a:r>
          </a:p>
          <a:p>
            <a:pPr lvl="0"/>
            <a:r>
              <a:rPr lang="pt-BR" dirty="0"/>
              <a:t>Comece. </a:t>
            </a:r>
          </a:p>
          <a:p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 smtClean="0"/>
              <a:t>Dicas úteis:</a:t>
            </a:r>
            <a:endParaRPr lang="pt-BR" dirty="0"/>
          </a:p>
        </p:txBody>
      </p:sp>
      <p:pic>
        <p:nvPicPr>
          <p:cNvPr id="6" name="Espaço Reservado para Imagem 5" descr="413860-Exercícios-que-aumentam-a-concentração-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2622" r="2262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78028153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Quando escolhemos viver em harmonia com os princípios de uma vida positiva e saudável, o Senhor nos dá forças para fazer a coisa certa. Não estamos sozinhos nessa batalha.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Precisa de uma força extra?</a:t>
            </a:r>
            <a:endParaRPr lang="pt-BR" dirty="0"/>
          </a:p>
        </p:txBody>
      </p:sp>
      <p:pic>
        <p:nvPicPr>
          <p:cNvPr id="7" name="Espaço Reservado para Imagem 6" descr="sonhador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7592" r="1759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99705997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>
          <a:xfrm>
            <a:off x="4006535" y="1817914"/>
            <a:ext cx="7869090" cy="4057954"/>
          </a:xfrm>
        </p:spPr>
        <p:txBody>
          <a:bodyPr>
            <a:normAutofit/>
          </a:bodyPr>
          <a:lstStyle/>
          <a:p>
            <a:r>
              <a:rPr lang="pt-BR" dirty="0"/>
              <a:t>“Amado, oro para que você tenha boa saúde e tudo lhe ocorra bem, assim como vai bem a sua alma.” (3 João 2)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“Tudo posso naquele que me fortalece.” (Filipenses 4:13)</a:t>
            </a:r>
          </a:p>
        </p:txBody>
      </p:sp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Precisa de uma força extra?</a:t>
            </a:r>
            <a:endParaRPr lang="pt-BR" dirty="0"/>
          </a:p>
        </p:txBody>
      </p:sp>
      <p:pic>
        <p:nvPicPr>
          <p:cNvPr id="7" name="Espaço Reservado para Imagem 6" descr="Amazing-Hand-held-medal-against-a-stormy-sky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517" r="1351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18710633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pt-BR" dirty="0"/>
              <a:t>Quais são as vantagens do exercício físico?</a:t>
            </a:r>
          </a:p>
          <a:p>
            <a:pPr lvl="0"/>
            <a:r>
              <a:rPr lang="pt-BR" dirty="0"/>
              <a:t>Quais são os quatro princípios básicos de um bom plano de exercícios?</a:t>
            </a:r>
          </a:p>
          <a:p>
            <a:pPr lvl="0"/>
            <a:r>
              <a:rPr lang="pt-BR" dirty="0" smtClean="0"/>
              <a:t>Quanto </a:t>
            </a:r>
            <a:r>
              <a:rPr lang="pt-BR" dirty="0"/>
              <a:t>de exercício necessitamos praticar </a:t>
            </a:r>
            <a:r>
              <a:rPr lang="pt-BR" dirty="0" smtClean="0"/>
              <a:t>semanalmente e com que frequência?</a:t>
            </a:r>
            <a:endParaRPr lang="pt-BR" dirty="0"/>
          </a:p>
          <a:p>
            <a:pPr lvl="0"/>
            <a:r>
              <a:rPr lang="pt-BR" dirty="0" smtClean="0"/>
              <a:t>De </a:t>
            </a:r>
            <a:r>
              <a:rPr lang="pt-BR" dirty="0"/>
              <a:t>onde podemos extrair forças para alcançarmos nossos objetivos?</a:t>
            </a:r>
          </a:p>
        </p:txBody>
      </p:sp>
      <p:pic>
        <p:nvPicPr>
          <p:cNvPr id="11" name="Espaço Reservado para Imagem 10" descr="exclusive personal trainer (11)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886" r="24886"/>
          <a:stretch>
            <a:fillRect/>
          </a:stretch>
        </p:blipFill>
        <p:spPr/>
      </p:pic>
      <p:sp>
        <p:nvSpPr>
          <p:cNvPr id="2" name="CaixaDeTexto 1"/>
          <p:cNvSpPr txBox="1"/>
          <p:nvPr/>
        </p:nvSpPr>
        <p:spPr>
          <a:xfrm>
            <a:off x="9601201" y="6385951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 smtClean="0">
                <a:latin typeface="Arial Black" pitchFamily="34" charset="0"/>
              </a:rPr>
              <a:t>Fim</a:t>
            </a:r>
            <a:endParaRPr lang="pt-BR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38759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Doenças cardíacas;</a:t>
            </a:r>
          </a:p>
          <a:p>
            <a:r>
              <a:rPr lang="pt-BR" dirty="0" smtClean="0"/>
              <a:t>Cânceres;</a:t>
            </a:r>
          </a:p>
          <a:p>
            <a:r>
              <a:rPr lang="pt-BR" dirty="0" smtClean="0"/>
              <a:t>Doenças respiratórias; e</a:t>
            </a:r>
          </a:p>
          <a:p>
            <a:r>
              <a:rPr lang="pt-BR" dirty="0" smtClean="0"/>
              <a:t>Diabetes.</a:t>
            </a:r>
          </a:p>
          <a:p>
            <a:endParaRPr lang="pt-BR" dirty="0" smtClean="0"/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Milhares lutam contra:</a:t>
            </a:r>
          </a:p>
        </p:txBody>
      </p:sp>
      <p:pic>
        <p:nvPicPr>
          <p:cNvPr id="10" name="Espaço Reservado para Imagem 9" descr="Drpastore_medico_e_paciente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866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Consumo de Tabaco</a:t>
            </a:r>
          </a:p>
          <a:p>
            <a:r>
              <a:rPr lang="pt-BR" smtClean="0"/>
              <a:t>Sedentarismo</a:t>
            </a:r>
          </a:p>
          <a:p>
            <a:r>
              <a:rPr lang="pt-BR" smtClean="0"/>
              <a:t>Ingestão de Álcool</a:t>
            </a:r>
          </a:p>
          <a:p>
            <a:r>
              <a:rPr lang="pt-BR" smtClean="0"/>
              <a:t>Alimentação </a:t>
            </a:r>
          </a:p>
          <a:p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Fatores que aumentam as chances</a:t>
            </a:r>
            <a:endParaRPr lang="pt-BR" dirty="0"/>
          </a:p>
        </p:txBody>
      </p:sp>
      <p:pic>
        <p:nvPicPr>
          <p:cNvPr id="7" name="Espaço Reservado para Imagem 6" descr="tongkat-ali-alcohol-and-tobacco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46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Para os adventistas, o maior risco, já que não ingerem álcool nem tabaco, é que o sedentarismo e a má alimentação acarretem na obesidade.</a:t>
            </a:r>
            <a:endParaRPr lang="pt-BR" dirty="0" smtClean="0"/>
          </a:p>
        </p:txBody>
      </p:sp>
      <p:pic>
        <p:nvPicPr>
          <p:cNvPr id="11" name="Espaço Reservado para Imagem 10" descr="hox0jo0yu4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 l="2949" r="294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 dirty="0" smtClean="0"/>
          </a:p>
          <a:p>
            <a:r>
              <a:rPr lang="pt-BR" dirty="0" smtClean="0"/>
              <a:t>Hoje, a obesidade já é considerada uma pandemia, pois afeta muitas pessoas em praticamente todo o mundo.</a:t>
            </a:r>
          </a:p>
          <a:p>
            <a:r>
              <a:rPr lang="pt-BR" dirty="0" smtClean="0"/>
              <a:t>A cada ano, quase 3 milhões de pessoas morrem como resultado direto de estarem acima do peso, independente da classe social.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CUIDADO!</a:t>
            </a:r>
            <a:endParaRPr lang="pt-BR" dirty="0"/>
          </a:p>
        </p:txBody>
      </p:sp>
      <p:pic>
        <p:nvPicPr>
          <p:cNvPr id="7" name="Espaço Reservado para Imagem 6" descr="doenca_coracao_materia_Thinkstock_e_Getty_Image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7703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Calcule seu IMC:</a:t>
            </a:r>
          </a:p>
          <a:p>
            <a:pPr lvl="1"/>
            <a:r>
              <a:rPr lang="pt-BR" smtClean="0"/>
              <a:t>Peso / Altura x Altura</a:t>
            </a:r>
          </a:p>
          <a:p>
            <a:pPr lvl="1"/>
            <a:r>
              <a:rPr lang="pt-BR" smtClean="0"/>
              <a:t>EX: 60 kg / (1,70 x 1,70) = 20.8</a:t>
            </a:r>
          </a:p>
          <a:p>
            <a:pPr lvl="1"/>
            <a:r>
              <a:rPr lang="pt-BR" smtClean="0"/>
              <a:t>Se exceder 25, está acima do peso; se exceder 30, está na obesidade.</a:t>
            </a:r>
          </a:p>
          <a:p>
            <a:pPr lvl="1"/>
            <a:endParaRPr lang="pt-BR" smtClean="0"/>
          </a:p>
          <a:p>
            <a:pPr lvl="1"/>
            <a:endParaRPr lang="pt-BR" dirty="0" smtClean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Será que estou obeso?</a:t>
            </a:r>
            <a:endParaRPr lang="pt-BR" dirty="0"/>
          </a:p>
        </p:txBody>
      </p:sp>
      <p:pic>
        <p:nvPicPr>
          <p:cNvPr id="7" name="Espaço Reservado para Imagem 6" descr="Weighing-Scales-1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533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dirty="0" smtClean="0"/>
              <a:t>Várias complicações surgem com a obesidade, uma delas é a diabetes.</a:t>
            </a:r>
          </a:p>
          <a:p>
            <a:r>
              <a:rPr lang="pt-BR" dirty="0" smtClean="0"/>
              <a:t>O que é?</a:t>
            </a:r>
          </a:p>
          <a:p>
            <a:r>
              <a:rPr lang="pt-BR" dirty="0" smtClean="0"/>
              <a:t>Uma doença que atinge o pâncreas, responsável por produzir a insulina, que é quem regula o açúcar no sangue.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Efeito cascata</a:t>
            </a:r>
            <a:endParaRPr lang="pt-BR" dirty="0"/>
          </a:p>
        </p:txBody>
      </p:sp>
      <p:pic>
        <p:nvPicPr>
          <p:cNvPr id="7" name="Espaço Reservado para Imagem 6" descr="diabete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tretch>
            <a:fillRect/>
          </a:stretch>
        </p:blipFill>
        <p:spPr>
          <a:xfrm>
            <a:off x="264445" y="1726225"/>
            <a:ext cx="3079750" cy="3365726"/>
          </a:xfrm>
        </p:spPr>
      </p:pic>
    </p:spTree>
    <p:extLst>
      <p:ext uri="{BB962C8B-B14F-4D97-AF65-F5344CB8AC3E}">
        <p14:creationId xmlns:p14="http://schemas.microsoft.com/office/powerpoint/2010/main" val="4881531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smtClean="0"/>
              <a:t>TIPO 1 – Doença autoimune, o pâncreas não produz mais insulina.</a:t>
            </a:r>
          </a:p>
          <a:p>
            <a:r>
              <a:rPr lang="pt-BR" smtClean="0"/>
              <a:t>TIPO 2 – O corpo desenvolve uma resistência à insulina.</a:t>
            </a:r>
          </a:p>
          <a:p>
            <a:r>
              <a:rPr lang="pt-BR" smtClean="0"/>
              <a:t>DIABETES GESTACIONAL – Desenvolvida à partir do 3º mês de gestação, podendo causar aumento da pressão arterial e possibilitando alguns problemas ao bebê.</a:t>
            </a:r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Efeito cascata</a:t>
            </a:r>
            <a:endParaRPr lang="pt-BR" dirty="0"/>
          </a:p>
        </p:txBody>
      </p:sp>
      <p:pic>
        <p:nvPicPr>
          <p:cNvPr id="7" name="Espaço Reservado para Imagem 6" descr="diabetes.jpg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/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390166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436</TotalTime>
  <Words>1188</Words>
  <Application>Microsoft Office PowerPoint</Application>
  <PresentationFormat>Personalizar</PresentationFormat>
  <Paragraphs>108</Paragraphs>
  <Slides>27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27</vt:i4>
      </vt:variant>
    </vt:vector>
  </HeadingPairs>
  <TitlesOfParts>
    <vt:vector size="28" baseType="lpstr">
      <vt:lpstr>VCP</vt:lpstr>
      <vt:lpstr>Apresentação do PowerPoint</vt:lpstr>
      <vt:lpstr>O Peso da Obesidade</vt:lpstr>
      <vt:lpstr>Milhares lutam contra:</vt:lpstr>
      <vt:lpstr>Fatores que aumentam as chances</vt:lpstr>
      <vt:lpstr>Apresentação do PowerPoint</vt:lpstr>
      <vt:lpstr>CUIDADO!</vt:lpstr>
      <vt:lpstr>Será que estou obeso?</vt:lpstr>
      <vt:lpstr>Efeito cascata</vt:lpstr>
      <vt:lpstr>Efeito cascata</vt:lpstr>
      <vt:lpstr>Cuide do seu pâncreas!</vt:lpstr>
      <vt:lpstr>Vamos construir cercas.</vt:lpstr>
      <vt:lpstr>Apresentação do PowerPoint</vt:lpstr>
      <vt:lpstr>Precisa mudar os hábitos e não consegue?</vt:lpstr>
      <vt:lpstr>Apresentação do PowerPoint</vt:lpstr>
      <vt:lpstr>Corpo em Movimento</vt:lpstr>
      <vt:lpstr>Apresentação do PowerPoint</vt:lpstr>
      <vt:lpstr>Mexa seu corpo!</vt:lpstr>
      <vt:lpstr>Apresentação do PowerPoint</vt:lpstr>
      <vt:lpstr>Apresentação do PowerPoint</vt:lpstr>
      <vt:lpstr>Vantagens de se exercitar:</vt:lpstr>
      <vt:lpstr>Vantagens de se exercitar:</vt:lpstr>
      <vt:lpstr>Exercício – a fórmula mágica.</vt:lpstr>
      <vt:lpstr>Plano eficiente</vt:lpstr>
      <vt:lpstr>Dicas úteis:</vt:lpstr>
      <vt:lpstr>Precisa de uma força extra?</vt:lpstr>
      <vt:lpstr>Precisa de uma força extra?</vt:lpstr>
      <vt:lpstr>Apresentação do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Usuariox32</cp:lastModifiedBy>
  <cp:revision>17</cp:revision>
  <dcterms:created xsi:type="dcterms:W3CDTF">2014-11-03T23:39:59Z</dcterms:created>
  <dcterms:modified xsi:type="dcterms:W3CDTF">2015-02-25T09:54:58Z</dcterms:modified>
</cp:coreProperties>
</file>